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476" r:id="rId2"/>
    <p:sldId id="506" r:id="rId3"/>
    <p:sldId id="504" r:id="rId4"/>
    <p:sldId id="505" r:id="rId5"/>
    <p:sldId id="493" r:id="rId6"/>
    <p:sldId id="494" r:id="rId7"/>
    <p:sldId id="495" r:id="rId8"/>
    <p:sldId id="508" r:id="rId9"/>
    <p:sldId id="502" r:id="rId10"/>
    <p:sldId id="509" r:id="rId11"/>
    <p:sldId id="498" r:id="rId12"/>
    <p:sldId id="500" r:id="rId13"/>
    <p:sldId id="501" r:id="rId14"/>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Blender Thin" pitchFamily="2" charset="0"/>
        <a:ea typeface="+mn-ea"/>
        <a:cs typeface="+mn-cs"/>
      </a:defRPr>
    </a:lvl1pPr>
    <a:lvl2pPr marL="457200" algn="l" rtl="0" fontAlgn="base">
      <a:spcBef>
        <a:spcPct val="0"/>
      </a:spcBef>
      <a:spcAft>
        <a:spcPct val="0"/>
      </a:spcAft>
      <a:defRPr kern="1200">
        <a:solidFill>
          <a:schemeClr val="tx1"/>
        </a:solidFill>
        <a:latin typeface="Blender Thin" pitchFamily="2" charset="0"/>
        <a:ea typeface="+mn-ea"/>
        <a:cs typeface="+mn-cs"/>
      </a:defRPr>
    </a:lvl2pPr>
    <a:lvl3pPr marL="914400" algn="l" rtl="0" fontAlgn="base">
      <a:spcBef>
        <a:spcPct val="0"/>
      </a:spcBef>
      <a:spcAft>
        <a:spcPct val="0"/>
      </a:spcAft>
      <a:defRPr kern="1200">
        <a:solidFill>
          <a:schemeClr val="tx1"/>
        </a:solidFill>
        <a:latin typeface="Blender Thin" pitchFamily="2" charset="0"/>
        <a:ea typeface="+mn-ea"/>
        <a:cs typeface="+mn-cs"/>
      </a:defRPr>
    </a:lvl3pPr>
    <a:lvl4pPr marL="1371600" algn="l" rtl="0" fontAlgn="base">
      <a:spcBef>
        <a:spcPct val="0"/>
      </a:spcBef>
      <a:spcAft>
        <a:spcPct val="0"/>
      </a:spcAft>
      <a:defRPr kern="1200">
        <a:solidFill>
          <a:schemeClr val="tx1"/>
        </a:solidFill>
        <a:latin typeface="Blender Thin" pitchFamily="2" charset="0"/>
        <a:ea typeface="+mn-ea"/>
        <a:cs typeface="+mn-cs"/>
      </a:defRPr>
    </a:lvl4pPr>
    <a:lvl5pPr marL="1828800" algn="l" rtl="0" fontAlgn="base">
      <a:spcBef>
        <a:spcPct val="0"/>
      </a:spcBef>
      <a:spcAft>
        <a:spcPct val="0"/>
      </a:spcAft>
      <a:defRPr kern="1200">
        <a:solidFill>
          <a:schemeClr val="tx1"/>
        </a:solidFill>
        <a:latin typeface="Blender Thin" pitchFamily="2" charset="0"/>
        <a:ea typeface="+mn-ea"/>
        <a:cs typeface="+mn-cs"/>
      </a:defRPr>
    </a:lvl5pPr>
    <a:lvl6pPr marL="2286000" algn="l" defTabSz="914400" rtl="0" eaLnBrk="1" latinLnBrk="0" hangingPunct="1">
      <a:defRPr kern="1200">
        <a:solidFill>
          <a:schemeClr val="tx1"/>
        </a:solidFill>
        <a:latin typeface="Blender Thin" pitchFamily="2" charset="0"/>
        <a:ea typeface="+mn-ea"/>
        <a:cs typeface="+mn-cs"/>
      </a:defRPr>
    </a:lvl6pPr>
    <a:lvl7pPr marL="2743200" algn="l" defTabSz="914400" rtl="0" eaLnBrk="1" latinLnBrk="0" hangingPunct="1">
      <a:defRPr kern="1200">
        <a:solidFill>
          <a:schemeClr val="tx1"/>
        </a:solidFill>
        <a:latin typeface="Blender Thin" pitchFamily="2" charset="0"/>
        <a:ea typeface="+mn-ea"/>
        <a:cs typeface="+mn-cs"/>
      </a:defRPr>
    </a:lvl7pPr>
    <a:lvl8pPr marL="3200400" algn="l" defTabSz="914400" rtl="0" eaLnBrk="1" latinLnBrk="0" hangingPunct="1">
      <a:defRPr kern="1200">
        <a:solidFill>
          <a:schemeClr val="tx1"/>
        </a:solidFill>
        <a:latin typeface="Blender Thin" pitchFamily="2" charset="0"/>
        <a:ea typeface="+mn-ea"/>
        <a:cs typeface="+mn-cs"/>
      </a:defRPr>
    </a:lvl8pPr>
    <a:lvl9pPr marL="3657600" algn="l" defTabSz="914400" rtl="0" eaLnBrk="1" latinLnBrk="0" hangingPunct="1">
      <a:defRPr kern="1200">
        <a:solidFill>
          <a:schemeClr val="tx1"/>
        </a:solidFill>
        <a:latin typeface="Blender Thin" pitchFamily="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0099"/>
    <a:srgbClr val="0B7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66" autoAdjust="0"/>
    <p:restoredTop sz="82374" autoAdjust="0"/>
  </p:normalViewPr>
  <p:slideViewPr>
    <p:cSldViewPr>
      <p:cViewPr varScale="1">
        <p:scale>
          <a:sx n="94" d="100"/>
          <a:sy n="94" d="100"/>
        </p:scale>
        <p:origin x="2364" y="78"/>
      </p:cViewPr>
      <p:guideLst>
        <p:guide orient="horz" pos="2160"/>
        <p:guide pos="2880"/>
      </p:guideLst>
    </p:cSldViewPr>
  </p:slideViewPr>
  <p:outlineViewPr>
    <p:cViewPr>
      <p:scale>
        <a:sx n="33" d="100"/>
        <a:sy n="33" d="100"/>
      </p:scale>
      <p:origin x="48" y="23886"/>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Arial" charset="0"/>
              </a:defRPr>
            </a:lvl1pPr>
          </a:lstStyle>
          <a:p>
            <a:pPr>
              <a:defRPr/>
            </a:pPr>
            <a:endParaRPr lang="en-US"/>
          </a:p>
        </p:txBody>
      </p:sp>
      <p:sp>
        <p:nvSpPr>
          <p:cNvPr id="1454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Arial" charset="0"/>
              </a:defRPr>
            </a:lvl1pPr>
          </a:lstStyle>
          <a:p>
            <a:pPr>
              <a:defRPr/>
            </a:pPr>
            <a:endParaRPr lang="en-US"/>
          </a:p>
        </p:txBody>
      </p:sp>
      <p:sp>
        <p:nvSpPr>
          <p:cNvPr id="1454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Arial" charset="0"/>
              </a:defRPr>
            </a:lvl1pPr>
          </a:lstStyle>
          <a:p>
            <a:pPr>
              <a:defRPr/>
            </a:pPr>
            <a:endParaRPr lang="en-US"/>
          </a:p>
        </p:txBody>
      </p:sp>
      <p:sp>
        <p:nvSpPr>
          <p:cNvPr id="1454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Arial" charset="0"/>
              </a:defRPr>
            </a:lvl1pPr>
          </a:lstStyle>
          <a:p>
            <a:pPr>
              <a:defRPr/>
            </a:pPr>
            <a:fld id="{3F8957A0-ACE5-43C3-BFF0-F163E9AFA06D}" type="slidenum">
              <a:rPr lang="en-US"/>
              <a:pPr>
                <a:defRPr/>
              </a:pPr>
              <a:t>‹#›</a:t>
            </a:fld>
            <a:endParaRPr lang="en-US"/>
          </a:p>
        </p:txBody>
      </p:sp>
    </p:spTree>
    <p:extLst>
      <p:ext uri="{BB962C8B-B14F-4D97-AF65-F5344CB8AC3E}">
        <p14:creationId xmlns:p14="http://schemas.microsoft.com/office/powerpoint/2010/main" val="485024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Arial" charset="0"/>
              </a:defRPr>
            </a:lvl1pPr>
          </a:lstStyle>
          <a:p>
            <a:pPr>
              <a:defRPr/>
            </a:pPr>
            <a:endParaRPr lang="en-US"/>
          </a:p>
        </p:txBody>
      </p:sp>
      <p:sp>
        <p:nvSpPr>
          <p:cNvPr id="6963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Arial"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6963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963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Arial" charset="0"/>
              </a:defRPr>
            </a:lvl1pPr>
          </a:lstStyle>
          <a:p>
            <a:pPr>
              <a:defRPr/>
            </a:pPr>
            <a:endParaRPr lang="en-US"/>
          </a:p>
        </p:txBody>
      </p:sp>
      <p:sp>
        <p:nvSpPr>
          <p:cNvPr id="6963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Arial" charset="0"/>
              </a:defRPr>
            </a:lvl1pPr>
          </a:lstStyle>
          <a:p>
            <a:pPr>
              <a:defRPr/>
            </a:pPr>
            <a:fld id="{618A8104-4265-4146-B418-496182842521}" type="slidenum">
              <a:rPr lang="en-US"/>
              <a:pPr>
                <a:defRPr/>
              </a:pPr>
              <a:t>‹#›</a:t>
            </a:fld>
            <a:endParaRPr lang="en-US"/>
          </a:p>
        </p:txBody>
      </p:sp>
    </p:spTree>
    <p:extLst>
      <p:ext uri="{BB962C8B-B14F-4D97-AF65-F5344CB8AC3E}">
        <p14:creationId xmlns:p14="http://schemas.microsoft.com/office/powerpoint/2010/main" val="3132888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1ACA5803-479B-49A1-B6FA-2179FD5F7195}" type="slidenum">
              <a:rPr lang="zh-CN" altLang="en-US"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1ACA5803-479B-49A1-B6FA-2179FD5F7195}" type="slidenum">
              <a:rPr lang="zh-CN" altLang="en-US" smtClean="0"/>
              <a:pPr/>
              <a:t>11</a:t>
            </a:fld>
            <a:endParaRPr lang="en-US" altLang="zh-CN"/>
          </a:p>
        </p:txBody>
      </p:sp>
    </p:spTree>
    <p:extLst>
      <p:ext uri="{BB962C8B-B14F-4D97-AF65-F5344CB8AC3E}">
        <p14:creationId xmlns:p14="http://schemas.microsoft.com/office/powerpoint/2010/main" val="190313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sz="1200" b="0" i="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1ACA5803-479B-49A1-B6FA-2179FD5F7195}" type="slidenum">
              <a:rPr lang="zh-CN" altLang="en-US" smtClean="0"/>
              <a:pPr/>
              <a:t>2</a:t>
            </a:fld>
            <a:endParaRPr lang="en-US" altLang="zh-CN"/>
          </a:p>
        </p:txBody>
      </p:sp>
    </p:spTree>
    <p:extLst>
      <p:ext uri="{BB962C8B-B14F-4D97-AF65-F5344CB8AC3E}">
        <p14:creationId xmlns:p14="http://schemas.microsoft.com/office/powerpoint/2010/main" val="151196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1100" dirty="0"/>
              <a:t>Spatially Correlated Shadowing model was considered.</a:t>
            </a:r>
            <a:endParaRPr lang="en-AU" altLang="zh-CN" sz="1100" b="0" dirty="0">
              <a:solidFill>
                <a:srgbClr val="C00000"/>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AU" altLang="zh-CN" sz="1100" b="0" dirty="0">
                <a:solidFill>
                  <a:srgbClr val="C00000"/>
                </a:solidFill>
              </a:rPr>
              <a:t>Location Verification for a vehicle’s claimed location using optimal theoretic framework has been done earlier. </a:t>
            </a:r>
            <a:r>
              <a:rPr lang="en-AU" sz="2400" dirty="0"/>
              <a:t>If the malicious user’s location is not verified and it goes unnoticed then the following may occur,</a:t>
            </a:r>
          </a:p>
          <a:p>
            <a:pPr marL="742950" lvl="1" indent="-285750">
              <a:buFont typeface="Arial" panose="020B0604020202020204" pitchFamily="34" charset="0"/>
              <a:buChar char="•"/>
            </a:pPr>
            <a:r>
              <a:rPr lang="en-AU" sz="2000" dirty="0"/>
              <a:t>Vehicle Collision.</a:t>
            </a:r>
          </a:p>
          <a:p>
            <a:pPr marL="742950" lvl="1" indent="-285750">
              <a:buFont typeface="Arial" panose="020B0604020202020204" pitchFamily="34" charset="0"/>
              <a:buChar char="•"/>
            </a:pPr>
            <a:r>
              <a:rPr lang="en-AU" sz="2000" dirty="0"/>
              <a:t>Traffic Congestion.</a:t>
            </a:r>
          </a:p>
          <a:p>
            <a:pPr marL="742950" lvl="1" indent="-285750">
              <a:buFont typeface="Arial" panose="020B0604020202020204" pitchFamily="34" charset="0"/>
              <a:buChar char="•"/>
            </a:pPr>
            <a:r>
              <a:rPr lang="en-AU" sz="2000" dirty="0"/>
              <a:t>Unoptimized Traffic Routing.</a:t>
            </a:r>
          </a:p>
        </p:txBody>
      </p:sp>
      <p:sp>
        <p:nvSpPr>
          <p:cNvPr id="4" name="Slide Number Placeholder 3"/>
          <p:cNvSpPr>
            <a:spLocks noGrp="1"/>
          </p:cNvSpPr>
          <p:nvPr>
            <p:ph type="sldNum" sz="quarter" idx="10"/>
          </p:nvPr>
        </p:nvSpPr>
        <p:spPr/>
        <p:txBody>
          <a:bodyPr/>
          <a:lstStyle/>
          <a:p>
            <a:pPr>
              <a:defRPr/>
            </a:pPr>
            <a:fld id="{618A8104-4265-4146-B418-496182842521}" type="slidenum">
              <a:rPr lang="en-US" smtClean="0"/>
              <a:pPr>
                <a:defRPr/>
              </a:pPr>
              <a:t>3</a:t>
            </a:fld>
            <a:endParaRPr lang="en-US"/>
          </a:p>
        </p:txBody>
      </p:sp>
    </p:spTree>
    <p:extLst>
      <p:ext uri="{BB962C8B-B14F-4D97-AF65-F5344CB8AC3E}">
        <p14:creationId xmlns:p14="http://schemas.microsoft.com/office/powerpoint/2010/main" val="4037778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altLang="zh-CN" sz="1200" b="0" dirty="0">
                <a:solidFill>
                  <a:srgbClr val="C00000"/>
                </a:solidFill>
              </a:rPr>
              <a:t>The verifiers location cannot be 100% correct and they have got a certain degree of error on them (due to GNSS) which will impact the overall LVS performance. This limitation was not considered earlier and we studied the performance of the DRSS based LVS considering the location errors.</a:t>
            </a:r>
          </a:p>
          <a:p>
            <a:endParaRPr lang="en-AU" dirty="0"/>
          </a:p>
        </p:txBody>
      </p:sp>
      <p:sp>
        <p:nvSpPr>
          <p:cNvPr id="4" name="Slide Number Placeholder 3"/>
          <p:cNvSpPr>
            <a:spLocks noGrp="1"/>
          </p:cNvSpPr>
          <p:nvPr>
            <p:ph type="sldNum" sz="quarter" idx="10"/>
          </p:nvPr>
        </p:nvSpPr>
        <p:spPr/>
        <p:txBody>
          <a:bodyPr/>
          <a:lstStyle/>
          <a:p>
            <a:pPr>
              <a:defRPr/>
            </a:pPr>
            <a:fld id="{618A8104-4265-4146-B418-496182842521}" type="slidenum">
              <a:rPr lang="en-US" smtClean="0"/>
              <a:pPr>
                <a:defRPr/>
              </a:pPr>
              <a:t>4</a:t>
            </a:fld>
            <a:endParaRPr lang="en-US"/>
          </a:p>
        </p:txBody>
      </p:sp>
    </p:spTree>
    <p:extLst>
      <p:ext uri="{BB962C8B-B14F-4D97-AF65-F5344CB8AC3E}">
        <p14:creationId xmlns:p14="http://schemas.microsoft.com/office/powerpoint/2010/main" val="1211045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1ACA5803-479B-49A1-B6FA-2179FD5F7195}" type="slidenum">
              <a:rPr lang="zh-CN" altLang="en-US" smtClean="0"/>
              <a:pPr/>
              <a:t>5</a:t>
            </a:fld>
            <a:endParaRPr lang="en-US" altLang="zh-CN"/>
          </a:p>
        </p:txBody>
      </p:sp>
    </p:spTree>
    <p:extLst>
      <p:ext uri="{BB962C8B-B14F-4D97-AF65-F5344CB8AC3E}">
        <p14:creationId xmlns:p14="http://schemas.microsoft.com/office/powerpoint/2010/main" val="2412404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a:t>Pathloss Constant =3</a:t>
            </a:r>
          </a:p>
          <a:p>
            <a:r>
              <a:rPr lang="en-AU" dirty="0"/>
              <a:t>Transmit Power for the use to be verified = 30 dBm</a:t>
            </a:r>
          </a:p>
          <a:p>
            <a:r>
              <a:rPr lang="en-AU" dirty="0"/>
              <a:t>Reference Distance = 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AU" dirty="0"/>
              <a:t>In this setup we consider Spatially Correlated Shadowing model with Constant Shadowing Variance = 5 and Dc = 400 (correlation distance).</a:t>
            </a:r>
          </a:p>
        </p:txBody>
      </p:sp>
      <p:sp>
        <p:nvSpPr>
          <p:cNvPr id="4" name="Slide Number Placeholder 3"/>
          <p:cNvSpPr>
            <a:spLocks noGrp="1"/>
          </p:cNvSpPr>
          <p:nvPr>
            <p:ph type="sldNum" sz="quarter" idx="10"/>
          </p:nvPr>
        </p:nvSpPr>
        <p:spPr/>
        <p:txBody>
          <a:bodyPr/>
          <a:lstStyle/>
          <a:p>
            <a:fld id="{1ACA5803-479B-49A1-B6FA-2179FD5F7195}" type="slidenum">
              <a:rPr lang="zh-CN" altLang="en-US" smtClean="0"/>
              <a:pPr/>
              <a:t>6</a:t>
            </a:fld>
            <a:endParaRPr lang="en-US" altLang="zh-CN"/>
          </a:p>
        </p:txBody>
      </p:sp>
    </p:spTree>
    <p:extLst>
      <p:ext uri="{BB962C8B-B14F-4D97-AF65-F5344CB8AC3E}">
        <p14:creationId xmlns:p14="http://schemas.microsoft.com/office/powerpoint/2010/main" val="2388388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sz="1200" b="0" i="0" kern="1200" dirty="0">
                <a:solidFill>
                  <a:schemeClr val="tx1"/>
                </a:solidFill>
                <a:effectLst/>
                <a:latin typeface="Arial" charset="0"/>
                <a:ea typeface="+mn-ea"/>
                <a:cs typeface="+mn-cs"/>
              </a:rPr>
              <a:t>In the DRSS-based LVS, the malicious user only has to optimize his true location through minimizing the KL-divergence from </a:t>
            </a:r>
            <a:r>
              <a:rPr lang="en-AU" sz="1200" b="0" i="1" kern="1200" dirty="0">
                <a:solidFill>
                  <a:schemeClr val="tx1"/>
                </a:solidFill>
                <a:effectLst/>
                <a:latin typeface="Arial" charset="0"/>
                <a:ea typeface="+mn-ea"/>
                <a:cs typeface="+mn-cs"/>
              </a:rPr>
              <a:t>f (</a:t>
            </a:r>
            <a:r>
              <a:rPr lang="en-AU" sz="1200" b="0" i="0" kern="1200" dirty="0">
                <a:solidFill>
                  <a:schemeClr val="tx1"/>
                </a:solidFill>
                <a:effectLst/>
                <a:latin typeface="Arial" charset="0"/>
                <a:ea typeface="+mn-ea"/>
                <a:cs typeface="+mn-cs"/>
              </a:rPr>
              <a:t>H1</a:t>
            </a:r>
            <a:r>
              <a:rPr lang="en-AU" sz="1200" b="0" i="1" kern="1200" dirty="0">
                <a:solidFill>
                  <a:schemeClr val="tx1"/>
                </a:solidFill>
                <a:effectLst/>
                <a:latin typeface="Arial" charset="0"/>
                <a:ea typeface="+mn-ea"/>
                <a:cs typeface="+mn-cs"/>
              </a:rPr>
              <a:t>) </a:t>
            </a:r>
            <a:r>
              <a:rPr lang="en-AU" sz="1200" b="0" i="0" kern="1200" dirty="0">
                <a:solidFill>
                  <a:schemeClr val="tx1"/>
                </a:solidFill>
                <a:effectLst/>
                <a:latin typeface="Arial" charset="0"/>
                <a:ea typeface="+mn-ea"/>
                <a:cs typeface="+mn-cs"/>
              </a:rPr>
              <a:t>to </a:t>
            </a:r>
            <a:r>
              <a:rPr lang="en-AU" sz="1200" b="0" i="1" kern="1200" dirty="0">
                <a:solidFill>
                  <a:schemeClr val="tx1"/>
                </a:solidFill>
                <a:effectLst/>
                <a:latin typeface="Arial" charset="0"/>
                <a:ea typeface="+mn-ea"/>
                <a:cs typeface="+mn-cs"/>
              </a:rPr>
              <a:t>f (</a:t>
            </a:r>
            <a:r>
              <a:rPr lang="en-AU" sz="1200" b="0" i="0" kern="1200" dirty="0">
                <a:solidFill>
                  <a:schemeClr val="tx1"/>
                </a:solidFill>
                <a:effectLst/>
                <a:latin typeface="Arial" charset="0"/>
                <a:ea typeface="+mn-ea"/>
                <a:cs typeface="+mn-cs"/>
              </a:rPr>
              <a:t>H0</a:t>
            </a:r>
            <a:r>
              <a:rPr lang="en-AU" sz="1200" b="0" i="1" kern="1200" dirty="0">
                <a:solidFill>
                  <a:schemeClr val="tx1"/>
                </a:solidFill>
                <a:effectLst/>
                <a:latin typeface="Arial" charset="0"/>
                <a:ea typeface="+mn-ea"/>
                <a:cs typeface="+mn-cs"/>
              </a:rPr>
              <a:t>)</a:t>
            </a:r>
            <a:r>
              <a:rPr lang="en-AU" sz="1200" b="0" i="0" kern="1200" dirty="0">
                <a:solidFill>
                  <a:schemeClr val="tx1"/>
                </a:solidFill>
                <a:effectLst/>
                <a:latin typeface="Arial" charset="0"/>
                <a:ea typeface="+mn-ea"/>
                <a:cs typeface="+mn-cs"/>
              </a:rPr>
              <a:t>, which is given by </a:t>
            </a:r>
            <a:r>
              <a:rPr lang="en-AU" sz="1200" b="0" i="1" kern="1200" dirty="0">
                <a:solidFill>
                  <a:schemeClr val="tx1"/>
                </a:solidFill>
                <a:effectLst/>
                <a:latin typeface="Arial" charset="0"/>
                <a:ea typeface="+mn-ea"/>
                <a:cs typeface="+mn-cs"/>
              </a:rPr>
              <a:t>ϕ(</a:t>
            </a:r>
            <a:r>
              <a:rPr lang="en-AU" sz="1200" b="1" i="0" kern="1200" dirty="0" err="1">
                <a:solidFill>
                  <a:schemeClr val="tx1"/>
                </a:solidFill>
                <a:effectLst/>
                <a:latin typeface="Arial" charset="0"/>
                <a:ea typeface="+mn-ea"/>
                <a:cs typeface="+mn-cs"/>
              </a:rPr>
              <a:t>x</a:t>
            </a:r>
            <a:r>
              <a:rPr lang="en-AU" sz="1200" b="0" i="1" kern="1200" dirty="0" err="1">
                <a:solidFill>
                  <a:schemeClr val="tx1"/>
                </a:solidFill>
                <a:effectLst/>
                <a:latin typeface="Arial" charset="0"/>
                <a:ea typeface="+mn-ea"/>
                <a:cs typeface="+mn-cs"/>
              </a:rPr>
              <a:t>t</a:t>
            </a:r>
            <a:r>
              <a:rPr lang="en-AU" sz="1200" b="0" i="1" kern="1200" dirty="0">
                <a:solidFill>
                  <a:schemeClr val="tx1"/>
                </a:solidFill>
                <a:effectLst/>
                <a:latin typeface="Arial" charset="0"/>
                <a:ea typeface="+mn-ea"/>
                <a:cs typeface="+mn-cs"/>
              </a:rPr>
              <a:t>).</a:t>
            </a:r>
          </a:p>
          <a:p>
            <a:r>
              <a:rPr lang="el-GR" sz="1200" b="0" i="0" kern="1200" dirty="0">
                <a:solidFill>
                  <a:schemeClr val="tx1"/>
                </a:solidFill>
                <a:effectLst/>
                <a:latin typeface="Arial" charset="0"/>
                <a:ea typeface="+mn-ea"/>
                <a:cs typeface="+mn-cs"/>
              </a:rPr>
              <a:t>Δ𝐮</a:t>
            </a:r>
            <a:r>
              <a:rPr lang="en-AU" sz="1200" b="0" i="0" kern="1200" dirty="0">
                <a:solidFill>
                  <a:schemeClr val="tx1"/>
                </a:solidFill>
                <a:effectLst/>
                <a:latin typeface="Arial" charset="0"/>
                <a:ea typeface="+mn-ea"/>
                <a:cs typeface="+mn-cs"/>
              </a:rPr>
              <a:t> and </a:t>
            </a:r>
            <a:r>
              <a:rPr lang="el-GR" sz="1200" b="0" i="0" kern="1200" dirty="0">
                <a:solidFill>
                  <a:schemeClr val="tx1"/>
                </a:solidFill>
                <a:effectLst/>
                <a:latin typeface="Arial" charset="0"/>
                <a:ea typeface="+mn-ea"/>
                <a:cs typeface="+mn-cs"/>
              </a:rPr>
              <a:t>Δ𝐯</a:t>
            </a:r>
            <a:r>
              <a:rPr lang="en-AU" sz="1200" b="0" i="0" kern="1200" dirty="0">
                <a:solidFill>
                  <a:schemeClr val="tx1"/>
                </a:solidFill>
                <a:effectLst/>
                <a:latin typeface="Arial" charset="0"/>
                <a:ea typeface="+mn-ea"/>
                <a:cs typeface="+mn-cs"/>
              </a:rPr>
              <a:t> are the mean RSS vectors calculated using claimed location and optimal attack location respectively.</a:t>
            </a:r>
          </a:p>
          <a:p>
            <a:r>
              <a:rPr lang="en-AU" dirty="0"/>
              <a:t>D is the covariance matrix of the DRSS vector and is calculated based on the location of the verifiers. </a:t>
            </a:r>
          </a:p>
        </p:txBody>
      </p:sp>
      <p:sp>
        <p:nvSpPr>
          <p:cNvPr id="4" name="Slide Number Placeholder 3"/>
          <p:cNvSpPr>
            <a:spLocks noGrp="1"/>
          </p:cNvSpPr>
          <p:nvPr>
            <p:ph type="sldNum" sz="quarter" idx="10"/>
          </p:nvPr>
        </p:nvSpPr>
        <p:spPr/>
        <p:txBody>
          <a:bodyPr/>
          <a:lstStyle/>
          <a:p>
            <a:fld id="{1ACA5803-479B-49A1-B6FA-2179FD5F7195}" type="slidenum">
              <a:rPr lang="zh-CN" altLang="en-US" smtClean="0"/>
              <a:pPr/>
              <a:t>7</a:t>
            </a:fld>
            <a:endParaRPr lang="en-US" altLang="zh-CN"/>
          </a:p>
        </p:txBody>
      </p:sp>
    </p:spTree>
    <p:extLst>
      <p:ext uri="{BB962C8B-B14F-4D97-AF65-F5344CB8AC3E}">
        <p14:creationId xmlns:p14="http://schemas.microsoft.com/office/powerpoint/2010/main" val="1908687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dirty="0"/>
              <a:t>Bayes average cost function is used to quantify the performance of the LVS in terms of total error, Whereas 𝛼 is the ‘False Positive Rate’ and 𝛽 is the ‘Detection Rate’.</a:t>
            </a:r>
          </a:p>
          <a:p>
            <a:endParaRPr lang="en-AU" dirty="0"/>
          </a:p>
        </p:txBody>
      </p:sp>
      <p:sp>
        <p:nvSpPr>
          <p:cNvPr id="4" name="Slide Number Placeholder 3"/>
          <p:cNvSpPr>
            <a:spLocks noGrp="1"/>
          </p:cNvSpPr>
          <p:nvPr>
            <p:ph type="sldNum" sz="quarter" idx="10"/>
          </p:nvPr>
        </p:nvSpPr>
        <p:spPr/>
        <p:txBody>
          <a:bodyPr/>
          <a:lstStyle/>
          <a:p>
            <a:pPr>
              <a:defRPr/>
            </a:pPr>
            <a:fld id="{618A8104-4265-4146-B418-496182842521}" type="slidenum">
              <a:rPr lang="en-US" smtClean="0"/>
              <a:pPr>
                <a:defRPr/>
              </a:pPr>
              <a:t>8</a:t>
            </a:fld>
            <a:endParaRPr lang="en-US"/>
          </a:p>
        </p:txBody>
      </p:sp>
    </p:spTree>
    <p:extLst>
      <p:ext uri="{BB962C8B-B14F-4D97-AF65-F5344CB8AC3E}">
        <p14:creationId xmlns:p14="http://schemas.microsoft.com/office/powerpoint/2010/main" val="129202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LVS performs better when the distance constraint is larger.</a:t>
            </a:r>
          </a:p>
        </p:txBody>
      </p:sp>
      <p:sp>
        <p:nvSpPr>
          <p:cNvPr id="4" name="Slide Number Placeholder 3"/>
          <p:cNvSpPr>
            <a:spLocks noGrp="1"/>
          </p:cNvSpPr>
          <p:nvPr>
            <p:ph type="sldNum" sz="quarter" idx="10"/>
          </p:nvPr>
        </p:nvSpPr>
        <p:spPr/>
        <p:txBody>
          <a:bodyPr/>
          <a:lstStyle/>
          <a:p>
            <a:pPr>
              <a:defRPr/>
            </a:pPr>
            <a:fld id="{618A8104-4265-4146-B418-496182842521}" type="slidenum">
              <a:rPr lang="en-US" smtClean="0"/>
              <a:pPr>
                <a:defRPr/>
              </a:pPr>
              <a:t>9</a:t>
            </a:fld>
            <a:endParaRPr lang="en-US"/>
          </a:p>
        </p:txBody>
      </p:sp>
    </p:spTree>
    <p:extLst>
      <p:ext uri="{BB962C8B-B14F-4D97-AF65-F5344CB8AC3E}">
        <p14:creationId xmlns:p14="http://schemas.microsoft.com/office/powerpoint/2010/main" val="3512543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p:cNvPicPr>
            <a:picLocks noChangeAspect="1" noChangeArrowheads="1"/>
          </p:cNvPicPr>
          <p:nvPr userDrawn="1"/>
        </p:nvPicPr>
        <p:blipFill>
          <a:blip r:embed="rId2" cstate="print"/>
          <a:srcRect l="28029" t="6679" r="34222" b="47922"/>
          <a:stretch>
            <a:fillRect/>
          </a:stretch>
        </p:blipFill>
        <p:spPr bwMode="auto">
          <a:xfrm>
            <a:off x="0" y="0"/>
            <a:ext cx="9144000" cy="6858000"/>
          </a:xfrm>
          <a:prstGeom prst="rect">
            <a:avLst/>
          </a:prstGeom>
          <a:noFill/>
          <a:ln w="9525">
            <a:noFill/>
            <a:miter lim="800000"/>
            <a:headEnd/>
            <a:tailEnd/>
          </a:ln>
        </p:spPr>
      </p:pic>
      <p:sp>
        <p:nvSpPr>
          <p:cNvPr id="3074" name="Rectangle 2"/>
          <p:cNvSpPr>
            <a:spLocks noGrp="1" noChangeArrowheads="1"/>
          </p:cNvSpPr>
          <p:nvPr>
            <p:ph type="ctrTitle"/>
          </p:nvPr>
        </p:nvSpPr>
        <p:spPr>
          <a:xfrm>
            <a:off x="304800" y="2130425"/>
            <a:ext cx="8458200" cy="1470025"/>
          </a:xfrm>
        </p:spPr>
        <p:txBody>
          <a:bodyPr/>
          <a:lstStyle>
            <a:lvl1pPr>
              <a:defRPr/>
            </a:lvl1pPr>
          </a:lstStyle>
          <a:p>
            <a:r>
              <a:rPr lang="en-US"/>
              <a:t>Click to edit Master title style</a:t>
            </a:r>
          </a:p>
        </p:txBody>
      </p:sp>
      <p:sp>
        <p:nvSpPr>
          <p:cNvPr id="3075" name="Rectangle 3"/>
          <p:cNvSpPr>
            <a:spLocks noGrp="1" noChangeArrowheads="1"/>
          </p:cNvSpPr>
          <p:nvPr>
            <p:ph type="subTitle" idx="1"/>
          </p:nvPr>
        </p:nvSpPr>
        <p:spPr>
          <a:xfrm>
            <a:off x="381000" y="3886200"/>
            <a:ext cx="8382000" cy="1752600"/>
          </a:xfrm>
        </p:spPr>
        <p:txBody>
          <a:bodyPr/>
          <a:lstStyle>
            <a:lvl1pPr marL="0" indent="0" algn="ctr">
              <a:buFontTx/>
              <a:buNone/>
              <a:defRPr sz="2800">
                <a:latin typeface="Blender Medium" pitchFamily="2" charset="0"/>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8674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7620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457200" y="19812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9812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762000"/>
            <a:ext cx="8229600" cy="990600"/>
          </a:xfrm>
        </p:spPr>
        <p:txBody>
          <a:bodyPr/>
          <a:lstStyle/>
          <a:p>
            <a:r>
              <a:rPr lang="en-US"/>
              <a:t>Click to edit Master title style</a:t>
            </a:r>
            <a:endParaRPr lang="en-AU"/>
          </a:p>
        </p:txBody>
      </p:sp>
      <p:sp>
        <p:nvSpPr>
          <p:cNvPr id="3" name="Content Placeholder 2"/>
          <p:cNvSpPr>
            <a:spLocks noGrp="1"/>
          </p:cNvSpPr>
          <p:nvPr>
            <p:ph sz="quarter" idx="1"/>
          </p:nvPr>
        </p:nvSpPr>
        <p:spPr>
          <a:xfrm>
            <a:off x="457200" y="19812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4648200" y="19812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457200" y="43815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Content Placeholder 5"/>
          <p:cNvSpPr>
            <a:spLocks noGrp="1"/>
          </p:cNvSpPr>
          <p:nvPr>
            <p:ph sz="quarter" idx="4"/>
          </p:nvPr>
        </p:nvSpPr>
        <p:spPr>
          <a:xfrm>
            <a:off x="4648200" y="43815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90600"/>
          </a:xfrm>
        </p:spPr>
        <p:txBody>
          <a:bodyPr/>
          <a:lstStyle/>
          <a:p>
            <a:r>
              <a:rPr lang="en-US"/>
              <a:t>Click to edit Master title style</a:t>
            </a:r>
            <a:endParaRPr lang="en-AU"/>
          </a:p>
        </p:txBody>
      </p:sp>
      <p:sp>
        <p:nvSpPr>
          <p:cNvPr id="3" name="Text Placeholder 2"/>
          <p:cNvSpPr>
            <a:spLocks noGrp="1"/>
          </p:cNvSpPr>
          <p:nvPr>
            <p:ph type="body" sz="half" idx="1"/>
          </p:nvPr>
        </p:nvSpPr>
        <p:spPr>
          <a:xfrm>
            <a:off x="457200" y="1981200"/>
            <a:ext cx="4038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quarter" idx="2"/>
          </p:nvPr>
        </p:nvSpPr>
        <p:spPr>
          <a:xfrm>
            <a:off x="4648200" y="19812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Content Placeholder 4"/>
          <p:cNvSpPr>
            <a:spLocks noGrp="1"/>
          </p:cNvSpPr>
          <p:nvPr>
            <p:ph sz="quarter" idx="3"/>
          </p:nvPr>
        </p:nvSpPr>
        <p:spPr>
          <a:xfrm>
            <a:off x="4648200" y="4381500"/>
            <a:ext cx="40386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981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981200"/>
            <a:ext cx="40386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3"/>
          <p:cNvPicPr>
            <a:picLocks noChangeAspect="1" noChangeArrowheads="1"/>
          </p:cNvPicPr>
          <p:nvPr userDrawn="1"/>
        </p:nvPicPr>
        <p:blipFill>
          <a:blip r:embed="rId16" cstate="print"/>
          <a:srcRect l="23242" t="6500" r="43559" b="51698"/>
          <a:stretch>
            <a:fillRect/>
          </a:stretch>
        </p:blipFill>
        <p:spPr bwMode="auto">
          <a:xfrm>
            <a:off x="0" y="0"/>
            <a:ext cx="9144000" cy="68580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457200" y="76200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1981200"/>
            <a:ext cx="82296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77"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Blender Medium" pitchFamily="2" charset="0"/>
        </a:defRPr>
      </a:lvl2pPr>
      <a:lvl3pPr algn="ctr" rtl="0" eaLnBrk="0" fontAlgn="base" hangingPunct="0">
        <a:spcBef>
          <a:spcPct val="0"/>
        </a:spcBef>
        <a:spcAft>
          <a:spcPct val="0"/>
        </a:spcAft>
        <a:defRPr sz="4400">
          <a:solidFill>
            <a:srgbClr val="A50021"/>
          </a:solidFill>
          <a:latin typeface="Blender Medium" pitchFamily="2" charset="0"/>
        </a:defRPr>
      </a:lvl3pPr>
      <a:lvl4pPr algn="ctr" rtl="0" eaLnBrk="0" fontAlgn="base" hangingPunct="0">
        <a:spcBef>
          <a:spcPct val="0"/>
        </a:spcBef>
        <a:spcAft>
          <a:spcPct val="0"/>
        </a:spcAft>
        <a:defRPr sz="4400">
          <a:solidFill>
            <a:srgbClr val="A50021"/>
          </a:solidFill>
          <a:latin typeface="Blender Medium" pitchFamily="2" charset="0"/>
        </a:defRPr>
      </a:lvl4pPr>
      <a:lvl5pPr algn="ctr" rtl="0" eaLnBrk="0" fontAlgn="base" hangingPunct="0">
        <a:spcBef>
          <a:spcPct val="0"/>
        </a:spcBef>
        <a:spcAft>
          <a:spcPct val="0"/>
        </a:spcAft>
        <a:defRPr sz="4400">
          <a:solidFill>
            <a:srgbClr val="A50021"/>
          </a:solidFill>
          <a:latin typeface="Blender Medium" pitchFamily="2" charset="0"/>
        </a:defRPr>
      </a:lvl5pPr>
      <a:lvl6pPr marL="457200" algn="ctr" rtl="0" fontAlgn="base">
        <a:spcBef>
          <a:spcPct val="0"/>
        </a:spcBef>
        <a:spcAft>
          <a:spcPct val="0"/>
        </a:spcAft>
        <a:defRPr sz="4400">
          <a:solidFill>
            <a:srgbClr val="A50021"/>
          </a:solidFill>
          <a:latin typeface="Blender Medium" pitchFamily="2" charset="0"/>
        </a:defRPr>
      </a:lvl6pPr>
      <a:lvl7pPr marL="914400" algn="ctr" rtl="0" fontAlgn="base">
        <a:spcBef>
          <a:spcPct val="0"/>
        </a:spcBef>
        <a:spcAft>
          <a:spcPct val="0"/>
        </a:spcAft>
        <a:defRPr sz="4400">
          <a:solidFill>
            <a:srgbClr val="A50021"/>
          </a:solidFill>
          <a:latin typeface="Blender Medium" pitchFamily="2" charset="0"/>
        </a:defRPr>
      </a:lvl7pPr>
      <a:lvl8pPr marL="1371600" algn="ctr" rtl="0" fontAlgn="base">
        <a:spcBef>
          <a:spcPct val="0"/>
        </a:spcBef>
        <a:spcAft>
          <a:spcPct val="0"/>
        </a:spcAft>
        <a:defRPr sz="4400">
          <a:solidFill>
            <a:srgbClr val="A50021"/>
          </a:solidFill>
          <a:latin typeface="Blender Medium" pitchFamily="2" charset="0"/>
        </a:defRPr>
      </a:lvl8pPr>
      <a:lvl9pPr marL="1828800" algn="ctr" rtl="0" fontAlgn="base">
        <a:spcBef>
          <a:spcPct val="0"/>
        </a:spcBef>
        <a:spcAft>
          <a:spcPct val="0"/>
        </a:spcAft>
        <a:defRPr sz="4400">
          <a:solidFill>
            <a:srgbClr val="A50021"/>
          </a:solidFill>
          <a:latin typeface="Blender Medium" pitchFamily="2" charset="0"/>
        </a:defRPr>
      </a:lvl9pPr>
    </p:titleStyle>
    <p:bodyStyle>
      <a:lvl1pPr marL="342900" indent="-342900" algn="l" rtl="0" eaLnBrk="0" fontAlgn="base" hangingPunct="0">
        <a:spcBef>
          <a:spcPct val="20000"/>
        </a:spcBef>
        <a:spcAft>
          <a:spcPct val="0"/>
        </a:spcAft>
        <a:buClr>
          <a:srgbClr val="A5002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A50021"/>
        </a:buClr>
        <a:buChar char="–"/>
        <a:defRPr sz="2800">
          <a:solidFill>
            <a:schemeClr val="tx1"/>
          </a:solidFill>
          <a:latin typeface="+mn-lt"/>
        </a:defRPr>
      </a:lvl2pPr>
      <a:lvl3pPr marL="1143000" indent="-228600" algn="l" rtl="0" eaLnBrk="0" fontAlgn="base" hangingPunct="0">
        <a:spcBef>
          <a:spcPct val="20000"/>
        </a:spcBef>
        <a:spcAft>
          <a:spcPct val="0"/>
        </a:spcAft>
        <a:buClr>
          <a:srgbClr val="A50021"/>
        </a:buClr>
        <a:buChar char="•"/>
        <a:defRPr sz="2400">
          <a:solidFill>
            <a:schemeClr val="tx1"/>
          </a:solidFill>
          <a:latin typeface="+mn-lt"/>
        </a:defRPr>
      </a:lvl3pPr>
      <a:lvl4pPr marL="1600200" indent="-228600" algn="l" rtl="0" eaLnBrk="0" fontAlgn="base" hangingPunct="0">
        <a:spcBef>
          <a:spcPct val="20000"/>
        </a:spcBef>
        <a:spcAft>
          <a:spcPct val="0"/>
        </a:spcAft>
        <a:buClr>
          <a:srgbClr val="A50021"/>
        </a:buClr>
        <a:buChar char="–"/>
        <a:defRPr sz="2000">
          <a:solidFill>
            <a:schemeClr val="tx1"/>
          </a:solidFill>
          <a:latin typeface="+mn-lt"/>
        </a:defRPr>
      </a:lvl4pPr>
      <a:lvl5pPr marL="2057400" indent="-228600" algn="l" rtl="0" eaLnBrk="0" fontAlgn="base" hangingPunct="0">
        <a:spcBef>
          <a:spcPct val="20000"/>
        </a:spcBef>
        <a:spcAft>
          <a:spcPct val="0"/>
        </a:spcAft>
        <a:buClr>
          <a:srgbClr val="A50021"/>
        </a:buClr>
        <a:buChar char="»"/>
        <a:defRPr sz="2000">
          <a:solidFill>
            <a:schemeClr val="tx1"/>
          </a:solidFill>
          <a:latin typeface="+mn-lt"/>
        </a:defRPr>
      </a:lvl5pPr>
      <a:lvl6pPr marL="2514600" indent="-228600" algn="l" rtl="0" fontAlgn="base">
        <a:spcBef>
          <a:spcPct val="20000"/>
        </a:spcBef>
        <a:spcAft>
          <a:spcPct val="0"/>
        </a:spcAft>
        <a:buClr>
          <a:srgbClr val="A50021"/>
        </a:buClr>
        <a:buChar char="»"/>
        <a:defRPr sz="2000">
          <a:solidFill>
            <a:schemeClr val="tx1"/>
          </a:solidFill>
          <a:latin typeface="+mn-lt"/>
        </a:defRPr>
      </a:lvl6pPr>
      <a:lvl7pPr marL="2971800" indent="-228600" algn="l" rtl="0" fontAlgn="base">
        <a:spcBef>
          <a:spcPct val="20000"/>
        </a:spcBef>
        <a:spcAft>
          <a:spcPct val="0"/>
        </a:spcAft>
        <a:buClr>
          <a:srgbClr val="A50021"/>
        </a:buClr>
        <a:buChar char="»"/>
        <a:defRPr sz="2000">
          <a:solidFill>
            <a:schemeClr val="tx1"/>
          </a:solidFill>
          <a:latin typeface="+mn-lt"/>
        </a:defRPr>
      </a:lvl7pPr>
      <a:lvl8pPr marL="3429000" indent="-228600" algn="l" rtl="0" fontAlgn="base">
        <a:spcBef>
          <a:spcPct val="20000"/>
        </a:spcBef>
        <a:spcAft>
          <a:spcPct val="0"/>
        </a:spcAft>
        <a:buClr>
          <a:srgbClr val="A50021"/>
        </a:buClr>
        <a:buChar char="»"/>
        <a:defRPr sz="2000">
          <a:solidFill>
            <a:schemeClr val="tx1"/>
          </a:solidFill>
          <a:latin typeface="+mn-lt"/>
        </a:defRPr>
      </a:lvl8pPr>
      <a:lvl9pPr marL="3886200" indent="-228600" algn="l" rtl="0" fontAlgn="base">
        <a:spcBef>
          <a:spcPct val="20000"/>
        </a:spcBef>
        <a:spcAft>
          <a:spcPct val="0"/>
        </a:spcAft>
        <a:buClr>
          <a:srgbClr val="A5002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1"/>
          <p:cNvSpPr txBox="1">
            <a:spLocks noChangeArrowheads="1"/>
          </p:cNvSpPr>
          <p:nvPr/>
        </p:nvSpPr>
        <p:spPr bwMode="auto">
          <a:xfrm>
            <a:off x="395287" y="2209800"/>
            <a:ext cx="8353425" cy="1077218"/>
          </a:xfrm>
          <a:prstGeom prst="rect">
            <a:avLst/>
          </a:prstGeom>
          <a:noFill/>
          <a:ln w="9525">
            <a:noFill/>
            <a:miter lim="800000"/>
            <a:headEnd/>
            <a:tailEnd/>
          </a:ln>
        </p:spPr>
        <p:txBody>
          <a:bodyPr>
            <a:spAutoFit/>
          </a:bodyPr>
          <a:lstStyle/>
          <a:p>
            <a:pPr algn="ctr"/>
            <a:r>
              <a:rPr lang="en-AU" sz="3200" b="1" dirty="0">
                <a:solidFill>
                  <a:srgbClr val="C00000"/>
                </a:solidFill>
                <a:latin typeface="+mj-lt"/>
                <a:cs typeface="Arial" charset="0"/>
              </a:rPr>
              <a:t>Location Verification Performance in the</a:t>
            </a:r>
          </a:p>
          <a:p>
            <a:pPr algn="ctr"/>
            <a:r>
              <a:rPr lang="en-AU" sz="3200" b="1" dirty="0">
                <a:solidFill>
                  <a:srgbClr val="C00000"/>
                </a:solidFill>
                <a:latin typeface="+mj-lt"/>
                <a:cs typeface="Arial" charset="0"/>
              </a:rPr>
              <a:t>Presence of Verifier Location Error</a:t>
            </a:r>
            <a:endParaRPr lang="zh-CN" altLang="en-US" sz="3200" b="1" dirty="0">
              <a:solidFill>
                <a:srgbClr val="C00000"/>
              </a:solidFill>
              <a:latin typeface="Times New Roman" pitchFamily="18" charset="0"/>
            </a:endParaRPr>
          </a:p>
        </p:txBody>
      </p:sp>
      <p:sp>
        <p:nvSpPr>
          <p:cNvPr id="17" name="Subtitle 2">
            <a:extLst>
              <a:ext uri="{FF2B5EF4-FFF2-40B4-BE49-F238E27FC236}">
                <a16:creationId xmlns:a16="http://schemas.microsoft.com/office/drawing/2014/main" id="{7CB17AD6-58D0-405D-9DE3-088CBCE326E0}"/>
              </a:ext>
            </a:extLst>
          </p:cNvPr>
          <p:cNvSpPr txBox="1">
            <a:spLocks/>
          </p:cNvSpPr>
          <p:nvPr/>
        </p:nvSpPr>
        <p:spPr>
          <a:xfrm>
            <a:off x="3430233" y="3810000"/>
            <a:ext cx="2283533" cy="2057400"/>
          </a:xfrm>
          <a:prstGeom prst="rect">
            <a:avLst/>
          </a:prstGeom>
        </p:spPr>
        <p:txBody>
          <a:bodyPr>
            <a:noAutofit/>
          </a:bodyPr>
          <a:lstStyle>
            <a:lvl1pPr marL="342900" indent="-342900" algn="l" rtl="0" eaLnBrk="1" fontAlgn="base" hangingPunct="1">
              <a:spcBef>
                <a:spcPts val="1200"/>
              </a:spcBef>
              <a:spcAft>
                <a:spcPct val="0"/>
              </a:spcAft>
              <a:buFont typeface="Arial" charset="0"/>
              <a:defRPr sz="1600" kern="1200">
                <a:solidFill>
                  <a:schemeClr val="tx1"/>
                </a:solidFill>
                <a:latin typeface="+mn-lt"/>
                <a:ea typeface="ＭＳ Ｐゴシック" charset="-128"/>
                <a:cs typeface="ＭＳ Ｐゴシック" charset="-128"/>
              </a:defRPr>
            </a:lvl1pPr>
            <a:lvl2pPr marL="269875" indent="-269875" algn="l" rtl="0" eaLnBrk="1" fontAlgn="base" hangingPunct="1">
              <a:spcBef>
                <a:spcPts val="900"/>
              </a:spcBef>
              <a:spcAft>
                <a:spcPct val="0"/>
              </a:spcAft>
              <a:buFont typeface="Arial" charset="0"/>
              <a:buChar char="•"/>
              <a:defRPr sz="1600" kern="1200">
                <a:solidFill>
                  <a:schemeClr val="tx1"/>
                </a:solidFill>
                <a:latin typeface="+mn-lt"/>
                <a:ea typeface="ＭＳ Ｐゴシック" charset="-128"/>
                <a:cs typeface="+mn-cs"/>
              </a:defRPr>
            </a:lvl2pPr>
            <a:lvl3pPr marL="539750" indent="-269875" algn="l" rtl="0" eaLnBrk="1" fontAlgn="base" hangingPunct="1">
              <a:spcBef>
                <a:spcPts val="600"/>
              </a:spcBef>
              <a:spcAft>
                <a:spcPct val="0"/>
              </a:spcAft>
              <a:buFont typeface="Lucida Grande" charset="0"/>
              <a:buChar char="–"/>
              <a:defRPr sz="1600" kern="1200">
                <a:solidFill>
                  <a:schemeClr val="tx1"/>
                </a:solidFill>
                <a:latin typeface="+mn-lt"/>
                <a:ea typeface="ヒラギノ角ゴ Pro W3" pitchFamily="-60" charset="-128"/>
                <a:cs typeface="ヒラギノ角ゴ Pro W3" charset="-128"/>
              </a:defRPr>
            </a:lvl3pPr>
            <a:lvl4pPr marL="809625" indent="-269875" algn="l" rtl="0" eaLnBrk="1" fontAlgn="base" hangingPunct="1">
              <a:spcBef>
                <a:spcPts val="600"/>
              </a:spcBef>
              <a:spcAft>
                <a:spcPct val="0"/>
              </a:spcAft>
              <a:buFont typeface="Lucida Grande" charset="0"/>
              <a:buChar char="»"/>
              <a:defRPr sz="1600" kern="1200">
                <a:solidFill>
                  <a:schemeClr val="tx1"/>
                </a:solidFill>
                <a:latin typeface="+mn-lt"/>
                <a:ea typeface="ヒラギノ角ゴ Pro W3" pitchFamily="-60" charset="-128"/>
                <a:cs typeface="ヒラギノ角ゴ Pro W3" charset="-128"/>
              </a:defRPr>
            </a:lvl4pPr>
            <a:lvl5pPr marL="1095375" indent="-285750" algn="l" rtl="0" eaLnBrk="1" fontAlgn="base" hangingPunct="1">
              <a:spcBef>
                <a:spcPts val="600"/>
              </a:spcBef>
              <a:spcAft>
                <a:spcPct val="0"/>
              </a:spcAft>
              <a:buFont typeface="Wingdings" charset="2"/>
              <a:buChar char="§"/>
              <a:defRPr sz="1600" kern="1200">
                <a:solidFill>
                  <a:schemeClr val="tx1"/>
                </a:solidFill>
                <a:latin typeface="+mn-lt"/>
                <a:ea typeface="ヒラギノ角ゴ Pro W3" pitchFamily="-60" charset="-128"/>
                <a:cs typeface="ヒラギノ角ゴ Pro W3" charset="-128"/>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600"/>
              </a:spcBef>
            </a:pPr>
            <a:r>
              <a:rPr lang="en-AU" b="1" dirty="0">
                <a:solidFill>
                  <a:srgbClr val="C00000"/>
                </a:solidFill>
                <a:latin typeface="Blender Thin" pitchFamily="2" charset="0"/>
                <a:ea typeface="+mn-ea"/>
                <a:cs typeface="Arial" charset="0"/>
              </a:rPr>
              <a:t>Ihsanullah</a:t>
            </a:r>
          </a:p>
          <a:p>
            <a:pPr algn="ctr">
              <a:spcBef>
                <a:spcPts val="600"/>
              </a:spcBef>
            </a:pPr>
            <a:r>
              <a:rPr lang="en-AU" b="1" dirty="0" err="1">
                <a:solidFill>
                  <a:srgbClr val="C00000"/>
                </a:solidFill>
                <a:latin typeface="Blender Thin" pitchFamily="2" charset="0"/>
                <a:ea typeface="+mn-ea"/>
                <a:cs typeface="Arial" charset="0"/>
              </a:rPr>
              <a:t>Ziqing</a:t>
            </a:r>
            <a:r>
              <a:rPr lang="en-AU" b="1" dirty="0">
                <a:solidFill>
                  <a:srgbClr val="C00000"/>
                </a:solidFill>
                <a:latin typeface="Blender Thin" pitchFamily="2" charset="0"/>
                <a:ea typeface="+mn-ea"/>
                <a:cs typeface="Arial" charset="0"/>
              </a:rPr>
              <a:t> Wang</a:t>
            </a:r>
          </a:p>
          <a:p>
            <a:pPr algn="ctr">
              <a:spcBef>
                <a:spcPts val="600"/>
              </a:spcBef>
            </a:pPr>
            <a:r>
              <a:rPr lang="en-AU" b="1" dirty="0">
                <a:solidFill>
                  <a:srgbClr val="C00000"/>
                </a:solidFill>
                <a:latin typeface="Blender Thin" pitchFamily="2" charset="0"/>
                <a:ea typeface="+mn-ea"/>
                <a:cs typeface="Arial" charset="0"/>
              </a:rPr>
              <a:t>Robert </a:t>
            </a:r>
            <a:r>
              <a:rPr lang="en-AU" b="1" dirty="0" err="1">
                <a:solidFill>
                  <a:srgbClr val="C00000"/>
                </a:solidFill>
                <a:latin typeface="Blender Thin" pitchFamily="2" charset="0"/>
                <a:ea typeface="+mn-ea"/>
                <a:cs typeface="Arial" charset="0"/>
              </a:rPr>
              <a:t>Malaney</a:t>
            </a:r>
            <a:endParaRPr lang="en-AU" b="1" dirty="0">
              <a:solidFill>
                <a:srgbClr val="C00000"/>
              </a:solidFill>
              <a:latin typeface="Blender Thin" pitchFamily="2" charset="0"/>
              <a:ea typeface="+mn-ea"/>
              <a:cs typeface="Arial" charset="0"/>
            </a:endParaRPr>
          </a:p>
          <a:p>
            <a:pPr algn="ctr">
              <a:spcBef>
                <a:spcPts val="600"/>
              </a:spcBef>
            </a:pPr>
            <a:r>
              <a:rPr lang="en-AU" b="1" dirty="0">
                <a:solidFill>
                  <a:srgbClr val="C00000"/>
                </a:solidFill>
                <a:latin typeface="Blender Thin" pitchFamily="2" charset="0"/>
                <a:ea typeface="+mn-ea"/>
                <a:cs typeface="Arial" charset="0"/>
              </a:rPr>
              <a:t>Andrew </a:t>
            </a:r>
            <a:r>
              <a:rPr lang="en-AU" b="1" dirty="0" err="1">
                <a:solidFill>
                  <a:srgbClr val="C00000"/>
                </a:solidFill>
                <a:latin typeface="Blender Thin" pitchFamily="2" charset="0"/>
                <a:ea typeface="+mn-ea"/>
                <a:cs typeface="Arial" charset="0"/>
              </a:rPr>
              <a:t>Dempster</a:t>
            </a:r>
            <a:endParaRPr lang="en-AU" b="1" dirty="0">
              <a:solidFill>
                <a:srgbClr val="C00000"/>
              </a:solidFill>
              <a:latin typeface="Blender Thin" pitchFamily="2" charset="0"/>
              <a:ea typeface="+mn-ea"/>
              <a:cs typeface="Arial" charset="0"/>
            </a:endParaRPr>
          </a:p>
          <a:p>
            <a:pPr algn="ctr">
              <a:spcBef>
                <a:spcPts val="600"/>
              </a:spcBef>
            </a:pPr>
            <a:r>
              <a:rPr lang="en-AU" b="1" dirty="0" err="1">
                <a:solidFill>
                  <a:srgbClr val="C00000"/>
                </a:solidFill>
                <a:latin typeface="Blender Thin" pitchFamily="2" charset="0"/>
                <a:cs typeface="Arial" charset="0"/>
              </a:rPr>
              <a:t>Shihao</a:t>
            </a:r>
            <a:r>
              <a:rPr lang="en-AU" b="1" dirty="0">
                <a:solidFill>
                  <a:srgbClr val="C00000"/>
                </a:solidFill>
                <a:latin typeface="Blender Thin" pitchFamily="2" charset="0"/>
                <a:cs typeface="Arial" charset="0"/>
              </a:rPr>
              <a:t> Yan</a:t>
            </a:r>
          </a:p>
        </p:txBody>
      </p:sp>
    </p:spTree>
    <p:custDataLst>
      <p:tags r:id="rId1"/>
    </p:custData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43168F-03BB-46F4-86F4-35F2CD023214}"/>
              </a:ext>
            </a:extLst>
          </p:cNvPr>
          <p:cNvPicPr>
            <a:picLocks noChangeAspect="1"/>
          </p:cNvPicPr>
          <p:nvPr/>
        </p:nvPicPr>
        <p:blipFill>
          <a:blip r:embed="rId2"/>
          <a:stretch>
            <a:fillRect/>
          </a:stretch>
        </p:blipFill>
        <p:spPr>
          <a:xfrm>
            <a:off x="1828800" y="1316917"/>
            <a:ext cx="5629866" cy="4224166"/>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A39AD2E-C5A5-4299-A5C0-EA7911DF17F2}"/>
                  </a:ext>
                </a:extLst>
              </p:cNvPr>
              <p:cNvSpPr/>
              <p:nvPr/>
            </p:nvSpPr>
            <p:spPr>
              <a:xfrm>
                <a:off x="533400" y="5677903"/>
                <a:ext cx="8458200" cy="276999"/>
              </a:xfrm>
              <a:prstGeom prst="rect">
                <a:avLst/>
              </a:prstGeom>
            </p:spPr>
            <p:txBody>
              <a:bodyPr wrap="square">
                <a:spAutoFit/>
              </a:bodyPr>
              <a:lstStyle/>
              <a:p>
                <a:pPr algn="just"/>
                <a:r>
                  <a:rPr lang="en-AU" sz="1200" dirty="0">
                    <a:latin typeface="Times New Roman" panose="02020603050405020304" pitchFamily="18" charset="0"/>
                    <a:ea typeface="Calibri" panose="020F0502020204030204" pitchFamily="34" charset="0"/>
                  </a:rPr>
                  <a:t>Total error curves (with independent/uniform location errors in X and Y) </a:t>
                </a:r>
                <a:r>
                  <a:rPr lang="en-AU" sz="1200" dirty="0">
                    <a:effectLst/>
                    <a:latin typeface="Times New Roman" panose="02020603050405020304" pitchFamily="18" charset="0"/>
                    <a:ea typeface="Calibri" panose="020F0502020204030204" pitchFamily="34" charset="0"/>
                  </a:rPr>
                  <a:t>for </a:t>
                </a:r>
                <a14:m>
                  <m:oMath xmlns:m="http://schemas.openxmlformats.org/officeDocument/2006/math">
                    <m:sSub>
                      <m:sSubPr>
                        <m:ctrlPr>
                          <a:rPr lang="en-AU" sz="1200" i="1">
                            <a:effectLst/>
                            <a:latin typeface="Cambria Math" panose="02040503050406030204" pitchFamily="18" charset="0"/>
                            <a:cs typeface="Times New Roman" panose="02020603050405020304" pitchFamily="18" charset="0"/>
                          </a:rPr>
                        </m:ctrlPr>
                      </m:sSubPr>
                      <m:e>
                        <m:r>
                          <a:rPr lang="en-AU" sz="12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en-AU" sz="1200" i="1">
                            <a:effectLst/>
                            <a:latin typeface="Cambria Math" panose="02040503050406030204" pitchFamily="18" charset="0"/>
                            <a:ea typeface="Calibri" panose="020F0502020204030204" pitchFamily="34" charset="0"/>
                            <a:cs typeface="Times New Roman" panose="02020603050405020304" pitchFamily="18" charset="0"/>
                          </a:rPr>
                          <m:t>𝑑𝐵</m:t>
                        </m:r>
                      </m:sub>
                    </m:sSub>
                    <m:r>
                      <a:rPr lang="en-AU" sz="1200" i="1">
                        <a:effectLst/>
                        <a:latin typeface="Cambria Math" panose="02040503050406030204" pitchFamily="18" charset="0"/>
                        <a:ea typeface="Calibri" panose="020F0502020204030204" pitchFamily="34" charset="0"/>
                        <a:cs typeface="Times New Roman" panose="02020603050405020304" pitchFamily="18" charset="0"/>
                      </a:rPr>
                      <m:t>=5,  </m:t>
                    </m:r>
                    <m:sSub>
                      <m:sSubPr>
                        <m:ctrlPr>
                          <a:rPr lang="en-AU" sz="1200" i="1">
                            <a:effectLst/>
                            <a:latin typeface="Cambria Math" panose="02040503050406030204" pitchFamily="18" charset="0"/>
                            <a:cs typeface="Times New Roman" panose="02020603050405020304" pitchFamily="18" charset="0"/>
                          </a:rPr>
                        </m:ctrlPr>
                      </m:sSubPr>
                      <m:e>
                        <m:r>
                          <a:rPr lang="en-AU" sz="1200" i="1">
                            <a:effectLst/>
                            <a:latin typeface="Cambria Math" panose="02040503050406030204" pitchFamily="18" charset="0"/>
                            <a:ea typeface="Calibri" panose="020F0502020204030204" pitchFamily="34" charset="0"/>
                            <a:cs typeface="Times New Roman" panose="02020603050405020304" pitchFamily="18" charset="0"/>
                          </a:rPr>
                          <m:t>𝐷</m:t>
                        </m:r>
                      </m:e>
                      <m:sub>
                        <m:r>
                          <a:rPr lang="en-AU" sz="12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AU" sz="1200" i="1">
                        <a:effectLst/>
                        <a:latin typeface="Cambria Math" panose="02040503050406030204" pitchFamily="18" charset="0"/>
                        <a:ea typeface="Calibri" panose="020F0502020204030204" pitchFamily="34" charset="0"/>
                        <a:cs typeface="Times New Roman" panose="02020603050405020304" pitchFamily="18" charset="0"/>
                      </a:rPr>
                      <m:t>=400</m:t>
                    </m:r>
                    <m:r>
                      <a:rPr lang="en-AU" sz="1200" i="1">
                        <a:effectLst/>
                        <a:latin typeface="Cambria Math" panose="02040503050406030204" pitchFamily="18" charset="0"/>
                        <a:ea typeface="Calibri" panose="020F0502020204030204" pitchFamily="34" charset="0"/>
                        <a:cs typeface="Times New Roman" panose="02020603050405020304" pitchFamily="18" charset="0"/>
                      </a:rPr>
                      <m:t>𝑚</m:t>
                    </m:r>
                    <m:r>
                      <a:rPr lang="en-AU" sz="1200" i="1">
                        <a:effectLst/>
                        <a:latin typeface="Cambria Math" panose="02040503050406030204" pitchFamily="18" charset="0"/>
                        <a:ea typeface="Calibri" panose="020F0502020204030204" pitchFamily="34" charset="0"/>
                        <a:cs typeface="Times New Roman" panose="02020603050405020304" pitchFamily="18" charset="0"/>
                      </a:rPr>
                      <m:t>, </m:t>
                    </m:r>
                    <m:r>
                      <a:rPr lang="en-AU" sz="1200" i="1">
                        <a:effectLst/>
                        <a:latin typeface="Cambria Math" panose="02040503050406030204" pitchFamily="18" charset="0"/>
                        <a:ea typeface="Calibri" panose="020F0502020204030204" pitchFamily="34" charset="0"/>
                        <a:cs typeface="Times New Roman" panose="02020603050405020304" pitchFamily="18" charset="0"/>
                      </a:rPr>
                      <m:t>𝑟</m:t>
                    </m:r>
                    <m:r>
                      <a:rPr lang="en-AU" sz="1200" i="1">
                        <a:effectLst/>
                        <a:latin typeface="Cambria Math" panose="02040503050406030204" pitchFamily="18" charset="0"/>
                        <a:ea typeface="Calibri" panose="020F0502020204030204" pitchFamily="34" charset="0"/>
                        <a:cs typeface="Times New Roman" panose="02020603050405020304" pitchFamily="18" charset="0"/>
                      </a:rPr>
                      <m:t>=50</m:t>
                    </m:r>
                    <m:r>
                      <a:rPr lang="en-AU" sz="1200" i="1">
                        <a:effectLst/>
                        <a:latin typeface="Cambria Math" panose="02040503050406030204" pitchFamily="18" charset="0"/>
                        <a:ea typeface="Calibri" panose="020F0502020204030204" pitchFamily="34" charset="0"/>
                        <a:cs typeface="Times New Roman" panose="02020603050405020304" pitchFamily="18" charset="0"/>
                      </a:rPr>
                      <m:t>𝑚</m:t>
                    </m:r>
                    <m:r>
                      <a:rPr lang="en-AU" sz="12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AU" sz="1200" i="1">
                            <a:effectLst/>
                            <a:latin typeface="Cambria Math" panose="02040503050406030204" pitchFamily="18" charset="0"/>
                            <a:cs typeface="Times New Roman" panose="02020603050405020304" pitchFamily="18" charset="0"/>
                          </a:rPr>
                        </m:ctrlPr>
                      </m:sSubPr>
                      <m:e>
                        <m:r>
                          <a:rPr lang="en-AU" sz="12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AU" sz="1200" b="1" i="1">
                            <a:effectLst/>
                            <a:latin typeface="Cambria Math" panose="02040503050406030204" pitchFamily="18" charset="0"/>
                            <a:ea typeface="Calibri" panose="020F0502020204030204" pitchFamily="34" charset="0"/>
                            <a:cs typeface="Times New Roman" panose="02020603050405020304" pitchFamily="18" charset="0"/>
                          </a:rPr>
                          <m:t>𝒕</m:t>
                        </m:r>
                      </m:sub>
                    </m:sSub>
                    <m:r>
                      <a:rPr lang="en-AU" sz="12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AU" sz="1200" i="1">
                            <a:effectLst/>
                            <a:latin typeface="Cambria Math" panose="02040503050406030204" pitchFamily="18" charset="0"/>
                            <a:cs typeface="Times New Roman" panose="02020603050405020304" pitchFamily="18" charset="0"/>
                          </a:rPr>
                        </m:ctrlPr>
                      </m:sSubSupPr>
                      <m:e>
                        <m:r>
                          <a:rPr lang="en-AU" sz="12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AU" sz="1200" b="1" i="1">
                            <a:effectLst/>
                            <a:latin typeface="Cambria Math" panose="02040503050406030204" pitchFamily="18" charset="0"/>
                            <a:ea typeface="Calibri" panose="020F0502020204030204" pitchFamily="34" charset="0"/>
                            <a:cs typeface="Times New Roman" panose="02020603050405020304" pitchFamily="18" charset="0"/>
                          </a:rPr>
                          <m:t>𝒕</m:t>
                        </m:r>
                      </m:sub>
                      <m:sup>
                        <m:r>
                          <a:rPr lang="en-AU" sz="12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AU" sz="12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AU" sz="1200">
                        <a:effectLst/>
                        <a:latin typeface="Cambria Math" panose="02040503050406030204" pitchFamily="18" charset="0"/>
                        <a:ea typeface="Calibri" panose="020F0502020204030204" pitchFamily="34" charset="0"/>
                        <a:cs typeface="Times New Roman" panose="02020603050405020304" pitchFamily="18" charset="0"/>
                      </a:rPr>
                      <m:t>and</m:t>
                    </m:r>
                    <m:r>
                      <a:rPr lang="en-AU" sz="1200">
                        <a:effectLst/>
                        <a:latin typeface="Cambria Math" panose="02040503050406030204" pitchFamily="18" charset="0"/>
                        <a:ea typeface="Calibri" panose="020F0502020204030204" pitchFamily="34" charset="0"/>
                        <a:cs typeface="Times New Roman" panose="02020603050405020304" pitchFamily="18" charset="0"/>
                      </a:rPr>
                      <m:t> </m:t>
                    </m:r>
                    <m:r>
                      <a:rPr lang="en-AU" sz="1200" i="1">
                        <a:effectLst/>
                        <a:latin typeface="Cambria Math" panose="02040503050406030204" pitchFamily="18" charset="0"/>
                        <a:ea typeface="Calibri" panose="020F0502020204030204" pitchFamily="34" charset="0"/>
                        <a:cs typeface="Times New Roman" panose="02020603050405020304" pitchFamily="18" charset="0"/>
                      </a:rPr>
                      <m:t>𝑁</m:t>
                    </m:r>
                    <m:r>
                      <a:rPr lang="en-AU" sz="1200">
                        <a:effectLst/>
                        <a:latin typeface="Cambria Math" panose="02040503050406030204" pitchFamily="18" charset="0"/>
                        <a:ea typeface="Calibri" panose="020F0502020204030204" pitchFamily="34" charset="0"/>
                        <a:cs typeface="Times New Roman" panose="02020603050405020304" pitchFamily="18" charset="0"/>
                      </a:rPr>
                      <m:t>= 6</m:t>
                    </m:r>
                  </m:oMath>
                </a14:m>
                <a:r>
                  <a:rPr lang="en-AU" sz="1200" dirty="0">
                    <a:effectLst/>
                    <a:latin typeface="Times New Roman" panose="02020603050405020304" pitchFamily="18" charset="0"/>
                    <a:ea typeface="Calibri" panose="020F0502020204030204" pitchFamily="34" charset="0"/>
                  </a:rPr>
                  <a:t>.</a:t>
                </a:r>
                <a:endParaRPr lang="en-AU" sz="1200" dirty="0"/>
              </a:p>
            </p:txBody>
          </p:sp>
        </mc:Choice>
        <mc:Fallback xmlns="">
          <p:sp>
            <p:nvSpPr>
              <p:cNvPr id="6" name="Rectangle 5">
                <a:extLst>
                  <a:ext uri="{FF2B5EF4-FFF2-40B4-BE49-F238E27FC236}">
                    <a16:creationId xmlns:a16="http://schemas.microsoft.com/office/drawing/2014/main" id="{4A39AD2E-C5A5-4299-A5C0-EA7911DF17F2}"/>
                  </a:ext>
                </a:extLst>
              </p:cNvPr>
              <p:cNvSpPr>
                <a:spLocks noRot="1" noChangeAspect="1" noMove="1" noResize="1" noEditPoints="1" noAdjustHandles="1" noChangeArrowheads="1" noChangeShapeType="1" noTextEdit="1"/>
              </p:cNvSpPr>
              <p:nvPr/>
            </p:nvSpPr>
            <p:spPr>
              <a:xfrm>
                <a:off x="533400" y="5677903"/>
                <a:ext cx="8458200" cy="276999"/>
              </a:xfrm>
              <a:prstGeom prst="rect">
                <a:avLst/>
              </a:prstGeom>
              <a:blipFill>
                <a:blip r:embed="rId3"/>
                <a:stretch>
                  <a:fillRect l="-72" b="-15217"/>
                </a:stretch>
              </a:blipFill>
            </p:spPr>
            <p:txBody>
              <a:bodyPr/>
              <a:lstStyle/>
              <a:p>
                <a:r>
                  <a:rPr lang="en-AU">
                    <a:noFill/>
                  </a:rPr>
                  <a:t> </a:t>
                </a:r>
              </a:p>
            </p:txBody>
          </p:sp>
        </mc:Fallback>
      </mc:AlternateContent>
      <p:sp>
        <p:nvSpPr>
          <p:cNvPr id="7" name="Text Box 11">
            <a:extLst>
              <a:ext uri="{FF2B5EF4-FFF2-40B4-BE49-F238E27FC236}">
                <a16:creationId xmlns:a16="http://schemas.microsoft.com/office/drawing/2014/main" id="{BAE4C514-62FD-494E-A38E-34AB539FA3F9}"/>
              </a:ext>
            </a:extLst>
          </p:cNvPr>
          <p:cNvSpPr txBox="1">
            <a:spLocks noChangeArrowheads="1"/>
          </p:cNvSpPr>
          <p:nvPr/>
        </p:nvSpPr>
        <p:spPr bwMode="auto">
          <a:xfrm>
            <a:off x="485775" y="762000"/>
            <a:ext cx="8353425" cy="584775"/>
          </a:xfrm>
          <a:prstGeom prst="rect">
            <a:avLst/>
          </a:prstGeom>
          <a:noFill/>
          <a:ln w="9525">
            <a:noFill/>
            <a:miter lim="800000"/>
            <a:headEnd/>
            <a:tailEnd/>
          </a:ln>
        </p:spPr>
        <p:txBody>
          <a:bodyPr>
            <a:spAutoFit/>
          </a:bodyPr>
          <a:lstStyle/>
          <a:p>
            <a:pPr algn="r"/>
            <a:r>
              <a:rPr lang="en-AU" sz="3200" b="1" dirty="0">
                <a:solidFill>
                  <a:srgbClr val="C00000"/>
                </a:solidFill>
                <a:latin typeface="+mj-lt"/>
                <a:cs typeface="Arial" charset="0"/>
              </a:rPr>
              <a:t>Results (Uniform/Non-Uniform Error in X &amp; Y)</a:t>
            </a:r>
            <a:endParaRPr lang="zh-CN" altLang="en-US" sz="3200" b="1" dirty="0">
              <a:solidFill>
                <a:srgbClr val="C00000"/>
              </a:solidFill>
              <a:latin typeface="Times New Roman" pitchFamily="18" charset="0"/>
            </a:endParaRPr>
          </a:p>
        </p:txBody>
      </p:sp>
    </p:spTree>
    <p:extLst>
      <p:ext uri="{BB962C8B-B14F-4D97-AF65-F5344CB8AC3E}">
        <p14:creationId xmlns:p14="http://schemas.microsoft.com/office/powerpoint/2010/main" val="991469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Box 11">
            <a:extLst>
              <a:ext uri="{FF2B5EF4-FFF2-40B4-BE49-F238E27FC236}">
                <a16:creationId xmlns:a16="http://schemas.microsoft.com/office/drawing/2014/main" id="{50F7272F-8CE5-4E81-A954-75FA6F3579B3}"/>
              </a:ext>
            </a:extLst>
          </p:cNvPr>
          <p:cNvSpPr txBox="1">
            <a:spLocks noChangeArrowheads="1"/>
          </p:cNvSpPr>
          <p:nvPr/>
        </p:nvSpPr>
        <p:spPr bwMode="auto">
          <a:xfrm>
            <a:off x="395287" y="609600"/>
            <a:ext cx="8353425" cy="584775"/>
          </a:xfrm>
          <a:prstGeom prst="rect">
            <a:avLst/>
          </a:prstGeom>
          <a:noFill/>
          <a:ln w="9525">
            <a:noFill/>
            <a:miter lim="800000"/>
            <a:headEnd/>
            <a:tailEnd/>
          </a:ln>
        </p:spPr>
        <p:txBody>
          <a:bodyPr>
            <a:spAutoFit/>
          </a:bodyPr>
          <a:lstStyle/>
          <a:p>
            <a:pPr algn="ctr"/>
            <a:r>
              <a:rPr lang="en-AU" sz="3200" b="1" dirty="0">
                <a:solidFill>
                  <a:srgbClr val="C00000"/>
                </a:solidFill>
                <a:latin typeface="+mj-lt"/>
                <a:cs typeface="Arial" charset="0"/>
              </a:rPr>
              <a:t>Summary</a:t>
            </a:r>
            <a:endParaRPr lang="zh-CN" altLang="en-US" sz="3200" b="1" dirty="0">
              <a:solidFill>
                <a:srgbClr val="C00000"/>
              </a:solidFill>
              <a:latin typeface="Times New Roman" pitchFamily="18" charset="0"/>
            </a:endParaRPr>
          </a:p>
        </p:txBody>
      </p:sp>
      <p:sp>
        <p:nvSpPr>
          <p:cNvPr id="3" name="TextBox 2">
            <a:extLst>
              <a:ext uri="{FF2B5EF4-FFF2-40B4-BE49-F238E27FC236}">
                <a16:creationId xmlns:a16="http://schemas.microsoft.com/office/drawing/2014/main" id="{1D15A0A5-35DF-4C74-B8F5-FC14E3F4B433}"/>
              </a:ext>
            </a:extLst>
          </p:cNvPr>
          <p:cNvSpPr txBox="1"/>
          <p:nvPr/>
        </p:nvSpPr>
        <p:spPr>
          <a:xfrm>
            <a:off x="685800" y="1560016"/>
            <a:ext cx="7910512" cy="1200329"/>
          </a:xfrm>
          <a:prstGeom prst="rect">
            <a:avLst/>
          </a:prstGeom>
          <a:noFill/>
        </p:spPr>
        <p:txBody>
          <a:bodyPr wrap="square" rtlCol="0">
            <a:spAutoFit/>
          </a:bodyPr>
          <a:lstStyle/>
          <a:p>
            <a:pPr marL="285750" indent="-285750" algn="just">
              <a:buFont typeface="Arial" panose="020B0604020202020204" pitchFamily="34" charset="0"/>
              <a:buChar char="•"/>
            </a:pPr>
            <a:r>
              <a:rPr lang="en-AU" sz="2400" dirty="0"/>
              <a:t>Location verification is critical.</a:t>
            </a:r>
          </a:p>
          <a:p>
            <a:pPr marL="285750" indent="-285750" algn="just">
              <a:buFont typeface="Arial" panose="020B0604020202020204" pitchFamily="34" charset="0"/>
              <a:buChar char="•"/>
            </a:pPr>
            <a:r>
              <a:rPr lang="en-AU" sz="2400" dirty="0"/>
              <a:t>LVS performance degrades by nearly 15% in the presence of location errors.</a:t>
            </a:r>
          </a:p>
        </p:txBody>
      </p:sp>
    </p:spTree>
    <p:custDataLst>
      <p:tags r:id="rId1"/>
    </p:custDataLst>
    <p:extLst>
      <p:ext uri="{BB962C8B-B14F-4D97-AF65-F5344CB8AC3E}">
        <p14:creationId xmlns:p14="http://schemas.microsoft.com/office/powerpoint/2010/main" val="29994816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7E0A-DFC0-4AB3-A6CA-FA0B872F392C}"/>
              </a:ext>
            </a:extLst>
          </p:cNvPr>
          <p:cNvSpPr>
            <a:spLocks noGrp="1"/>
          </p:cNvSpPr>
          <p:nvPr>
            <p:ph type="title"/>
          </p:nvPr>
        </p:nvSpPr>
        <p:spPr>
          <a:xfrm>
            <a:off x="457200" y="2933700"/>
            <a:ext cx="8229600" cy="990600"/>
          </a:xfrm>
        </p:spPr>
        <p:txBody>
          <a:bodyPr/>
          <a:lstStyle/>
          <a:p>
            <a:r>
              <a:rPr lang="en-AU" b="1" dirty="0">
                <a:solidFill>
                  <a:srgbClr val="C00000"/>
                </a:solidFill>
                <a:cs typeface="Arial" charset="0"/>
              </a:rPr>
              <a:t>Q &amp; A</a:t>
            </a:r>
            <a:endParaRPr lang="en-AU" dirty="0"/>
          </a:p>
        </p:txBody>
      </p:sp>
    </p:spTree>
    <p:extLst>
      <p:ext uri="{BB962C8B-B14F-4D97-AF65-F5344CB8AC3E}">
        <p14:creationId xmlns:p14="http://schemas.microsoft.com/office/powerpoint/2010/main" val="38739548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7E0A-DFC0-4AB3-A6CA-FA0B872F392C}"/>
              </a:ext>
            </a:extLst>
          </p:cNvPr>
          <p:cNvSpPr>
            <a:spLocks noGrp="1"/>
          </p:cNvSpPr>
          <p:nvPr>
            <p:ph type="title"/>
          </p:nvPr>
        </p:nvSpPr>
        <p:spPr>
          <a:xfrm>
            <a:off x="457200" y="2933700"/>
            <a:ext cx="8229600" cy="990600"/>
          </a:xfrm>
        </p:spPr>
        <p:txBody>
          <a:bodyPr/>
          <a:lstStyle/>
          <a:p>
            <a:r>
              <a:rPr lang="en-AU" b="1" dirty="0">
                <a:solidFill>
                  <a:srgbClr val="C00000"/>
                </a:solidFill>
                <a:cs typeface="Arial" charset="0"/>
              </a:rPr>
              <a:t>Thank You!</a:t>
            </a:r>
            <a:endParaRPr lang="en-AU" dirty="0"/>
          </a:p>
        </p:txBody>
      </p:sp>
    </p:spTree>
    <p:extLst>
      <p:ext uri="{BB962C8B-B14F-4D97-AF65-F5344CB8AC3E}">
        <p14:creationId xmlns:p14="http://schemas.microsoft.com/office/powerpoint/2010/main" val="238363333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Box 11">
            <a:extLst>
              <a:ext uri="{FF2B5EF4-FFF2-40B4-BE49-F238E27FC236}">
                <a16:creationId xmlns:a16="http://schemas.microsoft.com/office/drawing/2014/main" id="{50F7272F-8CE5-4E81-A954-75FA6F3579B3}"/>
              </a:ext>
            </a:extLst>
          </p:cNvPr>
          <p:cNvSpPr txBox="1">
            <a:spLocks noChangeArrowheads="1"/>
          </p:cNvSpPr>
          <p:nvPr/>
        </p:nvSpPr>
        <p:spPr bwMode="auto">
          <a:xfrm>
            <a:off x="395287" y="609600"/>
            <a:ext cx="8353425" cy="584775"/>
          </a:xfrm>
          <a:prstGeom prst="rect">
            <a:avLst/>
          </a:prstGeom>
          <a:noFill/>
          <a:ln w="9525">
            <a:noFill/>
            <a:miter lim="800000"/>
            <a:headEnd/>
            <a:tailEnd/>
          </a:ln>
        </p:spPr>
        <p:txBody>
          <a:bodyPr>
            <a:spAutoFit/>
          </a:bodyPr>
          <a:lstStyle/>
          <a:p>
            <a:pPr algn="ctr"/>
            <a:r>
              <a:rPr lang="en-AU" sz="3200" b="1" dirty="0">
                <a:solidFill>
                  <a:srgbClr val="C00000"/>
                </a:solidFill>
                <a:latin typeface="+mj-lt"/>
                <a:cs typeface="Arial" charset="0"/>
              </a:rPr>
              <a:t>The Problem Statement</a:t>
            </a:r>
            <a:endParaRPr lang="zh-CN" altLang="en-US" sz="3200" b="1" dirty="0">
              <a:solidFill>
                <a:srgbClr val="C00000"/>
              </a:solidFill>
              <a:latin typeface="Times New Roman" pitchFamily="18" charset="0"/>
            </a:endParaRPr>
          </a:p>
        </p:txBody>
      </p:sp>
      <p:sp>
        <p:nvSpPr>
          <p:cNvPr id="3" name="TextBox 2">
            <a:extLst>
              <a:ext uri="{FF2B5EF4-FFF2-40B4-BE49-F238E27FC236}">
                <a16:creationId xmlns:a16="http://schemas.microsoft.com/office/drawing/2014/main" id="{DBB9F4BA-E032-401D-BB3B-4271390FE3F8}"/>
              </a:ext>
            </a:extLst>
          </p:cNvPr>
          <p:cNvSpPr txBox="1"/>
          <p:nvPr/>
        </p:nvSpPr>
        <p:spPr>
          <a:xfrm>
            <a:off x="609600" y="1371600"/>
            <a:ext cx="7910512" cy="2246769"/>
          </a:xfrm>
          <a:prstGeom prst="rect">
            <a:avLst/>
          </a:prstGeom>
          <a:noFill/>
        </p:spPr>
        <p:txBody>
          <a:bodyPr wrap="square" rtlCol="0">
            <a:spAutoFit/>
          </a:bodyPr>
          <a:lstStyle/>
          <a:p>
            <a:pPr algn="just"/>
            <a:r>
              <a:rPr lang="en-AU" sz="2000" dirty="0"/>
              <a:t>Performance Evaluation of a Signal Strength Location Verification System (LVS) in the presence of GNSS positioning errors.</a:t>
            </a:r>
          </a:p>
          <a:p>
            <a:pPr marL="342900" indent="-342900">
              <a:buFont typeface="Arial" panose="020B0604020202020204" pitchFamily="34" charset="0"/>
              <a:buChar char="•"/>
            </a:pPr>
            <a:r>
              <a:rPr lang="en-AU" sz="2000" dirty="0"/>
              <a:t>We will use wireless communication signals received from a “claimant car” by other cars - so as to verify the claimed GNSS  that is reported by the claimant. </a:t>
            </a:r>
          </a:p>
          <a:p>
            <a:pPr marL="342900" indent="-342900">
              <a:buFont typeface="Arial" panose="020B0604020202020204" pitchFamily="34" charset="0"/>
              <a:buChar char="•"/>
            </a:pPr>
            <a:r>
              <a:rPr lang="en-AU" sz="2000" dirty="0"/>
              <a:t>The novel part of this work is that we will add location error to the GNSS position of the verifiers.</a:t>
            </a:r>
          </a:p>
        </p:txBody>
      </p:sp>
    </p:spTree>
    <p:custDataLst>
      <p:tags r:id="rId1"/>
    </p:custDataLst>
    <p:extLst>
      <p:ext uri="{BB962C8B-B14F-4D97-AF65-F5344CB8AC3E}">
        <p14:creationId xmlns:p14="http://schemas.microsoft.com/office/powerpoint/2010/main" val="18346226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AFAB-71A2-47EF-B0ED-911CEAED0DF5}"/>
              </a:ext>
            </a:extLst>
          </p:cNvPr>
          <p:cNvSpPr>
            <a:spLocks noGrp="1"/>
          </p:cNvSpPr>
          <p:nvPr>
            <p:ph type="title"/>
          </p:nvPr>
        </p:nvSpPr>
        <p:spPr>
          <a:xfrm>
            <a:off x="457200" y="533400"/>
            <a:ext cx="8229600" cy="685800"/>
          </a:xfrm>
        </p:spPr>
        <p:txBody>
          <a:bodyPr/>
          <a:lstStyle/>
          <a:p>
            <a:r>
              <a:rPr lang="en-AU" sz="3200" b="1" dirty="0">
                <a:solidFill>
                  <a:srgbClr val="C00000"/>
                </a:solidFill>
                <a:cs typeface="Arial" charset="0"/>
              </a:rPr>
              <a:t>What is Already Done.</a:t>
            </a:r>
            <a:endParaRPr lang="en-AU" sz="3200" dirty="0"/>
          </a:p>
        </p:txBody>
      </p:sp>
      <p:pic>
        <p:nvPicPr>
          <p:cNvPr id="4" name="Picture 3">
            <a:extLst>
              <a:ext uri="{FF2B5EF4-FFF2-40B4-BE49-F238E27FC236}">
                <a16:creationId xmlns:a16="http://schemas.microsoft.com/office/drawing/2014/main" id="{EA9E8903-DDC0-48E5-8775-1FEF461DC2B1}"/>
              </a:ext>
            </a:extLst>
          </p:cNvPr>
          <p:cNvPicPr>
            <a:picLocks noChangeAspect="1"/>
          </p:cNvPicPr>
          <p:nvPr/>
        </p:nvPicPr>
        <p:blipFill>
          <a:blip r:embed="rId3"/>
          <a:stretch>
            <a:fillRect/>
          </a:stretch>
        </p:blipFill>
        <p:spPr>
          <a:xfrm>
            <a:off x="914401" y="1266111"/>
            <a:ext cx="7323238" cy="5351307"/>
          </a:xfrm>
          <a:prstGeom prst="rect">
            <a:avLst/>
          </a:prstGeom>
        </p:spPr>
      </p:pic>
      <p:sp>
        <p:nvSpPr>
          <p:cNvPr id="5" name="Rectangle 4">
            <a:extLst>
              <a:ext uri="{FF2B5EF4-FFF2-40B4-BE49-F238E27FC236}">
                <a16:creationId xmlns:a16="http://schemas.microsoft.com/office/drawing/2014/main" id="{128795B2-8757-4A19-8D82-4A86565B85AF}"/>
              </a:ext>
            </a:extLst>
          </p:cNvPr>
          <p:cNvSpPr/>
          <p:nvPr/>
        </p:nvSpPr>
        <p:spPr>
          <a:xfrm>
            <a:off x="152400" y="6673334"/>
            <a:ext cx="7620000" cy="184666"/>
          </a:xfrm>
          <a:prstGeom prst="rect">
            <a:avLst/>
          </a:prstGeom>
        </p:spPr>
        <p:txBody>
          <a:bodyPr wrap="square">
            <a:spAutoFit/>
          </a:bodyPr>
          <a:lstStyle/>
          <a:p>
            <a:pPr marL="0" indent="0" algn="just">
              <a:buNone/>
            </a:pPr>
            <a:r>
              <a:rPr lang="en-AU" sz="600" dirty="0">
                <a:latin typeface="+mn-lt"/>
              </a:rPr>
              <a:t>* (Yan, et al. 2016), S. Yan, I. </a:t>
            </a:r>
            <a:r>
              <a:rPr lang="en-AU" sz="600" dirty="0" err="1">
                <a:latin typeface="+mn-lt"/>
              </a:rPr>
              <a:t>Nevat</a:t>
            </a:r>
            <a:r>
              <a:rPr lang="en-AU" sz="600" dirty="0">
                <a:latin typeface="+mn-lt"/>
              </a:rPr>
              <a:t>, G. Peters and R. </a:t>
            </a:r>
            <a:r>
              <a:rPr lang="en-AU" sz="600" dirty="0" err="1">
                <a:latin typeface="+mn-lt"/>
              </a:rPr>
              <a:t>Malaney</a:t>
            </a:r>
            <a:r>
              <a:rPr lang="en-AU" sz="600" dirty="0">
                <a:latin typeface="+mn-lt"/>
              </a:rPr>
              <a:t>, "Location verification systems under spatially correlated shadowing", IEEE Transactions on Wireless Communications 15(6): 4132-4144.</a:t>
            </a:r>
          </a:p>
        </p:txBody>
      </p:sp>
    </p:spTree>
    <p:extLst>
      <p:ext uri="{BB962C8B-B14F-4D97-AF65-F5344CB8AC3E}">
        <p14:creationId xmlns:p14="http://schemas.microsoft.com/office/powerpoint/2010/main" val="18122340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AFAB-71A2-47EF-B0ED-911CEAED0DF5}"/>
              </a:ext>
            </a:extLst>
          </p:cNvPr>
          <p:cNvSpPr>
            <a:spLocks noGrp="1"/>
          </p:cNvSpPr>
          <p:nvPr>
            <p:ph type="title"/>
          </p:nvPr>
        </p:nvSpPr>
        <p:spPr>
          <a:xfrm>
            <a:off x="457200" y="533400"/>
            <a:ext cx="8229600" cy="685800"/>
          </a:xfrm>
        </p:spPr>
        <p:txBody>
          <a:bodyPr/>
          <a:lstStyle/>
          <a:p>
            <a:r>
              <a:rPr lang="en-AU" sz="3200" b="1" dirty="0">
                <a:solidFill>
                  <a:srgbClr val="C00000"/>
                </a:solidFill>
                <a:cs typeface="Arial" charset="0"/>
              </a:rPr>
              <a:t>What’s New?</a:t>
            </a:r>
            <a:endParaRPr lang="en-AU" sz="3200" dirty="0"/>
          </a:p>
        </p:txBody>
      </p:sp>
      <p:pic>
        <p:nvPicPr>
          <p:cNvPr id="3" name="Picture 2">
            <a:extLst>
              <a:ext uri="{FF2B5EF4-FFF2-40B4-BE49-F238E27FC236}">
                <a16:creationId xmlns:a16="http://schemas.microsoft.com/office/drawing/2014/main" id="{E6825D88-6922-4C11-901F-941B3E149E49}"/>
              </a:ext>
            </a:extLst>
          </p:cNvPr>
          <p:cNvPicPr preferRelativeResize="0">
            <a:picLocks/>
          </p:cNvPicPr>
          <p:nvPr/>
        </p:nvPicPr>
        <p:blipFill>
          <a:blip r:embed="rId3"/>
          <a:stretch>
            <a:fillRect/>
          </a:stretch>
        </p:blipFill>
        <p:spPr>
          <a:xfrm>
            <a:off x="910800" y="1295400"/>
            <a:ext cx="7322400" cy="5353200"/>
          </a:xfrm>
          <a:prstGeom prst="rect">
            <a:avLst/>
          </a:prstGeom>
        </p:spPr>
      </p:pic>
    </p:spTree>
    <p:extLst>
      <p:ext uri="{BB962C8B-B14F-4D97-AF65-F5344CB8AC3E}">
        <p14:creationId xmlns:p14="http://schemas.microsoft.com/office/powerpoint/2010/main" val="324715211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Box 11">
            <a:extLst>
              <a:ext uri="{FF2B5EF4-FFF2-40B4-BE49-F238E27FC236}">
                <a16:creationId xmlns:a16="http://schemas.microsoft.com/office/drawing/2014/main" id="{50F7272F-8CE5-4E81-A954-75FA6F3579B3}"/>
              </a:ext>
            </a:extLst>
          </p:cNvPr>
          <p:cNvSpPr txBox="1">
            <a:spLocks noChangeArrowheads="1"/>
          </p:cNvSpPr>
          <p:nvPr/>
        </p:nvSpPr>
        <p:spPr bwMode="auto">
          <a:xfrm>
            <a:off x="395287" y="634425"/>
            <a:ext cx="8353425" cy="584775"/>
          </a:xfrm>
          <a:prstGeom prst="rect">
            <a:avLst/>
          </a:prstGeom>
          <a:noFill/>
          <a:ln w="9525">
            <a:noFill/>
            <a:miter lim="800000"/>
            <a:headEnd/>
            <a:tailEnd/>
          </a:ln>
        </p:spPr>
        <p:txBody>
          <a:bodyPr>
            <a:spAutoFit/>
          </a:bodyPr>
          <a:lstStyle/>
          <a:p>
            <a:pPr algn="ctr"/>
            <a:r>
              <a:rPr lang="en-AU" sz="3200" b="1" dirty="0">
                <a:solidFill>
                  <a:srgbClr val="C00000"/>
                </a:solidFill>
                <a:latin typeface="+mj-lt"/>
                <a:cs typeface="Arial" charset="0"/>
              </a:rPr>
              <a:t>Main Idea</a:t>
            </a:r>
            <a:endParaRPr lang="zh-CN" altLang="en-US" sz="3200" b="1" dirty="0">
              <a:solidFill>
                <a:srgbClr val="C00000"/>
              </a:solidFill>
              <a:latin typeface="Times New Roman" pitchFamily="18" charset="0"/>
            </a:endParaRPr>
          </a:p>
        </p:txBody>
      </p:sp>
      <p:sp>
        <p:nvSpPr>
          <p:cNvPr id="3" name="TextBox 2">
            <a:extLst>
              <a:ext uri="{FF2B5EF4-FFF2-40B4-BE49-F238E27FC236}">
                <a16:creationId xmlns:a16="http://schemas.microsoft.com/office/drawing/2014/main" id="{1D15A0A5-35DF-4C74-B8F5-FC14E3F4B433}"/>
              </a:ext>
            </a:extLst>
          </p:cNvPr>
          <p:cNvSpPr txBox="1"/>
          <p:nvPr/>
        </p:nvSpPr>
        <p:spPr>
          <a:xfrm>
            <a:off x="685800" y="1560016"/>
            <a:ext cx="7910512" cy="2000548"/>
          </a:xfrm>
          <a:prstGeom prst="rect">
            <a:avLst/>
          </a:prstGeom>
          <a:noFill/>
        </p:spPr>
        <p:txBody>
          <a:bodyPr wrap="square" rtlCol="0">
            <a:spAutoFit/>
          </a:bodyPr>
          <a:lstStyle/>
          <a:p>
            <a:pPr marL="285750" indent="-285750" algn="just">
              <a:buFont typeface="Arial" panose="020B0604020202020204" pitchFamily="34" charset="0"/>
              <a:buChar char="•"/>
            </a:pPr>
            <a:r>
              <a:rPr lang="en-AU" sz="2400" dirty="0"/>
              <a:t>Studying the performance of optimal DRSS based LVS with,</a:t>
            </a:r>
          </a:p>
          <a:p>
            <a:pPr marL="742950" lvl="1" indent="-285750" algn="just">
              <a:buFont typeface="Arial" panose="020B0604020202020204" pitchFamily="34" charset="0"/>
              <a:buChar char="•"/>
            </a:pPr>
            <a:r>
              <a:rPr lang="en-AU" sz="2000" dirty="0"/>
              <a:t>Changing positioning errors in verifiers true location.</a:t>
            </a:r>
          </a:p>
          <a:p>
            <a:pPr marL="742950" lvl="1" indent="-285750" algn="just">
              <a:buFont typeface="Arial" panose="020B0604020202020204" pitchFamily="34" charset="0"/>
              <a:buChar char="•"/>
            </a:pPr>
            <a:r>
              <a:rPr lang="en-AU" sz="2000" dirty="0"/>
              <a:t>Changing number of verifiers.</a:t>
            </a:r>
          </a:p>
          <a:p>
            <a:pPr marL="742950" lvl="1" indent="-285750" algn="just">
              <a:buFont typeface="Arial" panose="020B0604020202020204" pitchFamily="34" charset="0"/>
              <a:buChar char="•"/>
            </a:pPr>
            <a:r>
              <a:rPr lang="en-AU" sz="2000" dirty="0"/>
              <a:t>Modification of the minimum distance constraint between true and claimed (untrue) position of malicious vehicle.</a:t>
            </a:r>
          </a:p>
          <a:p>
            <a:pPr marL="742950" lvl="1" indent="-285750" algn="just">
              <a:buFont typeface="Arial" panose="020B0604020202020204" pitchFamily="34" charset="0"/>
              <a:buChar char="•"/>
            </a:pPr>
            <a:r>
              <a:rPr lang="en-AU" sz="2000" dirty="0"/>
              <a:t>Uniform and non-uniform localization errors in x and y directions.</a:t>
            </a:r>
          </a:p>
        </p:txBody>
      </p:sp>
      <p:pic>
        <p:nvPicPr>
          <p:cNvPr id="2" name="Picture 1">
            <a:extLst>
              <a:ext uri="{FF2B5EF4-FFF2-40B4-BE49-F238E27FC236}">
                <a16:creationId xmlns:a16="http://schemas.microsoft.com/office/drawing/2014/main" id="{19E8B672-7331-4095-8D31-54CB58E9D2EC}"/>
              </a:ext>
            </a:extLst>
          </p:cNvPr>
          <p:cNvPicPr preferRelativeResize="0">
            <a:picLocks/>
          </p:cNvPicPr>
          <p:nvPr/>
        </p:nvPicPr>
        <p:blipFill>
          <a:blip r:embed="rId4"/>
          <a:stretch>
            <a:fillRect/>
          </a:stretch>
        </p:blipFill>
        <p:spPr>
          <a:xfrm>
            <a:off x="4953000" y="3721386"/>
            <a:ext cx="3211200" cy="2952000"/>
          </a:xfrm>
          <a:prstGeom prst="rect">
            <a:avLst/>
          </a:prstGeom>
          <a:ln>
            <a:solidFill>
              <a:schemeClr val="accent1"/>
            </a:solidFill>
          </a:ln>
        </p:spPr>
      </p:pic>
      <p:pic>
        <p:nvPicPr>
          <p:cNvPr id="5" name="Picture 4">
            <a:extLst>
              <a:ext uri="{FF2B5EF4-FFF2-40B4-BE49-F238E27FC236}">
                <a16:creationId xmlns:a16="http://schemas.microsoft.com/office/drawing/2014/main" id="{EB01BBB8-2BE8-413E-8F81-890B1F91428E}"/>
              </a:ext>
            </a:extLst>
          </p:cNvPr>
          <p:cNvPicPr>
            <a:picLocks noChangeAspect="1"/>
          </p:cNvPicPr>
          <p:nvPr/>
        </p:nvPicPr>
        <p:blipFill>
          <a:blip r:embed="rId5"/>
          <a:stretch>
            <a:fillRect/>
          </a:stretch>
        </p:blipFill>
        <p:spPr>
          <a:xfrm>
            <a:off x="1600201" y="3721385"/>
            <a:ext cx="3209488" cy="2950657"/>
          </a:xfrm>
          <a:prstGeom prst="rect">
            <a:avLst/>
          </a:prstGeom>
          <a:ln>
            <a:solidFill>
              <a:schemeClr val="accent1"/>
            </a:solidFill>
          </a:ln>
        </p:spPr>
      </p:pic>
    </p:spTree>
    <p:custDataLst>
      <p:tags r:id="rId1"/>
    </p:custDataLst>
    <p:extLst>
      <p:ext uri="{BB962C8B-B14F-4D97-AF65-F5344CB8AC3E}">
        <p14:creationId xmlns:p14="http://schemas.microsoft.com/office/powerpoint/2010/main" val="34795050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Box 11">
            <a:extLst>
              <a:ext uri="{FF2B5EF4-FFF2-40B4-BE49-F238E27FC236}">
                <a16:creationId xmlns:a16="http://schemas.microsoft.com/office/drawing/2014/main" id="{50F7272F-8CE5-4E81-A954-75FA6F3579B3}"/>
              </a:ext>
            </a:extLst>
          </p:cNvPr>
          <p:cNvSpPr txBox="1">
            <a:spLocks noChangeArrowheads="1"/>
          </p:cNvSpPr>
          <p:nvPr/>
        </p:nvSpPr>
        <p:spPr bwMode="auto">
          <a:xfrm>
            <a:off x="395287" y="634425"/>
            <a:ext cx="8353425" cy="584775"/>
          </a:xfrm>
          <a:prstGeom prst="rect">
            <a:avLst/>
          </a:prstGeom>
          <a:noFill/>
          <a:ln w="9525">
            <a:noFill/>
            <a:miter lim="800000"/>
            <a:headEnd/>
            <a:tailEnd/>
          </a:ln>
        </p:spPr>
        <p:txBody>
          <a:bodyPr>
            <a:spAutoFit/>
          </a:bodyPr>
          <a:lstStyle/>
          <a:p>
            <a:pPr algn="ctr"/>
            <a:r>
              <a:rPr lang="en-AU" sz="3200" b="1" dirty="0">
                <a:solidFill>
                  <a:srgbClr val="C00000"/>
                </a:solidFill>
                <a:latin typeface="+mj-lt"/>
                <a:cs typeface="Arial" charset="0"/>
              </a:rPr>
              <a:t>System Model</a:t>
            </a:r>
            <a:endParaRPr lang="zh-CN" altLang="en-US" sz="3200" b="1" dirty="0">
              <a:solidFill>
                <a:srgbClr val="C00000"/>
              </a:solidFill>
              <a:latin typeface="Times New Roman" pitchFamily="18" charset="0"/>
            </a:endParaRPr>
          </a:p>
        </p:txBody>
      </p:sp>
      <p:sp>
        <p:nvSpPr>
          <p:cNvPr id="3" name="TextBox 2">
            <a:extLst>
              <a:ext uri="{FF2B5EF4-FFF2-40B4-BE49-F238E27FC236}">
                <a16:creationId xmlns:a16="http://schemas.microsoft.com/office/drawing/2014/main" id="{1D15A0A5-35DF-4C74-B8F5-FC14E3F4B433}"/>
              </a:ext>
            </a:extLst>
          </p:cNvPr>
          <p:cNvSpPr txBox="1"/>
          <p:nvPr/>
        </p:nvSpPr>
        <p:spPr>
          <a:xfrm>
            <a:off x="304800" y="1622554"/>
            <a:ext cx="4953000" cy="4832092"/>
          </a:xfrm>
          <a:prstGeom prst="rect">
            <a:avLst/>
          </a:prstGeom>
          <a:noFill/>
        </p:spPr>
        <p:txBody>
          <a:bodyPr wrap="square" rtlCol="0">
            <a:spAutoFit/>
          </a:bodyPr>
          <a:lstStyle/>
          <a:p>
            <a:pPr marL="285750" indent="-285750" algn="just">
              <a:buFont typeface="Arial" panose="020B0604020202020204" pitchFamily="34" charset="0"/>
              <a:buChar char="•"/>
            </a:pPr>
            <a:r>
              <a:rPr lang="en-AU" sz="2200" dirty="0"/>
              <a:t>Channel conditions are a priori.</a:t>
            </a:r>
          </a:p>
          <a:p>
            <a:pPr marL="285750" indent="-285750" algn="just">
              <a:buFont typeface="Arial" panose="020B0604020202020204" pitchFamily="34" charset="0"/>
              <a:buChar char="•"/>
            </a:pPr>
            <a:r>
              <a:rPr lang="en-AU" sz="2200" dirty="0"/>
              <a:t>‘N’ number of verifiers with known location.</a:t>
            </a:r>
          </a:p>
          <a:p>
            <a:pPr marL="285750" indent="-285750" algn="just">
              <a:buFont typeface="Arial" panose="020B0604020202020204" pitchFamily="34" charset="0"/>
              <a:buChar char="•"/>
            </a:pPr>
            <a:r>
              <a:rPr lang="en-AU" sz="2200" dirty="0"/>
              <a:t>Introducing a gaussian localization error to the positions of verifiers.</a:t>
            </a:r>
          </a:p>
          <a:p>
            <a:pPr marL="285750" indent="-285750" algn="just">
              <a:buFont typeface="Arial" panose="020B0604020202020204" pitchFamily="34" charset="0"/>
              <a:buChar char="•"/>
            </a:pPr>
            <a:r>
              <a:rPr lang="en-AU" sz="2200" dirty="0"/>
              <a:t>A good user at the claimed location and a malicious user at the optimal attack location.</a:t>
            </a:r>
          </a:p>
          <a:p>
            <a:pPr marL="285750" indent="-285750" algn="just">
              <a:buFont typeface="Arial" panose="020B0604020202020204" pitchFamily="34" charset="0"/>
              <a:buChar char="•"/>
            </a:pPr>
            <a:r>
              <a:rPr lang="en-AU" sz="2200" dirty="0"/>
              <a:t>A minimum distance constraint for the malicious user.</a:t>
            </a:r>
          </a:p>
          <a:p>
            <a:pPr marL="285750" indent="-285750" algn="just">
              <a:buFont typeface="Arial" panose="020B0604020202020204" pitchFamily="34" charset="0"/>
              <a:buChar char="•"/>
            </a:pPr>
            <a:r>
              <a:rPr lang="en-AU" sz="2200" dirty="0"/>
              <a:t>LRT is used in the detection system.</a:t>
            </a:r>
          </a:p>
          <a:p>
            <a:pPr marL="285750" indent="-285750" algn="just">
              <a:buFont typeface="Arial" panose="020B0604020202020204" pitchFamily="34" charset="0"/>
              <a:buChar char="•"/>
            </a:pPr>
            <a:r>
              <a:rPr lang="en-AU" sz="2200" dirty="0"/>
              <a:t>System performance is evaluated by ‘False Positive Rate’ and ‘Detection Rate’.</a:t>
            </a:r>
          </a:p>
        </p:txBody>
      </p:sp>
      <p:pic>
        <p:nvPicPr>
          <p:cNvPr id="6" name="Picture 5">
            <a:extLst>
              <a:ext uri="{FF2B5EF4-FFF2-40B4-BE49-F238E27FC236}">
                <a16:creationId xmlns:a16="http://schemas.microsoft.com/office/drawing/2014/main" id="{33A1508B-FEFC-4AB3-BF46-AC9C26886C85}"/>
              </a:ext>
            </a:extLst>
          </p:cNvPr>
          <p:cNvPicPr preferRelativeResize="0">
            <a:picLocks/>
          </p:cNvPicPr>
          <p:nvPr/>
        </p:nvPicPr>
        <p:blipFill>
          <a:blip r:embed="rId4"/>
          <a:stretch>
            <a:fillRect/>
          </a:stretch>
        </p:blipFill>
        <p:spPr>
          <a:xfrm>
            <a:off x="5334001" y="1676400"/>
            <a:ext cx="3581399" cy="2362200"/>
          </a:xfrm>
          <a:prstGeom prst="rect">
            <a:avLst/>
          </a:prstGeom>
          <a:ln>
            <a:solidFill>
              <a:schemeClr val="accent1"/>
            </a:solidFill>
          </a:ln>
        </p:spPr>
      </p:pic>
      <p:pic>
        <p:nvPicPr>
          <p:cNvPr id="7" name="Picture 6">
            <a:extLst>
              <a:ext uri="{FF2B5EF4-FFF2-40B4-BE49-F238E27FC236}">
                <a16:creationId xmlns:a16="http://schemas.microsoft.com/office/drawing/2014/main" id="{28C30CE6-E557-48A3-920A-C58D2CD836B5}"/>
              </a:ext>
            </a:extLst>
          </p:cNvPr>
          <p:cNvPicPr preferRelativeResize="0">
            <a:picLocks/>
          </p:cNvPicPr>
          <p:nvPr/>
        </p:nvPicPr>
        <p:blipFill>
          <a:blip r:embed="rId5"/>
          <a:stretch>
            <a:fillRect/>
          </a:stretch>
        </p:blipFill>
        <p:spPr>
          <a:xfrm>
            <a:off x="5348287" y="4130351"/>
            <a:ext cx="3567113" cy="2457601"/>
          </a:xfrm>
          <a:prstGeom prst="rect">
            <a:avLst/>
          </a:prstGeom>
          <a:ln>
            <a:solidFill>
              <a:schemeClr val="accent1"/>
            </a:solidFill>
          </a:ln>
        </p:spPr>
      </p:pic>
    </p:spTree>
    <p:custDataLst>
      <p:tags r:id="rId1"/>
    </p:custDataLst>
    <p:extLst>
      <p:ext uri="{BB962C8B-B14F-4D97-AF65-F5344CB8AC3E}">
        <p14:creationId xmlns:p14="http://schemas.microsoft.com/office/powerpoint/2010/main" val="23479598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Box 11">
            <a:extLst>
              <a:ext uri="{FF2B5EF4-FFF2-40B4-BE49-F238E27FC236}">
                <a16:creationId xmlns:a16="http://schemas.microsoft.com/office/drawing/2014/main" id="{50F7272F-8CE5-4E81-A954-75FA6F3579B3}"/>
              </a:ext>
            </a:extLst>
          </p:cNvPr>
          <p:cNvSpPr txBox="1">
            <a:spLocks noChangeArrowheads="1"/>
          </p:cNvSpPr>
          <p:nvPr/>
        </p:nvSpPr>
        <p:spPr bwMode="auto">
          <a:xfrm>
            <a:off x="395287" y="634425"/>
            <a:ext cx="8353425" cy="584775"/>
          </a:xfrm>
          <a:prstGeom prst="rect">
            <a:avLst/>
          </a:prstGeom>
          <a:noFill/>
          <a:ln w="9525">
            <a:noFill/>
            <a:miter lim="800000"/>
            <a:headEnd/>
            <a:tailEnd/>
          </a:ln>
        </p:spPr>
        <p:txBody>
          <a:bodyPr>
            <a:spAutoFit/>
          </a:bodyPr>
          <a:lstStyle/>
          <a:p>
            <a:pPr algn="ctr"/>
            <a:r>
              <a:rPr lang="en-AU" sz="3200" b="1" dirty="0">
                <a:solidFill>
                  <a:srgbClr val="C00000"/>
                </a:solidFill>
                <a:latin typeface="+mj-lt"/>
                <a:cs typeface="Arial" charset="0"/>
              </a:rPr>
              <a:t>Optimal Attack Location Calculation</a:t>
            </a:r>
            <a:endParaRPr lang="zh-CN" altLang="en-US" sz="3200" b="1" dirty="0">
              <a:solidFill>
                <a:srgbClr val="C00000"/>
              </a:solidFill>
              <a:latin typeface="Times New Roman"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15A0A5-35DF-4C74-B8F5-FC14E3F4B433}"/>
                  </a:ext>
                </a:extLst>
              </p:cNvPr>
              <p:cNvSpPr txBox="1"/>
              <p:nvPr/>
            </p:nvSpPr>
            <p:spPr>
              <a:xfrm>
                <a:off x="685800" y="1524000"/>
                <a:ext cx="8062912" cy="5274457"/>
              </a:xfrm>
              <a:prstGeom prst="rect">
                <a:avLst/>
              </a:prstGeom>
              <a:noFill/>
            </p:spPr>
            <p:txBody>
              <a:bodyPr wrap="square" rtlCol="0">
                <a:spAutoFit/>
              </a:bodyPr>
              <a:lstStyle/>
              <a:p>
                <a:pPr algn="just"/>
                <a:r>
                  <a:rPr lang="en-AU" sz="2400" dirty="0"/>
                  <a:t>Calculation of optimal location for the malicious vehicle,</a:t>
                </a:r>
                <a:endParaRPr lang="en-AU" sz="1100" dirty="0"/>
              </a:p>
              <a:p>
                <a:pPr marL="0" indent="0" algn="just">
                  <a:buNone/>
                </a:pPr>
                <a14:m>
                  <m:oMathPara xmlns:m="http://schemas.openxmlformats.org/officeDocument/2006/math">
                    <m:oMathParaPr>
                      <m:jc m:val="centerGroup"/>
                    </m:oMathParaPr>
                    <m:oMath xmlns:m="http://schemas.openxmlformats.org/officeDocument/2006/math">
                      <m:sSubSup>
                        <m:sSubSupPr>
                          <m:ctrlPr>
                            <a:rPr lang="en-AU" sz="2400" b="1" i="1">
                              <a:latin typeface="Cambria Math" panose="02040503050406030204" pitchFamily="18" charset="0"/>
                            </a:rPr>
                          </m:ctrlPr>
                        </m:sSubSupPr>
                        <m:e>
                          <m:r>
                            <a:rPr lang="en-AU" sz="2400" b="1" i="1">
                              <a:latin typeface="Cambria Math" panose="02040503050406030204" pitchFamily="18" charset="0"/>
                            </a:rPr>
                            <m:t>𝐗</m:t>
                          </m:r>
                        </m:e>
                        <m:sub>
                          <m:r>
                            <m:rPr>
                              <m:sty m:val="p"/>
                            </m:rPr>
                            <a:rPr lang="en-AU" sz="2400">
                              <a:latin typeface="Cambria Math" panose="02040503050406030204" pitchFamily="18" charset="0"/>
                            </a:rPr>
                            <m:t>t</m:t>
                          </m:r>
                        </m:sub>
                        <m:sup>
                          <m:r>
                            <a:rPr lang="en-AU" sz="2400" b="1" i="1">
                              <a:latin typeface="Cambria Math" panose="02040503050406030204" pitchFamily="18" charset="0"/>
                            </a:rPr>
                            <m:t>∗</m:t>
                          </m:r>
                        </m:sup>
                      </m:sSubSup>
                      <m:r>
                        <a:rPr lang="en-AU" sz="2400" b="1" i="1">
                          <a:latin typeface="Cambria Math" panose="02040503050406030204" pitchFamily="18" charset="0"/>
                        </a:rPr>
                        <m:t>= </m:t>
                      </m:r>
                      <m:sPre>
                        <m:sPrePr>
                          <m:ctrlPr>
                            <a:rPr lang="en-AU" sz="2400" b="1" i="1">
                              <a:latin typeface="Cambria Math" panose="02040503050406030204" pitchFamily="18" charset="0"/>
                            </a:rPr>
                          </m:ctrlPr>
                        </m:sPrePr>
                        <m:sub>
                          <m:d>
                            <m:dPr>
                              <m:begChr m:val="‖"/>
                              <m:endChr m:val="‖"/>
                              <m:ctrlPr>
                                <a:rPr lang="en-AU" sz="2400" b="1" i="1">
                                  <a:latin typeface="Cambria Math" panose="02040503050406030204" pitchFamily="18" charset="0"/>
                                </a:rPr>
                              </m:ctrlPr>
                            </m:dPr>
                            <m:e>
                              <m:sSub>
                                <m:sSubPr>
                                  <m:ctrlPr>
                                    <a:rPr lang="en-AU" sz="2400" b="1" i="1">
                                      <a:latin typeface="Cambria Math" panose="02040503050406030204" pitchFamily="18" charset="0"/>
                                    </a:rPr>
                                  </m:ctrlPr>
                                </m:sSubPr>
                                <m:e>
                                  <m:r>
                                    <a:rPr lang="en-AU" sz="2400" b="1" i="1">
                                      <a:latin typeface="Cambria Math" panose="02040503050406030204" pitchFamily="18" charset="0"/>
                                    </a:rPr>
                                    <m:t>𝑿</m:t>
                                  </m:r>
                                </m:e>
                                <m:sub>
                                  <m:r>
                                    <a:rPr lang="en-AU" sz="2400" b="1" i="1">
                                      <a:latin typeface="Cambria Math" panose="02040503050406030204" pitchFamily="18" charset="0"/>
                                    </a:rPr>
                                    <m:t>𝒕</m:t>
                                  </m:r>
                                </m:sub>
                              </m:sSub>
                              <m:r>
                                <a:rPr lang="en-AU" sz="2400" b="1" i="1">
                                  <a:latin typeface="Cambria Math" panose="02040503050406030204" pitchFamily="18" charset="0"/>
                                </a:rPr>
                                <m:t>−</m:t>
                              </m:r>
                              <m:sSub>
                                <m:sSubPr>
                                  <m:ctrlPr>
                                    <a:rPr lang="en-AU" sz="2400" b="1" i="1">
                                      <a:latin typeface="Cambria Math" panose="02040503050406030204" pitchFamily="18" charset="0"/>
                                    </a:rPr>
                                  </m:ctrlPr>
                                </m:sSubPr>
                                <m:e>
                                  <m:r>
                                    <a:rPr lang="en-AU" sz="2400" b="1" i="1">
                                      <a:latin typeface="Cambria Math" panose="02040503050406030204" pitchFamily="18" charset="0"/>
                                    </a:rPr>
                                    <m:t>𝑿</m:t>
                                  </m:r>
                                </m:e>
                                <m:sub>
                                  <m:r>
                                    <a:rPr lang="en-AU" sz="2400" b="1" i="1">
                                      <a:latin typeface="Cambria Math" panose="02040503050406030204" pitchFamily="18" charset="0"/>
                                    </a:rPr>
                                    <m:t>𝒄</m:t>
                                  </m:r>
                                </m:sub>
                              </m:sSub>
                            </m:e>
                          </m:d>
                          <m:r>
                            <a:rPr lang="en-AU" sz="2400" b="1" i="1">
                              <a:latin typeface="Cambria Math" panose="02040503050406030204" pitchFamily="18" charset="0"/>
                            </a:rPr>
                            <m:t>≥</m:t>
                          </m:r>
                          <m:r>
                            <a:rPr lang="en-AU" sz="2400" b="1" i="1">
                              <a:latin typeface="Cambria Math" panose="02040503050406030204" pitchFamily="18" charset="0"/>
                            </a:rPr>
                            <m:t>𝒓</m:t>
                          </m:r>
                        </m:sub>
                        <m:sup>
                          <m:r>
                            <m:rPr>
                              <m:sty m:val="p"/>
                            </m:rPr>
                            <a:rPr lang="en-AU" sz="2400">
                              <a:latin typeface="Cambria Math" panose="02040503050406030204" pitchFamily="18" charset="0"/>
                            </a:rPr>
                            <m:t>argmin</m:t>
                          </m:r>
                          <m:r>
                            <a:rPr lang="en-AU" sz="2400">
                              <a:latin typeface="Cambria Math" panose="02040503050406030204" pitchFamily="18" charset="0"/>
                            </a:rPr>
                            <m:t>  </m:t>
                          </m:r>
                          <m:r>
                            <a:rPr lang="en-AU" sz="2400" i="1">
                              <a:latin typeface="Cambria Math" panose="02040503050406030204" pitchFamily="18" charset="0"/>
                            </a:rPr>
                            <m:t>   </m:t>
                          </m:r>
                        </m:sup>
                        <m:e>
                          <m:r>
                            <a:rPr lang="en-AU" sz="2400" b="1" i="1">
                              <a:latin typeface="Cambria Math" panose="02040503050406030204" pitchFamily="18" charset="0"/>
                            </a:rPr>
                            <m:t> </m:t>
                          </m:r>
                          <m:r>
                            <a:rPr lang="en-AU" sz="2400" b="1" i="1">
                              <a:latin typeface="Cambria Math" panose="02040503050406030204" pitchFamily="18" charset="0"/>
                            </a:rPr>
                            <m:t>𝝋</m:t>
                          </m:r>
                          <m:r>
                            <a:rPr lang="en-AU" sz="2400" b="1" i="1">
                              <a:latin typeface="Cambria Math" panose="02040503050406030204" pitchFamily="18" charset="0"/>
                            </a:rPr>
                            <m:t>(</m:t>
                          </m:r>
                          <m:sSub>
                            <m:sSubPr>
                              <m:ctrlPr>
                                <a:rPr lang="en-AU" sz="2400" b="1" i="1">
                                  <a:latin typeface="Cambria Math" panose="02040503050406030204" pitchFamily="18" charset="0"/>
                                </a:rPr>
                              </m:ctrlPr>
                            </m:sSubPr>
                            <m:e>
                              <m:r>
                                <a:rPr lang="en-AU" sz="2400" b="1" i="1">
                                  <a:latin typeface="Cambria Math" panose="02040503050406030204" pitchFamily="18" charset="0"/>
                                </a:rPr>
                                <m:t>𝐗</m:t>
                              </m:r>
                            </m:e>
                            <m:sub>
                              <m:r>
                                <a:rPr lang="en-AU" sz="2400" b="1" i="1">
                                  <a:latin typeface="Cambria Math" panose="02040503050406030204" pitchFamily="18" charset="0"/>
                                </a:rPr>
                                <m:t>𝒕</m:t>
                              </m:r>
                            </m:sub>
                          </m:sSub>
                          <m:r>
                            <a:rPr lang="en-AU" sz="2400" b="1" i="1">
                              <a:latin typeface="Cambria Math" panose="02040503050406030204" pitchFamily="18" charset="0"/>
                            </a:rPr>
                            <m:t>)</m:t>
                          </m:r>
                        </m:e>
                      </m:sPre>
                    </m:oMath>
                  </m:oMathPara>
                </a14:m>
                <a:endParaRPr lang="en-US" sz="2400" dirty="0">
                  <a:solidFill>
                    <a:srgbClr val="FFFFFF"/>
                  </a:solidFill>
                </a:endParaRPr>
              </a:p>
              <a:p>
                <a:pPr marL="0" indent="0" algn="just">
                  <a:buNone/>
                </a:pPr>
                <a:endParaRPr lang="en-US" sz="2400" dirty="0">
                  <a:solidFill>
                    <a:srgbClr val="FFFFFF"/>
                  </a:solidFill>
                </a:endParaRPr>
              </a:p>
              <a:p>
                <a:pPr marL="0" indent="0" algn="just">
                  <a:buNone/>
                </a:pPr>
                <a:endParaRPr lang="en-US" sz="2400" dirty="0">
                  <a:solidFill>
                    <a:srgbClr val="FFFFFF"/>
                  </a:solidFill>
                </a:endParaRPr>
              </a:p>
              <a:p>
                <a:endParaRPr lang="en-AU" sz="1100" dirty="0"/>
              </a:p>
              <a:p>
                <a:endParaRPr lang="en-AU" sz="2400" dirty="0"/>
              </a:p>
              <a:p>
                <a:endParaRPr lang="en-AU" sz="2400" dirty="0"/>
              </a:p>
              <a:p>
                <a:endParaRPr lang="en-AU" sz="2400" dirty="0"/>
              </a:p>
              <a:p>
                <a:endParaRPr lang="en-AU" sz="2400" dirty="0"/>
              </a:p>
              <a:p>
                <a:endParaRPr lang="en-AU" sz="2400" dirty="0"/>
              </a:p>
              <a:p>
                <a:endParaRPr lang="en-AU" sz="2400" dirty="0"/>
              </a:p>
              <a:p>
                <a:r>
                  <a:rPr lang="en-AU" sz="2400" dirty="0"/>
                  <a:t>Whereas,</a:t>
                </a:r>
              </a:p>
              <a:p>
                <a:endParaRPr lang="en-AU" sz="1100" dirty="0"/>
              </a:p>
              <a:p>
                <a:pPr/>
                <a14:m>
                  <m:oMathPara xmlns:m="http://schemas.openxmlformats.org/officeDocument/2006/math">
                    <m:oMathParaPr>
                      <m:jc m:val="centerGroup"/>
                    </m:oMathParaPr>
                    <m:oMath xmlns:m="http://schemas.openxmlformats.org/officeDocument/2006/math">
                      <m:r>
                        <a:rPr lang="en-AU" sz="2200" b="1" i="1">
                          <a:latin typeface="Cambria Math" panose="02040503050406030204" pitchFamily="18" charset="0"/>
                        </a:rPr>
                        <m:t>𝝋</m:t>
                      </m:r>
                      <m:d>
                        <m:dPr>
                          <m:ctrlPr>
                            <a:rPr lang="en-AU" sz="2200" b="1" i="1">
                              <a:latin typeface="Cambria Math" panose="02040503050406030204" pitchFamily="18" charset="0"/>
                            </a:rPr>
                          </m:ctrlPr>
                        </m:dPr>
                        <m:e>
                          <m:sSub>
                            <m:sSubPr>
                              <m:ctrlPr>
                                <a:rPr lang="en-AU" sz="2200" b="1" i="1">
                                  <a:latin typeface="Cambria Math" panose="02040503050406030204" pitchFamily="18" charset="0"/>
                                </a:rPr>
                              </m:ctrlPr>
                            </m:sSubPr>
                            <m:e>
                              <m:r>
                                <a:rPr lang="en-AU" sz="2200" b="1" i="1">
                                  <a:latin typeface="Cambria Math" panose="02040503050406030204" pitchFamily="18" charset="0"/>
                                </a:rPr>
                                <m:t>𝐗</m:t>
                              </m:r>
                            </m:e>
                            <m:sub>
                              <m:r>
                                <a:rPr lang="en-AU" sz="2200" b="1" i="1">
                                  <a:latin typeface="Cambria Math" panose="02040503050406030204" pitchFamily="18" charset="0"/>
                                </a:rPr>
                                <m:t>𝒕</m:t>
                              </m:r>
                            </m:sub>
                          </m:sSub>
                        </m:e>
                      </m:d>
                      <m:r>
                        <a:rPr lang="en-AU" sz="2200" b="1" i="1">
                          <a:latin typeface="Cambria Math" panose="02040503050406030204" pitchFamily="18" charset="0"/>
                        </a:rPr>
                        <m:t>=</m:t>
                      </m:r>
                      <m:f>
                        <m:fPr>
                          <m:ctrlPr>
                            <a:rPr lang="en-AU" sz="2200" i="1">
                              <a:latin typeface="Cambria Math" panose="02040503050406030204" pitchFamily="18" charset="0"/>
                            </a:rPr>
                          </m:ctrlPr>
                        </m:fPr>
                        <m:num>
                          <m:r>
                            <a:rPr lang="en-AU" sz="2200" i="1">
                              <a:latin typeface="Cambria Math" panose="02040503050406030204" pitchFamily="18" charset="0"/>
                            </a:rPr>
                            <m:t>1</m:t>
                          </m:r>
                        </m:num>
                        <m:den>
                          <m:r>
                            <a:rPr lang="en-AU" sz="2200" i="1">
                              <a:latin typeface="Cambria Math" panose="02040503050406030204" pitchFamily="18" charset="0"/>
                            </a:rPr>
                            <m:t>2</m:t>
                          </m:r>
                        </m:den>
                      </m:f>
                      <m:sSup>
                        <m:sSupPr>
                          <m:ctrlPr>
                            <a:rPr lang="en-AU" sz="2200" i="1">
                              <a:latin typeface="Cambria Math" panose="02040503050406030204" pitchFamily="18" charset="0"/>
                            </a:rPr>
                          </m:ctrlPr>
                        </m:sSupPr>
                        <m:e>
                          <m:d>
                            <m:dPr>
                              <m:ctrlPr>
                                <a:rPr lang="en-AU" sz="2200" i="1">
                                  <a:latin typeface="Cambria Math" panose="02040503050406030204" pitchFamily="18" charset="0"/>
                                </a:rPr>
                              </m:ctrlPr>
                            </m:dPr>
                            <m:e>
                              <m:r>
                                <m:rPr>
                                  <m:sty m:val="p"/>
                                </m:rPr>
                                <a:rPr lang="en-AU" sz="2200">
                                  <a:latin typeface="Cambria Math" panose="02040503050406030204" pitchFamily="18" charset="0"/>
                                </a:rPr>
                                <m:t>Δ</m:t>
                              </m:r>
                              <m:r>
                                <a:rPr lang="en-AU" sz="2200" b="1" i="1">
                                  <a:latin typeface="Cambria Math" panose="02040503050406030204" pitchFamily="18" charset="0"/>
                                </a:rPr>
                                <m:t>𝐯</m:t>
                              </m:r>
                              <m:r>
                                <a:rPr lang="en-AU" sz="2200">
                                  <a:latin typeface="Cambria Math" panose="02040503050406030204" pitchFamily="18" charset="0"/>
                                </a:rPr>
                                <m:t> </m:t>
                              </m:r>
                              <m:r>
                                <a:rPr lang="en-AU" sz="2200" i="1">
                                  <a:latin typeface="Cambria Math" panose="02040503050406030204" pitchFamily="18" charset="0"/>
                                </a:rPr>
                                <m:t>−</m:t>
                              </m:r>
                              <m:r>
                                <m:rPr>
                                  <m:sty m:val="p"/>
                                </m:rPr>
                                <a:rPr lang="en-AU" sz="2200">
                                  <a:latin typeface="Cambria Math" panose="02040503050406030204" pitchFamily="18" charset="0"/>
                                </a:rPr>
                                <m:t>Δ</m:t>
                              </m:r>
                              <m:r>
                                <a:rPr lang="en-AU" sz="2200" b="1" i="1">
                                  <a:latin typeface="Cambria Math" panose="02040503050406030204" pitchFamily="18" charset="0"/>
                                </a:rPr>
                                <m:t>𝐮</m:t>
                              </m:r>
                            </m:e>
                          </m:d>
                        </m:e>
                        <m:sup>
                          <m:r>
                            <m:rPr>
                              <m:sty m:val="p"/>
                            </m:rPr>
                            <a:rPr lang="en-AU" sz="2200">
                              <a:latin typeface="Cambria Math" panose="02040503050406030204" pitchFamily="18" charset="0"/>
                            </a:rPr>
                            <m:t>T</m:t>
                          </m:r>
                        </m:sup>
                      </m:sSup>
                      <m:r>
                        <a:rPr lang="en-AU" sz="2200" i="1">
                          <a:latin typeface="Cambria Math" panose="02040503050406030204" pitchFamily="18" charset="0"/>
                        </a:rPr>
                        <m:t> </m:t>
                      </m:r>
                      <m:sSup>
                        <m:sSupPr>
                          <m:ctrlPr>
                            <a:rPr lang="en-AU" sz="2200" i="1">
                              <a:latin typeface="Cambria Math" panose="02040503050406030204" pitchFamily="18" charset="0"/>
                            </a:rPr>
                          </m:ctrlPr>
                        </m:sSupPr>
                        <m:e>
                          <m:r>
                            <a:rPr lang="en-AU" sz="2200" b="1" i="1">
                              <a:latin typeface="Cambria Math" panose="02040503050406030204" pitchFamily="18" charset="0"/>
                            </a:rPr>
                            <m:t>𝐃</m:t>
                          </m:r>
                        </m:e>
                        <m:sup>
                          <m:r>
                            <a:rPr lang="en-AU" sz="2200" i="1">
                              <a:latin typeface="Cambria Math" panose="02040503050406030204" pitchFamily="18" charset="0"/>
                            </a:rPr>
                            <m:t>−1</m:t>
                          </m:r>
                        </m:sup>
                      </m:sSup>
                      <m:r>
                        <a:rPr lang="en-AU" sz="2200" i="1">
                          <a:latin typeface="Cambria Math" panose="02040503050406030204" pitchFamily="18" charset="0"/>
                        </a:rPr>
                        <m:t> </m:t>
                      </m:r>
                      <m:d>
                        <m:dPr>
                          <m:ctrlPr>
                            <a:rPr lang="en-AU" sz="2200" i="1">
                              <a:latin typeface="Cambria Math" panose="02040503050406030204" pitchFamily="18" charset="0"/>
                            </a:rPr>
                          </m:ctrlPr>
                        </m:dPr>
                        <m:e>
                          <m:r>
                            <m:rPr>
                              <m:sty m:val="p"/>
                            </m:rPr>
                            <a:rPr lang="en-AU" sz="2200">
                              <a:latin typeface="Cambria Math" panose="02040503050406030204" pitchFamily="18" charset="0"/>
                            </a:rPr>
                            <m:t>Δ</m:t>
                          </m:r>
                          <m:r>
                            <a:rPr lang="en-AU" sz="2200" b="1" i="1">
                              <a:latin typeface="Cambria Math" panose="02040503050406030204" pitchFamily="18" charset="0"/>
                            </a:rPr>
                            <m:t>𝐯</m:t>
                          </m:r>
                          <m:r>
                            <a:rPr lang="en-AU" sz="2200">
                              <a:latin typeface="Cambria Math" panose="02040503050406030204" pitchFamily="18" charset="0"/>
                            </a:rPr>
                            <m:t> </m:t>
                          </m:r>
                          <m:r>
                            <a:rPr lang="en-AU" sz="2200" i="1">
                              <a:latin typeface="Cambria Math" panose="02040503050406030204" pitchFamily="18" charset="0"/>
                            </a:rPr>
                            <m:t>−</m:t>
                          </m:r>
                          <m:r>
                            <m:rPr>
                              <m:sty m:val="p"/>
                            </m:rPr>
                            <a:rPr lang="en-AU" sz="2200">
                              <a:latin typeface="Cambria Math" panose="02040503050406030204" pitchFamily="18" charset="0"/>
                            </a:rPr>
                            <m:t>Δ</m:t>
                          </m:r>
                          <m:r>
                            <a:rPr lang="en-AU" sz="2200" b="1" i="1">
                              <a:latin typeface="Cambria Math" panose="02040503050406030204" pitchFamily="18" charset="0"/>
                            </a:rPr>
                            <m:t>𝐮</m:t>
                          </m:r>
                        </m:e>
                      </m:d>
                    </m:oMath>
                  </m:oMathPara>
                </a14:m>
                <a:endParaRPr lang="el-GR" sz="2200" dirty="0"/>
              </a:p>
            </p:txBody>
          </p:sp>
        </mc:Choice>
        <mc:Fallback xmlns="">
          <p:sp>
            <p:nvSpPr>
              <p:cNvPr id="3" name="TextBox 2">
                <a:extLst>
                  <a:ext uri="{FF2B5EF4-FFF2-40B4-BE49-F238E27FC236}">
                    <a16:creationId xmlns:a16="http://schemas.microsoft.com/office/drawing/2014/main" id="{1D15A0A5-35DF-4C74-B8F5-FC14E3F4B433}"/>
                  </a:ext>
                </a:extLst>
              </p:cNvPr>
              <p:cNvSpPr txBox="1">
                <a:spLocks noRot="1" noChangeAspect="1" noMove="1" noResize="1" noEditPoints="1" noAdjustHandles="1" noChangeArrowheads="1" noChangeShapeType="1" noTextEdit="1"/>
              </p:cNvSpPr>
              <p:nvPr/>
            </p:nvSpPr>
            <p:spPr>
              <a:xfrm>
                <a:off x="685800" y="1524000"/>
                <a:ext cx="8062912" cy="5274457"/>
              </a:xfrm>
              <a:prstGeom prst="rect">
                <a:avLst/>
              </a:prstGeom>
              <a:blipFill>
                <a:blip r:embed="rId4"/>
                <a:stretch>
                  <a:fillRect l="-1210" t="-925"/>
                </a:stretch>
              </a:blipFill>
            </p:spPr>
            <p:txBody>
              <a:bodyPr/>
              <a:lstStyle/>
              <a:p>
                <a:r>
                  <a:rPr lang="en-AU">
                    <a:noFill/>
                  </a:rPr>
                  <a:t> </a:t>
                </a:r>
              </a:p>
            </p:txBody>
          </p:sp>
        </mc:Fallback>
      </mc:AlternateContent>
      <p:pic>
        <p:nvPicPr>
          <p:cNvPr id="5" name="Picture 4">
            <a:extLst>
              <a:ext uri="{FF2B5EF4-FFF2-40B4-BE49-F238E27FC236}">
                <a16:creationId xmlns:a16="http://schemas.microsoft.com/office/drawing/2014/main" id="{1FFBECA1-E28E-404D-865F-66788A7F1422}"/>
              </a:ext>
            </a:extLst>
          </p:cNvPr>
          <p:cNvPicPr preferRelativeResize="0">
            <a:picLocks/>
          </p:cNvPicPr>
          <p:nvPr/>
        </p:nvPicPr>
        <p:blipFill>
          <a:blip r:embed="rId5"/>
          <a:stretch>
            <a:fillRect/>
          </a:stretch>
        </p:blipFill>
        <p:spPr>
          <a:xfrm>
            <a:off x="2057400" y="2590800"/>
            <a:ext cx="4952999" cy="3048000"/>
          </a:xfrm>
          <a:prstGeom prst="rect">
            <a:avLst/>
          </a:prstGeom>
        </p:spPr>
      </p:pic>
    </p:spTree>
    <p:custDataLst>
      <p:tags r:id="rId1"/>
    </p:custDataLst>
    <p:extLst>
      <p:ext uri="{BB962C8B-B14F-4D97-AF65-F5344CB8AC3E}">
        <p14:creationId xmlns:p14="http://schemas.microsoft.com/office/powerpoint/2010/main" val="7484041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phic 3">
            <a:extLst>
              <a:ext uri="{FF2B5EF4-FFF2-40B4-BE49-F238E27FC236}">
                <a16:creationId xmlns:a16="http://schemas.microsoft.com/office/drawing/2014/main" id="{0237C043-9A8D-4080-863F-DED87D11BFED}"/>
              </a:ext>
            </a:extLst>
          </p:cNvPr>
          <p:cNvPicPr/>
          <p:nvPr/>
        </p:nvPicPr>
        <p:blipFill>
          <a:blip r:embed="rId3">
            <a:extLst>
              <a:ext uri="{96DAC541-7B7A-43D3-8B79-37D633B846F1}">
                <asvg:svgBlip xmlns:asvg="http://schemas.microsoft.com/office/drawing/2016/SVG/main" r:embed="rId4"/>
              </a:ext>
            </a:extLst>
          </a:blip>
          <a:stretch>
            <a:fillRect/>
          </a:stretch>
        </p:blipFill>
        <p:spPr>
          <a:xfrm>
            <a:off x="1676401" y="2172153"/>
            <a:ext cx="5914199" cy="4342869"/>
          </a:xfrm>
          <a:prstGeom prst="rect">
            <a:avLst/>
          </a:prstGeom>
        </p:spPr>
      </p:pic>
      <p:sp>
        <p:nvSpPr>
          <p:cNvPr id="4" name="Text Box 11">
            <a:extLst>
              <a:ext uri="{FF2B5EF4-FFF2-40B4-BE49-F238E27FC236}">
                <a16:creationId xmlns:a16="http://schemas.microsoft.com/office/drawing/2014/main" id="{0435F6DE-7776-408D-8BBD-E4A09B4113DD}"/>
              </a:ext>
            </a:extLst>
          </p:cNvPr>
          <p:cNvSpPr txBox="1">
            <a:spLocks noChangeArrowheads="1"/>
          </p:cNvSpPr>
          <p:nvPr/>
        </p:nvSpPr>
        <p:spPr bwMode="auto">
          <a:xfrm>
            <a:off x="395287" y="609600"/>
            <a:ext cx="8353425" cy="584775"/>
          </a:xfrm>
          <a:prstGeom prst="rect">
            <a:avLst/>
          </a:prstGeom>
          <a:noFill/>
          <a:ln w="9525">
            <a:noFill/>
            <a:miter lim="800000"/>
            <a:headEnd/>
            <a:tailEnd/>
          </a:ln>
        </p:spPr>
        <p:txBody>
          <a:bodyPr>
            <a:spAutoFit/>
          </a:bodyPr>
          <a:lstStyle/>
          <a:p>
            <a:pPr algn="ctr"/>
            <a:r>
              <a:rPr lang="en-AU" sz="3200" b="1" dirty="0">
                <a:solidFill>
                  <a:srgbClr val="C00000"/>
                </a:solidFill>
                <a:latin typeface="+mj-lt"/>
                <a:cs typeface="Arial" charset="0"/>
              </a:rPr>
              <a:t>Results</a:t>
            </a:r>
            <a:endParaRPr lang="zh-CN" altLang="en-US" sz="3200" b="1" dirty="0">
              <a:solidFill>
                <a:srgbClr val="C00000"/>
              </a:solidFill>
              <a:latin typeface="Times New Roman"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B0DC2B3-2F79-46EF-A6A4-B69730D1CA7B}"/>
                  </a:ext>
                </a:extLst>
              </p:cNvPr>
              <p:cNvSpPr txBox="1"/>
              <p:nvPr/>
            </p:nvSpPr>
            <p:spPr>
              <a:xfrm>
                <a:off x="685800" y="1143000"/>
                <a:ext cx="7910512" cy="1015663"/>
              </a:xfrm>
              <a:prstGeom prst="rect">
                <a:avLst/>
              </a:prstGeom>
              <a:noFill/>
            </p:spPr>
            <p:txBody>
              <a:bodyPr wrap="square" rtlCol="0">
                <a:spAutoFit/>
              </a:bodyPr>
              <a:lstStyle/>
              <a:p>
                <a:pPr algn="just"/>
                <a:r>
                  <a:rPr lang="en-AU" sz="2200" dirty="0"/>
                  <a:t>Bayes average cost function for LVS performance evaluation,</a:t>
                </a:r>
              </a:p>
              <a:p>
                <a:pPr algn="just"/>
                <a:endParaRPr lang="en-AU" sz="800" dirty="0"/>
              </a:p>
              <a:p>
                <a:pPr marL="0" indent="0">
                  <a:buNone/>
                </a:pPr>
                <a14:m>
                  <m:oMathPara xmlns:m="http://schemas.openxmlformats.org/officeDocument/2006/math">
                    <m:oMathParaPr>
                      <m:jc m:val="centerGroup"/>
                    </m:oMathParaPr>
                    <m:oMath xmlns:m="http://schemas.openxmlformats.org/officeDocument/2006/math">
                      <m:r>
                        <m:rPr>
                          <m:sty m:val="p"/>
                        </m:rPr>
                        <a:rPr lang="en-AU" sz="2200">
                          <a:latin typeface="Cambria Math" panose="02040503050406030204" pitchFamily="18" charset="0"/>
                        </a:rPr>
                        <m:t>ε</m:t>
                      </m:r>
                      <m:r>
                        <a:rPr lang="en-AU" sz="2200" b="0" i="0" smtClean="0">
                          <a:latin typeface="Cambria Math" panose="02040503050406030204" pitchFamily="18" charset="0"/>
                        </a:rPr>
                        <m:t> </m:t>
                      </m:r>
                      <m:r>
                        <a:rPr lang="en-AU" sz="2200">
                          <a:latin typeface="Cambria Math" panose="02040503050406030204" pitchFamily="18" charset="0"/>
                        </a:rPr>
                        <m:t>=</m:t>
                      </m:r>
                      <m:r>
                        <a:rPr lang="en-AU" sz="2200" b="0" i="0" smtClean="0">
                          <a:latin typeface="Cambria Math" panose="02040503050406030204" pitchFamily="18" charset="0"/>
                        </a:rPr>
                        <m:t> </m:t>
                      </m:r>
                      <m:r>
                        <a:rPr lang="en-AU" sz="2200">
                          <a:latin typeface="Cambria Math" panose="02040503050406030204" pitchFamily="18" charset="0"/>
                        </a:rPr>
                        <m:t>0.5</m:t>
                      </m:r>
                      <m:r>
                        <a:rPr lang="en-AU" sz="2200" b="0" i="0" smtClean="0">
                          <a:latin typeface="Cambria Math" panose="02040503050406030204" pitchFamily="18" charset="0"/>
                        </a:rPr>
                        <m:t> </m:t>
                      </m:r>
                      <m:r>
                        <a:rPr lang="en-AU" sz="2200">
                          <a:latin typeface="Cambria Math" panose="02040503050406030204" pitchFamily="18" charset="0"/>
                        </a:rPr>
                        <m:t>×</m:t>
                      </m:r>
                      <m:r>
                        <a:rPr lang="en-AU" sz="2200" b="0" i="1" smtClean="0">
                          <a:latin typeface="Cambria Math" panose="02040503050406030204" pitchFamily="18" charset="0"/>
                        </a:rPr>
                        <m:t> </m:t>
                      </m:r>
                      <m:r>
                        <a:rPr lang="en-AU" sz="2200" i="1">
                          <a:latin typeface="Cambria Math" panose="02040503050406030204" pitchFamily="18" charset="0"/>
                        </a:rPr>
                        <m:t>𝛼</m:t>
                      </m:r>
                      <m:r>
                        <a:rPr lang="en-AU" sz="2200" b="0" i="1" smtClean="0">
                          <a:latin typeface="Cambria Math" panose="02040503050406030204" pitchFamily="18" charset="0"/>
                        </a:rPr>
                        <m:t> </m:t>
                      </m:r>
                      <m:r>
                        <a:rPr lang="en-AU" sz="2200">
                          <a:latin typeface="Cambria Math" panose="02040503050406030204" pitchFamily="18" charset="0"/>
                        </a:rPr>
                        <m:t>+</m:t>
                      </m:r>
                      <m:r>
                        <a:rPr lang="en-AU" sz="2200" b="0" i="0" smtClean="0">
                          <a:latin typeface="Cambria Math" panose="02040503050406030204" pitchFamily="18" charset="0"/>
                        </a:rPr>
                        <m:t> </m:t>
                      </m:r>
                      <m:r>
                        <a:rPr lang="en-AU" sz="2200">
                          <a:latin typeface="Cambria Math" panose="02040503050406030204" pitchFamily="18" charset="0"/>
                        </a:rPr>
                        <m:t>0.5</m:t>
                      </m:r>
                      <m:r>
                        <a:rPr lang="en-AU" sz="2200" b="0" i="0" smtClean="0">
                          <a:latin typeface="Cambria Math" panose="02040503050406030204" pitchFamily="18" charset="0"/>
                        </a:rPr>
                        <m:t> </m:t>
                      </m:r>
                      <m:r>
                        <a:rPr lang="en-AU" sz="2200">
                          <a:latin typeface="Cambria Math" panose="02040503050406030204" pitchFamily="18" charset="0"/>
                        </a:rPr>
                        <m:t>×</m:t>
                      </m:r>
                      <m:r>
                        <a:rPr lang="en-AU" sz="2200" b="0" i="1" smtClean="0">
                          <a:latin typeface="Cambria Math" panose="02040503050406030204" pitchFamily="18" charset="0"/>
                        </a:rPr>
                        <m:t> </m:t>
                      </m:r>
                      <m:d>
                        <m:dPr>
                          <m:ctrlPr>
                            <a:rPr lang="en-AU" sz="2200" i="1">
                              <a:latin typeface="Cambria Math" panose="02040503050406030204" pitchFamily="18" charset="0"/>
                            </a:rPr>
                          </m:ctrlPr>
                        </m:dPr>
                        <m:e>
                          <m:r>
                            <a:rPr lang="en-AU" sz="2200" b="0" i="0" smtClean="0">
                              <a:latin typeface="Cambria Math" panose="02040503050406030204" pitchFamily="18" charset="0"/>
                            </a:rPr>
                            <m:t> </m:t>
                          </m:r>
                          <m:r>
                            <a:rPr lang="en-AU" sz="2200">
                              <a:latin typeface="Cambria Math" panose="02040503050406030204" pitchFamily="18" charset="0"/>
                            </a:rPr>
                            <m:t>1−</m:t>
                          </m:r>
                          <m:r>
                            <a:rPr lang="en-AU" sz="2200" i="1">
                              <a:latin typeface="Cambria Math" panose="02040503050406030204" pitchFamily="18" charset="0"/>
                            </a:rPr>
                            <m:t>𝛽</m:t>
                          </m:r>
                          <m:r>
                            <a:rPr lang="en-AU" sz="2200" b="0" i="1" smtClean="0">
                              <a:latin typeface="Cambria Math" panose="02040503050406030204" pitchFamily="18" charset="0"/>
                            </a:rPr>
                            <m:t> </m:t>
                          </m:r>
                        </m:e>
                      </m:d>
                      <m:r>
                        <a:rPr lang="en-AU" sz="2200">
                          <a:latin typeface="Cambria Math" panose="02040503050406030204" pitchFamily="18" charset="0"/>
                        </a:rPr>
                        <m:t>.</m:t>
                      </m:r>
                    </m:oMath>
                  </m:oMathPara>
                </a14:m>
                <a:endParaRPr lang="en-AU" sz="2200" dirty="0"/>
              </a:p>
              <a:p>
                <a:pPr algn="just"/>
                <a:endParaRPr lang="en-AU" sz="800" dirty="0"/>
              </a:p>
            </p:txBody>
          </p:sp>
        </mc:Choice>
        <mc:Fallback xmlns="">
          <p:sp>
            <p:nvSpPr>
              <p:cNvPr id="5" name="TextBox 4">
                <a:extLst>
                  <a:ext uri="{FF2B5EF4-FFF2-40B4-BE49-F238E27FC236}">
                    <a16:creationId xmlns:a16="http://schemas.microsoft.com/office/drawing/2014/main" id="{7B0DC2B3-2F79-46EF-A6A4-B69730D1CA7B}"/>
                  </a:ext>
                </a:extLst>
              </p:cNvPr>
              <p:cNvSpPr txBox="1">
                <a:spLocks noRot="1" noChangeAspect="1" noMove="1" noResize="1" noEditPoints="1" noAdjustHandles="1" noChangeArrowheads="1" noChangeShapeType="1" noTextEdit="1"/>
              </p:cNvSpPr>
              <p:nvPr/>
            </p:nvSpPr>
            <p:spPr>
              <a:xfrm>
                <a:off x="685800" y="1143000"/>
                <a:ext cx="7910512" cy="1015663"/>
              </a:xfrm>
              <a:prstGeom prst="rect">
                <a:avLst/>
              </a:prstGeom>
              <a:blipFill>
                <a:blip r:embed="rId5"/>
                <a:stretch>
                  <a:fillRect l="-1002" t="-4217"/>
                </a:stretch>
              </a:blipFill>
            </p:spPr>
            <p:txBody>
              <a:bodyPr/>
              <a:lstStyle/>
              <a:p>
                <a:r>
                  <a:rPr lang="en-AU">
                    <a:noFill/>
                  </a:rPr>
                  <a:t> </a:t>
                </a:r>
              </a:p>
            </p:txBody>
          </p:sp>
        </mc:Fallback>
      </mc:AlternateContent>
      <p:grpSp>
        <p:nvGrpSpPr>
          <p:cNvPr id="19" name="Group 18">
            <a:extLst>
              <a:ext uri="{FF2B5EF4-FFF2-40B4-BE49-F238E27FC236}">
                <a16:creationId xmlns:a16="http://schemas.microsoft.com/office/drawing/2014/main" id="{A833015C-91EF-48CB-8621-EB9465C1409B}"/>
              </a:ext>
            </a:extLst>
          </p:cNvPr>
          <p:cNvGrpSpPr/>
          <p:nvPr/>
        </p:nvGrpSpPr>
        <p:grpSpPr>
          <a:xfrm>
            <a:off x="1049400" y="1676400"/>
            <a:ext cx="7332600" cy="702267"/>
            <a:chOff x="1049400" y="1676400"/>
            <a:chExt cx="7332600" cy="702267"/>
          </a:xfrm>
        </p:grpSpPr>
        <p:sp>
          <p:nvSpPr>
            <p:cNvPr id="2" name="Callout: Bent Line 1">
              <a:extLst>
                <a:ext uri="{FF2B5EF4-FFF2-40B4-BE49-F238E27FC236}">
                  <a16:creationId xmlns:a16="http://schemas.microsoft.com/office/drawing/2014/main" id="{CAC53DCC-B61D-439D-B824-D731A1EA58DF}"/>
                </a:ext>
              </a:extLst>
            </p:cNvPr>
            <p:cNvSpPr/>
            <p:nvPr/>
          </p:nvSpPr>
          <p:spPr>
            <a:xfrm rot="10800000">
              <a:off x="1049400" y="2057400"/>
              <a:ext cx="1008000" cy="320400"/>
            </a:xfrm>
            <a:prstGeom prst="borderCallout2">
              <a:avLst>
                <a:gd name="adj1" fmla="val 56083"/>
                <a:gd name="adj2" fmla="val 556"/>
                <a:gd name="adj3" fmla="val 56083"/>
                <a:gd name="adj4" fmla="val -43286"/>
                <a:gd name="adj5" fmla="val 126338"/>
                <a:gd name="adj6" fmla="val -65105"/>
              </a:avLst>
            </a:prstGeom>
            <a:solidFill>
              <a:srgbClr val="FFC000">
                <a:alpha val="50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 name="TextBox 2">
              <a:extLst>
                <a:ext uri="{FF2B5EF4-FFF2-40B4-BE49-F238E27FC236}">
                  <a16:creationId xmlns:a16="http://schemas.microsoft.com/office/drawing/2014/main" id="{3D1CF66F-8CCD-402B-967A-BF6E38264624}"/>
                </a:ext>
              </a:extLst>
            </p:cNvPr>
            <p:cNvSpPr txBox="1"/>
            <p:nvPr/>
          </p:nvSpPr>
          <p:spPr>
            <a:xfrm>
              <a:off x="1049400" y="2057400"/>
              <a:ext cx="1008000" cy="320400"/>
            </a:xfrm>
            <a:prstGeom prst="rect">
              <a:avLst/>
            </a:prstGeom>
            <a:noFill/>
            <a:ln>
              <a:solidFill>
                <a:schemeClr val="tx1"/>
              </a:solidFill>
            </a:ln>
          </p:spPr>
          <p:txBody>
            <a:bodyPr wrap="square" rtlCol="0">
              <a:spAutoFit/>
            </a:bodyPr>
            <a:lstStyle/>
            <a:p>
              <a:r>
                <a:rPr lang="en-AU" sz="1400" dirty="0"/>
                <a:t>Total Error</a:t>
              </a:r>
            </a:p>
          </p:txBody>
        </p:sp>
        <p:sp>
          <p:nvSpPr>
            <p:cNvPr id="8" name="Rectangle 7">
              <a:extLst>
                <a:ext uri="{FF2B5EF4-FFF2-40B4-BE49-F238E27FC236}">
                  <a16:creationId xmlns:a16="http://schemas.microsoft.com/office/drawing/2014/main" id="{B5E3A378-D20E-4777-B0EC-9D30180E72F9}"/>
                </a:ext>
              </a:extLst>
            </p:cNvPr>
            <p:cNvSpPr/>
            <p:nvPr/>
          </p:nvSpPr>
          <p:spPr>
            <a:xfrm>
              <a:off x="2580641" y="1676400"/>
              <a:ext cx="304800" cy="291763"/>
            </a:xfrm>
            <a:prstGeom prst="rect">
              <a:avLst/>
            </a:prstGeom>
            <a:solidFill>
              <a:srgbClr val="FFC000">
                <a:alpha val="50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Callout: Bent Line 9">
              <a:extLst>
                <a:ext uri="{FF2B5EF4-FFF2-40B4-BE49-F238E27FC236}">
                  <a16:creationId xmlns:a16="http://schemas.microsoft.com/office/drawing/2014/main" id="{B50479A8-1DBC-4F4F-A46A-7C3228BCA0B3}"/>
                </a:ext>
              </a:extLst>
            </p:cNvPr>
            <p:cNvSpPr/>
            <p:nvPr/>
          </p:nvSpPr>
          <p:spPr>
            <a:xfrm>
              <a:off x="4648200" y="2057400"/>
              <a:ext cx="1447800" cy="321267"/>
            </a:xfrm>
            <a:prstGeom prst="borderCallout2">
              <a:avLst>
                <a:gd name="adj1" fmla="val 56083"/>
                <a:gd name="adj2" fmla="val 556"/>
                <a:gd name="adj3" fmla="val 56083"/>
                <a:gd name="adj4" fmla="val -21111"/>
                <a:gd name="adj5" fmla="val -24491"/>
                <a:gd name="adj6" fmla="val -31197"/>
              </a:avLst>
            </a:prstGeom>
            <a:solidFill>
              <a:srgbClr val="FF0000">
                <a:alpha val="60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1"/>
                </a:solidFill>
              </a:endParaRPr>
            </a:p>
          </p:txBody>
        </p:sp>
        <p:sp>
          <p:nvSpPr>
            <p:cNvPr id="11" name="TextBox 10">
              <a:extLst>
                <a:ext uri="{FF2B5EF4-FFF2-40B4-BE49-F238E27FC236}">
                  <a16:creationId xmlns:a16="http://schemas.microsoft.com/office/drawing/2014/main" id="{C1D5B01F-F8B5-4E91-86EF-98C2578F9F0C}"/>
                </a:ext>
              </a:extLst>
            </p:cNvPr>
            <p:cNvSpPr txBox="1"/>
            <p:nvPr/>
          </p:nvSpPr>
          <p:spPr>
            <a:xfrm>
              <a:off x="4610099" y="2070890"/>
              <a:ext cx="1638301" cy="307777"/>
            </a:xfrm>
            <a:prstGeom prst="rect">
              <a:avLst/>
            </a:prstGeom>
            <a:noFill/>
          </p:spPr>
          <p:txBody>
            <a:bodyPr wrap="square" rtlCol="0">
              <a:spAutoFit/>
            </a:bodyPr>
            <a:lstStyle/>
            <a:p>
              <a:r>
                <a:rPr lang="en-AU" sz="1400" dirty="0">
                  <a:solidFill>
                    <a:schemeClr val="bg1"/>
                  </a:solidFill>
                </a:rPr>
                <a:t>False Positive Rate</a:t>
              </a:r>
            </a:p>
          </p:txBody>
        </p:sp>
        <p:sp>
          <p:nvSpPr>
            <p:cNvPr id="12" name="Rectangle 11">
              <a:extLst>
                <a:ext uri="{FF2B5EF4-FFF2-40B4-BE49-F238E27FC236}">
                  <a16:creationId xmlns:a16="http://schemas.microsoft.com/office/drawing/2014/main" id="{309ED396-D9A5-4DCD-AAEC-4D91919E2649}"/>
                </a:ext>
              </a:extLst>
            </p:cNvPr>
            <p:cNvSpPr/>
            <p:nvPr/>
          </p:nvSpPr>
          <p:spPr>
            <a:xfrm>
              <a:off x="4038600" y="1688594"/>
              <a:ext cx="304800" cy="291763"/>
            </a:xfrm>
            <a:prstGeom prst="rect">
              <a:avLst/>
            </a:prstGeom>
            <a:solidFill>
              <a:srgbClr val="FF0000">
                <a:alpha val="60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A309CAE1-B8C1-4DE4-A5B0-073BB3805FE4}"/>
                </a:ext>
              </a:extLst>
            </p:cNvPr>
            <p:cNvSpPr/>
            <p:nvPr/>
          </p:nvSpPr>
          <p:spPr>
            <a:xfrm>
              <a:off x="6172200" y="1683289"/>
              <a:ext cx="252000" cy="324000"/>
            </a:xfrm>
            <a:prstGeom prst="rect">
              <a:avLst/>
            </a:prstGeom>
            <a:solidFill>
              <a:srgbClr val="00B050">
                <a:alpha val="50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Callout: Bent Line 15">
              <a:extLst>
                <a:ext uri="{FF2B5EF4-FFF2-40B4-BE49-F238E27FC236}">
                  <a16:creationId xmlns:a16="http://schemas.microsoft.com/office/drawing/2014/main" id="{DBDC991D-2E96-4FBE-A0C1-DBFEE4423D77}"/>
                </a:ext>
              </a:extLst>
            </p:cNvPr>
            <p:cNvSpPr/>
            <p:nvPr/>
          </p:nvSpPr>
          <p:spPr>
            <a:xfrm>
              <a:off x="6781800" y="2057400"/>
              <a:ext cx="1447800" cy="321267"/>
            </a:xfrm>
            <a:prstGeom prst="borderCallout2">
              <a:avLst>
                <a:gd name="adj1" fmla="val 56083"/>
                <a:gd name="adj2" fmla="val 556"/>
                <a:gd name="adj3" fmla="val 56083"/>
                <a:gd name="adj4" fmla="val -21111"/>
                <a:gd name="adj5" fmla="val -18166"/>
                <a:gd name="adj6" fmla="val -34706"/>
              </a:avLst>
            </a:prstGeom>
            <a:solidFill>
              <a:srgbClr val="00B050">
                <a:alpha val="60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schemeClr val="bg1"/>
                </a:solidFill>
              </a:endParaRPr>
            </a:p>
          </p:txBody>
        </p:sp>
        <p:sp>
          <p:nvSpPr>
            <p:cNvPr id="17" name="TextBox 16">
              <a:extLst>
                <a:ext uri="{FF2B5EF4-FFF2-40B4-BE49-F238E27FC236}">
                  <a16:creationId xmlns:a16="http://schemas.microsoft.com/office/drawing/2014/main" id="{DD8BD4FC-9DCB-4FC5-BB60-D0DEA4E982AC}"/>
                </a:ext>
              </a:extLst>
            </p:cNvPr>
            <p:cNvSpPr txBox="1"/>
            <p:nvPr/>
          </p:nvSpPr>
          <p:spPr>
            <a:xfrm>
              <a:off x="6743699" y="2070890"/>
              <a:ext cx="1638301" cy="307777"/>
            </a:xfrm>
            <a:prstGeom prst="rect">
              <a:avLst/>
            </a:prstGeom>
            <a:noFill/>
          </p:spPr>
          <p:txBody>
            <a:bodyPr wrap="square" rtlCol="0">
              <a:spAutoFit/>
            </a:bodyPr>
            <a:lstStyle/>
            <a:p>
              <a:r>
                <a:rPr lang="en-AU" sz="1400" dirty="0">
                  <a:solidFill>
                    <a:schemeClr val="bg1"/>
                  </a:solidFill>
                </a:rPr>
                <a:t>   Detection Rate</a:t>
              </a:r>
            </a:p>
          </p:txBody>
        </p:sp>
      </p:grpSp>
      <p:grpSp>
        <p:nvGrpSpPr>
          <p:cNvPr id="21" name="Group 20">
            <a:extLst>
              <a:ext uri="{FF2B5EF4-FFF2-40B4-BE49-F238E27FC236}">
                <a16:creationId xmlns:a16="http://schemas.microsoft.com/office/drawing/2014/main" id="{C9F99F5B-6BF8-4D71-85A1-BCFC732369F1}"/>
              </a:ext>
            </a:extLst>
          </p:cNvPr>
          <p:cNvGrpSpPr/>
          <p:nvPr/>
        </p:nvGrpSpPr>
        <p:grpSpPr>
          <a:xfrm>
            <a:off x="1553400" y="2377800"/>
            <a:ext cx="621000" cy="2234100"/>
            <a:chOff x="1553400" y="2377800"/>
            <a:chExt cx="621000" cy="2234100"/>
          </a:xfrm>
        </p:grpSpPr>
        <p:sp>
          <p:nvSpPr>
            <p:cNvPr id="20" name="Rectangle: Rounded Corners 19">
              <a:extLst>
                <a:ext uri="{FF2B5EF4-FFF2-40B4-BE49-F238E27FC236}">
                  <a16:creationId xmlns:a16="http://schemas.microsoft.com/office/drawing/2014/main" id="{4ED46436-A2F5-47DE-A710-0DEF07AF04D9}"/>
                </a:ext>
              </a:extLst>
            </p:cNvPr>
            <p:cNvSpPr/>
            <p:nvPr/>
          </p:nvSpPr>
          <p:spPr>
            <a:xfrm>
              <a:off x="1940400" y="3927900"/>
              <a:ext cx="234000" cy="684000"/>
            </a:xfrm>
            <a:prstGeom prst="roundRect">
              <a:avLst/>
            </a:prstGeom>
            <a:solidFill>
              <a:srgbClr val="FFC000">
                <a:alpha val="3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Connector: Curved 21">
              <a:extLst>
                <a:ext uri="{FF2B5EF4-FFF2-40B4-BE49-F238E27FC236}">
                  <a16:creationId xmlns:a16="http://schemas.microsoft.com/office/drawing/2014/main" id="{E273088F-4A68-4728-A2CF-6CF64C4D2D7B}"/>
                </a:ext>
              </a:extLst>
            </p:cNvPr>
            <p:cNvCxnSpPr>
              <a:cxnSpLocks/>
              <a:stCxn id="3" idx="2"/>
              <a:endCxn id="20" idx="0"/>
            </p:cNvCxnSpPr>
            <p:nvPr/>
          </p:nvCxnSpPr>
          <p:spPr>
            <a:xfrm rot="16200000" flipH="1">
              <a:off x="1030350" y="2900850"/>
              <a:ext cx="1550100" cy="504000"/>
            </a:xfrm>
            <a:prstGeom prst="curvedConnector3">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119C034-C6FA-4754-B6BD-4098FEF89EBA}"/>
                  </a:ext>
                </a:extLst>
              </p:cNvPr>
              <p:cNvSpPr/>
              <p:nvPr/>
            </p:nvSpPr>
            <p:spPr>
              <a:xfrm>
                <a:off x="1" y="6477000"/>
                <a:ext cx="9144000" cy="338554"/>
              </a:xfrm>
              <a:prstGeom prst="rect">
                <a:avLst/>
              </a:prstGeom>
            </p:spPr>
            <p:txBody>
              <a:bodyPr wrap="square">
                <a:spAutoFit/>
              </a:bodyPr>
              <a:lstStyle/>
              <a:p>
                <a:r>
                  <a:rPr lang="en-AU" sz="1600" dirty="0">
                    <a:latin typeface="Times New Roman" panose="02020603050405020304" pitchFamily="18" charset="0"/>
                    <a:ea typeface="Calibri" panose="020F0502020204030204" pitchFamily="34" charset="0"/>
                  </a:rPr>
                  <a:t>Total error curves of the DRSS-based LVS for </a:t>
                </a:r>
                <a14:m>
                  <m:oMath xmlns:m="http://schemas.openxmlformats.org/officeDocument/2006/math">
                    <m:sSub>
                      <m:sSubPr>
                        <m:ctrlPr>
                          <a:rPr lang="en-AU" sz="1600" i="1">
                            <a:effectLst/>
                            <a:latin typeface="Cambria Math" panose="02040503050406030204" pitchFamily="18" charset="0"/>
                            <a:cs typeface="Times New Roman" panose="02020603050405020304" pitchFamily="18" charset="0"/>
                          </a:rPr>
                        </m:ctrlPr>
                      </m:sSubPr>
                      <m:e>
                        <m:r>
                          <a:rPr lang="en-AU" sz="16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en-AU" sz="1600" i="1">
                            <a:effectLst/>
                            <a:latin typeface="Cambria Math" panose="02040503050406030204" pitchFamily="18" charset="0"/>
                            <a:ea typeface="Calibri" panose="020F0502020204030204" pitchFamily="34" charset="0"/>
                            <a:cs typeface="Times New Roman" panose="02020603050405020304" pitchFamily="18" charset="0"/>
                          </a:rPr>
                          <m:t>𝑑𝐵</m:t>
                        </m:r>
                      </m:sub>
                    </m:sSub>
                    <m:r>
                      <a:rPr lang="en-AU" sz="1600" i="1">
                        <a:effectLst/>
                        <a:latin typeface="Cambria Math" panose="02040503050406030204" pitchFamily="18" charset="0"/>
                        <a:ea typeface="Calibri" panose="020F0502020204030204" pitchFamily="34" charset="0"/>
                        <a:cs typeface="Times New Roman" panose="02020603050405020304" pitchFamily="18" charset="0"/>
                      </a:rPr>
                      <m:t>=5,  </m:t>
                    </m:r>
                    <m:sSub>
                      <m:sSubPr>
                        <m:ctrlPr>
                          <a:rPr lang="en-AU" sz="1600" i="1">
                            <a:effectLst/>
                            <a:latin typeface="Cambria Math" panose="02040503050406030204" pitchFamily="18" charset="0"/>
                            <a:cs typeface="Times New Roman" panose="02020603050405020304" pitchFamily="18" charset="0"/>
                          </a:rPr>
                        </m:ctrlPr>
                      </m:sSubPr>
                      <m:e>
                        <m:r>
                          <a:rPr lang="en-AU" sz="1600" i="1">
                            <a:effectLst/>
                            <a:latin typeface="Cambria Math" panose="02040503050406030204" pitchFamily="18" charset="0"/>
                            <a:ea typeface="Calibri" panose="020F0502020204030204" pitchFamily="34" charset="0"/>
                            <a:cs typeface="Times New Roman" panose="02020603050405020304" pitchFamily="18" charset="0"/>
                          </a:rPr>
                          <m:t>𝐷</m:t>
                        </m:r>
                      </m:e>
                      <m:sub>
                        <m:r>
                          <a:rPr lang="en-AU" sz="16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AU" sz="1600" i="1">
                        <a:effectLst/>
                        <a:latin typeface="Cambria Math" panose="02040503050406030204" pitchFamily="18" charset="0"/>
                        <a:ea typeface="Calibri" panose="020F0502020204030204" pitchFamily="34" charset="0"/>
                        <a:cs typeface="Times New Roman" panose="02020603050405020304" pitchFamily="18" charset="0"/>
                      </a:rPr>
                      <m:t>=400</m:t>
                    </m:r>
                    <m:r>
                      <a:rPr lang="en-AU" sz="1600" i="1">
                        <a:effectLst/>
                        <a:latin typeface="Cambria Math" panose="02040503050406030204" pitchFamily="18" charset="0"/>
                        <a:ea typeface="Calibri" panose="020F0502020204030204" pitchFamily="34" charset="0"/>
                        <a:cs typeface="Times New Roman" panose="02020603050405020304" pitchFamily="18" charset="0"/>
                      </a:rPr>
                      <m:t>𝑚</m:t>
                    </m:r>
                    <m:r>
                      <a:rPr lang="en-AU" sz="1600" i="1">
                        <a:effectLst/>
                        <a:latin typeface="Cambria Math" panose="02040503050406030204" pitchFamily="18" charset="0"/>
                        <a:ea typeface="Calibri" panose="020F0502020204030204" pitchFamily="34" charset="0"/>
                        <a:cs typeface="Times New Roman" panose="02020603050405020304" pitchFamily="18" charset="0"/>
                      </a:rPr>
                      <m:t>,</m:t>
                    </m:r>
                    <m:r>
                      <a:rPr lang="en-AU" sz="1600">
                        <a:effectLst/>
                        <a:latin typeface="Cambria Math" panose="02040503050406030204" pitchFamily="18" charset="0"/>
                        <a:ea typeface="Calibri" panose="020F0502020204030204" pitchFamily="34" charset="0"/>
                        <a:cs typeface="Times New Roman" panose="02020603050405020304" pitchFamily="18" charset="0"/>
                      </a:rPr>
                      <m:t> </m:t>
                    </m:r>
                    <m:r>
                      <a:rPr lang="en-AU" sz="1600" i="1">
                        <a:effectLst/>
                        <a:latin typeface="Cambria Math" panose="02040503050406030204" pitchFamily="18" charset="0"/>
                        <a:ea typeface="Calibri" panose="020F0502020204030204" pitchFamily="34" charset="0"/>
                        <a:cs typeface="Times New Roman" panose="02020603050405020304" pitchFamily="18" charset="0"/>
                      </a:rPr>
                      <m:t>𝑟</m:t>
                    </m:r>
                    <m:r>
                      <a:rPr lang="en-AU" sz="1600" i="1">
                        <a:effectLst/>
                        <a:latin typeface="Cambria Math" panose="02040503050406030204" pitchFamily="18" charset="0"/>
                        <a:ea typeface="Calibri" panose="020F0502020204030204" pitchFamily="34" charset="0"/>
                        <a:cs typeface="Times New Roman" panose="02020603050405020304" pitchFamily="18" charset="0"/>
                      </a:rPr>
                      <m:t>=50</m:t>
                    </m:r>
                    <m:r>
                      <a:rPr lang="en-AU" sz="1600" i="1">
                        <a:effectLst/>
                        <a:latin typeface="Cambria Math" panose="02040503050406030204" pitchFamily="18" charset="0"/>
                        <a:ea typeface="Calibri" panose="020F0502020204030204" pitchFamily="34" charset="0"/>
                        <a:cs typeface="Times New Roman" panose="02020603050405020304" pitchFamily="18" charset="0"/>
                      </a:rPr>
                      <m:t>𝑚</m:t>
                    </m:r>
                    <m:r>
                      <a:rPr lang="en-AU" sz="16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AU" sz="1600" i="1">
                            <a:effectLst/>
                            <a:latin typeface="Cambria Math" panose="02040503050406030204" pitchFamily="18" charset="0"/>
                            <a:cs typeface="Times New Roman" panose="02020603050405020304" pitchFamily="18" charset="0"/>
                          </a:rPr>
                        </m:ctrlPr>
                      </m:sSubPr>
                      <m:e>
                        <m:r>
                          <a:rPr lang="en-AU" sz="16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AU" sz="1600" b="1" i="1">
                            <a:effectLst/>
                            <a:latin typeface="Cambria Math" panose="02040503050406030204" pitchFamily="18" charset="0"/>
                            <a:ea typeface="Calibri" panose="020F0502020204030204" pitchFamily="34" charset="0"/>
                            <a:cs typeface="Times New Roman" panose="02020603050405020304" pitchFamily="18" charset="0"/>
                          </a:rPr>
                          <m:t>𝒕</m:t>
                        </m:r>
                      </m:sub>
                    </m:sSub>
                    <m:r>
                      <a:rPr lang="en-AU" sz="16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AU" sz="1600" i="1">
                            <a:effectLst/>
                            <a:latin typeface="Cambria Math" panose="02040503050406030204" pitchFamily="18" charset="0"/>
                            <a:cs typeface="Times New Roman" panose="02020603050405020304" pitchFamily="18" charset="0"/>
                          </a:rPr>
                        </m:ctrlPr>
                      </m:sSubSupPr>
                      <m:e>
                        <m:r>
                          <a:rPr lang="en-AU" sz="16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AU" sz="1600" b="1" i="1">
                            <a:effectLst/>
                            <a:latin typeface="Cambria Math" panose="02040503050406030204" pitchFamily="18" charset="0"/>
                            <a:ea typeface="Calibri" panose="020F0502020204030204" pitchFamily="34" charset="0"/>
                            <a:cs typeface="Times New Roman" panose="02020603050405020304" pitchFamily="18" charset="0"/>
                          </a:rPr>
                          <m:t>𝒕</m:t>
                        </m:r>
                      </m:sub>
                      <m:sup>
                        <m:r>
                          <a:rPr lang="en-AU" sz="16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AU" sz="16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AU" sz="1600">
                        <a:effectLst/>
                        <a:latin typeface="Cambria Math" panose="02040503050406030204" pitchFamily="18" charset="0"/>
                        <a:ea typeface="Calibri" panose="020F0502020204030204" pitchFamily="34" charset="0"/>
                        <a:cs typeface="Times New Roman" panose="02020603050405020304" pitchFamily="18" charset="0"/>
                      </a:rPr>
                      <m:t>and</m:t>
                    </m:r>
                    <m:r>
                      <a:rPr lang="en-AU" sz="1600">
                        <a:effectLst/>
                        <a:latin typeface="Cambria Math" panose="02040503050406030204" pitchFamily="18" charset="0"/>
                        <a:ea typeface="Calibri" panose="020F0502020204030204" pitchFamily="34" charset="0"/>
                        <a:cs typeface="Times New Roman" panose="02020603050405020304" pitchFamily="18" charset="0"/>
                      </a:rPr>
                      <m:t> </m:t>
                    </m:r>
                    <m:r>
                      <a:rPr lang="en-AU" sz="1600" i="1">
                        <a:effectLst/>
                        <a:latin typeface="Cambria Math" panose="02040503050406030204" pitchFamily="18" charset="0"/>
                        <a:ea typeface="Calibri" panose="020F0502020204030204" pitchFamily="34" charset="0"/>
                        <a:cs typeface="Times New Roman" panose="02020603050405020304" pitchFamily="18" charset="0"/>
                      </a:rPr>
                      <m:t>𝑁</m:t>
                    </m:r>
                    <m:r>
                      <a:rPr lang="en-AU" sz="1600">
                        <a:effectLst/>
                        <a:latin typeface="Cambria Math" panose="02040503050406030204" pitchFamily="18" charset="0"/>
                        <a:ea typeface="Calibri" panose="020F0502020204030204" pitchFamily="34" charset="0"/>
                        <a:cs typeface="Times New Roman" panose="02020603050405020304" pitchFamily="18" charset="0"/>
                      </a:rPr>
                      <m:t>=4, 6, 8, 10</m:t>
                    </m:r>
                  </m:oMath>
                </a14:m>
                <a:endParaRPr lang="en-AU" sz="1600" dirty="0"/>
              </a:p>
            </p:txBody>
          </p:sp>
        </mc:Choice>
        <mc:Fallback xmlns="">
          <p:sp>
            <p:nvSpPr>
              <p:cNvPr id="7" name="Rectangle 6">
                <a:extLst>
                  <a:ext uri="{FF2B5EF4-FFF2-40B4-BE49-F238E27FC236}">
                    <a16:creationId xmlns:a16="http://schemas.microsoft.com/office/drawing/2014/main" id="{0119C034-C6FA-4754-B6BD-4098FEF89EBA}"/>
                  </a:ext>
                </a:extLst>
              </p:cNvPr>
              <p:cNvSpPr>
                <a:spLocks noRot="1" noChangeAspect="1" noMove="1" noResize="1" noEditPoints="1" noAdjustHandles="1" noChangeArrowheads="1" noChangeShapeType="1" noTextEdit="1"/>
              </p:cNvSpPr>
              <p:nvPr/>
            </p:nvSpPr>
            <p:spPr>
              <a:xfrm>
                <a:off x="1" y="6477000"/>
                <a:ext cx="9144000" cy="338554"/>
              </a:xfrm>
              <a:prstGeom prst="rect">
                <a:avLst/>
              </a:prstGeom>
              <a:blipFill>
                <a:blip r:embed="rId6"/>
                <a:stretch>
                  <a:fillRect l="-333" t="-7273" b="-20000"/>
                </a:stretch>
              </a:blipFill>
            </p:spPr>
            <p:txBody>
              <a:bodyPr/>
              <a:lstStyle/>
              <a:p>
                <a:r>
                  <a:rPr lang="en-AU">
                    <a:noFill/>
                  </a:rPr>
                  <a:t> </a:t>
                </a:r>
              </a:p>
            </p:txBody>
          </p:sp>
        </mc:Fallback>
      </mc:AlternateContent>
    </p:spTree>
    <p:extLst>
      <p:ext uri="{BB962C8B-B14F-4D97-AF65-F5344CB8AC3E}">
        <p14:creationId xmlns:p14="http://schemas.microsoft.com/office/powerpoint/2010/main" val="371920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A39AD2E-C5A5-4299-A5C0-EA7911DF17F2}"/>
                  </a:ext>
                </a:extLst>
              </p:cNvPr>
              <p:cNvSpPr/>
              <p:nvPr/>
            </p:nvSpPr>
            <p:spPr>
              <a:xfrm>
                <a:off x="2065800" y="5677903"/>
                <a:ext cx="5630400" cy="276999"/>
              </a:xfrm>
              <a:prstGeom prst="rect">
                <a:avLst/>
              </a:prstGeom>
            </p:spPr>
            <p:txBody>
              <a:bodyPr wrap="square">
                <a:spAutoFit/>
              </a:bodyPr>
              <a:lstStyle/>
              <a:p>
                <a:pPr algn="ctr"/>
                <a:r>
                  <a:rPr lang="en-AU" sz="1200" dirty="0">
                    <a:latin typeface="Times New Roman" panose="02020603050405020304" pitchFamily="18" charset="0"/>
                    <a:ea typeface="Calibri" panose="020F0502020204030204" pitchFamily="34" charset="0"/>
                  </a:rPr>
                  <a:t>Total error curves </a:t>
                </a:r>
                <a:r>
                  <a:rPr lang="en-AU" sz="1200" dirty="0">
                    <a:effectLst/>
                    <a:latin typeface="Times New Roman" panose="02020603050405020304" pitchFamily="18" charset="0"/>
                    <a:ea typeface="Calibri" panose="020F0502020204030204" pitchFamily="34" charset="0"/>
                  </a:rPr>
                  <a:t>for </a:t>
                </a:r>
                <a14:m>
                  <m:oMath xmlns:m="http://schemas.openxmlformats.org/officeDocument/2006/math">
                    <m:sSub>
                      <m:sSubPr>
                        <m:ctrlPr>
                          <a:rPr lang="en-AU" sz="1200" i="1">
                            <a:effectLst/>
                            <a:latin typeface="Cambria Math" panose="02040503050406030204" pitchFamily="18" charset="0"/>
                            <a:cs typeface="Times New Roman" panose="02020603050405020304" pitchFamily="18" charset="0"/>
                          </a:rPr>
                        </m:ctrlPr>
                      </m:sSubPr>
                      <m:e>
                        <m:r>
                          <a:rPr lang="en-AU" sz="12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en-AU" sz="1200" i="1">
                            <a:effectLst/>
                            <a:latin typeface="Cambria Math" panose="02040503050406030204" pitchFamily="18" charset="0"/>
                            <a:ea typeface="Calibri" panose="020F0502020204030204" pitchFamily="34" charset="0"/>
                            <a:cs typeface="Times New Roman" panose="02020603050405020304" pitchFamily="18" charset="0"/>
                          </a:rPr>
                          <m:t>𝑑𝐵</m:t>
                        </m:r>
                      </m:sub>
                    </m:sSub>
                    <m:r>
                      <a:rPr lang="en-AU" sz="1200" i="1">
                        <a:effectLst/>
                        <a:latin typeface="Cambria Math" panose="02040503050406030204" pitchFamily="18" charset="0"/>
                        <a:ea typeface="Calibri" panose="020F0502020204030204" pitchFamily="34" charset="0"/>
                        <a:cs typeface="Times New Roman" panose="02020603050405020304" pitchFamily="18" charset="0"/>
                      </a:rPr>
                      <m:t>=5,  </m:t>
                    </m:r>
                    <m:sSub>
                      <m:sSubPr>
                        <m:ctrlPr>
                          <a:rPr lang="en-AU" sz="1200" i="1">
                            <a:effectLst/>
                            <a:latin typeface="Cambria Math" panose="02040503050406030204" pitchFamily="18" charset="0"/>
                            <a:cs typeface="Times New Roman" panose="02020603050405020304" pitchFamily="18" charset="0"/>
                          </a:rPr>
                        </m:ctrlPr>
                      </m:sSubPr>
                      <m:e>
                        <m:r>
                          <a:rPr lang="en-AU" sz="1200" i="1">
                            <a:effectLst/>
                            <a:latin typeface="Cambria Math" panose="02040503050406030204" pitchFamily="18" charset="0"/>
                            <a:ea typeface="Calibri" panose="020F0502020204030204" pitchFamily="34" charset="0"/>
                            <a:cs typeface="Times New Roman" panose="02020603050405020304" pitchFamily="18" charset="0"/>
                          </a:rPr>
                          <m:t>𝐷</m:t>
                        </m:r>
                      </m:e>
                      <m:sub>
                        <m:r>
                          <a:rPr lang="en-AU" sz="1200" i="1">
                            <a:effectLst/>
                            <a:latin typeface="Cambria Math" panose="02040503050406030204" pitchFamily="18" charset="0"/>
                            <a:ea typeface="Calibri" panose="020F0502020204030204" pitchFamily="34" charset="0"/>
                            <a:cs typeface="Times New Roman" panose="02020603050405020304" pitchFamily="18" charset="0"/>
                          </a:rPr>
                          <m:t>𝑐</m:t>
                        </m:r>
                      </m:sub>
                    </m:sSub>
                    <m:r>
                      <a:rPr lang="en-AU" sz="1200" i="1">
                        <a:effectLst/>
                        <a:latin typeface="Cambria Math" panose="02040503050406030204" pitchFamily="18" charset="0"/>
                        <a:ea typeface="Calibri" panose="020F0502020204030204" pitchFamily="34" charset="0"/>
                        <a:cs typeface="Times New Roman" panose="02020603050405020304" pitchFamily="18" charset="0"/>
                      </a:rPr>
                      <m:t>=400</m:t>
                    </m:r>
                    <m:r>
                      <a:rPr lang="en-AU" sz="1200" i="1">
                        <a:effectLst/>
                        <a:latin typeface="Cambria Math" panose="02040503050406030204" pitchFamily="18" charset="0"/>
                        <a:ea typeface="Calibri" panose="020F0502020204030204" pitchFamily="34" charset="0"/>
                        <a:cs typeface="Times New Roman" panose="02020603050405020304" pitchFamily="18" charset="0"/>
                      </a:rPr>
                      <m:t>𝑚</m:t>
                    </m:r>
                    <m:r>
                      <a:rPr lang="en-AU" sz="1200" i="1">
                        <a:effectLst/>
                        <a:latin typeface="Cambria Math" panose="02040503050406030204" pitchFamily="18" charset="0"/>
                        <a:ea typeface="Calibri" panose="020F0502020204030204" pitchFamily="34" charset="0"/>
                        <a:cs typeface="Times New Roman" panose="02020603050405020304" pitchFamily="18" charset="0"/>
                      </a:rPr>
                      <m:t>, </m:t>
                    </m:r>
                    <m:r>
                      <a:rPr lang="en-AU" sz="1200" i="1">
                        <a:effectLst/>
                        <a:latin typeface="Cambria Math" panose="02040503050406030204" pitchFamily="18" charset="0"/>
                        <a:ea typeface="Calibri" panose="020F0502020204030204" pitchFamily="34" charset="0"/>
                        <a:cs typeface="Times New Roman" panose="02020603050405020304" pitchFamily="18" charset="0"/>
                      </a:rPr>
                      <m:t>𝑟</m:t>
                    </m:r>
                    <m:r>
                      <a:rPr lang="en-AU" sz="1200" i="1">
                        <a:effectLst/>
                        <a:latin typeface="Cambria Math" panose="02040503050406030204" pitchFamily="18" charset="0"/>
                        <a:ea typeface="Calibri" panose="020F0502020204030204" pitchFamily="34" charset="0"/>
                        <a:cs typeface="Times New Roman" panose="02020603050405020304" pitchFamily="18" charset="0"/>
                      </a:rPr>
                      <m:t>=50</m:t>
                    </m:r>
                    <m:r>
                      <a:rPr lang="en-AU" sz="1200" i="1">
                        <a:effectLst/>
                        <a:latin typeface="Cambria Math" panose="02040503050406030204" pitchFamily="18" charset="0"/>
                        <a:ea typeface="Calibri" panose="020F0502020204030204" pitchFamily="34" charset="0"/>
                        <a:cs typeface="Times New Roman" panose="02020603050405020304" pitchFamily="18" charset="0"/>
                      </a:rPr>
                      <m:t>𝑚</m:t>
                    </m:r>
                    <m:r>
                      <a:rPr lang="en-AU" sz="1200" b="0" i="1" smtClean="0">
                        <a:effectLst/>
                        <a:latin typeface="Cambria Math" panose="02040503050406030204" pitchFamily="18" charset="0"/>
                        <a:ea typeface="Calibri" panose="020F0502020204030204" pitchFamily="34" charset="0"/>
                        <a:cs typeface="Times New Roman" panose="02020603050405020304" pitchFamily="18" charset="0"/>
                      </a:rPr>
                      <m:t> &amp; </m:t>
                    </m:r>
                    <m:r>
                      <a:rPr lang="en-AU" sz="1200" b="0" i="1" smtClean="0">
                        <a:latin typeface="Cambria Math" panose="02040503050406030204" pitchFamily="18" charset="0"/>
                        <a:ea typeface="Calibri" panose="020F0502020204030204" pitchFamily="34" charset="0"/>
                        <a:cs typeface="Times New Roman" panose="02020603050405020304" pitchFamily="18" charset="0"/>
                      </a:rPr>
                      <m:t>10</m:t>
                    </m:r>
                    <m:r>
                      <a:rPr lang="en-AU" sz="1200" i="1">
                        <a:latin typeface="Cambria Math" panose="02040503050406030204" pitchFamily="18" charset="0"/>
                        <a:ea typeface="Calibri" panose="020F0502020204030204" pitchFamily="34" charset="0"/>
                        <a:cs typeface="Times New Roman" panose="02020603050405020304" pitchFamily="18" charset="0"/>
                      </a:rPr>
                      <m:t>0</m:t>
                    </m:r>
                    <m:r>
                      <a:rPr lang="en-AU" sz="1200" i="1">
                        <a:latin typeface="Cambria Math" panose="02040503050406030204" pitchFamily="18" charset="0"/>
                        <a:ea typeface="Calibri" panose="020F0502020204030204" pitchFamily="34" charset="0"/>
                        <a:cs typeface="Times New Roman" panose="02020603050405020304" pitchFamily="18" charset="0"/>
                      </a:rPr>
                      <m:t>𝑚</m:t>
                    </m:r>
                    <m:r>
                      <a:rPr lang="en-AU" sz="1200" b="0" i="1" smtClean="0">
                        <a:latin typeface="Cambria Math" panose="02040503050406030204" pitchFamily="18" charset="0"/>
                        <a:ea typeface="Calibri" panose="020F0502020204030204" pitchFamily="34" charset="0"/>
                        <a:cs typeface="Times New Roman" panose="02020603050405020304" pitchFamily="18" charset="0"/>
                      </a:rPr>
                      <m:t>, </m:t>
                    </m:r>
                    <m:sSub>
                      <m:sSubPr>
                        <m:ctrlPr>
                          <a:rPr lang="en-AU" sz="1200" i="1">
                            <a:effectLst/>
                            <a:latin typeface="Cambria Math" panose="02040503050406030204" pitchFamily="18" charset="0"/>
                            <a:cs typeface="Times New Roman" panose="02020603050405020304" pitchFamily="18" charset="0"/>
                          </a:rPr>
                        </m:ctrlPr>
                      </m:sSubPr>
                      <m:e>
                        <m:r>
                          <a:rPr lang="en-AU" sz="12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AU" sz="1200" b="1" i="1">
                            <a:effectLst/>
                            <a:latin typeface="Cambria Math" panose="02040503050406030204" pitchFamily="18" charset="0"/>
                            <a:ea typeface="Calibri" panose="020F0502020204030204" pitchFamily="34" charset="0"/>
                            <a:cs typeface="Times New Roman" panose="02020603050405020304" pitchFamily="18" charset="0"/>
                          </a:rPr>
                          <m:t>𝒕</m:t>
                        </m:r>
                      </m:sub>
                    </m:sSub>
                    <m:r>
                      <a:rPr lang="en-AU" sz="12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AU" sz="1200" i="1">
                            <a:effectLst/>
                            <a:latin typeface="Cambria Math" panose="02040503050406030204" pitchFamily="18" charset="0"/>
                            <a:cs typeface="Times New Roman" panose="02020603050405020304" pitchFamily="18" charset="0"/>
                          </a:rPr>
                        </m:ctrlPr>
                      </m:sSubSupPr>
                      <m:e>
                        <m:r>
                          <a:rPr lang="en-AU" sz="1200" b="1" i="1">
                            <a:effectLst/>
                            <a:latin typeface="Cambria Math" panose="02040503050406030204" pitchFamily="18" charset="0"/>
                            <a:ea typeface="Calibri" panose="020F0502020204030204" pitchFamily="34" charset="0"/>
                            <a:cs typeface="Times New Roman" panose="02020603050405020304" pitchFamily="18" charset="0"/>
                          </a:rPr>
                          <m:t>𝑿</m:t>
                        </m:r>
                      </m:e>
                      <m:sub>
                        <m:r>
                          <a:rPr lang="en-AU" sz="1200" b="1" i="1">
                            <a:effectLst/>
                            <a:latin typeface="Cambria Math" panose="02040503050406030204" pitchFamily="18" charset="0"/>
                            <a:ea typeface="Calibri" panose="020F0502020204030204" pitchFamily="34" charset="0"/>
                            <a:cs typeface="Times New Roman" panose="02020603050405020304" pitchFamily="18" charset="0"/>
                          </a:rPr>
                          <m:t>𝒕</m:t>
                        </m:r>
                      </m:sub>
                      <m:sup>
                        <m:r>
                          <a:rPr lang="en-AU" sz="12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AU" sz="12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AU" sz="1200">
                        <a:effectLst/>
                        <a:latin typeface="Cambria Math" panose="02040503050406030204" pitchFamily="18" charset="0"/>
                        <a:ea typeface="Calibri" panose="020F0502020204030204" pitchFamily="34" charset="0"/>
                        <a:cs typeface="Times New Roman" panose="02020603050405020304" pitchFamily="18" charset="0"/>
                      </a:rPr>
                      <m:t>and</m:t>
                    </m:r>
                    <m:r>
                      <a:rPr lang="en-AU" sz="1200">
                        <a:effectLst/>
                        <a:latin typeface="Cambria Math" panose="02040503050406030204" pitchFamily="18" charset="0"/>
                        <a:ea typeface="Calibri" panose="020F0502020204030204" pitchFamily="34" charset="0"/>
                        <a:cs typeface="Times New Roman" panose="02020603050405020304" pitchFamily="18" charset="0"/>
                      </a:rPr>
                      <m:t> </m:t>
                    </m:r>
                    <m:r>
                      <a:rPr lang="en-AU" sz="1200" i="1">
                        <a:effectLst/>
                        <a:latin typeface="Cambria Math" panose="02040503050406030204" pitchFamily="18" charset="0"/>
                        <a:ea typeface="Calibri" panose="020F0502020204030204" pitchFamily="34" charset="0"/>
                        <a:cs typeface="Times New Roman" panose="02020603050405020304" pitchFamily="18" charset="0"/>
                      </a:rPr>
                      <m:t>𝑁</m:t>
                    </m:r>
                    <m:r>
                      <a:rPr lang="en-AU" sz="1200">
                        <a:effectLst/>
                        <a:latin typeface="Cambria Math" panose="02040503050406030204" pitchFamily="18" charset="0"/>
                        <a:ea typeface="Calibri" panose="020F0502020204030204" pitchFamily="34" charset="0"/>
                        <a:cs typeface="Times New Roman" panose="02020603050405020304" pitchFamily="18" charset="0"/>
                      </a:rPr>
                      <m:t>= 6</m:t>
                    </m:r>
                  </m:oMath>
                </a14:m>
                <a:r>
                  <a:rPr lang="en-AU" sz="1200" dirty="0">
                    <a:effectLst/>
                    <a:latin typeface="Times New Roman" panose="02020603050405020304" pitchFamily="18" charset="0"/>
                    <a:ea typeface="Calibri" panose="020F0502020204030204" pitchFamily="34" charset="0"/>
                  </a:rPr>
                  <a:t>.</a:t>
                </a:r>
                <a:endParaRPr lang="en-AU" sz="1200" dirty="0"/>
              </a:p>
            </p:txBody>
          </p:sp>
        </mc:Choice>
        <mc:Fallback xmlns="">
          <p:sp>
            <p:nvSpPr>
              <p:cNvPr id="6" name="Rectangle 5">
                <a:extLst>
                  <a:ext uri="{FF2B5EF4-FFF2-40B4-BE49-F238E27FC236}">
                    <a16:creationId xmlns:a16="http://schemas.microsoft.com/office/drawing/2014/main" id="{4A39AD2E-C5A5-4299-A5C0-EA7911DF17F2}"/>
                  </a:ext>
                </a:extLst>
              </p:cNvPr>
              <p:cNvSpPr>
                <a:spLocks noRot="1" noChangeAspect="1" noMove="1" noResize="1" noEditPoints="1" noAdjustHandles="1" noChangeArrowheads="1" noChangeShapeType="1" noTextEdit="1"/>
              </p:cNvSpPr>
              <p:nvPr/>
            </p:nvSpPr>
            <p:spPr>
              <a:xfrm>
                <a:off x="2065800" y="5677903"/>
                <a:ext cx="5630400" cy="276999"/>
              </a:xfrm>
              <a:prstGeom prst="rect">
                <a:avLst/>
              </a:prstGeom>
              <a:blipFill>
                <a:blip r:embed="rId3"/>
                <a:stretch>
                  <a:fillRect b="-15217"/>
                </a:stretch>
              </a:blipFill>
            </p:spPr>
            <p:txBody>
              <a:bodyPr/>
              <a:lstStyle/>
              <a:p>
                <a:r>
                  <a:rPr lang="en-AU">
                    <a:noFill/>
                  </a:rPr>
                  <a:t> </a:t>
                </a:r>
              </a:p>
            </p:txBody>
          </p:sp>
        </mc:Fallback>
      </mc:AlternateContent>
      <p:pic>
        <p:nvPicPr>
          <p:cNvPr id="2" name="Graphic 1">
            <a:extLst>
              <a:ext uri="{FF2B5EF4-FFF2-40B4-BE49-F238E27FC236}">
                <a16:creationId xmlns:a16="http://schemas.microsoft.com/office/drawing/2014/main" id="{8A348F4D-7F40-4A86-A2C7-8DB086D6CE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05000" y="1428750"/>
            <a:ext cx="5630400" cy="4222800"/>
          </a:xfrm>
          <a:prstGeom prst="rect">
            <a:avLst/>
          </a:prstGeom>
        </p:spPr>
      </p:pic>
      <p:sp>
        <p:nvSpPr>
          <p:cNvPr id="7" name="Text Box 11">
            <a:extLst>
              <a:ext uri="{FF2B5EF4-FFF2-40B4-BE49-F238E27FC236}">
                <a16:creationId xmlns:a16="http://schemas.microsoft.com/office/drawing/2014/main" id="{66A7EC37-B3A4-4264-9BD9-6152C943EEA5}"/>
              </a:ext>
            </a:extLst>
          </p:cNvPr>
          <p:cNvSpPr txBox="1">
            <a:spLocks noChangeArrowheads="1"/>
          </p:cNvSpPr>
          <p:nvPr/>
        </p:nvSpPr>
        <p:spPr bwMode="auto">
          <a:xfrm>
            <a:off x="395287" y="762000"/>
            <a:ext cx="8353425" cy="584775"/>
          </a:xfrm>
          <a:prstGeom prst="rect">
            <a:avLst/>
          </a:prstGeom>
          <a:noFill/>
          <a:ln w="9525">
            <a:noFill/>
            <a:miter lim="800000"/>
            <a:headEnd/>
            <a:tailEnd/>
          </a:ln>
        </p:spPr>
        <p:txBody>
          <a:bodyPr>
            <a:spAutoFit/>
          </a:bodyPr>
          <a:lstStyle/>
          <a:p>
            <a:pPr algn="ctr"/>
            <a:r>
              <a:rPr lang="en-AU" sz="3200" b="1" dirty="0">
                <a:solidFill>
                  <a:srgbClr val="C00000"/>
                </a:solidFill>
                <a:latin typeface="+mj-lt"/>
                <a:cs typeface="Arial" charset="0"/>
              </a:rPr>
              <a:t>Results (Changing Distance Constraint)</a:t>
            </a:r>
            <a:endParaRPr lang="zh-CN" altLang="en-US" sz="3200" b="1" dirty="0">
              <a:solidFill>
                <a:srgbClr val="C00000"/>
              </a:solidFill>
              <a:latin typeface="Times New Roman" pitchFamily="18" charset="0"/>
            </a:endParaRPr>
          </a:p>
        </p:txBody>
      </p:sp>
    </p:spTree>
    <p:extLst>
      <p:ext uri="{BB962C8B-B14F-4D97-AF65-F5344CB8AC3E}">
        <p14:creationId xmlns:p14="http://schemas.microsoft.com/office/powerpoint/2010/main" val="22514705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2|4.6"/>
</p:tagLst>
</file>

<file path=ppt/tags/tag2.xml><?xml version="1.0" encoding="utf-8"?>
<p:tagLst xmlns:a="http://schemas.openxmlformats.org/drawingml/2006/main" xmlns:r="http://schemas.openxmlformats.org/officeDocument/2006/relationships" xmlns:p="http://schemas.openxmlformats.org/presentationml/2006/main">
  <p:tag name="TIMING" val="|7.2|4.6"/>
</p:tagLst>
</file>

<file path=ppt/tags/tag3.xml><?xml version="1.0" encoding="utf-8"?>
<p:tagLst xmlns:a="http://schemas.openxmlformats.org/drawingml/2006/main" xmlns:r="http://schemas.openxmlformats.org/officeDocument/2006/relationships" xmlns:p="http://schemas.openxmlformats.org/presentationml/2006/main">
  <p:tag name="TIMING" val="|7.2|4.6"/>
</p:tagLst>
</file>

<file path=ppt/tags/tag4.xml><?xml version="1.0" encoding="utf-8"?>
<p:tagLst xmlns:a="http://schemas.openxmlformats.org/drawingml/2006/main" xmlns:r="http://schemas.openxmlformats.org/officeDocument/2006/relationships" xmlns:p="http://schemas.openxmlformats.org/presentationml/2006/main">
  <p:tag name="TIMING" val="|7.2|4.6"/>
</p:tagLst>
</file>

<file path=ppt/tags/tag5.xml><?xml version="1.0" encoding="utf-8"?>
<p:tagLst xmlns:a="http://schemas.openxmlformats.org/drawingml/2006/main" xmlns:r="http://schemas.openxmlformats.org/officeDocument/2006/relationships" xmlns:p="http://schemas.openxmlformats.org/presentationml/2006/main">
  <p:tag name="TIMING" val="|7.2|4.6"/>
</p:tagLst>
</file>

<file path=ppt/tags/tag6.xml><?xml version="1.0" encoding="utf-8"?>
<p:tagLst xmlns:a="http://schemas.openxmlformats.org/drawingml/2006/main" xmlns:r="http://schemas.openxmlformats.org/officeDocument/2006/relationships" xmlns:p="http://schemas.openxmlformats.org/presentationml/2006/main">
  <p:tag name="TIMING" val="|7.2|4.6"/>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Blender Medium"/>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alpha val="50000"/>
          </a:srgbClr>
        </a:solid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53975">
          <a:solidFill>
            <a:srgbClr val="C0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8586</TotalTime>
  <Words>726</Words>
  <Application>Microsoft Office PowerPoint</Application>
  <PresentationFormat>On-screen Show (4:3)</PresentationFormat>
  <Paragraphs>85</Paragraphs>
  <Slides>13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ＭＳ Ｐゴシック</vt:lpstr>
      <vt:lpstr>宋体</vt:lpstr>
      <vt:lpstr>Arial</vt:lpstr>
      <vt:lpstr>Blender Medium</vt:lpstr>
      <vt:lpstr>Blender Thin</vt:lpstr>
      <vt:lpstr>Calibri</vt:lpstr>
      <vt:lpstr>Cambria Math</vt:lpstr>
      <vt:lpstr>Times New Roman</vt:lpstr>
      <vt:lpstr>Default Design</vt:lpstr>
      <vt:lpstr>PowerPoint Presentation</vt:lpstr>
      <vt:lpstr>PowerPoint Presentation</vt:lpstr>
      <vt:lpstr>What is Already Done.</vt:lpstr>
      <vt:lpstr>What’s New?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&amp; A</vt:lpstr>
      <vt:lpstr>Thank You!</vt:lpstr>
    </vt:vector>
  </TitlesOfParts>
  <Company>UNSW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fgfdfgffg</dc:title>
  <dc:creator>UNSW</dc:creator>
  <cp:lastModifiedBy>Ihsanullah</cp:lastModifiedBy>
  <cp:revision>273</cp:revision>
  <dcterms:created xsi:type="dcterms:W3CDTF">2005-12-15T04:58:47Z</dcterms:created>
  <dcterms:modified xsi:type="dcterms:W3CDTF">2018-02-12T00:47:28Z</dcterms:modified>
</cp:coreProperties>
</file>