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315" r:id="rId3"/>
    <p:sldId id="316" r:id="rId4"/>
    <p:sldId id="317" r:id="rId5"/>
    <p:sldId id="324" r:id="rId6"/>
    <p:sldId id="347" r:id="rId7"/>
    <p:sldId id="348" r:id="rId8"/>
    <p:sldId id="360" r:id="rId9"/>
    <p:sldId id="352" r:id="rId10"/>
    <p:sldId id="353" r:id="rId11"/>
    <p:sldId id="356" r:id="rId12"/>
    <p:sldId id="359" r:id="rId13"/>
    <p:sldId id="29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79" autoAdjust="0"/>
    <p:restoredTop sz="94660"/>
  </p:normalViewPr>
  <p:slideViewPr>
    <p:cSldViewPr snapToGrid="0">
      <p:cViewPr varScale="1">
        <p:scale>
          <a:sx n="92" d="100"/>
          <a:sy n="92" d="100"/>
        </p:scale>
        <p:origin x="138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4/18/2024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4/18/2024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4/18/2024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4/18/2024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4/18/2024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4/18/2024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4/18/2024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4/18/2024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4/18/2024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4/18/2024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4/18/2024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4/18/2024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ijsrset.com/IJSRSET2293164" TargetMode="External"/><Relationship Id="rId7" Type="http://schemas.openxmlformats.org/officeDocument/2006/relationships/hyperlink" Target="https://docs.python.org/3/library/index.html" TargetMode="Externa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hyperlink" Target="https://medium.com/@mygreatlearning/what-is-facial-recognition-technology-and-how-does-it-work-9fdefd335c3b" TargetMode="External"/><Relationship Id="rId5" Type="http://schemas.openxmlformats.org/officeDocument/2006/relationships/hyperlink" Target="https://medium.com/@divijagodse/face-recognition-system-security-analysis-for-authentication-86866066533d" TargetMode="External"/><Relationship Id="rId4" Type="http://schemas.openxmlformats.org/officeDocument/2006/relationships/hyperlink" Target="mailto:shanghung.lin@ic-media.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CustomShape 1"/>
          <p:cNvSpPr/>
          <p:nvPr/>
        </p:nvSpPr>
        <p:spPr>
          <a:xfrm>
            <a:off x="1083174" y="450256"/>
            <a:ext cx="7545437" cy="887120"/>
          </a:xfrm>
          <a:prstGeom prst="rect">
            <a:avLst/>
          </a:prstGeom>
          <a:noFill/>
          <a:ln w="9360">
            <a:noFill/>
          </a:ln>
        </p:spPr>
        <p:txBody>
          <a:bodyPr lIns="0" rIns="0" bIns="0" anchor="b"/>
          <a:lstStyle/>
          <a:p>
            <a:pPr algn="ctr"/>
            <a:endParaRPr lang="en-US" sz="3200" b="1" dirty="0">
              <a:solidFill>
                <a:srgbClr val="FF0000"/>
              </a:solidFill>
              <a:latin typeface="Times New Roman" panose="02020603050405020304" pitchFamily="18" charset="0"/>
            </a:endParaRPr>
          </a:p>
          <a:p>
            <a:pPr algn="ctr"/>
            <a:endParaRPr lang="en-US" sz="3200" b="1" dirty="0">
              <a:solidFill>
                <a:srgbClr val="FF0000"/>
              </a:solidFill>
              <a:latin typeface="Times New Roman" panose="02020603050405020304" pitchFamily="18" charset="0"/>
            </a:endParaRPr>
          </a:p>
          <a:p>
            <a:pPr algn="ctr"/>
            <a:r>
              <a:rPr lang="en-US" sz="3200" b="1" dirty="0">
                <a:solidFill>
                  <a:srgbClr val="FF0000"/>
                </a:solidFill>
                <a:latin typeface="Times New Roman" panose="02020603050405020304" pitchFamily="18" charset="0"/>
              </a:rPr>
              <a:t>Face Recognition based Gate </a:t>
            </a:r>
          </a:p>
          <a:p>
            <a:pPr algn="ctr"/>
            <a:r>
              <a:rPr lang="en-US" sz="3200" b="1" dirty="0">
                <a:solidFill>
                  <a:srgbClr val="FF0000"/>
                </a:solidFill>
                <a:latin typeface="Times New Roman" panose="02020603050405020304" pitchFamily="18" charset="0"/>
              </a:rPr>
              <a:t>Pass System for UEMJ Main Gate </a:t>
            </a:r>
            <a:endParaRPr lang="en-IN" sz="3200" dirty="0">
              <a:solidFill>
                <a:srgbClr val="FF0000"/>
              </a:solidFill>
              <a:effectLst/>
              <a:latin typeface="Times New Roman" panose="02020603050405020304" pitchFamily="18" charset="0"/>
            </a:endParaRPr>
          </a:p>
        </p:txBody>
      </p:sp>
      <p:sp>
        <p:nvSpPr>
          <p:cNvPr id="8" name="CustomShape 2"/>
          <p:cNvSpPr/>
          <p:nvPr/>
        </p:nvSpPr>
        <p:spPr>
          <a:xfrm>
            <a:off x="395453" y="1493949"/>
            <a:ext cx="8353093" cy="3633566"/>
          </a:xfrm>
          <a:prstGeom prst="rect">
            <a:avLst/>
          </a:prstGeom>
          <a:noFill/>
          <a:ln w="9360">
            <a:noFill/>
          </a:ln>
        </p:spPr>
        <p:txBody>
          <a:bodyPr/>
          <a:lstStyle/>
          <a:p>
            <a:pPr algn="ctr">
              <a:lnSpc>
                <a:spcPct val="100000"/>
              </a:lnSpc>
            </a:pPr>
            <a:r>
              <a:rPr lang="en-IN" sz="2800" b="1" dirty="0">
                <a:solidFill>
                  <a:srgbClr val="7030A0"/>
                </a:solidFill>
                <a:latin typeface="Times New Roman"/>
              </a:rPr>
              <a:t>By</a:t>
            </a:r>
          </a:p>
          <a:p>
            <a:pPr algn="ctr">
              <a:lnSpc>
                <a:spcPct val="100000"/>
              </a:lnSpc>
            </a:pPr>
            <a:endParaRPr b="1" dirty="0"/>
          </a:p>
          <a:p>
            <a:pPr algn="ctr"/>
            <a:r>
              <a:rPr lang="en-IN" b="1" dirty="0">
                <a:solidFill>
                  <a:srgbClr val="FF0000"/>
                </a:solidFill>
                <a:effectLst/>
                <a:latin typeface="Times New Roman" panose="02020603050405020304" pitchFamily="18" charset="0"/>
              </a:rPr>
              <a:t>ALOK AGARWAL</a:t>
            </a:r>
          </a:p>
          <a:p>
            <a:pPr algn="ct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2</a:t>
            </a:r>
            <a:r>
              <a:rPr lang="en-IN" b="1" baseline="30000" dirty="0">
                <a:solidFill>
                  <a:srgbClr val="FF0000"/>
                </a:solidFill>
                <a:latin typeface="Times New Roman"/>
              </a:rPr>
              <a:t>nd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a:t>
            </a:r>
            <a:endParaRPr lang="en-IN" b="1" dirty="0">
              <a:solidFill>
                <a:srgbClr val="7030A0"/>
              </a:solidFill>
              <a:latin typeface="Times New Roman"/>
            </a:endParaRPr>
          </a:p>
          <a:p>
            <a:pPr algn="ctr"/>
            <a:r>
              <a:rPr lang="en-IN" b="1" dirty="0">
                <a:solidFill>
                  <a:srgbClr val="FF0000"/>
                </a:solidFill>
                <a:effectLst/>
                <a:latin typeface="Times New Roman" panose="02020603050405020304" pitchFamily="18" charset="0"/>
              </a:rPr>
              <a:t>12022002001042</a:t>
            </a:r>
            <a:r>
              <a:rPr lang="en-IN" b="1" dirty="0">
                <a:solidFill>
                  <a:srgbClr val="7030A0"/>
                </a:solidFill>
                <a:latin typeface="Times New Roman"/>
              </a:rPr>
              <a:t>)</a:t>
            </a:r>
          </a:p>
          <a:p>
            <a:pPr algn="ctr"/>
            <a:r>
              <a:rPr lang="en-IN" b="1" dirty="0">
                <a:solidFill>
                  <a:srgbClr val="FF0000"/>
                </a:solidFill>
                <a:effectLst/>
                <a:latin typeface="Times New Roman" panose="02020603050405020304" pitchFamily="18" charset="0"/>
              </a:rPr>
              <a:t>SHASHANK KUMAR SINGH</a:t>
            </a:r>
          </a:p>
          <a:p>
            <a:pPr algn="ct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2</a:t>
            </a:r>
            <a:r>
              <a:rPr lang="en-IN" b="1" baseline="30000" dirty="0">
                <a:solidFill>
                  <a:srgbClr val="FF0000"/>
                </a:solidFill>
                <a:latin typeface="Times New Roman"/>
              </a:rPr>
              <a:t>nd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a:t>
            </a:r>
            <a:endParaRPr lang="en-IN" b="1" dirty="0">
              <a:solidFill>
                <a:srgbClr val="7030A0"/>
              </a:solidFill>
              <a:latin typeface="Times New Roman"/>
            </a:endParaRPr>
          </a:p>
          <a:p>
            <a:pPr algn="ctr"/>
            <a:r>
              <a:rPr lang="en-IN" b="1" dirty="0">
                <a:solidFill>
                  <a:srgbClr val="FF0000"/>
                </a:solidFill>
                <a:effectLst/>
                <a:latin typeface="Times New Roman" panose="02020603050405020304" pitchFamily="18" charset="0"/>
              </a:rPr>
              <a:t>12022002001045</a:t>
            </a:r>
            <a:r>
              <a:rPr lang="en-IN" b="1" dirty="0">
                <a:solidFill>
                  <a:srgbClr val="7030A0"/>
                </a:solidFill>
                <a:latin typeface="Times New Roman"/>
              </a:rPr>
              <a:t> )</a:t>
            </a:r>
          </a:p>
          <a:p>
            <a:pPr algn="ctr"/>
            <a:endParaRPr lang="en-IN" dirty="0">
              <a:solidFill>
                <a:srgbClr val="FF0000"/>
              </a:solidFill>
              <a:effectLst/>
              <a:latin typeface="Times New Roman" panose="02020603050405020304" pitchFamily="18" charset="0"/>
            </a:endParaRPr>
          </a:p>
          <a:p>
            <a:pPr algn="ctr">
              <a:lnSpc>
                <a:spcPct val="100000"/>
              </a:lnSpc>
            </a:pPr>
            <a:r>
              <a:rPr lang="en-IN" sz="2800" b="1" dirty="0">
                <a:solidFill>
                  <a:srgbClr val="7030A0"/>
                </a:solidFill>
                <a:latin typeface="Times New Roman"/>
              </a:rPr>
              <a:t>Under the Supervision of</a:t>
            </a:r>
            <a:endParaRPr dirty="0"/>
          </a:p>
          <a:p>
            <a:pPr algn="ctr"/>
            <a:r>
              <a:rPr lang="en-IN" b="1" dirty="0">
                <a:solidFill>
                  <a:srgbClr val="FF0000"/>
                </a:solidFill>
                <a:effectLst/>
                <a:latin typeface="Times New Roman" panose="02020603050405020304" pitchFamily="18" charset="0"/>
              </a:rPr>
              <a:t>DR. G. UMA DEVI</a:t>
            </a:r>
            <a:endParaRPr lang="en-IN" dirty="0">
              <a:solidFill>
                <a:srgbClr val="FF0000"/>
              </a:solidFill>
              <a:effectLst/>
              <a:latin typeface="Times New Roman" panose="02020603050405020304" pitchFamily="18" charset="0"/>
            </a:endParaRPr>
          </a:p>
          <a:p>
            <a:pPr algn="ctr">
              <a:lnSpc>
                <a:spcPct val="100000"/>
              </a:lnSpc>
            </a:pPr>
            <a:endParaRPr dirty="0">
              <a:solidFill>
                <a:srgbClr val="FF0000"/>
              </a:solidFill>
            </a:endParaRPr>
          </a:p>
          <a:p>
            <a:pPr algn="ctr">
              <a:lnSpc>
                <a:spcPct val="100000"/>
              </a:lnSpc>
            </a:pPr>
            <a:endParaRPr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38637"/>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5205FAC-5AC1-0CA4-B84D-ADAD2AAC56C7}"/>
              </a:ext>
            </a:extLst>
          </p:cNvPr>
          <p:cNvSpPr txBox="1"/>
          <p:nvPr/>
        </p:nvSpPr>
        <p:spPr>
          <a:xfrm>
            <a:off x="580445" y="1104434"/>
            <a:ext cx="7983110" cy="5262979"/>
          </a:xfrm>
          <a:prstGeom prst="rect">
            <a:avLst/>
          </a:prstGeom>
          <a:noFill/>
        </p:spPr>
        <p:txBody>
          <a:bodyPr wrap="square" rtlCol="0">
            <a:spAutoFit/>
          </a:bodyPr>
          <a:lstStyle/>
          <a:p>
            <a:pPr marL="285750" lvl="0" indent="-285750">
              <a:buFont typeface="Arial" panose="020B0604020202020204" pitchFamily="34" charset="0"/>
              <a:buChar char="•"/>
            </a:pPr>
            <a:r>
              <a:rPr lang="en-US" sz="1400" dirty="0"/>
              <a:t>Dr. Sunil </a:t>
            </a:r>
            <a:r>
              <a:rPr lang="en-US" sz="1400" dirty="0" err="1"/>
              <a:t>Bhutada</a:t>
            </a:r>
            <a:r>
              <a:rPr lang="en-US" sz="1400" dirty="0"/>
              <a:t>, Dr. Sreenivas </a:t>
            </a:r>
            <a:r>
              <a:rPr lang="en-US" sz="1400" dirty="0" err="1"/>
              <a:t>Mekala</a:t>
            </a:r>
            <a:r>
              <a:rPr lang="en-US" sz="1400" dirty="0"/>
              <a:t>, </a:t>
            </a:r>
            <a:r>
              <a:rPr lang="en-US" sz="1400" dirty="0" err="1"/>
              <a:t>Mayukhi</a:t>
            </a:r>
            <a:r>
              <a:rPr lang="en-US" sz="1400" dirty="0"/>
              <a:t> </a:t>
            </a:r>
            <a:r>
              <a:rPr lang="en-US" sz="1400" dirty="0" err="1"/>
              <a:t>Gandham</a:t>
            </a:r>
            <a:r>
              <a:rPr lang="en-US" sz="1400" dirty="0"/>
              <a:t>, </a:t>
            </a:r>
            <a:r>
              <a:rPr lang="en-US" sz="1400" dirty="0" err="1"/>
              <a:t>Rishika</a:t>
            </a:r>
            <a:r>
              <a:rPr lang="en-US" sz="1400" dirty="0"/>
              <a:t> Bhat, </a:t>
            </a:r>
            <a:r>
              <a:rPr lang="en-US" sz="1400" dirty="0" err="1"/>
              <a:t>Ruchitha</a:t>
            </a:r>
            <a:r>
              <a:rPr lang="en-US" sz="1400" dirty="0"/>
              <a:t> </a:t>
            </a:r>
            <a:r>
              <a:rPr lang="en-US" sz="1400" dirty="0" err="1"/>
              <a:t>Upadhyayula</a:t>
            </a:r>
            <a:r>
              <a:rPr lang="en-US" sz="1400" dirty="0"/>
              <a:t>, "Face Recognition Based Gate Pass System", International Journal of Scientific Research in Science, Engineering and Technology (IJSRSET), Online ISSN : 2394-4099, Print ISSN : 2395-1990, Volume 9 Issue 3, pp. 391-397, May-June 2022. Journal URL : </a:t>
            </a:r>
            <a:r>
              <a:rPr lang="en-US" sz="1400" u="sng" dirty="0">
                <a:hlinkClick r:id="rId3"/>
              </a:rPr>
              <a:t>https://ijsrset.com/IJSRSET2293164</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An Introduction to Face Recognition Technology Shang-Hung Lin, Ph.D. IC Media Corporation </a:t>
            </a:r>
            <a:r>
              <a:rPr lang="en-US" sz="1400" u="sng" dirty="0">
                <a:hlinkClick r:id="rId4"/>
              </a:rPr>
              <a:t>shanghung.lin@ic-media.com</a:t>
            </a:r>
            <a:r>
              <a:rPr lang="en-US" sz="1400" dirty="0"/>
              <a:t> </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Face Recognition: From Theory to Applications edited by Harry Wechsler, Jonathon P. Phillips, Vicki Bruce, Francoise Fogelman </a:t>
            </a:r>
            <a:r>
              <a:rPr lang="en-US" sz="1400" dirty="0" err="1"/>
              <a:t>Soulie</a:t>
            </a:r>
            <a:r>
              <a:rPr lang="en-US" sz="1400" dirty="0"/>
              <a:t>, Thomas S. Huang</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Face Recognition</a:t>
            </a:r>
            <a:r>
              <a:rPr lang="en-IN" sz="1400" dirty="0"/>
              <a:t> - </a:t>
            </a:r>
            <a:r>
              <a:rPr lang="en-US" sz="1400" dirty="0"/>
              <a:t>edited by </a:t>
            </a:r>
            <a:r>
              <a:rPr lang="en-US" sz="1400" dirty="0" err="1"/>
              <a:t>Miloš</a:t>
            </a:r>
            <a:r>
              <a:rPr lang="en-US" sz="1400" dirty="0"/>
              <a:t> </a:t>
            </a:r>
            <a:r>
              <a:rPr lang="en-US" sz="1400" dirty="0" err="1"/>
              <a:t>Oravec</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Face recognition system security analysis for authentication</a:t>
            </a:r>
            <a:endParaRPr lang="en-IN" sz="1400" dirty="0"/>
          </a:p>
          <a:p>
            <a:r>
              <a:rPr lang="en-US" sz="1400" u="sng" dirty="0">
                <a:hlinkClick r:id="rId5"/>
              </a:rPr>
              <a:t>https://medium.com/@divijagodse/face-recognition-system-security-analysis-for-authentication-86866066533d</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What is Facial Recognition Technology and How Does it Work?</a:t>
            </a:r>
            <a:endParaRPr lang="en-IN" sz="1400" dirty="0"/>
          </a:p>
          <a:p>
            <a:r>
              <a:rPr lang="en-US" sz="1400" u="sng" dirty="0">
                <a:hlinkClick r:id="rId6"/>
              </a:rPr>
              <a:t>https://medium.com/@mygreatlearning/what-is-facial-recognition-technology-and-how-does-it-work-9fdefd335c3b</a:t>
            </a:r>
            <a:endParaRPr lang="en-IN" sz="1400" dirty="0"/>
          </a:p>
          <a:p>
            <a:r>
              <a:rPr lang="en-US" sz="1400" dirty="0"/>
              <a:t> </a:t>
            </a:r>
            <a:endParaRPr lang="en-IN" sz="1400" dirty="0"/>
          </a:p>
          <a:p>
            <a:pPr marL="285750" lvl="0" indent="-285750">
              <a:buFont typeface="Arial" panose="020B0604020202020204" pitchFamily="34" charset="0"/>
              <a:buChar char="•"/>
            </a:pPr>
            <a:r>
              <a:rPr lang="en-US" sz="1400" dirty="0"/>
              <a:t>The Python Standard Library</a:t>
            </a:r>
            <a:endParaRPr lang="en-IN" sz="1400" dirty="0"/>
          </a:p>
          <a:p>
            <a:r>
              <a:rPr lang="en-US" sz="1400" u="sng" dirty="0">
                <a:hlinkClick r:id="rId7"/>
              </a:rPr>
              <a:t>https://docs.python.org/3/library/index.html</a:t>
            </a:r>
            <a:endParaRPr lang="en-IN" sz="1400" dirty="0"/>
          </a:p>
        </p:txBody>
      </p:sp>
    </p:spTree>
    <p:extLst>
      <p:ext uri="{BB962C8B-B14F-4D97-AF65-F5344CB8AC3E}">
        <p14:creationId xmlns:p14="http://schemas.microsoft.com/office/powerpoint/2010/main" val="2932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6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603ACFF-C3BD-06B9-AC1B-60CA240B82AF}"/>
              </a:ext>
            </a:extLst>
          </p:cNvPr>
          <p:cNvSpPr txBox="1"/>
          <p:nvPr/>
        </p:nvSpPr>
        <p:spPr>
          <a:xfrm>
            <a:off x="952169" y="906601"/>
            <a:ext cx="6591631" cy="5355312"/>
          </a:xfrm>
          <a:prstGeom prst="rect">
            <a:avLst/>
          </a:prstGeom>
          <a:noFill/>
        </p:spPr>
        <p:txBody>
          <a:bodyPr wrap="square" rtlCol="0">
            <a:spAutoFit/>
          </a:bodyPr>
          <a:lstStyle/>
          <a:p>
            <a:r>
              <a:rPr lang="en-US" dirty="0"/>
              <a:t>The endless thanks go to Lord Almighty for all the blessings he has showered on one, which has enabled me to write this last note in my research work. During the period of my research, as in the rest of my life, We have been blessed by Almighty with some extraordinary people who have spun a web of support around me. Words can never be enough to express how grateful we are to those incredible people who made this thesis possible. We would like an attempt to thank them for making my time during my research in the Institute a period we will treasure. We are deeply indebted to my research supervisor, </a:t>
            </a:r>
            <a:r>
              <a:rPr lang="en-IN" dirty="0"/>
              <a:t>Dr G. Uma Devi</a:t>
            </a:r>
            <a:r>
              <a:rPr lang="en-IN" b="1" dirty="0"/>
              <a:t> </a:t>
            </a:r>
            <a:r>
              <a:rPr lang="en-US" dirty="0"/>
              <a:t>me such an interesting thesis topic. Each meeting with him added valuable aspects to the implementation and broadened my perspective. She has guided me with his invaluable suggestions, lightened up the way in my darkest times and encouraged me a lot in academic life</a:t>
            </a:r>
          </a:p>
          <a:p>
            <a:endParaRPr lang="en-US" dirty="0"/>
          </a:p>
          <a:p>
            <a:endParaRPr lang="en-US" dirty="0"/>
          </a:p>
          <a:p>
            <a:r>
              <a:rPr lang="en-US" dirty="0"/>
              <a:t>Alok Agarwal</a:t>
            </a:r>
          </a:p>
          <a:p>
            <a:r>
              <a:rPr lang="en-US" dirty="0"/>
              <a:t>Shashank Kumar Singh</a:t>
            </a:r>
          </a:p>
        </p:txBody>
      </p:sp>
    </p:spTree>
    <p:extLst>
      <p:ext uri="{BB962C8B-B14F-4D97-AF65-F5344CB8AC3E}">
        <p14:creationId xmlns:p14="http://schemas.microsoft.com/office/powerpoint/2010/main" val="367780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 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Objectives</a:t>
            </a:r>
          </a:p>
          <a:p>
            <a:pPr>
              <a:buSzPct val="95000"/>
              <a:buFont typeface="Wingdings 2" charset="2"/>
              <a:buChar char=""/>
            </a:pPr>
            <a:r>
              <a:rPr lang="en-US" sz="2400" b="1" dirty="0">
                <a:solidFill>
                  <a:srgbClr val="000000"/>
                </a:solidFill>
                <a:latin typeface="Times New Roman"/>
              </a:rPr>
              <a:t> Result Example</a:t>
            </a:r>
            <a:endParaRPr sz="24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 Result Analysis</a:t>
            </a:r>
          </a:p>
          <a:p>
            <a:pPr>
              <a:buSzPct val="95000"/>
              <a:buFont typeface="Wingdings 2" charset="2"/>
              <a:buChar char=""/>
            </a:pPr>
            <a:r>
              <a:rPr lang="en-US" sz="2400" b="1" dirty="0">
                <a:solidFill>
                  <a:srgbClr val="000000"/>
                </a:solidFill>
                <a:latin typeface="Times New Roman"/>
              </a:rPr>
              <a:t> Limitations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 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 References</a:t>
            </a:r>
          </a:p>
          <a:p>
            <a:pPr>
              <a:buSzPct val="95000"/>
              <a:buFont typeface="Wingdings 2" charset="2"/>
              <a:buChar char=""/>
            </a:pPr>
            <a:r>
              <a:rPr lang="en-US" sz="2400" b="1" dirty="0">
                <a:solidFill>
                  <a:srgbClr val="000000"/>
                </a:solidFill>
                <a:latin typeface="Times New Roman"/>
              </a:rPr>
              <a:t> 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63CA06C-AFB4-539C-7EE9-90C9CE4DAA13}"/>
              </a:ext>
            </a:extLst>
          </p:cNvPr>
          <p:cNvSpPr txBox="1"/>
          <p:nvPr/>
        </p:nvSpPr>
        <p:spPr>
          <a:xfrm>
            <a:off x="769512" y="1276262"/>
            <a:ext cx="7286468" cy="4247317"/>
          </a:xfrm>
          <a:prstGeom prst="rect">
            <a:avLst/>
          </a:prstGeom>
          <a:noFill/>
        </p:spPr>
        <p:txBody>
          <a:bodyPr wrap="square" rtlCol="0">
            <a:spAutoFit/>
          </a:bodyPr>
          <a:lstStyle/>
          <a:p>
            <a:pPr algn="just"/>
            <a:r>
              <a:rPr lang="en-US" dirty="0"/>
              <a:t>UEMJ Main Gate Challenges: Manual entry system struggles with growing campus population, leading to congestion and delays.</a:t>
            </a:r>
          </a:p>
          <a:p>
            <a:pPr marL="285750" indent="-285750" algn="just">
              <a:buFont typeface="Arial" panose="020B0604020202020204" pitchFamily="34" charset="0"/>
              <a:buChar char="•"/>
            </a:pPr>
            <a:endParaRPr lang="en-US" dirty="0"/>
          </a:p>
          <a:p>
            <a:pPr algn="just"/>
            <a:r>
              <a:rPr lang="en-US" dirty="0"/>
              <a:t>Project Objective: Implement face recognition technology to enhance efficiency, security, and accuracy.</a:t>
            </a:r>
          </a:p>
          <a:p>
            <a:pPr marL="285750" indent="-285750" algn="just">
              <a:buFont typeface="Arial" panose="020B0604020202020204" pitchFamily="34" charset="0"/>
              <a:buChar char="•"/>
            </a:pPr>
            <a:endParaRPr lang="en-US" dirty="0"/>
          </a:p>
          <a:p>
            <a:pPr algn="just"/>
            <a:r>
              <a:rPr lang="en-US" dirty="0"/>
              <a:t>Key Objectives:</a:t>
            </a:r>
          </a:p>
          <a:p>
            <a:pPr marL="285750" indent="-285750" algn="just">
              <a:buFont typeface="Arial" panose="020B0604020202020204" pitchFamily="34" charset="0"/>
              <a:buChar char="•"/>
            </a:pPr>
            <a:r>
              <a:rPr lang="en-US" dirty="0"/>
              <a:t>Efficiency: Streamline entry process to reduce waiting times.</a:t>
            </a:r>
          </a:p>
          <a:p>
            <a:pPr marL="285750" indent="-285750" algn="just">
              <a:buFont typeface="Arial" panose="020B0604020202020204" pitchFamily="34" charset="0"/>
              <a:buChar char="•"/>
            </a:pPr>
            <a:r>
              <a:rPr lang="en-US" dirty="0"/>
              <a:t>Security: Strengthen authentication to prevent unauthorized access.</a:t>
            </a:r>
          </a:p>
          <a:p>
            <a:pPr marL="285750" indent="-285750" algn="just">
              <a:buFont typeface="Arial" panose="020B0604020202020204" pitchFamily="34" charset="0"/>
              <a:buChar char="•"/>
            </a:pPr>
            <a:r>
              <a:rPr lang="en-US" dirty="0"/>
              <a:t>Accuracy: Ensure reliable logging and monitoring of access data.  </a:t>
            </a:r>
          </a:p>
          <a:p>
            <a:pPr marL="285750" indent="-285750" algn="just">
              <a:buFont typeface="Arial" panose="020B0604020202020204" pitchFamily="34" charset="0"/>
              <a:buChar char="•"/>
            </a:pPr>
            <a:r>
              <a:rPr lang="en-US" dirty="0"/>
              <a:t>Automation: Introduce automation for improved operational efficiency.</a:t>
            </a:r>
          </a:p>
          <a:p>
            <a:pPr marL="285750" indent="-285750" algn="just">
              <a:buFont typeface="Arial" panose="020B0604020202020204" pitchFamily="34" charset="0"/>
              <a:buChar char="•"/>
            </a:pPr>
            <a:endParaRPr lang="en-US" dirty="0"/>
          </a:p>
          <a:p>
            <a:pPr algn="just"/>
            <a:r>
              <a:rPr lang="en-US" dirty="0"/>
              <a:t>Project Impact: Transform gate pass management at UEMJ Main Gate, creating a safer and technologically advanced campus environment.</a:t>
            </a: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D7FA3AE-7517-8FF1-4375-EF5A39AC6BB3}"/>
              </a:ext>
            </a:extLst>
          </p:cNvPr>
          <p:cNvSpPr txBox="1"/>
          <p:nvPr/>
        </p:nvSpPr>
        <p:spPr>
          <a:xfrm>
            <a:off x="826937" y="1701579"/>
            <a:ext cx="758554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Problem Statement: UEMJ Main Gate faces challenges in managing access control efficiently and securely with traditional gate pass systems.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Proposed Solution: Develop a Face Recognition-based Gate Pass System using modern technologies to revolutionize access control management.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Objective Goals: Implement intuitive user interface, robust face detection algorithms, advanced face recognition capabilities, and provide comprehensive feedback for enhanced transparency.</a:t>
            </a:r>
          </a:p>
          <a:p>
            <a:pPr algn="just"/>
            <a:endParaRPr lang="en-US" dirty="0"/>
          </a:p>
          <a:p>
            <a:pPr marL="285750" indent="-285750" algn="just">
              <a:buFont typeface="Arial" panose="020B0604020202020204" pitchFamily="34" charset="0"/>
              <a:buChar char="•"/>
            </a:pPr>
            <a:r>
              <a:rPr lang="en-US" dirty="0"/>
              <a:t>Expected Outcomes: Overcome limitations of traditional systems, enhance security measures, reduce operational overheads, and improve overall efficiency for a safe and seamless access experience.</a:t>
            </a:r>
          </a:p>
        </p:txBody>
      </p:sp>
    </p:spTree>
    <p:extLst>
      <p:ext uri="{BB962C8B-B14F-4D97-AF65-F5344CB8AC3E}">
        <p14:creationId xmlns:p14="http://schemas.microsoft.com/office/powerpoint/2010/main" val="28843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E93A8EE-D822-403E-AD2A-0C4E1CCEF0A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2344" y="1223920"/>
            <a:ext cx="7879311" cy="4759491"/>
          </a:xfrm>
          <a:prstGeom prst="rect">
            <a:avLst/>
          </a:prstGeom>
        </p:spPr>
      </p:pic>
    </p:spTree>
    <p:extLst>
      <p:ext uri="{BB962C8B-B14F-4D97-AF65-F5344CB8AC3E}">
        <p14:creationId xmlns:p14="http://schemas.microsoft.com/office/powerpoint/2010/main" val="138731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7D90D6B-C867-487C-AE0C-BC663422FA9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4597" y="1224906"/>
            <a:ext cx="8314805" cy="4909887"/>
          </a:xfrm>
          <a:prstGeom prst="rect">
            <a:avLst/>
          </a:prstGeom>
        </p:spPr>
      </p:pic>
    </p:spTree>
    <p:extLst>
      <p:ext uri="{BB962C8B-B14F-4D97-AF65-F5344CB8AC3E}">
        <p14:creationId xmlns:p14="http://schemas.microsoft.com/office/powerpoint/2010/main" val="258100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4CEC4DD-ED9E-4418-B9E3-79D329D9518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8249" y="1316346"/>
            <a:ext cx="8076960" cy="4768570"/>
          </a:xfrm>
          <a:prstGeom prst="rect">
            <a:avLst/>
          </a:prstGeom>
        </p:spPr>
      </p:pic>
    </p:spTree>
    <p:extLst>
      <p:ext uri="{BB962C8B-B14F-4D97-AF65-F5344CB8AC3E}">
        <p14:creationId xmlns:p14="http://schemas.microsoft.com/office/powerpoint/2010/main" val="76792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0861F04-AB15-7C4A-1B05-8F23E284D107}"/>
              </a:ext>
            </a:extLst>
          </p:cNvPr>
          <p:cNvSpPr txBox="1"/>
          <p:nvPr/>
        </p:nvSpPr>
        <p:spPr>
          <a:xfrm>
            <a:off x="0" y="1859339"/>
            <a:ext cx="91440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Manual Verification Processes: Current gate pass systems rely on manual verification processes, leading to inefficiencies and delays during peak hours.</a:t>
            </a:r>
          </a:p>
          <a:p>
            <a:pPr algn="just"/>
            <a:endParaRPr lang="en-US" dirty="0"/>
          </a:p>
          <a:p>
            <a:pPr marL="285750" indent="-285750" algn="just">
              <a:buFont typeface="Arial" panose="020B0604020202020204" pitchFamily="34" charset="0"/>
              <a:buChar char="•"/>
            </a:pPr>
            <a:r>
              <a:rPr lang="en-US" dirty="0"/>
              <a:t>Susceptibility to Errors: Handwritten logs are prone to human errors, resulting in discrepancies and inaccuracies in entry and exit records.</a:t>
            </a:r>
          </a:p>
          <a:p>
            <a:pPr algn="just"/>
            <a:endParaRPr lang="en-US" dirty="0"/>
          </a:p>
          <a:p>
            <a:pPr marL="285750" indent="-285750" algn="just">
              <a:buFont typeface="Arial" panose="020B0604020202020204" pitchFamily="34" charset="0"/>
              <a:buChar char="•"/>
            </a:pPr>
            <a:r>
              <a:rPr lang="en-US" dirty="0"/>
              <a:t>Lack of Real-Time Feedback: Traditional systems lack the ability to provide real-time feedback, hindering effective monitoring and management of access control.</a:t>
            </a:r>
          </a:p>
          <a:p>
            <a:pPr algn="just"/>
            <a:endParaRPr lang="en-US" dirty="0"/>
          </a:p>
          <a:p>
            <a:pPr marL="285750" indent="-285750" algn="just">
              <a:buFont typeface="Arial" panose="020B0604020202020204" pitchFamily="34" charset="0"/>
              <a:buChar char="•"/>
            </a:pPr>
            <a:r>
              <a:rPr lang="en-US" dirty="0"/>
              <a:t>Security Concerns: Ensuring the authenticity of gate passes and preventing unauthorized access remains a significant concern with existing systems.</a:t>
            </a:r>
          </a:p>
        </p:txBody>
      </p:sp>
    </p:spTree>
    <p:extLst>
      <p:ext uri="{BB962C8B-B14F-4D97-AF65-F5344CB8AC3E}">
        <p14:creationId xmlns:p14="http://schemas.microsoft.com/office/powerpoint/2010/main" val="113798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228780" y="358794"/>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D3094A7-BB4D-FAFC-24C7-03AA2BC6FB84}"/>
              </a:ext>
            </a:extLst>
          </p:cNvPr>
          <p:cNvSpPr txBox="1"/>
          <p:nvPr/>
        </p:nvSpPr>
        <p:spPr>
          <a:xfrm>
            <a:off x="234924" y="1400194"/>
            <a:ext cx="867415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Future Expansion: Our Face Recognition-based Gate Pass System aims to evolve into a seamless solution where users can simply approach the webcam for automatic detection and recording of exit entries, minimizing manual efforts and streamlining the process.</a:t>
            </a:r>
          </a:p>
          <a:p>
            <a:pPr algn="just"/>
            <a:endParaRPr lang="en-US" sz="1700" dirty="0"/>
          </a:p>
          <a:p>
            <a:pPr marL="285750" indent="-285750" algn="just">
              <a:buFont typeface="Arial" panose="020B0604020202020204" pitchFamily="34" charset="0"/>
              <a:buChar char="•"/>
            </a:pPr>
            <a:r>
              <a:rPr lang="en-US" sz="1700" dirty="0"/>
              <a:t>Automated Data Entry: We envision incorporating preloaded data such as student names, enrollment numbers, and other relevant information to expedite gate pass issuance and management, enhancing user convenience and reducing administrative burden.</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Advanced Features Integration: Future developments include real-time monitoring, alerts for suspicious activities, and integration with mobile applications for remote gate pass requests and notifications, catering to modern user needs and enhancing overall campus security.</a:t>
            </a:r>
          </a:p>
          <a:p>
            <a:pPr algn="just"/>
            <a:endParaRPr lang="en-US" sz="1700" dirty="0"/>
          </a:p>
          <a:p>
            <a:pPr marL="285750" indent="-285750" algn="just">
              <a:buFont typeface="Arial" panose="020B0604020202020204" pitchFamily="34" charset="0"/>
              <a:buChar char="•"/>
            </a:pPr>
            <a:r>
              <a:rPr lang="en-US" sz="1700" dirty="0"/>
              <a:t>Continuous Improvement: Our system's future scope encompasses integration with biometric data, multi-factor authentication, scalability, compliance with data privacy regulations, and iterative refinement based on user feedback, ensuring ongoing enhancement and alignment with evolving requirements.</a:t>
            </a:r>
          </a:p>
        </p:txBody>
      </p:sp>
    </p:spTree>
    <p:extLst>
      <p:ext uri="{BB962C8B-B14F-4D97-AF65-F5344CB8AC3E}">
        <p14:creationId xmlns:p14="http://schemas.microsoft.com/office/powerpoint/2010/main" val="15749165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1244</TotalTime>
  <Words>1044</Words>
  <Application>Microsoft Office PowerPoint</Application>
  <PresentationFormat>On-screen Show (4:3)</PresentationFormat>
  <Paragraphs>103</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Constantia</vt:lpstr>
      <vt:lpstr>DejaVu Sans</vt:lpstr>
      <vt:lpstr>StarSymbol</vt:lpstr>
      <vt:lpstr>Times New Roman</vt:lpstr>
      <vt:lpstr>Wingdings 2</vt:lpstr>
      <vt:lpstr>Office Theme</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Alok Agarwal</cp:lastModifiedBy>
  <cp:revision>175</cp:revision>
  <dcterms:modified xsi:type="dcterms:W3CDTF">2024-04-17T23:59:27Z</dcterms:modified>
</cp:coreProperties>
</file>