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6" r:id="rId3"/>
    <p:sldId id="270" r:id="rId4"/>
    <p:sldId id="275" r:id="rId5"/>
    <p:sldId id="257" r:id="rId6"/>
    <p:sldId id="258" r:id="rId7"/>
    <p:sldId id="268" r:id="rId8"/>
    <p:sldId id="259" r:id="rId9"/>
    <p:sldId id="260" r:id="rId10"/>
    <p:sldId id="271" r:id="rId11"/>
    <p:sldId id="272" r:id="rId12"/>
    <p:sldId id="263" r:id="rId13"/>
    <p:sldId id="273" r:id="rId14"/>
    <p:sldId id="274"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E64B-601D-4964-98BA-875D963696CD}"/>
              </a:ext>
            </a:extLst>
          </p:cNvPr>
          <p:cNvSpPr>
            <a:spLocks noGrp="1"/>
          </p:cNvSpPr>
          <p:nvPr>
            <p:ph type="title"/>
          </p:nvPr>
        </p:nvSpPr>
        <p:spPr>
          <a:xfrm>
            <a:off x="2671633" y="-224627"/>
            <a:ext cx="8534400" cy="1507067"/>
          </a:xfrm>
        </p:spPr>
        <p:txBody>
          <a:bodyPr/>
          <a:lstStyle/>
          <a:p>
            <a:r>
              <a:rPr lang="en-US" dirty="0" err="1"/>
              <a:t>Powerpoint</a:t>
            </a:r>
            <a:r>
              <a:rPr lang="en-US" dirty="0"/>
              <a:t> requirements</a:t>
            </a:r>
          </a:p>
        </p:txBody>
      </p:sp>
      <p:pic>
        <p:nvPicPr>
          <p:cNvPr id="5" name="Content Placeholder 4">
            <a:extLst>
              <a:ext uri="{FF2B5EF4-FFF2-40B4-BE49-F238E27FC236}">
                <a16:creationId xmlns:a16="http://schemas.microsoft.com/office/drawing/2014/main" id="{865BAE4F-8D4A-4446-9FA2-D41F51B21349}"/>
              </a:ext>
            </a:extLst>
          </p:cNvPr>
          <p:cNvPicPr>
            <a:picLocks noGrp="1" noChangeAspect="1"/>
          </p:cNvPicPr>
          <p:nvPr>
            <p:ph idx="1"/>
          </p:nvPr>
        </p:nvPicPr>
        <p:blipFill>
          <a:blip r:embed="rId2"/>
          <a:stretch>
            <a:fillRect/>
          </a:stretch>
        </p:blipFill>
        <p:spPr>
          <a:xfrm>
            <a:off x="925614" y="787042"/>
            <a:ext cx="10608906" cy="5978679"/>
          </a:xfrm>
        </p:spPr>
      </p:pic>
    </p:spTree>
    <p:extLst>
      <p:ext uri="{BB962C8B-B14F-4D97-AF65-F5344CB8AC3E}">
        <p14:creationId xmlns:p14="http://schemas.microsoft.com/office/powerpoint/2010/main" val="316834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5BD6-D535-4A60-82C7-F42F41FBBB5F}"/>
              </a:ext>
            </a:extLst>
          </p:cNvPr>
          <p:cNvSpPr>
            <a:spLocks noGrp="1"/>
          </p:cNvSpPr>
          <p:nvPr>
            <p:ph type="title"/>
          </p:nvPr>
        </p:nvSpPr>
        <p:spPr>
          <a:xfrm>
            <a:off x="4722810" y="1447800"/>
            <a:ext cx="7469189" cy="548780"/>
          </a:xfrm>
        </p:spPr>
        <p:txBody>
          <a:bodyPr/>
          <a:lstStyle/>
          <a:p>
            <a:r>
              <a:rPr lang="en-US" dirty="0"/>
              <a:t>Allow Admin/Users to Search Tools</a:t>
            </a:r>
          </a:p>
        </p:txBody>
      </p:sp>
      <p:sp>
        <p:nvSpPr>
          <p:cNvPr id="3" name="Picture Placeholder 2">
            <a:extLst>
              <a:ext uri="{FF2B5EF4-FFF2-40B4-BE49-F238E27FC236}">
                <a16:creationId xmlns:a16="http://schemas.microsoft.com/office/drawing/2014/main" id="{03804E8C-65C6-41EA-9373-E335AAC65EBD}"/>
              </a:ext>
            </a:extLst>
          </p:cNvPr>
          <p:cNvSpPr>
            <a:spLocks noGrp="1"/>
          </p:cNvSpPr>
          <p:nvPr>
            <p:ph type="pic" idx="1"/>
          </p:nvPr>
        </p:nvSpPr>
        <p:spPr/>
      </p:sp>
      <p:sp>
        <p:nvSpPr>
          <p:cNvPr id="4" name="Text Placeholder 3">
            <a:extLst>
              <a:ext uri="{FF2B5EF4-FFF2-40B4-BE49-F238E27FC236}">
                <a16:creationId xmlns:a16="http://schemas.microsoft.com/office/drawing/2014/main" id="{CF95896A-6991-41A3-8C1D-27D4AC2D32B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70361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5BD6-D535-4A60-82C7-F42F41FBBB5F}"/>
              </a:ext>
            </a:extLst>
          </p:cNvPr>
          <p:cNvSpPr>
            <a:spLocks noGrp="1"/>
          </p:cNvSpPr>
          <p:nvPr>
            <p:ph type="title"/>
          </p:nvPr>
        </p:nvSpPr>
        <p:spPr>
          <a:xfrm>
            <a:off x="4722810" y="1447800"/>
            <a:ext cx="7469189" cy="548780"/>
          </a:xfrm>
        </p:spPr>
        <p:txBody>
          <a:bodyPr/>
          <a:lstStyle/>
          <a:p>
            <a:r>
              <a:rPr lang="en-US" dirty="0"/>
              <a:t>Allow Admin/Users to Search Tools</a:t>
            </a:r>
          </a:p>
        </p:txBody>
      </p:sp>
      <p:sp>
        <p:nvSpPr>
          <p:cNvPr id="3" name="Picture Placeholder 2">
            <a:extLst>
              <a:ext uri="{FF2B5EF4-FFF2-40B4-BE49-F238E27FC236}">
                <a16:creationId xmlns:a16="http://schemas.microsoft.com/office/drawing/2014/main" id="{03804E8C-65C6-41EA-9373-E335AAC65EBD}"/>
              </a:ext>
            </a:extLst>
          </p:cNvPr>
          <p:cNvSpPr>
            <a:spLocks noGrp="1"/>
          </p:cNvSpPr>
          <p:nvPr>
            <p:ph type="pic" idx="1"/>
          </p:nvPr>
        </p:nvSpPr>
        <p:spPr/>
      </p:sp>
      <p:sp>
        <p:nvSpPr>
          <p:cNvPr id="4" name="Text Placeholder 3">
            <a:extLst>
              <a:ext uri="{FF2B5EF4-FFF2-40B4-BE49-F238E27FC236}">
                <a16:creationId xmlns:a16="http://schemas.microsoft.com/office/drawing/2014/main" id="{CF95896A-6991-41A3-8C1D-27D4AC2D32B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029151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BF62-599B-4DFE-9A16-A446EB5C88B5}"/>
              </a:ext>
            </a:extLst>
          </p:cNvPr>
          <p:cNvSpPr>
            <a:spLocks noGrp="1"/>
          </p:cNvSpPr>
          <p:nvPr>
            <p:ph type="title"/>
          </p:nvPr>
        </p:nvSpPr>
        <p:spPr>
          <a:xfrm>
            <a:off x="4722812" y="1447800"/>
            <a:ext cx="7315390" cy="557169"/>
          </a:xfrm>
        </p:spPr>
        <p:txBody>
          <a:bodyPr/>
          <a:lstStyle/>
          <a:p>
            <a:r>
              <a:rPr lang="en-US" dirty="0"/>
              <a:t>Allow Admin to Check Tools In/Out</a:t>
            </a:r>
          </a:p>
        </p:txBody>
      </p:sp>
      <p:sp>
        <p:nvSpPr>
          <p:cNvPr id="3" name="Picture Placeholder 2">
            <a:extLst>
              <a:ext uri="{FF2B5EF4-FFF2-40B4-BE49-F238E27FC236}">
                <a16:creationId xmlns:a16="http://schemas.microsoft.com/office/drawing/2014/main" id="{EF0FE5E1-0715-4961-8CED-D0710F3B7FD1}"/>
              </a:ext>
            </a:extLst>
          </p:cNvPr>
          <p:cNvSpPr>
            <a:spLocks noGrp="1"/>
          </p:cNvSpPr>
          <p:nvPr>
            <p:ph type="pic" idx="1"/>
          </p:nvPr>
        </p:nvSpPr>
        <p:spPr/>
      </p:sp>
      <p:sp>
        <p:nvSpPr>
          <p:cNvPr id="4" name="Text Placeholder 3">
            <a:extLst>
              <a:ext uri="{FF2B5EF4-FFF2-40B4-BE49-F238E27FC236}">
                <a16:creationId xmlns:a16="http://schemas.microsoft.com/office/drawing/2014/main" id="{B6C1C46F-984C-4E1F-ABD6-2D3C8D65B601}"/>
              </a:ext>
            </a:extLst>
          </p:cNvPr>
          <p:cNvSpPr>
            <a:spLocks noGrp="1"/>
          </p:cNvSpPr>
          <p:nvPr>
            <p:ph type="body" sz="half" idx="2"/>
          </p:nvPr>
        </p:nvSpPr>
        <p:spPr/>
        <p:txBody>
          <a:bodyPr/>
          <a:lstStyle/>
          <a:p>
            <a:endParaRPr lang="en-US"/>
          </a:p>
        </p:txBody>
      </p:sp>
      <p:sp>
        <p:nvSpPr>
          <p:cNvPr id="6" name="TextBox 5">
            <a:extLst>
              <a:ext uri="{FF2B5EF4-FFF2-40B4-BE49-F238E27FC236}">
                <a16:creationId xmlns:a16="http://schemas.microsoft.com/office/drawing/2014/main" id="{DA488575-D8A7-4308-8F26-B3872D9EFC78}"/>
              </a:ext>
            </a:extLst>
          </p:cNvPr>
          <p:cNvSpPr txBox="1"/>
          <p:nvPr/>
        </p:nvSpPr>
        <p:spPr>
          <a:xfrm>
            <a:off x="9286613" y="427839"/>
            <a:ext cx="1333849" cy="369332"/>
          </a:xfrm>
          <a:prstGeom prst="rect">
            <a:avLst/>
          </a:prstGeom>
          <a:noFill/>
        </p:spPr>
        <p:txBody>
          <a:bodyPr wrap="square" rtlCol="0">
            <a:spAutoFit/>
          </a:bodyPr>
          <a:lstStyle/>
          <a:p>
            <a:r>
              <a:rPr lang="en-US" dirty="0"/>
              <a:t>Jason</a:t>
            </a:r>
          </a:p>
        </p:txBody>
      </p:sp>
    </p:spTree>
    <p:extLst>
      <p:ext uri="{BB962C8B-B14F-4D97-AF65-F5344CB8AC3E}">
        <p14:creationId xmlns:p14="http://schemas.microsoft.com/office/powerpoint/2010/main" val="410072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BF62-599B-4DFE-9A16-A446EB5C88B5}"/>
              </a:ext>
            </a:extLst>
          </p:cNvPr>
          <p:cNvSpPr>
            <a:spLocks noGrp="1"/>
          </p:cNvSpPr>
          <p:nvPr>
            <p:ph type="title"/>
          </p:nvPr>
        </p:nvSpPr>
        <p:spPr>
          <a:xfrm>
            <a:off x="4722812" y="1447800"/>
            <a:ext cx="7315390" cy="557169"/>
          </a:xfrm>
        </p:spPr>
        <p:txBody>
          <a:bodyPr/>
          <a:lstStyle/>
          <a:p>
            <a:r>
              <a:rPr lang="en-US" dirty="0"/>
              <a:t>Allow Admin to Check Tools In/Out</a:t>
            </a:r>
          </a:p>
        </p:txBody>
      </p:sp>
      <p:sp>
        <p:nvSpPr>
          <p:cNvPr id="3" name="Picture Placeholder 2">
            <a:extLst>
              <a:ext uri="{FF2B5EF4-FFF2-40B4-BE49-F238E27FC236}">
                <a16:creationId xmlns:a16="http://schemas.microsoft.com/office/drawing/2014/main" id="{EF0FE5E1-0715-4961-8CED-D0710F3B7FD1}"/>
              </a:ext>
            </a:extLst>
          </p:cNvPr>
          <p:cNvSpPr>
            <a:spLocks noGrp="1"/>
          </p:cNvSpPr>
          <p:nvPr>
            <p:ph type="pic" idx="1"/>
          </p:nvPr>
        </p:nvSpPr>
        <p:spPr/>
      </p:sp>
      <p:sp>
        <p:nvSpPr>
          <p:cNvPr id="4" name="Text Placeholder 3">
            <a:extLst>
              <a:ext uri="{FF2B5EF4-FFF2-40B4-BE49-F238E27FC236}">
                <a16:creationId xmlns:a16="http://schemas.microsoft.com/office/drawing/2014/main" id="{B6C1C46F-984C-4E1F-ABD6-2D3C8D65B601}"/>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1279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BF62-599B-4DFE-9A16-A446EB5C88B5}"/>
              </a:ext>
            </a:extLst>
          </p:cNvPr>
          <p:cNvSpPr>
            <a:spLocks noGrp="1"/>
          </p:cNvSpPr>
          <p:nvPr>
            <p:ph type="title"/>
          </p:nvPr>
        </p:nvSpPr>
        <p:spPr>
          <a:xfrm>
            <a:off x="4722812" y="1447800"/>
            <a:ext cx="7315390" cy="557169"/>
          </a:xfrm>
        </p:spPr>
        <p:txBody>
          <a:bodyPr/>
          <a:lstStyle/>
          <a:p>
            <a:r>
              <a:rPr lang="en-US" dirty="0"/>
              <a:t>Allow Admin to Check Tools In/Out</a:t>
            </a:r>
          </a:p>
        </p:txBody>
      </p:sp>
      <p:sp>
        <p:nvSpPr>
          <p:cNvPr id="3" name="Picture Placeholder 2">
            <a:extLst>
              <a:ext uri="{FF2B5EF4-FFF2-40B4-BE49-F238E27FC236}">
                <a16:creationId xmlns:a16="http://schemas.microsoft.com/office/drawing/2014/main" id="{EF0FE5E1-0715-4961-8CED-D0710F3B7FD1}"/>
              </a:ext>
            </a:extLst>
          </p:cNvPr>
          <p:cNvSpPr>
            <a:spLocks noGrp="1"/>
          </p:cNvSpPr>
          <p:nvPr>
            <p:ph type="pic" idx="1"/>
          </p:nvPr>
        </p:nvSpPr>
        <p:spPr/>
      </p:sp>
      <p:sp>
        <p:nvSpPr>
          <p:cNvPr id="4" name="Text Placeholder 3">
            <a:extLst>
              <a:ext uri="{FF2B5EF4-FFF2-40B4-BE49-F238E27FC236}">
                <a16:creationId xmlns:a16="http://schemas.microsoft.com/office/drawing/2014/main" id="{B6C1C46F-984C-4E1F-ABD6-2D3C8D65B601}"/>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3476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E9DDA-834F-4B61-9D76-11420DC45112}"/>
              </a:ext>
            </a:extLst>
          </p:cNvPr>
          <p:cNvSpPr txBox="1"/>
          <p:nvPr/>
        </p:nvSpPr>
        <p:spPr>
          <a:xfrm>
            <a:off x="4488109" y="335559"/>
            <a:ext cx="2030138" cy="584775"/>
          </a:xfrm>
          <a:prstGeom prst="rect">
            <a:avLst/>
          </a:prstGeom>
          <a:noFill/>
        </p:spPr>
        <p:txBody>
          <a:bodyPr wrap="square" rtlCol="0">
            <a:spAutoFit/>
          </a:bodyPr>
          <a:lstStyle/>
          <a:p>
            <a:pPr algn="ctr"/>
            <a:r>
              <a:rPr lang="en-US" sz="3200" dirty="0"/>
              <a:t>Citations:</a:t>
            </a:r>
          </a:p>
        </p:txBody>
      </p:sp>
    </p:spTree>
    <p:extLst>
      <p:ext uri="{BB962C8B-B14F-4D97-AF65-F5344CB8AC3E}">
        <p14:creationId xmlns:p14="http://schemas.microsoft.com/office/powerpoint/2010/main" val="301073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D72CC2-5E74-42C6-ABB6-7B8E9B78D249}"/>
              </a:ext>
            </a:extLst>
          </p:cNvPr>
          <p:cNvSpPr txBox="1"/>
          <p:nvPr/>
        </p:nvSpPr>
        <p:spPr>
          <a:xfrm>
            <a:off x="3749878" y="2432807"/>
            <a:ext cx="5335399" cy="1015663"/>
          </a:xfrm>
          <a:prstGeom prst="rect">
            <a:avLst/>
          </a:prstGeom>
          <a:noFill/>
        </p:spPr>
        <p:txBody>
          <a:bodyPr wrap="square" rtlCol="0">
            <a:spAutoFit/>
          </a:bodyPr>
          <a:lstStyle/>
          <a:p>
            <a:r>
              <a:rPr lang="en-US" sz="6000" dirty="0"/>
              <a:t>Questions?</a:t>
            </a:r>
          </a:p>
        </p:txBody>
      </p:sp>
    </p:spTree>
    <p:extLst>
      <p:ext uri="{BB962C8B-B14F-4D97-AF65-F5344CB8AC3E}">
        <p14:creationId xmlns:p14="http://schemas.microsoft.com/office/powerpoint/2010/main" val="375348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8611-5491-4262-AF95-7C5937911F7C}"/>
              </a:ext>
            </a:extLst>
          </p:cNvPr>
          <p:cNvSpPr>
            <a:spLocks noGrp="1"/>
          </p:cNvSpPr>
          <p:nvPr>
            <p:ph type="ctrTitle"/>
          </p:nvPr>
        </p:nvSpPr>
        <p:spPr>
          <a:xfrm>
            <a:off x="684212" y="685800"/>
            <a:ext cx="8001000" cy="1419838"/>
          </a:xfrm>
        </p:spPr>
        <p:txBody>
          <a:bodyPr>
            <a:normAutofit fontScale="90000"/>
          </a:bodyPr>
          <a:lstStyle/>
          <a:p>
            <a:r>
              <a:rPr lang="en-US" dirty="0"/>
              <a:t>Online Inventory Management System</a:t>
            </a:r>
          </a:p>
        </p:txBody>
      </p:sp>
      <p:sp>
        <p:nvSpPr>
          <p:cNvPr id="3" name="Subtitle 2">
            <a:extLst>
              <a:ext uri="{FF2B5EF4-FFF2-40B4-BE49-F238E27FC236}">
                <a16:creationId xmlns:a16="http://schemas.microsoft.com/office/drawing/2014/main" id="{3503CC50-6D58-4B08-9733-A917D5BBE867}"/>
              </a:ext>
            </a:extLst>
          </p:cNvPr>
          <p:cNvSpPr>
            <a:spLocks noGrp="1"/>
          </p:cNvSpPr>
          <p:nvPr>
            <p:ph type="subTitle" idx="1"/>
          </p:nvPr>
        </p:nvSpPr>
        <p:spPr>
          <a:xfrm>
            <a:off x="684212" y="3843867"/>
            <a:ext cx="6400800" cy="761689"/>
          </a:xfrm>
        </p:spPr>
        <p:txBody>
          <a:bodyPr>
            <a:normAutofit lnSpcReduction="10000"/>
          </a:bodyPr>
          <a:lstStyle/>
          <a:p>
            <a:r>
              <a:rPr lang="en-US" dirty="0">
                <a:solidFill>
                  <a:schemeClr val="tx1"/>
                </a:solidFill>
              </a:rPr>
              <a:t>Designed for ease of access for users and simple, direct manageability for administrators</a:t>
            </a:r>
          </a:p>
          <a:p>
            <a:endParaRPr lang="en-US" dirty="0"/>
          </a:p>
        </p:txBody>
      </p:sp>
      <p:sp>
        <p:nvSpPr>
          <p:cNvPr id="4" name="Subtitle 2">
            <a:extLst>
              <a:ext uri="{FF2B5EF4-FFF2-40B4-BE49-F238E27FC236}">
                <a16:creationId xmlns:a16="http://schemas.microsoft.com/office/drawing/2014/main" id="{1ABC15E6-E6FA-43DB-84F5-702351E1C76B}"/>
              </a:ext>
            </a:extLst>
          </p:cNvPr>
          <p:cNvSpPr txBox="1">
            <a:spLocks/>
          </p:cNvSpPr>
          <p:nvPr/>
        </p:nvSpPr>
        <p:spPr>
          <a:xfrm>
            <a:off x="7868875" y="4976381"/>
            <a:ext cx="4186106" cy="1761688"/>
          </a:xfrm>
          <a:prstGeom prst="rect">
            <a:avLst/>
          </a:prstGeom>
        </p:spPr>
        <p:txBody>
          <a:bodyPr vert="horz" lIns="91440" tIns="45720" rIns="91440" bIns="45720" rtlCol="0" anchor="t">
            <a:normAutofit fontScale="2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7200" dirty="0">
                <a:solidFill>
                  <a:schemeClr val="tx1"/>
                </a:solidFill>
              </a:rPr>
              <a:t>LIJJ</a:t>
            </a:r>
          </a:p>
          <a:p>
            <a:r>
              <a:rPr lang="en-US" sz="7200" dirty="0">
                <a:solidFill>
                  <a:schemeClr val="tx1"/>
                </a:solidFill>
              </a:rPr>
              <a:t>Liz Howell – Front End/Back End</a:t>
            </a:r>
          </a:p>
          <a:p>
            <a:r>
              <a:rPr lang="en-US" sz="7200" dirty="0">
                <a:solidFill>
                  <a:schemeClr val="tx1"/>
                </a:solidFill>
              </a:rPr>
              <a:t>Ian Macfarlane – Web Hosting</a:t>
            </a:r>
          </a:p>
          <a:p>
            <a:r>
              <a:rPr lang="en-US" sz="7200" dirty="0">
                <a:solidFill>
                  <a:schemeClr val="tx1"/>
                </a:solidFill>
              </a:rPr>
              <a:t>Jason Boyd – Front End/Back End</a:t>
            </a:r>
          </a:p>
          <a:p>
            <a:r>
              <a:rPr lang="en-US" sz="7200" dirty="0">
                <a:solidFill>
                  <a:schemeClr val="tx1"/>
                </a:solidFill>
              </a:rPr>
              <a:t>Joshua Kropf – Front End</a:t>
            </a:r>
          </a:p>
          <a:p>
            <a:endParaRPr lang="en-US" dirty="0"/>
          </a:p>
        </p:txBody>
      </p:sp>
    </p:spTree>
    <p:extLst>
      <p:ext uri="{BB962C8B-B14F-4D97-AF65-F5344CB8AC3E}">
        <p14:creationId xmlns:p14="http://schemas.microsoft.com/office/powerpoint/2010/main" val="404331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A98F-F780-437E-A974-0AA1010A08F1}"/>
              </a:ext>
            </a:extLst>
          </p:cNvPr>
          <p:cNvSpPr>
            <a:spLocks noGrp="1"/>
          </p:cNvSpPr>
          <p:nvPr>
            <p:ph type="title"/>
          </p:nvPr>
        </p:nvSpPr>
        <p:spPr>
          <a:xfrm>
            <a:off x="0" y="0"/>
            <a:ext cx="8534400" cy="1507067"/>
          </a:xfrm>
        </p:spPr>
        <p:txBody>
          <a:bodyPr/>
          <a:lstStyle/>
          <a:p>
            <a:pPr algn="ctr"/>
            <a:r>
              <a:rPr lang="en-US" dirty="0"/>
              <a:t>Project Overview</a:t>
            </a:r>
          </a:p>
        </p:txBody>
      </p:sp>
      <p:sp>
        <p:nvSpPr>
          <p:cNvPr id="4" name="TextBox 3">
            <a:extLst>
              <a:ext uri="{FF2B5EF4-FFF2-40B4-BE49-F238E27FC236}">
                <a16:creationId xmlns:a16="http://schemas.microsoft.com/office/drawing/2014/main" id="{D52F3137-56DA-4F47-BC03-060DD5626408}"/>
              </a:ext>
            </a:extLst>
          </p:cNvPr>
          <p:cNvSpPr txBox="1"/>
          <p:nvPr/>
        </p:nvSpPr>
        <p:spPr>
          <a:xfrm>
            <a:off x="1534071" y="1640232"/>
            <a:ext cx="9296686" cy="2677656"/>
          </a:xfrm>
          <a:prstGeom prst="rect">
            <a:avLst/>
          </a:prstGeom>
          <a:noFill/>
        </p:spPr>
        <p:txBody>
          <a:bodyPr wrap="square" rtlCol="0">
            <a:spAutoFit/>
          </a:bodyPr>
          <a:lstStyle/>
          <a:p>
            <a:r>
              <a:rPr lang="en-US" sz="1200" dirty="0"/>
              <a:t>We used Django as the backend because all of us were either familiar with the framework from other classes or at least knew python. Bootstrap was used for the front end because it allows to format the front end easily and it has good documentation. We originally wanted to deploy using Amazon Beanstalk, but we ran into issues due to us using the Django framework and decided using Heroku was a better idea. </a:t>
            </a:r>
          </a:p>
          <a:p>
            <a:br>
              <a:rPr lang="en-US" sz="1200" dirty="0"/>
            </a:br>
            <a:r>
              <a:rPr lang="en-US" sz="1200" dirty="0"/>
              <a:t>None of us had worked together before, so working on a group project so learning how to adopt the agile practices was difficult at first. Once we learned how to communicate effectively, agile became an effective tool for us to stay on track and finish the project. All of us were at different skill levels with Django and this project required us to research more difficult Django applications. So our first goal was to become more familiar with the framework. Then we were able to measure our success on how much we were able to get done. Then the things we were able to get done and it being presentable.  </a:t>
            </a:r>
          </a:p>
          <a:p>
            <a:br>
              <a:rPr lang="en-US" sz="1200" dirty="0"/>
            </a:br>
            <a:endParaRPr lang="en-US" sz="1200" dirty="0"/>
          </a:p>
          <a:p>
            <a:br>
              <a:rPr lang="en-US" sz="1200" dirty="0"/>
            </a:br>
            <a:endParaRPr lang="en-US" sz="1200" dirty="0"/>
          </a:p>
        </p:txBody>
      </p:sp>
      <p:sp>
        <p:nvSpPr>
          <p:cNvPr id="5" name="TextBox 4">
            <a:extLst>
              <a:ext uri="{FF2B5EF4-FFF2-40B4-BE49-F238E27FC236}">
                <a16:creationId xmlns:a16="http://schemas.microsoft.com/office/drawing/2014/main" id="{5BC06FC9-4704-4C77-A50A-14D09256FE4F}"/>
              </a:ext>
            </a:extLst>
          </p:cNvPr>
          <p:cNvSpPr txBox="1"/>
          <p:nvPr/>
        </p:nvSpPr>
        <p:spPr>
          <a:xfrm>
            <a:off x="9781564" y="384201"/>
            <a:ext cx="2004969" cy="369332"/>
          </a:xfrm>
          <a:prstGeom prst="rect">
            <a:avLst/>
          </a:prstGeom>
          <a:noFill/>
        </p:spPr>
        <p:txBody>
          <a:bodyPr wrap="square" rtlCol="0">
            <a:spAutoFit/>
          </a:bodyPr>
          <a:lstStyle/>
          <a:p>
            <a:r>
              <a:rPr lang="en-US" dirty="0"/>
              <a:t>Liz</a:t>
            </a:r>
          </a:p>
        </p:txBody>
      </p:sp>
    </p:spTree>
    <p:extLst>
      <p:ext uri="{BB962C8B-B14F-4D97-AF65-F5344CB8AC3E}">
        <p14:creationId xmlns:p14="http://schemas.microsoft.com/office/powerpoint/2010/main" val="305314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A98F-F780-437E-A974-0AA1010A08F1}"/>
              </a:ext>
            </a:extLst>
          </p:cNvPr>
          <p:cNvSpPr>
            <a:spLocks noGrp="1"/>
          </p:cNvSpPr>
          <p:nvPr>
            <p:ph type="title"/>
          </p:nvPr>
        </p:nvSpPr>
        <p:spPr>
          <a:xfrm>
            <a:off x="0" y="0"/>
            <a:ext cx="8534400" cy="1507067"/>
          </a:xfrm>
        </p:spPr>
        <p:txBody>
          <a:bodyPr/>
          <a:lstStyle/>
          <a:p>
            <a:pPr algn="ctr"/>
            <a:r>
              <a:rPr lang="en-US" dirty="0"/>
              <a:t>Project Overview</a:t>
            </a:r>
          </a:p>
        </p:txBody>
      </p:sp>
      <p:sp>
        <p:nvSpPr>
          <p:cNvPr id="3" name="TextBox 2">
            <a:extLst>
              <a:ext uri="{FF2B5EF4-FFF2-40B4-BE49-F238E27FC236}">
                <a16:creationId xmlns:a16="http://schemas.microsoft.com/office/drawing/2014/main" id="{2AC37EAE-C680-412B-ABC3-FB63419A71E1}"/>
              </a:ext>
            </a:extLst>
          </p:cNvPr>
          <p:cNvSpPr txBox="1"/>
          <p:nvPr/>
        </p:nvSpPr>
        <p:spPr>
          <a:xfrm>
            <a:off x="1074198" y="1597981"/>
            <a:ext cx="10440140" cy="1785104"/>
          </a:xfrm>
          <a:prstGeom prst="rect">
            <a:avLst/>
          </a:prstGeom>
          <a:noFill/>
        </p:spPr>
        <p:txBody>
          <a:bodyPr wrap="square" rtlCol="0">
            <a:spAutoFit/>
          </a:bodyPr>
          <a:lstStyle/>
          <a:p>
            <a:r>
              <a:rPr lang="en-US" sz="2000" dirty="0"/>
              <a:t>We believe this project is ready because:</a:t>
            </a:r>
          </a:p>
          <a:p>
            <a:endParaRPr lang="en-US" dirty="0"/>
          </a:p>
          <a:p>
            <a:pPr marL="285750" indent="-285750">
              <a:buFont typeface="Arial" panose="020B0604020202020204" pitchFamily="34" charset="0"/>
              <a:buChar char="•"/>
            </a:pPr>
            <a:r>
              <a:rPr lang="en-US" dirty="0"/>
              <a:t>It meets the basic requirements the customer wanted</a:t>
            </a:r>
          </a:p>
          <a:p>
            <a:pPr marL="285750" indent="-285750">
              <a:buFont typeface="Arial" panose="020B0604020202020204" pitchFamily="34" charset="0"/>
              <a:buChar char="•"/>
            </a:pPr>
            <a:r>
              <a:rPr lang="en-US" dirty="0"/>
              <a:t>It is presentable for a user</a:t>
            </a:r>
          </a:p>
          <a:p>
            <a:pPr marL="285750" indent="-285750">
              <a:buFont typeface="Arial" panose="020B0604020202020204" pitchFamily="34" charset="0"/>
              <a:buChar char="•"/>
            </a:pPr>
            <a:r>
              <a:rPr lang="en-US" dirty="0"/>
              <a:t>The main logic has unit tests and it currently passes its unit testing</a:t>
            </a:r>
          </a:p>
          <a:p>
            <a:pPr marL="285750" indent="-285750">
              <a:buFont typeface="Arial" panose="020B0604020202020204" pitchFamily="34" charset="0"/>
              <a:buChar char="•"/>
            </a:pPr>
            <a:r>
              <a:rPr lang="en-US"/>
              <a:t>The </a:t>
            </a:r>
            <a:r>
              <a:rPr lang="en-US" dirty="0"/>
              <a:t>project can be expanded upon or enhanced if the customer would like. </a:t>
            </a:r>
          </a:p>
        </p:txBody>
      </p:sp>
    </p:spTree>
    <p:extLst>
      <p:ext uri="{BB962C8B-B14F-4D97-AF65-F5344CB8AC3E}">
        <p14:creationId xmlns:p14="http://schemas.microsoft.com/office/powerpoint/2010/main" val="137868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72E3-0AE3-43BD-B128-F805B07D2C45}"/>
              </a:ext>
            </a:extLst>
          </p:cNvPr>
          <p:cNvSpPr>
            <a:spLocks noGrp="1"/>
          </p:cNvSpPr>
          <p:nvPr>
            <p:ph type="title"/>
          </p:nvPr>
        </p:nvSpPr>
        <p:spPr>
          <a:xfrm>
            <a:off x="4724400" y="720013"/>
            <a:ext cx="6019800" cy="1143000"/>
          </a:xfrm>
        </p:spPr>
        <p:txBody>
          <a:bodyPr/>
          <a:lstStyle/>
          <a:p>
            <a:r>
              <a:rPr lang="en-US" dirty="0"/>
              <a:t>3 requirements to Showcase</a:t>
            </a:r>
          </a:p>
        </p:txBody>
      </p:sp>
      <p:sp>
        <p:nvSpPr>
          <p:cNvPr id="4" name="Text Placeholder 3">
            <a:extLst>
              <a:ext uri="{FF2B5EF4-FFF2-40B4-BE49-F238E27FC236}">
                <a16:creationId xmlns:a16="http://schemas.microsoft.com/office/drawing/2014/main" id="{35CD01A0-7B71-4E8A-8141-DCF2C884ABD9}"/>
              </a:ext>
            </a:extLst>
          </p:cNvPr>
          <p:cNvSpPr>
            <a:spLocks noGrp="1"/>
          </p:cNvSpPr>
          <p:nvPr>
            <p:ph type="body" sz="half" idx="2"/>
          </p:nvPr>
        </p:nvSpPr>
        <p:spPr/>
        <p:txBody>
          <a:bodyPr/>
          <a:lstStyle/>
          <a:p>
            <a:pPr marL="285750" indent="-285750">
              <a:buFont typeface="Wingdings" panose="05000000000000000000" pitchFamily="2" charset="2"/>
              <a:buChar char="q"/>
            </a:pPr>
            <a:r>
              <a:rPr lang="en-US" dirty="0">
                <a:solidFill>
                  <a:schemeClr val="tx1"/>
                </a:solidFill>
              </a:rPr>
              <a:t>Allow Users to Reserve Tools</a:t>
            </a:r>
          </a:p>
          <a:p>
            <a:pPr marL="285750" indent="-285750">
              <a:buFont typeface="Wingdings" panose="05000000000000000000" pitchFamily="2" charset="2"/>
              <a:buChar char="q"/>
            </a:pPr>
            <a:endParaRPr lang="en-US" dirty="0">
              <a:solidFill>
                <a:schemeClr val="tx1"/>
              </a:solidFill>
            </a:endParaRPr>
          </a:p>
          <a:p>
            <a:pPr marL="285750" indent="-285750">
              <a:buFont typeface="Wingdings" panose="05000000000000000000" pitchFamily="2" charset="2"/>
              <a:buChar char="q"/>
            </a:pPr>
            <a:r>
              <a:rPr lang="en-US" dirty="0">
                <a:solidFill>
                  <a:schemeClr val="tx1"/>
                </a:solidFill>
              </a:rPr>
              <a:t>Allow Admin/Users to Search Tools</a:t>
            </a:r>
          </a:p>
          <a:p>
            <a:pPr marL="285750" indent="-285750">
              <a:buFont typeface="Wingdings" panose="05000000000000000000" pitchFamily="2" charset="2"/>
              <a:buChar char="q"/>
            </a:pPr>
            <a:endParaRPr lang="en-US" dirty="0">
              <a:solidFill>
                <a:schemeClr val="tx1"/>
              </a:solidFill>
            </a:endParaRPr>
          </a:p>
          <a:p>
            <a:pPr marL="285750" indent="-285750">
              <a:buFont typeface="Wingdings" panose="05000000000000000000" pitchFamily="2" charset="2"/>
              <a:buChar char="q"/>
            </a:pPr>
            <a:r>
              <a:rPr lang="en-US" dirty="0">
                <a:solidFill>
                  <a:schemeClr val="tx1"/>
                </a:solidFill>
              </a:rPr>
              <a:t>Allow Admin to Check Tools In/Out</a:t>
            </a:r>
          </a:p>
        </p:txBody>
      </p:sp>
      <p:pic>
        <p:nvPicPr>
          <p:cNvPr id="9" name="Picture 8">
            <a:extLst>
              <a:ext uri="{FF2B5EF4-FFF2-40B4-BE49-F238E27FC236}">
                <a16:creationId xmlns:a16="http://schemas.microsoft.com/office/drawing/2014/main" id="{81D800CB-4575-49D7-A610-978F0BDFEB42}"/>
              </a:ext>
            </a:extLst>
          </p:cNvPr>
          <p:cNvPicPr>
            <a:picLocks noChangeAspect="1"/>
          </p:cNvPicPr>
          <p:nvPr/>
        </p:nvPicPr>
        <p:blipFill>
          <a:blip r:embed="rId2"/>
          <a:stretch>
            <a:fillRect/>
          </a:stretch>
        </p:blipFill>
        <p:spPr>
          <a:xfrm>
            <a:off x="0" y="0"/>
            <a:ext cx="4593056" cy="6858000"/>
          </a:xfrm>
          <a:prstGeom prst="rect">
            <a:avLst/>
          </a:prstGeom>
        </p:spPr>
      </p:pic>
    </p:spTree>
    <p:extLst>
      <p:ext uri="{BB962C8B-B14F-4D97-AF65-F5344CB8AC3E}">
        <p14:creationId xmlns:p14="http://schemas.microsoft.com/office/powerpoint/2010/main" val="243504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25E4-90F1-4CC2-828A-5BF4E5D419DD}"/>
              </a:ext>
            </a:extLst>
          </p:cNvPr>
          <p:cNvSpPr>
            <a:spLocks noGrp="1"/>
          </p:cNvSpPr>
          <p:nvPr>
            <p:ph type="title"/>
          </p:nvPr>
        </p:nvSpPr>
        <p:spPr>
          <a:xfrm>
            <a:off x="777418" y="603422"/>
            <a:ext cx="6019800" cy="1143000"/>
          </a:xfrm>
        </p:spPr>
        <p:txBody>
          <a:bodyPr/>
          <a:lstStyle/>
          <a:p>
            <a:r>
              <a:rPr lang="en-US" dirty="0"/>
              <a:t>Allow Users to Reserve Tools</a:t>
            </a:r>
            <a:br>
              <a:rPr lang="en-US" dirty="0"/>
            </a:br>
            <a:endParaRPr lang="en-US" dirty="0"/>
          </a:p>
        </p:txBody>
      </p:sp>
      <p:sp>
        <p:nvSpPr>
          <p:cNvPr id="4" name="Text Placeholder 3">
            <a:extLst>
              <a:ext uri="{FF2B5EF4-FFF2-40B4-BE49-F238E27FC236}">
                <a16:creationId xmlns:a16="http://schemas.microsoft.com/office/drawing/2014/main" id="{85D9AFD6-FBEA-46BE-B971-9E8E5176E6C3}"/>
              </a:ext>
            </a:extLst>
          </p:cNvPr>
          <p:cNvSpPr>
            <a:spLocks noGrp="1"/>
          </p:cNvSpPr>
          <p:nvPr>
            <p:ph type="body" sz="half" idx="2"/>
          </p:nvPr>
        </p:nvSpPr>
        <p:spPr>
          <a:xfrm>
            <a:off x="551895" y="1963334"/>
            <a:ext cx="8852164" cy="2048933"/>
          </a:xfrm>
        </p:spPr>
        <p:txBody>
          <a:bodyPr/>
          <a:lstStyle/>
          <a:p>
            <a:r>
              <a:rPr lang="en-US" b="1" dirty="0">
                <a:solidFill>
                  <a:schemeClr val="tx1"/>
                </a:solidFill>
              </a:rPr>
              <a:t>Allowing users to reserve tools falls in the following requirements definitions:</a:t>
            </a:r>
          </a:p>
          <a:p>
            <a:r>
              <a:rPr lang="en-US" dirty="0">
                <a:solidFill>
                  <a:schemeClr val="tx1"/>
                </a:solidFill>
              </a:rPr>
              <a:t>MOSCOW 				=&gt; Should</a:t>
            </a:r>
          </a:p>
          <a:p>
            <a:r>
              <a:rPr lang="en-US" dirty="0">
                <a:solidFill>
                  <a:schemeClr val="tx1"/>
                </a:solidFill>
              </a:rPr>
              <a:t>FURPS					=&gt; Functional, Usable, Reliable</a:t>
            </a:r>
          </a:p>
          <a:p>
            <a:r>
              <a:rPr lang="en-US" dirty="0">
                <a:solidFill>
                  <a:schemeClr val="tx1"/>
                </a:solidFill>
              </a:rPr>
              <a:t>Audience Orientation	=&gt; Audience</a:t>
            </a:r>
          </a:p>
        </p:txBody>
      </p:sp>
      <p:sp>
        <p:nvSpPr>
          <p:cNvPr id="5" name="TextBox 4">
            <a:extLst>
              <a:ext uri="{FF2B5EF4-FFF2-40B4-BE49-F238E27FC236}">
                <a16:creationId xmlns:a16="http://schemas.microsoft.com/office/drawing/2014/main" id="{435E1911-6EB5-4FBE-89E5-095E57C54BDD}"/>
              </a:ext>
            </a:extLst>
          </p:cNvPr>
          <p:cNvSpPr txBox="1"/>
          <p:nvPr/>
        </p:nvSpPr>
        <p:spPr>
          <a:xfrm>
            <a:off x="537766" y="4161453"/>
            <a:ext cx="8826760" cy="1754326"/>
          </a:xfrm>
          <a:prstGeom prst="rect">
            <a:avLst/>
          </a:prstGeom>
          <a:noFill/>
        </p:spPr>
        <p:txBody>
          <a:bodyPr wrap="square" rtlCol="0">
            <a:spAutoFit/>
          </a:bodyPr>
          <a:lstStyle/>
          <a:p>
            <a:r>
              <a:rPr lang="en-US" dirty="0"/>
              <a:t>Joe stated that his top priority was to be able to keep track of the toolshed inventory as well as record when a tool was checked out and to whom.</a:t>
            </a:r>
          </a:p>
          <a:p>
            <a:endParaRPr lang="en-US" dirty="0"/>
          </a:p>
          <a:p>
            <a:r>
              <a:rPr lang="en-US" dirty="0"/>
              <a:t>While allowing users to reserve tools was not essential to accomplish that task, we believed it should be implemented as an easier way to keep track of supply and demand of the tool inventory. </a:t>
            </a:r>
          </a:p>
        </p:txBody>
      </p:sp>
    </p:spTree>
    <p:extLst>
      <p:ext uri="{BB962C8B-B14F-4D97-AF65-F5344CB8AC3E}">
        <p14:creationId xmlns:p14="http://schemas.microsoft.com/office/powerpoint/2010/main" val="192669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72E3-0AE3-43BD-B128-F805B07D2C45}"/>
              </a:ext>
            </a:extLst>
          </p:cNvPr>
          <p:cNvSpPr>
            <a:spLocks noGrp="1"/>
          </p:cNvSpPr>
          <p:nvPr>
            <p:ph type="title"/>
          </p:nvPr>
        </p:nvSpPr>
        <p:spPr>
          <a:xfrm>
            <a:off x="880654" y="629282"/>
            <a:ext cx="6019800" cy="1143000"/>
          </a:xfrm>
        </p:spPr>
        <p:txBody>
          <a:bodyPr/>
          <a:lstStyle/>
          <a:p>
            <a:r>
              <a:rPr lang="en-US" dirty="0"/>
              <a:t>Allow Users to Reserve Tools</a:t>
            </a:r>
            <a:br>
              <a:rPr lang="en-US" dirty="0"/>
            </a:br>
            <a:endParaRPr lang="en-US" dirty="0"/>
          </a:p>
        </p:txBody>
      </p:sp>
      <p:sp>
        <p:nvSpPr>
          <p:cNvPr id="4" name="Text Placeholder 3">
            <a:extLst>
              <a:ext uri="{FF2B5EF4-FFF2-40B4-BE49-F238E27FC236}">
                <a16:creationId xmlns:a16="http://schemas.microsoft.com/office/drawing/2014/main" id="{35CD01A0-7B71-4E8A-8141-DCF2C884ABD9}"/>
              </a:ext>
            </a:extLst>
          </p:cNvPr>
          <p:cNvSpPr>
            <a:spLocks noGrp="1"/>
          </p:cNvSpPr>
          <p:nvPr>
            <p:ph type="body" sz="half" idx="2"/>
          </p:nvPr>
        </p:nvSpPr>
        <p:spPr>
          <a:xfrm>
            <a:off x="880654" y="2248560"/>
            <a:ext cx="10788433" cy="4336798"/>
          </a:xfrm>
        </p:spPr>
        <p:txBody>
          <a:bodyPr>
            <a:normAutofit/>
          </a:bodyPr>
          <a:lstStyle/>
          <a:p>
            <a:r>
              <a:rPr lang="en-US" dirty="0">
                <a:solidFill>
                  <a:schemeClr val="tx1"/>
                </a:solidFill>
              </a:rPr>
              <a:t>Scrum Tasks: 												Assigned		FURPS</a:t>
            </a:r>
          </a:p>
          <a:p>
            <a:pPr marL="285750" indent="-285750">
              <a:buFont typeface="Wingdings" panose="05000000000000000000" pitchFamily="2" charset="2"/>
              <a:buChar char="q"/>
            </a:pPr>
            <a:r>
              <a:rPr lang="en-US" dirty="0">
                <a:solidFill>
                  <a:schemeClr val="tx1"/>
                </a:solidFill>
              </a:rPr>
              <a:t>Create an inventory list/Initialize the database				-Ian/Liz			F</a:t>
            </a:r>
          </a:p>
          <a:p>
            <a:pPr marL="285750" indent="-285750">
              <a:buFont typeface="Wingdings" panose="05000000000000000000" pitchFamily="2" charset="2"/>
              <a:buChar char="q"/>
            </a:pPr>
            <a:r>
              <a:rPr lang="en-US" dirty="0">
                <a:solidFill>
                  <a:schemeClr val="tx1"/>
                </a:solidFill>
              </a:rPr>
              <a:t>Create user profiles/sign in page							- Liz				U</a:t>
            </a:r>
          </a:p>
          <a:p>
            <a:pPr marL="285750" indent="-285750">
              <a:buFont typeface="Wingdings" panose="05000000000000000000" pitchFamily="2" charset="2"/>
              <a:buChar char="q"/>
            </a:pPr>
            <a:r>
              <a:rPr lang="en-US" dirty="0">
                <a:solidFill>
                  <a:schemeClr val="tx1"/>
                </a:solidFill>
              </a:rPr>
              <a:t>Create a page to display the inventory list					- Liz				F</a:t>
            </a:r>
          </a:p>
          <a:p>
            <a:pPr marL="285750" indent="-285750">
              <a:buFont typeface="Wingdings" panose="05000000000000000000" pitchFamily="2" charset="2"/>
              <a:buChar char="q"/>
            </a:pPr>
            <a:r>
              <a:rPr lang="en-US" dirty="0">
                <a:solidFill>
                  <a:schemeClr val="tx1"/>
                </a:solidFill>
              </a:rPr>
              <a:t>Create a user reservation page							- Liz				F/U</a:t>
            </a:r>
          </a:p>
          <a:p>
            <a:pPr marL="285750" indent="-285750">
              <a:buFont typeface="Wingdings" panose="05000000000000000000" pitchFamily="2" charset="2"/>
              <a:buChar char="q"/>
            </a:pPr>
            <a:r>
              <a:rPr lang="en-US" dirty="0">
                <a:solidFill>
                  <a:schemeClr val="tx1"/>
                </a:solidFill>
              </a:rPr>
              <a:t>Create a modal to confirm a submission was accepted 	- Ian			F/U/R</a:t>
            </a:r>
          </a:p>
        </p:txBody>
      </p:sp>
    </p:spTree>
    <p:extLst>
      <p:ext uri="{BB962C8B-B14F-4D97-AF65-F5344CB8AC3E}">
        <p14:creationId xmlns:p14="http://schemas.microsoft.com/office/powerpoint/2010/main" val="356745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E784-DE99-4619-A014-1426866BC6A4}"/>
              </a:ext>
            </a:extLst>
          </p:cNvPr>
          <p:cNvSpPr>
            <a:spLocks noGrp="1"/>
          </p:cNvSpPr>
          <p:nvPr>
            <p:ph type="title"/>
          </p:nvPr>
        </p:nvSpPr>
        <p:spPr>
          <a:xfrm>
            <a:off x="813286" y="580054"/>
            <a:ext cx="6019800" cy="1143000"/>
          </a:xfrm>
        </p:spPr>
        <p:txBody>
          <a:bodyPr/>
          <a:lstStyle/>
          <a:p>
            <a:r>
              <a:rPr lang="en-US" dirty="0"/>
              <a:t>Allow Users to Reserve Tools</a:t>
            </a:r>
            <a:br>
              <a:rPr lang="en-US" dirty="0"/>
            </a:br>
            <a:endParaRPr lang="en-US" dirty="0"/>
          </a:p>
        </p:txBody>
      </p:sp>
      <p:sp>
        <p:nvSpPr>
          <p:cNvPr id="4" name="Text Placeholder 3">
            <a:extLst>
              <a:ext uri="{FF2B5EF4-FFF2-40B4-BE49-F238E27FC236}">
                <a16:creationId xmlns:a16="http://schemas.microsoft.com/office/drawing/2014/main" id="{F565BECE-D4E4-4A6F-AC21-025B3C8B7177}"/>
              </a:ext>
            </a:extLst>
          </p:cNvPr>
          <p:cNvSpPr>
            <a:spLocks noGrp="1"/>
          </p:cNvSpPr>
          <p:nvPr>
            <p:ph type="body" sz="half" idx="2"/>
          </p:nvPr>
        </p:nvSpPr>
        <p:spPr>
          <a:xfrm>
            <a:off x="811698" y="1723054"/>
            <a:ext cx="9498372" cy="4870693"/>
          </a:xfrm>
        </p:spPr>
        <p:txBody>
          <a:bodyPr>
            <a:normAutofit/>
          </a:bodyPr>
          <a:lstStyle/>
          <a:p>
            <a:r>
              <a:rPr lang="en-US" dirty="0">
                <a:solidFill>
                  <a:schemeClr val="tx1"/>
                </a:solidFill>
              </a:rPr>
              <a:t>These tasks were completed intermittently through out the various sprints of phase 3 with the last being completed during the final phase of testing and development. Following the completion of phase 3.</a:t>
            </a:r>
          </a:p>
          <a:p>
            <a:endParaRPr lang="en-US" dirty="0">
              <a:solidFill>
                <a:schemeClr val="tx1"/>
              </a:solidFill>
            </a:endParaRPr>
          </a:p>
          <a:p>
            <a:r>
              <a:rPr lang="en-US" dirty="0">
                <a:solidFill>
                  <a:schemeClr val="tx1"/>
                </a:solidFill>
              </a:rPr>
              <a:t>The inventory list was put together during the first sprint, with the page to display being created during the second sprint. </a:t>
            </a:r>
          </a:p>
          <a:p>
            <a:endParaRPr lang="en-US" dirty="0">
              <a:solidFill>
                <a:schemeClr val="tx1"/>
              </a:solidFill>
            </a:endParaRPr>
          </a:p>
          <a:p>
            <a:r>
              <a:rPr lang="en-US" dirty="0">
                <a:solidFill>
                  <a:schemeClr val="tx1"/>
                </a:solidFill>
              </a:rPr>
              <a:t>The User profile pages and sign in pages were also completed during the first sprint. The user reservation page was also created at this time, but was also polished during the third sprint.</a:t>
            </a:r>
          </a:p>
          <a:p>
            <a:endParaRPr lang="en-US" dirty="0">
              <a:solidFill>
                <a:schemeClr val="tx1"/>
              </a:solidFill>
            </a:endParaRPr>
          </a:p>
          <a:p>
            <a:r>
              <a:rPr lang="en-US" dirty="0">
                <a:solidFill>
                  <a:schemeClr val="tx1"/>
                </a:solidFill>
              </a:rPr>
              <a:t>The modal to alert users their order had been accepted was completed shortly after the completion of phase 3 of this project.</a:t>
            </a:r>
          </a:p>
        </p:txBody>
      </p:sp>
    </p:spTree>
    <p:extLst>
      <p:ext uri="{BB962C8B-B14F-4D97-AF65-F5344CB8AC3E}">
        <p14:creationId xmlns:p14="http://schemas.microsoft.com/office/powerpoint/2010/main" val="151059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5BD6-D535-4A60-82C7-F42F41FBBB5F}"/>
              </a:ext>
            </a:extLst>
          </p:cNvPr>
          <p:cNvSpPr>
            <a:spLocks noGrp="1"/>
          </p:cNvSpPr>
          <p:nvPr>
            <p:ph type="title"/>
          </p:nvPr>
        </p:nvSpPr>
        <p:spPr>
          <a:xfrm>
            <a:off x="4722810" y="1447800"/>
            <a:ext cx="7469189" cy="548780"/>
          </a:xfrm>
        </p:spPr>
        <p:txBody>
          <a:bodyPr/>
          <a:lstStyle/>
          <a:p>
            <a:r>
              <a:rPr lang="en-US" dirty="0"/>
              <a:t>Allow Admin/Users to Search Tools</a:t>
            </a:r>
          </a:p>
        </p:txBody>
      </p:sp>
      <p:sp>
        <p:nvSpPr>
          <p:cNvPr id="3" name="Picture Placeholder 2">
            <a:extLst>
              <a:ext uri="{FF2B5EF4-FFF2-40B4-BE49-F238E27FC236}">
                <a16:creationId xmlns:a16="http://schemas.microsoft.com/office/drawing/2014/main" id="{03804E8C-65C6-41EA-9373-E335AAC65EBD}"/>
              </a:ext>
            </a:extLst>
          </p:cNvPr>
          <p:cNvSpPr>
            <a:spLocks noGrp="1"/>
          </p:cNvSpPr>
          <p:nvPr>
            <p:ph type="pic" idx="1"/>
          </p:nvPr>
        </p:nvSpPr>
        <p:spPr/>
      </p:sp>
      <p:sp>
        <p:nvSpPr>
          <p:cNvPr id="4" name="Text Placeholder 3">
            <a:extLst>
              <a:ext uri="{FF2B5EF4-FFF2-40B4-BE49-F238E27FC236}">
                <a16:creationId xmlns:a16="http://schemas.microsoft.com/office/drawing/2014/main" id="{CF95896A-6991-41A3-8C1D-27D4AC2D32B7}"/>
              </a:ext>
            </a:extLst>
          </p:cNvPr>
          <p:cNvSpPr>
            <a:spLocks noGrp="1"/>
          </p:cNvSpPr>
          <p:nvPr>
            <p:ph type="body" sz="half" idx="2"/>
          </p:nvPr>
        </p:nvSpPr>
        <p:spPr/>
        <p:txBody>
          <a:bodyPr/>
          <a:lstStyle/>
          <a:p>
            <a:endParaRPr lang="en-US"/>
          </a:p>
        </p:txBody>
      </p:sp>
      <p:sp>
        <p:nvSpPr>
          <p:cNvPr id="5" name="TextBox 4">
            <a:extLst>
              <a:ext uri="{FF2B5EF4-FFF2-40B4-BE49-F238E27FC236}">
                <a16:creationId xmlns:a16="http://schemas.microsoft.com/office/drawing/2014/main" id="{50DB6732-4F53-46D7-8DF9-9E213136A15B}"/>
              </a:ext>
            </a:extLst>
          </p:cNvPr>
          <p:cNvSpPr txBox="1"/>
          <p:nvPr/>
        </p:nvSpPr>
        <p:spPr>
          <a:xfrm>
            <a:off x="9529894" y="478172"/>
            <a:ext cx="1493240" cy="369332"/>
          </a:xfrm>
          <a:prstGeom prst="rect">
            <a:avLst/>
          </a:prstGeom>
          <a:noFill/>
        </p:spPr>
        <p:txBody>
          <a:bodyPr wrap="square" rtlCol="0">
            <a:spAutoFit/>
          </a:bodyPr>
          <a:lstStyle/>
          <a:p>
            <a:r>
              <a:rPr lang="en-US" dirty="0"/>
              <a:t>Ian</a:t>
            </a:r>
          </a:p>
        </p:txBody>
      </p:sp>
    </p:spTree>
    <p:extLst>
      <p:ext uri="{BB962C8B-B14F-4D97-AF65-F5344CB8AC3E}">
        <p14:creationId xmlns:p14="http://schemas.microsoft.com/office/powerpoint/2010/main" val="2675249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188</TotalTime>
  <Words>732</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Slice</vt:lpstr>
      <vt:lpstr>Powerpoint requirements</vt:lpstr>
      <vt:lpstr>Online Inventory Management System</vt:lpstr>
      <vt:lpstr>Project Overview</vt:lpstr>
      <vt:lpstr>Project Overview</vt:lpstr>
      <vt:lpstr>3 requirements to Showcase</vt:lpstr>
      <vt:lpstr>Allow Users to Reserve Tools </vt:lpstr>
      <vt:lpstr>Allow Users to Reserve Tools </vt:lpstr>
      <vt:lpstr>Allow Users to Reserve Tools </vt:lpstr>
      <vt:lpstr>Allow Admin/Users to Search Tools</vt:lpstr>
      <vt:lpstr>Allow Admin/Users to Search Tools</vt:lpstr>
      <vt:lpstr>Allow Admin/Users to Search Tools</vt:lpstr>
      <vt:lpstr>Allow Admin to Check Tools In/Out</vt:lpstr>
      <vt:lpstr>Allow Admin to Check Tools In/Out</vt:lpstr>
      <vt:lpstr>Allow Admin to Check Tools In/Out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Toolshed coop website</dc:title>
  <dc:creator>Joshua Kropf</dc:creator>
  <cp:lastModifiedBy>Elizabeth Howell</cp:lastModifiedBy>
  <cp:revision>18</cp:revision>
  <dcterms:created xsi:type="dcterms:W3CDTF">2020-04-09T04:56:11Z</dcterms:created>
  <dcterms:modified xsi:type="dcterms:W3CDTF">2020-04-11T19:30:27Z</dcterms:modified>
</cp:coreProperties>
</file>