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B7N5Kcrousm+Sv2QRoj621T5R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enturyGothic-bold.fntdata"/><Relationship Id="rId21" Type="http://schemas.openxmlformats.org/officeDocument/2006/relationships/font" Target="fonts/CenturyGothic-regular.fntdata"/><Relationship Id="rId24" Type="http://schemas.openxmlformats.org/officeDocument/2006/relationships/font" Target="fonts/CenturyGothic-boldItalic.fntdata"/><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20" name="Google Shape;20;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2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82" name="Google Shape;82;p27"/>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83" name="Google Shape;83;p2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6" name="Shape 86"/>
        <p:cNvGrpSpPr/>
        <p:nvPr/>
      </p:nvGrpSpPr>
      <p:grpSpPr>
        <a:xfrm>
          <a:off x="0" y="0"/>
          <a:ext cx="0" cy="0"/>
          <a:chOff x="0" y="0"/>
          <a:chExt cx="0" cy="0"/>
        </a:xfrm>
      </p:grpSpPr>
      <p:sp>
        <p:nvSpPr>
          <p:cNvPr id="87" name="Google Shape;87;p28"/>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8"/>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89" name="Google Shape;89;p2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2" name="Shape 92"/>
        <p:cNvGrpSpPr/>
        <p:nvPr/>
      </p:nvGrpSpPr>
      <p:grpSpPr>
        <a:xfrm>
          <a:off x="0" y="0"/>
          <a:ext cx="0" cy="0"/>
          <a:chOff x="0" y="0"/>
          <a:chExt cx="0" cy="0"/>
        </a:xfrm>
      </p:grpSpPr>
      <p:sp>
        <p:nvSpPr>
          <p:cNvPr id="93" name="Google Shape;93;p29"/>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9"/>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5" name="Google Shape;95;p29"/>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96" name="Google Shape;96;p2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29"/>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00" name="Google Shape;100;p29"/>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1" name="Shape 101"/>
        <p:cNvGrpSpPr/>
        <p:nvPr/>
      </p:nvGrpSpPr>
      <p:grpSpPr>
        <a:xfrm>
          <a:off x="0" y="0"/>
          <a:ext cx="0" cy="0"/>
          <a:chOff x="0" y="0"/>
          <a:chExt cx="0" cy="0"/>
        </a:xfrm>
      </p:grpSpPr>
      <p:sp>
        <p:nvSpPr>
          <p:cNvPr id="102" name="Google Shape;102;p30"/>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0"/>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4" name="Google Shape;104;p3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07" name="Shape 107"/>
        <p:cNvGrpSpPr/>
        <p:nvPr/>
      </p:nvGrpSpPr>
      <p:grpSpPr>
        <a:xfrm>
          <a:off x="0" y="0"/>
          <a:ext cx="0" cy="0"/>
          <a:chOff x="0" y="0"/>
          <a:chExt cx="0" cy="0"/>
        </a:xfrm>
      </p:grpSpPr>
      <p:sp>
        <p:nvSpPr>
          <p:cNvPr id="108" name="Google Shape;108;p31"/>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1"/>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0" name="Google Shape;110;p31"/>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11" name="Google Shape;111;p3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31"/>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15" name="Google Shape;115;p31"/>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16" name="Shape 116"/>
        <p:cNvGrpSpPr/>
        <p:nvPr/>
      </p:nvGrpSpPr>
      <p:grpSpPr>
        <a:xfrm>
          <a:off x="0" y="0"/>
          <a:ext cx="0" cy="0"/>
          <a:chOff x="0" y="0"/>
          <a:chExt cx="0" cy="0"/>
        </a:xfrm>
      </p:grpSpPr>
      <p:sp>
        <p:nvSpPr>
          <p:cNvPr id="117" name="Google Shape;117;p32"/>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2"/>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9" name="Google Shape;119;p32"/>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20" name="Google Shape;120;p3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3" name="Shape 123"/>
        <p:cNvGrpSpPr/>
        <p:nvPr/>
      </p:nvGrpSpPr>
      <p:grpSpPr>
        <a:xfrm>
          <a:off x="0" y="0"/>
          <a:ext cx="0" cy="0"/>
          <a:chOff x="0" y="0"/>
          <a:chExt cx="0" cy="0"/>
        </a:xfrm>
      </p:grpSpPr>
      <p:sp>
        <p:nvSpPr>
          <p:cNvPr id="124" name="Google Shape;124;p3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3"/>
          <p:cNvSpPr txBox="1"/>
          <p:nvPr>
            <p:ph idx="1" type="body"/>
          </p:nvPr>
        </p:nvSpPr>
        <p:spPr>
          <a:xfrm rot="5400000">
            <a:off x="3143778" y="-1773767"/>
            <a:ext cx="3615267" cy="85344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6" name="Google Shape;126;p3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34"/>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4"/>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2" name="Google Shape;132;p3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3" name="Shape 23"/>
        <p:cNvGrpSpPr/>
        <p:nvPr/>
      </p:nvGrpSpPr>
      <p:grpSpPr>
        <a:xfrm>
          <a:off x="0" y="0"/>
          <a:ext cx="0" cy="0"/>
          <a:chOff x="0" y="0"/>
          <a:chExt cx="0" cy="0"/>
        </a:xfrm>
      </p:grpSpPr>
      <p:sp>
        <p:nvSpPr>
          <p:cNvPr id="24" name="Google Shape;24;p19"/>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26" name="Google Shape;26;p1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9" name="Google Shape;29;p19"/>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30" name="Google Shape;30;p19"/>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31" name="Google Shape;31;p19"/>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32" name="Google Shape;32;p19"/>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33" name="Google Shape;33;p19"/>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4" name="Shape 34"/>
        <p:cNvGrpSpPr/>
        <p:nvPr/>
      </p:nvGrpSpPr>
      <p:grpSpPr>
        <a:xfrm>
          <a:off x="0" y="0"/>
          <a:ext cx="0" cy="0"/>
          <a:chOff x="0" y="0"/>
          <a:chExt cx="0" cy="0"/>
        </a:xfrm>
      </p:grpSpPr>
      <p:sp>
        <p:nvSpPr>
          <p:cNvPr id="35" name="Google Shape;35;p20"/>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0"/>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37" name="Google Shape;37;p20"/>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38" name="Google Shape;38;p2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1" name="Shape 41"/>
        <p:cNvGrpSpPr/>
        <p:nvPr/>
      </p:nvGrpSpPr>
      <p:grpSpPr>
        <a:xfrm>
          <a:off x="0" y="0"/>
          <a:ext cx="0" cy="0"/>
          <a:chOff x="0" y="0"/>
          <a:chExt cx="0" cy="0"/>
        </a:xfrm>
      </p:grpSpPr>
      <p:sp>
        <p:nvSpPr>
          <p:cNvPr id="42" name="Google Shape;42;p2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Google Shape;46;p22"/>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48" name="Google Shape;48;p2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2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4" name="Google Shape;54;p23"/>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5" name="Google Shape;55;p2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2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61" name="Google Shape;61;p24"/>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2" name="Google Shape;62;p24"/>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63" name="Google Shape;63;p24"/>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4" name="Google Shape;64;p2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2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2" name="Shape 72"/>
        <p:cNvGrpSpPr/>
        <p:nvPr/>
      </p:nvGrpSpPr>
      <p:grpSpPr>
        <a:xfrm>
          <a:off x="0" y="0"/>
          <a:ext cx="0" cy="0"/>
          <a:chOff x="0" y="0"/>
          <a:chExt cx="0" cy="0"/>
        </a:xfrm>
      </p:grpSpPr>
      <p:sp>
        <p:nvSpPr>
          <p:cNvPr id="73" name="Google Shape;73;p26"/>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75" name="Google Shape;75;p26"/>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76" name="Google Shape;76;p2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Google Shape;6;p17"/>
          <p:cNvGrpSpPr/>
          <p:nvPr/>
        </p:nvGrpSpPr>
        <p:grpSpPr>
          <a:xfrm>
            <a:off x="9206969" y="2963333"/>
            <a:ext cx="2981859" cy="3208867"/>
            <a:chOff x="9206969" y="2963333"/>
            <a:chExt cx="2981859" cy="3208867"/>
          </a:xfrm>
        </p:grpSpPr>
        <p:cxnSp>
          <p:nvCxnSpPr>
            <p:cNvPr id="7" name="Google Shape;7;p17"/>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17"/>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17"/>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17"/>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17"/>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1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7"/>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
          <p:cNvSpPr txBox="1"/>
          <p:nvPr>
            <p:ph type="title"/>
          </p:nvPr>
        </p:nvSpPr>
        <p:spPr>
          <a:xfrm>
            <a:off x="2671633" y="-224627"/>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en-US"/>
              <a:t>POWERPOINT REQUIREMENTS</a:t>
            </a:r>
            <a:endParaRPr/>
          </a:p>
        </p:txBody>
      </p:sp>
      <p:pic>
        <p:nvPicPr>
          <p:cNvPr id="140" name="Google Shape;140;p1"/>
          <p:cNvPicPr preferRelativeResize="0"/>
          <p:nvPr>
            <p:ph idx="1" type="body"/>
          </p:nvPr>
        </p:nvPicPr>
        <p:blipFill rotWithShape="1">
          <a:blip r:embed="rId3">
            <a:alphaModFix/>
          </a:blip>
          <a:srcRect b="0" l="0" r="0" t="0"/>
          <a:stretch/>
        </p:blipFill>
        <p:spPr>
          <a:xfrm>
            <a:off x="925614" y="787042"/>
            <a:ext cx="10608906" cy="597867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10"/>
          <p:cNvSpPr txBox="1"/>
          <p:nvPr>
            <p:ph type="title"/>
          </p:nvPr>
        </p:nvSpPr>
        <p:spPr>
          <a:xfrm>
            <a:off x="684212" y="685807"/>
            <a:ext cx="8534400" cy="1507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lang="en-US" sz="2800"/>
              <a:t>ALLOW USERS TO </a:t>
            </a:r>
            <a:endParaRPr sz="2800"/>
          </a:p>
          <a:p>
            <a:pPr indent="0" lvl="0" marL="0" rtl="0" algn="l">
              <a:spcBef>
                <a:spcPts val="0"/>
              </a:spcBef>
              <a:spcAft>
                <a:spcPts val="0"/>
              </a:spcAft>
              <a:buClr>
                <a:schemeClr val="lt1"/>
              </a:buClr>
              <a:buSzPts val="2800"/>
              <a:buFont typeface="Century Gothic"/>
              <a:buNone/>
            </a:pPr>
            <a:r>
              <a:rPr lang="en-US" sz="2800"/>
              <a:t>CREATE AND EDIT PROFILE</a:t>
            </a:r>
            <a:endParaRPr sz="2800"/>
          </a:p>
        </p:txBody>
      </p:sp>
      <p:sp>
        <p:nvSpPr>
          <p:cNvPr id="199" name="Google Shape;199;p10"/>
          <p:cNvSpPr txBox="1"/>
          <p:nvPr>
            <p:ph idx="1" type="body"/>
          </p:nvPr>
        </p:nvSpPr>
        <p:spPr>
          <a:xfrm>
            <a:off x="684212" y="2193000"/>
            <a:ext cx="8534400" cy="3615300"/>
          </a:xfrm>
          <a:prstGeom prst="rect">
            <a:avLst/>
          </a:prstGeom>
          <a:noFill/>
          <a:ln>
            <a:noFill/>
          </a:ln>
        </p:spPr>
        <p:txBody>
          <a:bodyPr anchorCtr="0" anchor="t" bIns="45700" lIns="91425" spcFirstLastPara="1" rIns="91425" wrap="square" tIns="45700">
            <a:normAutofit/>
          </a:bodyPr>
          <a:lstStyle/>
          <a:p>
            <a:pPr indent="0" lvl="0" marL="0" rtl="0" algn="l">
              <a:lnSpc>
                <a:spcPct val="200000"/>
              </a:lnSpc>
              <a:spcBef>
                <a:spcPts val="0"/>
              </a:spcBef>
              <a:spcAft>
                <a:spcPts val="0"/>
              </a:spcAft>
              <a:buNone/>
            </a:pPr>
            <a:r>
              <a:rPr lang="en-US" sz="1800">
                <a:solidFill>
                  <a:schemeClr val="lt1"/>
                </a:solidFill>
              </a:rPr>
              <a:t>Scrum Tasks:</a:t>
            </a:r>
            <a:endParaRPr sz="1800">
              <a:solidFill>
                <a:schemeClr val="lt1"/>
              </a:solidFill>
            </a:endParaRPr>
          </a:p>
          <a:p>
            <a:pPr indent="0" lvl="0" marL="0" rtl="0" algn="l">
              <a:lnSpc>
                <a:spcPct val="200000"/>
              </a:lnSpc>
              <a:spcBef>
                <a:spcPts val="0"/>
              </a:spcBef>
              <a:spcAft>
                <a:spcPts val="0"/>
              </a:spcAft>
              <a:buNone/>
            </a:pPr>
            <a:r>
              <a:t/>
            </a:r>
            <a:endParaRPr sz="1800">
              <a:solidFill>
                <a:schemeClr val="lt1"/>
              </a:solidFill>
            </a:endParaRPr>
          </a:p>
          <a:p>
            <a:pPr indent="-342900" lvl="0" marL="457200" rtl="0" algn="l">
              <a:lnSpc>
                <a:spcPct val="200000"/>
              </a:lnSpc>
              <a:spcBef>
                <a:spcPts val="0"/>
              </a:spcBef>
              <a:spcAft>
                <a:spcPts val="0"/>
              </a:spcAft>
              <a:buClr>
                <a:schemeClr val="lt1"/>
              </a:buClr>
              <a:buSzPts val="1800"/>
              <a:buChar char="❏"/>
            </a:pPr>
            <a:r>
              <a:rPr lang="en-US" sz="1800">
                <a:solidFill>
                  <a:schemeClr val="lt1"/>
                </a:solidFill>
              </a:rPr>
              <a:t>New User Account Creation - Liz</a:t>
            </a:r>
            <a:endParaRPr sz="1800">
              <a:solidFill>
                <a:schemeClr val="lt1"/>
              </a:solidFill>
            </a:endParaRPr>
          </a:p>
          <a:p>
            <a:pPr indent="-342900" lvl="0" marL="457200" rtl="0" algn="l">
              <a:lnSpc>
                <a:spcPct val="200000"/>
              </a:lnSpc>
              <a:spcBef>
                <a:spcPts val="0"/>
              </a:spcBef>
              <a:spcAft>
                <a:spcPts val="0"/>
              </a:spcAft>
              <a:buClr>
                <a:schemeClr val="lt1"/>
              </a:buClr>
              <a:buSzPts val="1800"/>
              <a:buChar char="❏"/>
            </a:pPr>
            <a:r>
              <a:rPr lang="en-US" sz="1800">
                <a:solidFill>
                  <a:schemeClr val="lt1"/>
                </a:solidFill>
              </a:rPr>
              <a:t>User Profile View - Liz</a:t>
            </a:r>
            <a:endParaRPr sz="1800">
              <a:solidFill>
                <a:schemeClr val="lt1"/>
              </a:solidFill>
            </a:endParaRPr>
          </a:p>
          <a:p>
            <a:pPr indent="-342900" lvl="0" marL="457200" rtl="0" algn="l">
              <a:lnSpc>
                <a:spcPct val="200000"/>
              </a:lnSpc>
              <a:spcBef>
                <a:spcPts val="0"/>
              </a:spcBef>
              <a:spcAft>
                <a:spcPts val="0"/>
              </a:spcAft>
              <a:buClr>
                <a:schemeClr val="lt1"/>
              </a:buClr>
              <a:buSzPts val="1800"/>
              <a:buChar char="❏"/>
            </a:pPr>
            <a:r>
              <a:rPr lang="en-US" sz="1800">
                <a:solidFill>
                  <a:schemeClr val="lt1"/>
                </a:solidFill>
              </a:rPr>
              <a:t>User Profile Editing - Liz</a:t>
            </a:r>
            <a:endParaRPr sz="1800">
              <a:solidFill>
                <a:schemeClr val="lt1"/>
              </a:solidFill>
            </a:endParaRPr>
          </a:p>
          <a:p>
            <a:pPr indent="-342900" lvl="0" marL="457200" rtl="0" algn="l">
              <a:lnSpc>
                <a:spcPct val="200000"/>
              </a:lnSpc>
              <a:spcBef>
                <a:spcPts val="0"/>
              </a:spcBef>
              <a:spcAft>
                <a:spcPts val="0"/>
              </a:spcAft>
              <a:buClr>
                <a:schemeClr val="lt1"/>
              </a:buClr>
              <a:buSzPts val="1800"/>
              <a:buChar char="❏"/>
            </a:pPr>
            <a:r>
              <a:rPr lang="en-US" sz="1800">
                <a:solidFill>
                  <a:schemeClr val="lt1"/>
                </a:solidFill>
              </a:rPr>
              <a:t>Require Minimum Profile Info on Checkout - Liz</a:t>
            </a:r>
            <a:endParaRPr sz="18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11"/>
          <p:cNvSpPr txBox="1"/>
          <p:nvPr>
            <p:ph type="title"/>
          </p:nvPr>
        </p:nvSpPr>
        <p:spPr>
          <a:xfrm>
            <a:off x="684212" y="685807"/>
            <a:ext cx="8534400" cy="1507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lang="en-US" sz="2800"/>
              <a:t>ALLOW USERS TO </a:t>
            </a:r>
            <a:endParaRPr sz="2800"/>
          </a:p>
          <a:p>
            <a:pPr indent="0" lvl="0" marL="0" rtl="0" algn="l">
              <a:spcBef>
                <a:spcPts val="0"/>
              </a:spcBef>
              <a:spcAft>
                <a:spcPts val="0"/>
              </a:spcAft>
              <a:buClr>
                <a:schemeClr val="lt1"/>
              </a:buClr>
              <a:buSzPts val="2800"/>
              <a:buFont typeface="Century Gothic"/>
              <a:buNone/>
            </a:pPr>
            <a:r>
              <a:rPr lang="en-US" sz="2800"/>
              <a:t>CREATE AND EDIT PROFILE</a:t>
            </a:r>
            <a:endParaRPr sz="2800"/>
          </a:p>
        </p:txBody>
      </p:sp>
      <p:sp>
        <p:nvSpPr>
          <p:cNvPr id="205" name="Google Shape;205;p11"/>
          <p:cNvSpPr txBox="1"/>
          <p:nvPr>
            <p:ph idx="1" type="body"/>
          </p:nvPr>
        </p:nvSpPr>
        <p:spPr>
          <a:xfrm>
            <a:off x="684212" y="2193000"/>
            <a:ext cx="8534400" cy="3615300"/>
          </a:xfrm>
          <a:prstGeom prst="rect">
            <a:avLst/>
          </a:prstGeom>
          <a:noFill/>
          <a:ln>
            <a:noFill/>
          </a:ln>
        </p:spPr>
        <p:txBody>
          <a:bodyPr anchorCtr="0" anchor="t" bIns="45700" lIns="91425" spcFirstLastPara="1" rIns="91425" wrap="square" tIns="45700">
            <a:normAutofit/>
          </a:bodyPr>
          <a:lstStyle/>
          <a:p>
            <a:pPr indent="0" lvl="0" marL="0" rtl="0" algn="l">
              <a:lnSpc>
                <a:spcPct val="200000"/>
              </a:lnSpc>
              <a:spcBef>
                <a:spcPts val="0"/>
              </a:spcBef>
              <a:spcAft>
                <a:spcPts val="0"/>
              </a:spcAft>
              <a:buSzPts val="1440"/>
              <a:buNone/>
            </a:pPr>
            <a:r>
              <a:rPr lang="en-US" sz="1800">
                <a:solidFill>
                  <a:schemeClr val="lt1"/>
                </a:solidFill>
              </a:rPr>
              <a:t>Design Choices:</a:t>
            </a:r>
            <a:endParaRPr sz="1800">
              <a:solidFill>
                <a:schemeClr val="lt1"/>
              </a:solidFill>
            </a:endParaRPr>
          </a:p>
          <a:p>
            <a:pPr indent="0" lvl="0" marL="0" rtl="0" algn="l">
              <a:lnSpc>
                <a:spcPct val="200000"/>
              </a:lnSpc>
              <a:spcBef>
                <a:spcPts val="0"/>
              </a:spcBef>
              <a:spcAft>
                <a:spcPts val="0"/>
              </a:spcAft>
              <a:buSzPts val="1440"/>
              <a:buNone/>
            </a:pPr>
            <a:r>
              <a:rPr lang="en-US" sz="1800">
                <a:solidFill>
                  <a:schemeClr val="lt1"/>
                </a:solidFill>
              </a:rPr>
              <a:t>User profiles require the customers name, email, and a username.</a:t>
            </a:r>
            <a:endParaRPr sz="1800">
              <a:solidFill>
                <a:schemeClr val="lt1"/>
              </a:solidFill>
            </a:endParaRPr>
          </a:p>
          <a:p>
            <a:pPr indent="0" lvl="0" marL="0" rtl="0" algn="l">
              <a:lnSpc>
                <a:spcPct val="200000"/>
              </a:lnSpc>
              <a:spcBef>
                <a:spcPts val="0"/>
              </a:spcBef>
              <a:spcAft>
                <a:spcPts val="0"/>
              </a:spcAft>
              <a:buSzPts val="1440"/>
              <a:buNone/>
            </a:pPr>
            <a:r>
              <a:rPr lang="en-US" sz="1800">
                <a:solidFill>
                  <a:schemeClr val="lt1"/>
                </a:solidFill>
              </a:rPr>
              <a:t>Users can then access the website through their profile with a password.</a:t>
            </a:r>
            <a:endParaRPr sz="1800">
              <a:solidFill>
                <a:schemeClr val="lt1"/>
              </a:solidFill>
            </a:endParaRPr>
          </a:p>
          <a:p>
            <a:pPr indent="0" lvl="0" marL="0" rtl="0" algn="l">
              <a:lnSpc>
                <a:spcPct val="200000"/>
              </a:lnSpc>
              <a:spcBef>
                <a:spcPts val="0"/>
              </a:spcBef>
              <a:spcAft>
                <a:spcPts val="0"/>
              </a:spcAft>
              <a:buSzPts val="1440"/>
              <a:buNone/>
            </a:pPr>
            <a:r>
              <a:rPr lang="en-US" sz="1800">
                <a:solidFill>
                  <a:schemeClr val="lt1"/>
                </a:solidFill>
              </a:rPr>
              <a:t>In order to check out or reserve tools the user must also add an address to their profile.</a:t>
            </a:r>
            <a:endParaRPr sz="1800">
              <a:solidFill>
                <a:schemeClr val="lt1"/>
              </a:solidFill>
            </a:endParaRPr>
          </a:p>
          <a:p>
            <a:pPr indent="0" lvl="0" marL="0" rtl="0" algn="l">
              <a:lnSpc>
                <a:spcPct val="200000"/>
              </a:lnSpc>
              <a:spcBef>
                <a:spcPts val="0"/>
              </a:spcBef>
              <a:spcAft>
                <a:spcPts val="0"/>
              </a:spcAft>
              <a:buSzPts val="1440"/>
              <a:buNone/>
            </a:pPr>
            <a:r>
              <a:rPr lang="en-US" sz="1800">
                <a:solidFill>
                  <a:schemeClr val="lt1"/>
                </a:solidFill>
              </a:rPr>
              <a:t>The user can also upload a profile picture.</a:t>
            </a:r>
            <a:endParaRPr sz="1800">
              <a:solidFill>
                <a:schemeClr val="lt1"/>
              </a:solidFill>
            </a:endParaRPr>
          </a:p>
          <a:p>
            <a:pPr indent="0" lvl="0" marL="0" rtl="0" algn="l">
              <a:lnSpc>
                <a:spcPct val="200000"/>
              </a:lnSpc>
              <a:spcBef>
                <a:spcPts val="0"/>
              </a:spcBef>
              <a:spcAft>
                <a:spcPts val="0"/>
              </a:spcAft>
              <a:buSzPts val="1440"/>
              <a:buNone/>
            </a:pPr>
            <a:r>
              <a:rPr lang="en-US" sz="1800">
                <a:solidFill>
                  <a:schemeClr val="lt1"/>
                </a:solidFill>
              </a:rPr>
              <a:t>On the profile view users can see their reservation history.</a:t>
            </a:r>
            <a:endParaRPr sz="18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12"/>
          <p:cNvSpPr txBox="1"/>
          <p:nvPr>
            <p:ph type="title"/>
          </p:nvPr>
        </p:nvSpPr>
        <p:spPr>
          <a:xfrm>
            <a:off x="4722812" y="1447800"/>
            <a:ext cx="7315390" cy="557169"/>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lang="en-US"/>
              <a:t>ALLOW ADMIN TO CHECK TOOLS IN/OUT</a:t>
            </a:r>
            <a:endParaRPr/>
          </a:p>
        </p:txBody>
      </p:sp>
      <p:sp>
        <p:nvSpPr>
          <p:cNvPr id="211" name="Google Shape;211;p12"/>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320"/>
              </a:spcBef>
              <a:spcAft>
                <a:spcPts val="600"/>
              </a:spcAft>
              <a:buNone/>
            </a:pPr>
            <a:r>
              <a:t/>
            </a:r>
            <a:endParaRPr/>
          </a:p>
        </p:txBody>
      </p:sp>
      <p:sp>
        <p:nvSpPr>
          <p:cNvPr id="212" name="Google Shape;212;p12"/>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t/>
            </a:r>
            <a:endParaRPr/>
          </a:p>
        </p:txBody>
      </p:sp>
      <p:sp>
        <p:nvSpPr>
          <p:cNvPr id="213" name="Google Shape;213;p12"/>
          <p:cNvSpPr txBox="1"/>
          <p:nvPr/>
        </p:nvSpPr>
        <p:spPr>
          <a:xfrm>
            <a:off x="9286613" y="427839"/>
            <a:ext cx="13338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Jason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13"/>
          <p:cNvSpPr txBox="1"/>
          <p:nvPr>
            <p:ph type="title"/>
          </p:nvPr>
        </p:nvSpPr>
        <p:spPr>
          <a:xfrm>
            <a:off x="4722812" y="1447800"/>
            <a:ext cx="7315390" cy="557169"/>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lang="en-US"/>
              <a:t>ALLOW ADMIN TO CHECK TOOLS IN/OUT</a:t>
            </a:r>
            <a:endParaRPr/>
          </a:p>
        </p:txBody>
      </p:sp>
      <p:sp>
        <p:nvSpPr>
          <p:cNvPr id="219" name="Google Shape;219;p13"/>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320"/>
              </a:spcBef>
              <a:spcAft>
                <a:spcPts val="600"/>
              </a:spcAft>
              <a:buNone/>
            </a:pPr>
            <a:r>
              <a:t/>
            </a:r>
            <a:endParaRPr/>
          </a:p>
        </p:txBody>
      </p:sp>
      <p:sp>
        <p:nvSpPr>
          <p:cNvPr id="220" name="Google Shape;220;p13"/>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14"/>
          <p:cNvSpPr txBox="1"/>
          <p:nvPr>
            <p:ph type="title"/>
          </p:nvPr>
        </p:nvSpPr>
        <p:spPr>
          <a:xfrm>
            <a:off x="4722812" y="1447800"/>
            <a:ext cx="7315390" cy="557169"/>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lang="en-US"/>
              <a:t>ALLOW ADMIN TO CHECK TOOLS IN/OUT</a:t>
            </a:r>
            <a:endParaRPr/>
          </a:p>
        </p:txBody>
      </p:sp>
      <p:sp>
        <p:nvSpPr>
          <p:cNvPr id="226" name="Google Shape;226;p14"/>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320"/>
              </a:spcBef>
              <a:spcAft>
                <a:spcPts val="600"/>
              </a:spcAft>
              <a:buNone/>
            </a:pPr>
            <a:r>
              <a:t/>
            </a:r>
            <a:endParaRPr/>
          </a:p>
        </p:txBody>
      </p:sp>
      <p:sp>
        <p:nvSpPr>
          <p:cNvPr id="227" name="Google Shape;227;p14"/>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15"/>
          <p:cNvSpPr txBox="1"/>
          <p:nvPr/>
        </p:nvSpPr>
        <p:spPr>
          <a:xfrm>
            <a:off x="4488109" y="335559"/>
            <a:ext cx="203013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lt1"/>
                </a:solidFill>
                <a:latin typeface="Century Gothic"/>
                <a:ea typeface="Century Gothic"/>
                <a:cs typeface="Century Gothic"/>
                <a:sym typeface="Century Gothic"/>
              </a:rPr>
              <a:t>Citations: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16"/>
          <p:cNvSpPr txBox="1"/>
          <p:nvPr/>
        </p:nvSpPr>
        <p:spPr>
          <a:xfrm>
            <a:off x="3749878" y="2432807"/>
            <a:ext cx="5335399"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lt1"/>
                </a:solidFill>
                <a:latin typeface="Century Gothic"/>
                <a:ea typeface="Century Gothic"/>
                <a:cs typeface="Century Gothic"/>
                <a:sym typeface="Century Gothic"/>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
          <p:cNvSpPr txBox="1"/>
          <p:nvPr>
            <p:ph type="ctrTitle"/>
          </p:nvPr>
        </p:nvSpPr>
        <p:spPr>
          <a:xfrm>
            <a:off x="684212" y="685800"/>
            <a:ext cx="8001000" cy="141983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320"/>
              <a:buFont typeface="Century Gothic"/>
              <a:buNone/>
            </a:pPr>
            <a:r>
              <a:rPr lang="en-US" sz="4320"/>
              <a:t>ONLINE INVENTORY MANAGEMENT SYSTEM</a:t>
            </a:r>
            <a:endParaRPr/>
          </a:p>
        </p:txBody>
      </p:sp>
      <p:sp>
        <p:nvSpPr>
          <p:cNvPr id="146" name="Google Shape;146;p2"/>
          <p:cNvSpPr txBox="1"/>
          <p:nvPr>
            <p:ph idx="1" type="subTitle"/>
          </p:nvPr>
        </p:nvSpPr>
        <p:spPr>
          <a:xfrm>
            <a:off x="684212" y="3843867"/>
            <a:ext cx="6400800" cy="7616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80"/>
              <a:buNone/>
            </a:pPr>
            <a:r>
              <a:rPr lang="en-US">
                <a:solidFill>
                  <a:schemeClr val="lt1"/>
                </a:solidFill>
              </a:rPr>
              <a:t>Designed for ease of access for users and simple, direct manageability for administrators</a:t>
            </a:r>
            <a:endParaRPr/>
          </a:p>
          <a:p>
            <a:pPr indent="0" lvl="0" marL="0" rtl="0" algn="l">
              <a:lnSpc>
                <a:spcPct val="90000"/>
              </a:lnSpc>
              <a:spcBef>
                <a:spcPts val="1020"/>
              </a:spcBef>
              <a:spcAft>
                <a:spcPts val="0"/>
              </a:spcAft>
              <a:buSzPts val="1680"/>
              <a:buNone/>
            </a:pPr>
            <a:r>
              <a:t/>
            </a:r>
            <a:endParaRPr/>
          </a:p>
        </p:txBody>
      </p:sp>
      <p:sp>
        <p:nvSpPr>
          <p:cNvPr id="147" name="Google Shape;147;p2"/>
          <p:cNvSpPr txBox="1"/>
          <p:nvPr/>
        </p:nvSpPr>
        <p:spPr>
          <a:xfrm>
            <a:off x="7868875" y="4976381"/>
            <a:ext cx="4186106" cy="1761688"/>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lt1"/>
              </a:buClr>
              <a:buSzPts val="1440"/>
              <a:buFont typeface="Noto Sans Symbols"/>
              <a:buNone/>
            </a:pPr>
            <a:r>
              <a:rPr b="0" i="0" lang="en-US" sz="1800" u="none" cap="none" strike="noStrike">
                <a:solidFill>
                  <a:schemeClr val="lt1"/>
                </a:solidFill>
                <a:latin typeface="Century Gothic"/>
                <a:ea typeface="Century Gothic"/>
                <a:cs typeface="Century Gothic"/>
                <a:sym typeface="Century Gothic"/>
              </a:rPr>
              <a:t>LIJJ</a:t>
            </a:r>
            <a:endParaRPr/>
          </a:p>
          <a:p>
            <a:pPr indent="0" lvl="0" marL="0" marR="0" rtl="0" algn="l">
              <a:lnSpc>
                <a:spcPct val="80000"/>
              </a:lnSpc>
              <a:spcBef>
                <a:spcPts val="960"/>
              </a:spcBef>
              <a:spcAft>
                <a:spcPts val="0"/>
              </a:spcAft>
              <a:buClr>
                <a:schemeClr val="lt1"/>
              </a:buClr>
              <a:buSzPts val="1440"/>
              <a:buFont typeface="Noto Sans Symbols"/>
              <a:buNone/>
            </a:pPr>
            <a:r>
              <a:rPr b="0" i="0" lang="en-US" sz="1800" u="none" cap="none" strike="noStrike">
                <a:solidFill>
                  <a:schemeClr val="lt1"/>
                </a:solidFill>
                <a:latin typeface="Century Gothic"/>
                <a:ea typeface="Century Gothic"/>
                <a:cs typeface="Century Gothic"/>
                <a:sym typeface="Century Gothic"/>
              </a:rPr>
              <a:t>Liz Howell – Front End/Back End</a:t>
            </a:r>
            <a:endParaRPr/>
          </a:p>
          <a:p>
            <a:pPr indent="0" lvl="0" marL="0" marR="0" rtl="0" algn="l">
              <a:lnSpc>
                <a:spcPct val="80000"/>
              </a:lnSpc>
              <a:spcBef>
                <a:spcPts val="960"/>
              </a:spcBef>
              <a:spcAft>
                <a:spcPts val="0"/>
              </a:spcAft>
              <a:buClr>
                <a:schemeClr val="lt1"/>
              </a:buClr>
              <a:buSzPts val="1440"/>
              <a:buFont typeface="Noto Sans Symbols"/>
              <a:buNone/>
            </a:pPr>
            <a:r>
              <a:rPr b="0" i="0" lang="en-US" sz="1800" u="none" cap="none" strike="noStrike">
                <a:solidFill>
                  <a:schemeClr val="lt1"/>
                </a:solidFill>
                <a:latin typeface="Century Gothic"/>
                <a:ea typeface="Century Gothic"/>
                <a:cs typeface="Century Gothic"/>
                <a:sym typeface="Century Gothic"/>
              </a:rPr>
              <a:t>Ian Macfarlane – Web Hosting</a:t>
            </a:r>
            <a:endParaRPr/>
          </a:p>
          <a:p>
            <a:pPr indent="0" lvl="0" marL="0" marR="0" rtl="0" algn="l">
              <a:lnSpc>
                <a:spcPct val="80000"/>
              </a:lnSpc>
              <a:spcBef>
                <a:spcPts val="960"/>
              </a:spcBef>
              <a:spcAft>
                <a:spcPts val="0"/>
              </a:spcAft>
              <a:buClr>
                <a:schemeClr val="lt1"/>
              </a:buClr>
              <a:buSzPts val="1440"/>
              <a:buFont typeface="Noto Sans Symbols"/>
              <a:buNone/>
            </a:pPr>
            <a:r>
              <a:rPr b="0" i="0" lang="en-US" sz="1800" u="none" cap="none" strike="noStrike">
                <a:solidFill>
                  <a:schemeClr val="lt1"/>
                </a:solidFill>
                <a:latin typeface="Century Gothic"/>
                <a:ea typeface="Century Gothic"/>
                <a:cs typeface="Century Gothic"/>
                <a:sym typeface="Century Gothic"/>
              </a:rPr>
              <a:t>Jason Boyd – Front End/Back End</a:t>
            </a:r>
            <a:endParaRPr/>
          </a:p>
          <a:p>
            <a:pPr indent="0" lvl="0" marL="0" marR="0" rtl="0" algn="l">
              <a:lnSpc>
                <a:spcPct val="80000"/>
              </a:lnSpc>
              <a:spcBef>
                <a:spcPts val="960"/>
              </a:spcBef>
              <a:spcAft>
                <a:spcPts val="0"/>
              </a:spcAft>
              <a:buClr>
                <a:schemeClr val="lt1"/>
              </a:buClr>
              <a:buSzPts val="1440"/>
              <a:buFont typeface="Noto Sans Symbols"/>
              <a:buNone/>
            </a:pPr>
            <a:r>
              <a:rPr b="0" i="0" lang="en-US" sz="1800" u="none" cap="none" strike="noStrike">
                <a:solidFill>
                  <a:schemeClr val="lt1"/>
                </a:solidFill>
                <a:latin typeface="Century Gothic"/>
                <a:ea typeface="Century Gothic"/>
                <a:cs typeface="Century Gothic"/>
                <a:sym typeface="Century Gothic"/>
              </a:rPr>
              <a:t>Joshua Kropf – Front End</a:t>
            </a:r>
            <a:endParaRPr/>
          </a:p>
          <a:p>
            <a:pPr indent="0" lvl="0" marL="0" marR="0" rtl="0" algn="l">
              <a:lnSpc>
                <a:spcPct val="80000"/>
              </a:lnSpc>
              <a:spcBef>
                <a:spcPts val="705"/>
              </a:spcBef>
              <a:spcAft>
                <a:spcPts val="0"/>
              </a:spcAft>
              <a:buClr>
                <a:schemeClr val="lt1"/>
              </a:buClr>
              <a:buSzPts val="420"/>
              <a:buFont typeface="Noto Sans Symbols"/>
              <a:buNone/>
            </a:pPr>
            <a:r>
              <a:t/>
            </a:r>
            <a:endParaRPr b="0" i="0" sz="525" u="none" cap="none" strike="noStrike">
              <a:solidFill>
                <a:srgbClr val="0F486F"/>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
          <p:cNvSpPr txBox="1"/>
          <p:nvPr>
            <p:ph type="title"/>
          </p:nvPr>
        </p:nvSpPr>
        <p:spPr>
          <a:xfrm>
            <a:off x="0" y="0"/>
            <a:ext cx="8534400" cy="15070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Century Gothic"/>
              <a:buNone/>
            </a:pPr>
            <a:r>
              <a:rPr lang="en-US"/>
              <a:t>PROJECT OVERVIEW</a:t>
            </a:r>
            <a:endParaRPr/>
          </a:p>
        </p:txBody>
      </p:sp>
      <p:sp>
        <p:nvSpPr>
          <p:cNvPr id="153" name="Google Shape;153;p3"/>
          <p:cNvSpPr txBox="1"/>
          <p:nvPr/>
        </p:nvSpPr>
        <p:spPr>
          <a:xfrm>
            <a:off x="1534071" y="1640232"/>
            <a:ext cx="9296686"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lt1"/>
                </a:solidFill>
                <a:latin typeface="Century Gothic"/>
                <a:ea typeface="Century Gothic"/>
                <a:cs typeface="Century Gothic"/>
                <a:sym typeface="Century Gothic"/>
              </a:rPr>
              <a:t>We used Django as the backend because all of us were either familiar with the framework from other classes or at least knew python. Bootstrap was used for the front end because it allows to format the front end easily and it has good documentation. We originally wanted to deploy using Amazon Beanstalk, but we ran into issues due to us using the Django framework and decided using Heroku was a better idea. </a:t>
            </a:r>
            <a:endParaRPr/>
          </a:p>
          <a:p>
            <a:pPr indent="0" lvl="0" marL="0" marR="0" rtl="0" algn="l">
              <a:spcBef>
                <a:spcPts val="0"/>
              </a:spcBef>
              <a:spcAft>
                <a:spcPts val="0"/>
              </a:spcAft>
              <a:buNone/>
            </a:pPr>
            <a:br>
              <a:rPr lang="en-US" sz="1200">
                <a:solidFill>
                  <a:schemeClr val="lt1"/>
                </a:solidFill>
                <a:latin typeface="Century Gothic"/>
                <a:ea typeface="Century Gothic"/>
                <a:cs typeface="Century Gothic"/>
                <a:sym typeface="Century Gothic"/>
              </a:rPr>
            </a:br>
            <a:r>
              <a:rPr lang="en-US" sz="1200">
                <a:solidFill>
                  <a:schemeClr val="lt1"/>
                </a:solidFill>
                <a:latin typeface="Century Gothic"/>
                <a:ea typeface="Century Gothic"/>
                <a:cs typeface="Century Gothic"/>
                <a:sym typeface="Century Gothic"/>
              </a:rPr>
              <a:t>None of us had worked together before, so working on a group project so learning how to adopt the agile practices was difficult at first. Once we learned how to communicate effectively, agile became an effective tool for us to stay on track and finish the project. All of us were at different skill levels with Django and this project required us to research more difficult Django applications. So our first goal was to become more familiar with the framework. Then we were able to measure our success on how much we were able to get done. Then the things we were able to get done and it being presentable.  </a:t>
            </a:r>
            <a:endParaRPr/>
          </a:p>
          <a:p>
            <a:pPr indent="0" lvl="0" marL="0" marR="0" rtl="0" algn="l">
              <a:spcBef>
                <a:spcPts val="0"/>
              </a:spcBef>
              <a:spcAft>
                <a:spcPts val="0"/>
              </a:spcAft>
              <a:buNone/>
            </a:pPr>
            <a:br>
              <a:rPr lang="en-US" sz="1200">
                <a:solidFill>
                  <a:schemeClr val="lt1"/>
                </a:solidFill>
                <a:latin typeface="Century Gothic"/>
                <a:ea typeface="Century Gothic"/>
                <a:cs typeface="Century Gothic"/>
                <a:sym typeface="Century Gothic"/>
              </a:rPr>
            </a:br>
            <a:endParaRPr sz="12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br>
              <a:rPr lang="en-US" sz="1200">
                <a:solidFill>
                  <a:schemeClr val="lt1"/>
                </a:solidFill>
                <a:latin typeface="Century Gothic"/>
                <a:ea typeface="Century Gothic"/>
                <a:cs typeface="Century Gothic"/>
                <a:sym typeface="Century Gothic"/>
              </a:rPr>
            </a:br>
            <a:endParaRPr sz="1200">
              <a:solidFill>
                <a:schemeClr val="lt1"/>
              </a:solidFill>
              <a:latin typeface="Century Gothic"/>
              <a:ea typeface="Century Gothic"/>
              <a:cs typeface="Century Gothic"/>
              <a:sym typeface="Century Gothic"/>
            </a:endParaRPr>
          </a:p>
        </p:txBody>
      </p:sp>
      <p:sp>
        <p:nvSpPr>
          <p:cNvPr id="154" name="Google Shape;154;p3"/>
          <p:cNvSpPr txBox="1"/>
          <p:nvPr/>
        </p:nvSpPr>
        <p:spPr>
          <a:xfrm>
            <a:off x="9781564" y="384201"/>
            <a:ext cx="20049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Liz</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4"/>
          <p:cNvSpPr txBox="1"/>
          <p:nvPr>
            <p:ph type="title"/>
          </p:nvPr>
        </p:nvSpPr>
        <p:spPr>
          <a:xfrm>
            <a:off x="0" y="0"/>
            <a:ext cx="8534400" cy="15070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Century Gothic"/>
              <a:buNone/>
            </a:pPr>
            <a:r>
              <a:rPr lang="en-US"/>
              <a:t>PROJECT OVERVIEW</a:t>
            </a:r>
            <a:endParaRPr/>
          </a:p>
        </p:txBody>
      </p:sp>
      <p:sp>
        <p:nvSpPr>
          <p:cNvPr id="160" name="Google Shape;160;p4"/>
          <p:cNvSpPr txBox="1"/>
          <p:nvPr/>
        </p:nvSpPr>
        <p:spPr>
          <a:xfrm>
            <a:off x="1074198" y="1597981"/>
            <a:ext cx="10440140"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entury Gothic"/>
                <a:ea typeface="Century Gothic"/>
                <a:cs typeface="Century Gothic"/>
                <a:sym typeface="Century Gothic"/>
              </a:rPr>
              <a:t>We believe this project is ready because:</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It meets the basic requirements the customer wanted</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It is presentable for a user</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The main logic has unit tests and it currently passes its unit testing</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The project can be expanded upon or enhanced if the customer would like.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5"/>
          <p:cNvSpPr txBox="1"/>
          <p:nvPr>
            <p:ph type="title"/>
          </p:nvPr>
        </p:nvSpPr>
        <p:spPr>
          <a:xfrm>
            <a:off x="4724400" y="720013"/>
            <a:ext cx="60198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lang="en-US"/>
              <a:t>3 REQUIREMENTS TO SHOWCASE</a:t>
            </a:r>
            <a:endParaRPr/>
          </a:p>
        </p:txBody>
      </p:sp>
      <p:sp>
        <p:nvSpPr>
          <p:cNvPr id="166" name="Google Shape;166;p5"/>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1440"/>
              <a:buFont typeface="Noto Sans Symbols"/>
              <a:buChar char="❑"/>
            </a:pPr>
            <a:r>
              <a:rPr lang="en-US">
                <a:solidFill>
                  <a:schemeClr val="lt1"/>
                </a:solidFill>
              </a:rPr>
              <a:t>Allow Users to Reserve Tools</a:t>
            </a:r>
            <a:endParaRPr/>
          </a:p>
          <a:p>
            <a:pPr indent="-194310" lvl="0" marL="285750" rtl="0" algn="l">
              <a:spcBef>
                <a:spcPts val="960"/>
              </a:spcBef>
              <a:spcAft>
                <a:spcPts val="0"/>
              </a:spcAft>
              <a:buSzPts val="1440"/>
              <a:buFont typeface="Noto Sans Symbols"/>
              <a:buNone/>
            </a:pPr>
            <a:r>
              <a:t/>
            </a:r>
            <a:endParaRPr>
              <a:solidFill>
                <a:schemeClr val="lt1"/>
              </a:solidFill>
            </a:endParaRPr>
          </a:p>
          <a:p>
            <a:pPr indent="-285750" lvl="0" marL="285750" rtl="0" algn="l">
              <a:spcBef>
                <a:spcPts val="960"/>
              </a:spcBef>
              <a:spcAft>
                <a:spcPts val="0"/>
              </a:spcAft>
              <a:buSzPts val="1440"/>
              <a:buFont typeface="Noto Sans Symbols"/>
              <a:buChar char="❑"/>
            </a:pPr>
            <a:r>
              <a:rPr lang="en-US">
                <a:solidFill>
                  <a:schemeClr val="lt1"/>
                </a:solidFill>
              </a:rPr>
              <a:t>Allow Users to Create and Edit Profile</a:t>
            </a:r>
            <a:endParaRPr/>
          </a:p>
          <a:p>
            <a:pPr indent="-194310" lvl="0" marL="285750" rtl="0" algn="l">
              <a:spcBef>
                <a:spcPts val="960"/>
              </a:spcBef>
              <a:spcAft>
                <a:spcPts val="0"/>
              </a:spcAft>
              <a:buSzPts val="1440"/>
              <a:buFont typeface="Noto Sans Symbols"/>
              <a:buNone/>
            </a:pPr>
            <a:r>
              <a:t/>
            </a:r>
            <a:endParaRPr>
              <a:solidFill>
                <a:schemeClr val="lt1"/>
              </a:solidFill>
            </a:endParaRPr>
          </a:p>
          <a:p>
            <a:pPr indent="-285750" lvl="0" marL="285750" rtl="0" algn="l">
              <a:spcBef>
                <a:spcPts val="960"/>
              </a:spcBef>
              <a:spcAft>
                <a:spcPts val="0"/>
              </a:spcAft>
              <a:buSzPts val="1440"/>
              <a:buFont typeface="Noto Sans Symbols"/>
              <a:buChar char="❑"/>
            </a:pPr>
            <a:r>
              <a:rPr lang="en-US">
                <a:solidFill>
                  <a:schemeClr val="lt1"/>
                </a:solidFill>
              </a:rPr>
              <a:t>Allow Admin to Check Tools In/Out</a:t>
            </a:r>
            <a:endParaRPr/>
          </a:p>
        </p:txBody>
      </p:sp>
      <p:pic>
        <p:nvPicPr>
          <p:cNvPr id="167" name="Google Shape;167;p5"/>
          <p:cNvPicPr preferRelativeResize="0"/>
          <p:nvPr/>
        </p:nvPicPr>
        <p:blipFill rotWithShape="1">
          <a:blip r:embed="rId3">
            <a:alphaModFix/>
          </a:blip>
          <a:srcRect b="0" l="0" r="0" t="0"/>
          <a:stretch/>
        </p:blipFill>
        <p:spPr>
          <a:xfrm>
            <a:off x="0" y="0"/>
            <a:ext cx="4593056"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6"/>
          <p:cNvSpPr txBox="1"/>
          <p:nvPr>
            <p:ph type="title"/>
          </p:nvPr>
        </p:nvSpPr>
        <p:spPr>
          <a:xfrm>
            <a:off x="777418" y="603422"/>
            <a:ext cx="60198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lang="en-US"/>
              <a:t>ALLOW USERS TO RESERVE TOOLS</a:t>
            </a:r>
            <a:br>
              <a:rPr lang="en-US"/>
            </a:br>
            <a:endParaRPr/>
          </a:p>
        </p:txBody>
      </p:sp>
      <p:sp>
        <p:nvSpPr>
          <p:cNvPr id="173" name="Google Shape;173;p6"/>
          <p:cNvSpPr txBox="1"/>
          <p:nvPr>
            <p:ph idx="1" type="body"/>
          </p:nvPr>
        </p:nvSpPr>
        <p:spPr>
          <a:xfrm>
            <a:off x="551895" y="1963334"/>
            <a:ext cx="8852164" cy="204893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a:solidFill>
                  <a:schemeClr val="lt1"/>
                </a:solidFill>
              </a:rPr>
              <a:t>Allowing users to reserve tools falls in the following requirements definitions:</a:t>
            </a:r>
            <a:endParaRPr/>
          </a:p>
          <a:p>
            <a:pPr indent="0" lvl="0" marL="0" rtl="0" algn="l">
              <a:spcBef>
                <a:spcPts val="960"/>
              </a:spcBef>
              <a:spcAft>
                <a:spcPts val="0"/>
              </a:spcAft>
              <a:buSzPts val="1440"/>
              <a:buNone/>
            </a:pPr>
            <a:r>
              <a:rPr lang="en-US">
                <a:solidFill>
                  <a:schemeClr val="lt1"/>
                </a:solidFill>
              </a:rPr>
              <a:t>MOSCOW 				=&gt; Should</a:t>
            </a:r>
            <a:endParaRPr/>
          </a:p>
          <a:p>
            <a:pPr indent="0" lvl="0" marL="0" rtl="0" algn="l">
              <a:spcBef>
                <a:spcPts val="960"/>
              </a:spcBef>
              <a:spcAft>
                <a:spcPts val="0"/>
              </a:spcAft>
              <a:buSzPts val="1440"/>
              <a:buNone/>
            </a:pPr>
            <a:r>
              <a:rPr lang="en-US">
                <a:solidFill>
                  <a:schemeClr val="lt1"/>
                </a:solidFill>
              </a:rPr>
              <a:t>FURPS					=&gt; Functional, Usable, Reliable</a:t>
            </a:r>
            <a:endParaRPr/>
          </a:p>
          <a:p>
            <a:pPr indent="0" lvl="0" marL="0" rtl="0" algn="l">
              <a:spcBef>
                <a:spcPts val="960"/>
              </a:spcBef>
              <a:spcAft>
                <a:spcPts val="0"/>
              </a:spcAft>
              <a:buSzPts val="1440"/>
              <a:buNone/>
            </a:pPr>
            <a:r>
              <a:rPr lang="en-US">
                <a:solidFill>
                  <a:schemeClr val="lt1"/>
                </a:solidFill>
              </a:rPr>
              <a:t>Audience-Orientated	=&gt; User Requirement</a:t>
            </a:r>
            <a:endParaRPr/>
          </a:p>
        </p:txBody>
      </p:sp>
      <p:sp>
        <p:nvSpPr>
          <p:cNvPr id="174" name="Google Shape;174;p6"/>
          <p:cNvSpPr txBox="1"/>
          <p:nvPr/>
        </p:nvSpPr>
        <p:spPr>
          <a:xfrm>
            <a:off x="537766" y="4161453"/>
            <a:ext cx="882676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Joe stated that his top priority was to be able to keep track of the toolshed inventory as well as record when a tool was checked out and to whom.</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While allowing users to reserve tools was not essential to accomplish that task, we believed it should be implemented as an easier way to keep track of supply and demand of the tool inventory.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7"/>
          <p:cNvSpPr txBox="1"/>
          <p:nvPr>
            <p:ph type="title"/>
          </p:nvPr>
        </p:nvSpPr>
        <p:spPr>
          <a:xfrm>
            <a:off x="880654" y="629282"/>
            <a:ext cx="60198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lang="en-US"/>
              <a:t>ALLOW USERS TO RESERVE TOOLS</a:t>
            </a:r>
            <a:br>
              <a:rPr lang="en-US"/>
            </a:br>
            <a:endParaRPr/>
          </a:p>
        </p:txBody>
      </p:sp>
      <p:sp>
        <p:nvSpPr>
          <p:cNvPr id="180" name="Google Shape;180;p7"/>
          <p:cNvSpPr txBox="1"/>
          <p:nvPr>
            <p:ph idx="1" type="body"/>
          </p:nvPr>
        </p:nvSpPr>
        <p:spPr>
          <a:xfrm>
            <a:off x="880654" y="2248560"/>
            <a:ext cx="10788433" cy="433679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solidFill>
                  <a:schemeClr val="lt1"/>
                </a:solidFill>
              </a:rPr>
              <a:t>Scrum Tasks: 												Assigned		FURPS</a:t>
            </a:r>
            <a:endParaRPr/>
          </a:p>
          <a:p>
            <a:pPr indent="-285750" lvl="0" marL="285750" rtl="0" algn="l">
              <a:spcBef>
                <a:spcPts val="960"/>
              </a:spcBef>
              <a:spcAft>
                <a:spcPts val="0"/>
              </a:spcAft>
              <a:buSzPts val="1440"/>
              <a:buFont typeface="Noto Sans Symbols"/>
              <a:buChar char="❑"/>
            </a:pPr>
            <a:r>
              <a:rPr lang="en-US">
                <a:solidFill>
                  <a:schemeClr val="lt1"/>
                </a:solidFill>
              </a:rPr>
              <a:t>Create an inventory list/Initialize the database				-Ian/Liz			F</a:t>
            </a:r>
            <a:endParaRPr/>
          </a:p>
          <a:p>
            <a:pPr indent="-285750" lvl="0" marL="285750" rtl="0" algn="l">
              <a:spcBef>
                <a:spcPts val="960"/>
              </a:spcBef>
              <a:spcAft>
                <a:spcPts val="0"/>
              </a:spcAft>
              <a:buSzPts val="1440"/>
              <a:buFont typeface="Noto Sans Symbols"/>
              <a:buChar char="❑"/>
            </a:pPr>
            <a:r>
              <a:rPr lang="en-US">
                <a:solidFill>
                  <a:schemeClr val="lt1"/>
                </a:solidFill>
              </a:rPr>
              <a:t>Create user profiles/sign in page							- Liz				U</a:t>
            </a:r>
            <a:endParaRPr/>
          </a:p>
          <a:p>
            <a:pPr indent="-285750" lvl="0" marL="285750" rtl="0" algn="l">
              <a:spcBef>
                <a:spcPts val="960"/>
              </a:spcBef>
              <a:spcAft>
                <a:spcPts val="0"/>
              </a:spcAft>
              <a:buSzPts val="1440"/>
              <a:buFont typeface="Noto Sans Symbols"/>
              <a:buChar char="❑"/>
            </a:pPr>
            <a:r>
              <a:rPr lang="en-US">
                <a:solidFill>
                  <a:schemeClr val="lt1"/>
                </a:solidFill>
              </a:rPr>
              <a:t>Create a page to display the inventory list					- Liz				F</a:t>
            </a:r>
            <a:endParaRPr/>
          </a:p>
          <a:p>
            <a:pPr indent="-285750" lvl="0" marL="285750" rtl="0" algn="l">
              <a:spcBef>
                <a:spcPts val="960"/>
              </a:spcBef>
              <a:spcAft>
                <a:spcPts val="0"/>
              </a:spcAft>
              <a:buSzPts val="1440"/>
              <a:buFont typeface="Noto Sans Symbols"/>
              <a:buChar char="❑"/>
            </a:pPr>
            <a:r>
              <a:rPr lang="en-US">
                <a:solidFill>
                  <a:schemeClr val="lt1"/>
                </a:solidFill>
              </a:rPr>
              <a:t>Create a user reservation page							- Liz				F/U</a:t>
            </a:r>
            <a:endParaRPr/>
          </a:p>
          <a:p>
            <a:pPr indent="-285750" lvl="0" marL="285750" rtl="0" algn="l">
              <a:spcBef>
                <a:spcPts val="960"/>
              </a:spcBef>
              <a:spcAft>
                <a:spcPts val="0"/>
              </a:spcAft>
              <a:buSzPts val="1440"/>
              <a:buFont typeface="Noto Sans Symbols"/>
              <a:buChar char="❑"/>
            </a:pPr>
            <a:r>
              <a:rPr lang="en-US">
                <a:solidFill>
                  <a:schemeClr val="lt1"/>
                </a:solidFill>
              </a:rPr>
              <a:t>Create a modal to confirm a submission was accepted 	- Ian			F/U/R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8"/>
          <p:cNvSpPr txBox="1"/>
          <p:nvPr>
            <p:ph type="title"/>
          </p:nvPr>
        </p:nvSpPr>
        <p:spPr>
          <a:xfrm>
            <a:off x="813286" y="580054"/>
            <a:ext cx="60198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lang="en-US"/>
              <a:t>ALLOW USERS TO RESERVE TOOLS</a:t>
            </a:r>
            <a:br>
              <a:rPr lang="en-US"/>
            </a:br>
            <a:endParaRPr/>
          </a:p>
        </p:txBody>
      </p:sp>
      <p:sp>
        <p:nvSpPr>
          <p:cNvPr id="186" name="Google Shape;186;p8"/>
          <p:cNvSpPr txBox="1"/>
          <p:nvPr>
            <p:ph idx="1" type="body"/>
          </p:nvPr>
        </p:nvSpPr>
        <p:spPr>
          <a:xfrm>
            <a:off x="811698" y="1723054"/>
            <a:ext cx="9498372" cy="487069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solidFill>
                  <a:schemeClr val="lt1"/>
                </a:solidFill>
              </a:rPr>
              <a:t>These tasks were completed intermittently </a:t>
            </a:r>
            <a:r>
              <a:rPr lang="en-US">
                <a:solidFill>
                  <a:schemeClr val="lt1"/>
                </a:solidFill>
              </a:rPr>
              <a:t>throughout</a:t>
            </a:r>
            <a:r>
              <a:rPr lang="en-US">
                <a:solidFill>
                  <a:schemeClr val="lt1"/>
                </a:solidFill>
              </a:rPr>
              <a:t> the various sprints of phase 3 with the last being completed during the final phase of testing and development. Following the completion of phase 3.</a:t>
            </a:r>
            <a:endParaRPr/>
          </a:p>
          <a:p>
            <a:pPr indent="0" lvl="0" marL="0" rtl="0" algn="l">
              <a:spcBef>
                <a:spcPts val="960"/>
              </a:spcBef>
              <a:spcAft>
                <a:spcPts val="0"/>
              </a:spcAft>
              <a:buSzPts val="1440"/>
              <a:buNone/>
            </a:pPr>
            <a:r>
              <a:t/>
            </a:r>
            <a:endParaRPr>
              <a:solidFill>
                <a:schemeClr val="lt1"/>
              </a:solidFill>
            </a:endParaRPr>
          </a:p>
          <a:p>
            <a:pPr indent="0" lvl="0" marL="0" rtl="0" algn="l">
              <a:spcBef>
                <a:spcPts val="960"/>
              </a:spcBef>
              <a:spcAft>
                <a:spcPts val="0"/>
              </a:spcAft>
              <a:buSzPts val="1440"/>
              <a:buNone/>
            </a:pPr>
            <a:r>
              <a:rPr lang="en-US">
                <a:solidFill>
                  <a:schemeClr val="lt1"/>
                </a:solidFill>
              </a:rPr>
              <a:t>The inventory list was put together during the first sprint, with the page to display being created during the second sprint. </a:t>
            </a:r>
            <a:endParaRPr/>
          </a:p>
          <a:p>
            <a:pPr indent="0" lvl="0" marL="0" rtl="0" algn="l">
              <a:spcBef>
                <a:spcPts val="960"/>
              </a:spcBef>
              <a:spcAft>
                <a:spcPts val="0"/>
              </a:spcAft>
              <a:buSzPts val="1440"/>
              <a:buNone/>
            </a:pPr>
            <a:r>
              <a:t/>
            </a:r>
            <a:endParaRPr>
              <a:solidFill>
                <a:schemeClr val="lt1"/>
              </a:solidFill>
            </a:endParaRPr>
          </a:p>
          <a:p>
            <a:pPr indent="0" lvl="0" marL="0" rtl="0" algn="l">
              <a:spcBef>
                <a:spcPts val="960"/>
              </a:spcBef>
              <a:spcAft>
                <a:spcPts val="0"/>
              </a:spcAft>
              <a:buSzPts val="1440"/>
              <a:buNone/>
            </a:pPr>
            <a:r>
              <a:rPr lang="en-US">
                <a:solidFill>
                  <a:schemeClr val="lt1"/>
                </a:solidFill>
              </a:rPr>
              <a:t>The User profile pages and sign in pages were also completed during the first sprint. The user reservation page was also created at this time, but was also polished during the third sprint.</a:t>
            </a:r>
            <a:endParaRPr/>
          </a:p>
          <a:p>
            <a:pPr indent="0" lvl="0" marL="0" rtl="0" algn="l">
              <a:spcBef>
                <a:spcPts val="960"/>
              </a:spcBef>
              <a:spcAft>
                <a:spcPts val="0"/>
              </a:spcAft>
              <a:buSzPts val="1440"/>
              <a:buNone/>
            </a:pPr>
            <a:r>
              <a:t/>
            </a:r>
            <a:endParaRPr>
              <a:solidFill>
                <a:schemeClr val="lt1"/>
              </a:solidFill>
            </a:endParaRPr>
          </a:p>
          <a:p>
            <a:pPr indent="0" lvl="0" marL="0" rtl="0" algn="l">
              <a:spcBef>
                <a:spcPts val="960"/>
              </a:spcBef>
              <a:spcAft>
                <a:spcPts val="0"/>
              </a:spcAft>
              <a:buSzPts val="1440"/>
              <a:buNone/>
            </a:pPr>
            <a:r>
              <a:rPr lang="en-US">
                <a:solidFill>
                  <a:schemeClr val="lt1"/>
                </a:solidFill>
              </a:rPr>
              <a:t>The modal to alert users their order had been accepted was completed shortly after the completion of phase 3 of this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9"/>
          <p:cNvSpPr txBox="1"/>
          <p:nvPr>
            <p:ph type="title"/>
          </p:nvPr>
        </p:nvSpPr>
        <p:spPr>
          <a:xfrm>
            <a:off x="684212" y="478182"/>
            <a:ext cx="8534400" cy="1507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lang="en-US" sz="2800"/>
              <a:t>ALLOW USERS TO </a:t>
            </a:r>
            <a:endParaRPr sz="2800"/>
          </a:p>
          <a:p>
            <a:pPr indent="0" lvl="0" marL="0" rtl="0" algn="l">
              <a:spcBef>
                <a:spcPts val="0"/>
              </a:spcBef>
              <a:spcAft>
                <a:spcPts val="0"/>
              </a:spcAft>
              <a:buClr>
                <a:schemeClr val="lt1"/>
              </a:buClr>
              <a:buSzPts val="2800"/>
              <a:buFont typeface="Century Gothic"/>
              <a:buNone/>
            </a:pPr>
            <a:r>
              <a:rPr lang="en-US" sz="2800"/>
              <a:t>CREATE AND EDIT PROFILE</a:t>
            </a:r>
            <a:endParaRPr sz="2800"/>
          </a:p>
        </p:txBody>
      </p:sp>
      <p:sp>
        <p:nvSpPr>
          <p:cNvPr id="192" name="Google Shape;192;p9"/>
          <p:cNvSpPr txBox="1"/>
          <p:nvPr/>
        </p:nvSpPr>
        <p:spPr>
          <a:xfrm>
            <a:off x="9529894" y="478172"/>
            <a:ext cx="14932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Ian</a:t>
            </a:r>
            <a:endParaRPr/>
          </a:p>
        </p:txBody>
      </p:sp>
      <p:sp>
        <p:nvSpPr>
          <p:cNvPr id="193" name="Google Shape;193;p9"/>
          <p:cNvSpPr txBox="1"/>
          <p:nvPr>
            <p:ph idx="1" type="body"/>
          </p:nvPr>
        </p:nvSpPr>
        <p:spPr>
          <a:xfrm>
            <a:off x="684212" y="1985375"/>
            <a:ext cx="8534400" cy="3615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800">
                <a:solidFill>
                  <a:srgbClr val="FFFFFF"/>
                </a:solidFill>
              </a:rPr>
              <a:t>MOSCOW: Must</a:t>
            </a:r>
            <a:endParaRPr sz="1800">
              <a:solidFill>
                <a:srgbClr val="FFFFFF"/>
              </a:solidFill>
            </a:endParaRPr>
          </a:p>
          <a:p>
            <a:pPr indent="0" lvl="0" marL="0" rtl="0" algn="l">
              <a:spcBef>
                <a:spcPts val="600"/>
              </a:spcBef>
              <a:spcAft>
                <a:spcPts val="0"/>
              </a:spcAft>
              <a:buNone/>
            </a:pPr>
            <a:r>
              <a:rPr lang="en-US" sz="1800">
                <a:solidFill>
                  <a:srgbClr val="FFFFFF"/>
                </a:solidFill>
              </a:rPr>
              <a:t>FURPS: Functional, Usable</a:t>
            </a:r>
            <a:endParaRPr sz="1800">
              <a:solidFill>
                <a:srgbClr val="FFFFFF"/>
              </a:solidFill>
            </a:endParaRPr>
          </a:p>
          <a:p>
            <a:pPr indent="0" lvl="0" marL="0" rtl="0" algn="l">
              <a:spcBef>
                <a:spcPts val="600"/>
              </a:spcBef>
              <a:spcAft>
                <a:spcPts val="0"/>
              </a:spcAft>
              <a:buNone/>
            </a:pPr>
            <a:r>
              <a:rPr lang="en-US" sz="1800">
                <a:solidFill>
                  <a:srgbClr val="FFFFFF"/>
                </a:solidFill>
              </a:rPr>
              <a:t>Audience Oriented: Functional Requirement</a:t>
            </a:r>
            <a:endParaRPr sz="1800">
              <a:solidFill>
                <a:srgbClr val="FFFFFF"/>
              </a:solidFill>
            </a:endParaRPr>
          </a:p>
          <a:p>
            <a:pPr indent="0" lvl="0" marL="0" rtl="0" algn="l">
              <a:spcBef>
                <a:spcPts val="600"/>
              </a:spcBef>
              <a:spcAft>
                <a:spcPts val="0"/>
              </a:spcAft>
              <a:buNone/>
            </a:pPr>
            <a:r>
              <a:t/>
            </a:r>
            <a:endParaRPr sz="1800">
              <a:solidFill>
                <a:srgbClr val="FFFFFF"/>
              </a:solidFill>
            </a:endParaRPr>
          </a:p>
          <a:p>
            <a:pPr indent="0" lvl="0" marL="0" rtl="0" algn="l">
              <a:spcBef>
                <a:spcPts val="600"/>
              </a:spcBef>
              <a:spcAft>
                <a:spcPts val="0"/>
              </a:spcAft>
              <a:buNone/>
            </a:pPr>
            <a:r>
              <a:rPr lang="en-US" sz="1800">
                <a:solidFill>
                  <a:srgbClr val="FFFFFF"/>
                </a:solidFill>
              </a:rPr>
              <a:t>This requirement is specified in the low level design documentation for project requirements. This requirement is a prerequisite to all other user requirements. </a:t>
            </a:r>
            <a:endParaRPr sz="1800">
              <a:solidFill>
                <a:srgbClr val="FFFFFF"/>
              </a:solidFill>
            </a:endParaRPr>
          </a:p>
          <a:p>
            <a:pPr indent="0" lvl="0" marL="0" rtl="0" algn="l">
              <a:spcBef>
                <a:spcPts val="600"/>
              </a:spcBef>
              <a:spcAft>
                <a:spcPts val="600"/>
              </a:spcAft>
              <a:buNone/>
            </a:pPr>
            <a:r>
              <a:rPr lang="en-US" sz="1800">
                <a:solidFill>
                  <a:srgbClr val="FFFFFF"/>
                </a:solidFill>
              </a:rPr>
              <a:t>Joe wanted to be able to keep better track of the tools. The best way to do that is to have user profiles that track all of the tools the user has checked out. Joe also wanted to have more control of getting tools turned in on time. User profiles that require an email allow Joe to communicate with his </a:t>
            </a:r>
            <a:r>
              <a:rPr lang="en-US" sz="1800">
                <a:solidFill>
                  <a:srgbClr val="FFFFFF"/>
                </a:solidFill>
              </a:rPr>
              <a:t>customers</a:t>
            </a:r>
            <a:r>
              <a:rPr lang="en-US" sz="1800">
                <a:solidFill>
                  <a:srgbClr val="FFFFFF"/>
                </a:solidFill>
              </a:rPr>
              <a:t> more easily, and even automate that </a:t>
            </a:r>
            <a:r>
              <a:rPr lang="en-US" sz="1800">
                <a:solidFill>
                  <a:srgbClr val="FFFFFF"/>
                </a:solidFill>
              </a:rPr>
              <a:t>communication</a:t>
            </a:r>
            <a:r>
              <a:rPr lang="en-US" sz="1800">
                <a:solidFill>
                  <a:srgbClr val="FFFFFF"/>
                </a:solidFill>
              </a:rPr>
              <a:t>.</a:t>
            </a:r>
            <a:endParaRPr sz="18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2020-04-09T04:56:11Z</dcterms:created>
  <dc:creator>Joshua Kropf</dc:creator>
</cp:coreProperties>
</file>