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notesMasterIdLst>
    <p:notesMasterId r:id="rId26"/>
  </p:notesMasterIdLst>
  <p:sldIdLst>
    <p:sldId id="257" r:id="rId2"/>
    <p:sldId id="258" r:id="rId3"/>
    <p:sldId id="273" r:id="rId4"/>
    <p:sldId id="259" r:id="rId5"/>
    <p:sldId id="260" r:id="rId6"/>
    <p:sldId id="274" r:id="rId7"/>
    <p:sldId id="261" r:id="rId8"/>
    <p:sldId id="262" r:id="rId9"/>
    <p:sldId id="275" r:id="rId10"/>
    <p:sldId id="263" r:id="rId11"/>
    <p:sldId id="264" r:id="rId12"/>
    <p:sldId id="276" r:id="rId13"/>
    <p:sldId id="265" r:id="rId14"/>
    <p:sldId id="266" r:id="rId15"/>
    <p:sldId id="277" r:id="rId16"/>
    <p:sldId id="267" r:id="rId17"/>
    <p:sldId id="268" r:id="rId18"/>
    <p:sldId id="278" r:id="rId19"/>
    <p:sldId id="270" r:id="rId20"/>
    <p:sldId id="269" r:id="rId21"/>
    <p:sldId id="279" r:id="rId22"/>
    <p:sldId id="271" r:id="rId23"/>
    <p:sldId id="272" r:id="rId24"/>
    <p:sldId id="28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0909" autoAdjust="0"/>
  </p:normalViewPr>
  <p:slideViewPr>
    <p:cSldViewPr snapToGrid="0">
      <p:cViewPr varScale="1">
        <p:scale>
          <a:sx n="59" d="100"/>
          <a:sy n="59" d="100"/>
        </p:scale>
        <p:origin x="1176"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EEC2E8-FAB1-436E-A7E7-95E5B1C57003}" type="datetimeFigureOut">
              <a:rPr lang="en-US" smtClean="0"/>
              <a:t>5/17/2025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E4E9BA-98CD-4520-925C-758F4C3DBB4E}" type="slidenum">
              <a:rPr lang="en-US" smtClean="0"/>
              <a:t>‹#›</a:t>
            </a:fld>
            <a:endParaRPr lang="en-US"/>
          </a:p>
        </p:txBody>
      </p:sp>
    </p:spTree>
    <p:extLst>
      <p:ext uri="{BB962C8B-B14F-4D97-AF65-F5344CB8AC3E}">
        <p14:creationId xmlns:p14="http://schemas.microsoft.com/office/powerpoint/2010/main" val="1719917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5E4E9BA-98CD-4520-925C-758F4C3DBB4E}" type="slidenum">
              <a:rPr lang="en-US" smtClean="0"/>
              <a:t>6</a:t>
            </a:fld>
            <a:endParaRPr lang="en-US"/>
          </a:p>
        </p:txBody>
      </p:sp>
    </p:spTree>
    <p:extLst>
      <p:ext uri="{BB962C8B-B14F-4D97-AF65-F5344CB8AC3E}">
        <p14:creationId xmlns:p14="http://schemas.microsoft.com/office/powerpoint/2010/main" val="2205480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E4EC097-0129-4A26-9A59-AACC7EEDA881}" type="datetimeFigureOut">
              <a:rPr lang="en-US" smtClean="0"/>
              <a:t>5/17/2025</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CBEB74BE-E8B6-4336-9756-771D4B839066}"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60135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4EC097-0129-4A26-9A59-AACC7EEDA881}" type="datetimeFigureOut">
              <a:rPr lang="en-US" smtClean="0"/>
              <a:t>5/17/2025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EB74BE-E8B6-4336-9756-771D4B839066}"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1441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4EC097-0129-4A26-9A59-AACC7EEDA881}" type="datetimeFigureOut">
              <a:rPr lang="en-US" smtClean="0"/>
              <a:t>5/17/2025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EB74BE-E8B6-4336-9756-771D4B839066}"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70168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4EC097-0129-4A26-9A59-AACC7EEDA881}" type="datetimeFigureOut">
              <a:rPr lang="en-US" smtClean="0"/>
              <a:t>5/17/2025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EB74BE-E8B6-4336-9756-771D4B839066}"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10450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4EC097-0129-4A26-9A59-AACC7EEDA881}" type="datetimeFigureOut">
              <a:rPr lang="en-US" smtClean="0"/>
              <a:t>5/17/2025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EB74BE-E8B6-4336-9756-771D4B839066}"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2832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4EC097-0129-4A26-9A59-AACC7EEDA881}" type="datetimeFigureOut">
              <a:rPr lang="en-US" smtClean="0"/>
              <a:t>5/17/2025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EB74BE-E8B6-4336-9756-771D4B839066}"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33720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4EC097-0129-4A26-9A59-AACC7EEDA881}" type="datetimeFigureOut">
              <a:rPr lang="en-US" smtClean="0"/>
              <a:t>5/17/2025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EB74BE-E8B6-4336-9756-771D4B839066}"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56234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E4EC097-0129-4A26-9A59-AACC7EEDA881}" type="datetimeFigureOut">
              <a:rPr lang="en-US" smtClean="0"/>
              <a:t>5/17/2025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EB74BE-E8B6-4336-9756-771D4B839066}"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85315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4EC097-0129-4A26-9A59-AACC7EEDA881}" type="datetimeFigureOut">
              <a:rPr lang="en-US" smtClean="0"/>
              <a:t>5/17/2025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EB74BE-E8B6-4336-9756-771D4B839066}" type="slidenum">
              <a:rPr lang="en-US" smtClean="0"/>
              <a:t>‹#›</a:t>
            </a:fld>
            <a:endParaRPr lang="en-US"/>
          </a:p>
        </p:txBody>
      </p:sp>
    </p:spTree>
    <p:extLst>
      <p:ext uri="{BB962C8B-B14F-4D97-AF65-F5344CB8AC3E}">
        <p14:creationId xmlns:p14="http://schemas.microsoft.com/office/powerpoint/2010/main" val="1295376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4EC097-0129-4A26-9A59-AACC7EEDA881}" type="datetimeFigureOut">
              <a:rPr lang="en-US" smtClean="0"/>
              <a:t>5/17/2025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EB74BE-E8B6-4336-9756-771D4B839066}"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0279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E4EC097-0129-4A26-9A59-AACC7EEDA881}" type="datetimeFigureOut">
              <a:rPr lang="en-US" smtClean="0"/>
              <a:t>5/17/2025</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CBEB74BE-E8B6-4336-9756-771D4B839066}"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95034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E4EC097-0129-4A26-9A59-AACC7EEDA881}" type="datetimeFigureOut">
              <a:rPr lang="en-US" smtClean="0"/>
              <a:t>5/17/2025</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CBEB74BE-E8B6-4336-9756-771D4B839066}"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7681792"/>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7.xml"/><Relationship Id="rId1" Type="http://schemas.openxmlformats.org/officeDocument/2006/relationships/video" Target="https://www.youtube.com/embed/slWpbHrOxow?feature=oembed"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7.xml"/><Relationship Id="rId1" Type="http://schemas.openxmlformats.org/officeDocument/2006/relationships/video" Target="https://www.youtube.com/embed/lh8xyRvwJH4?feature=oembed"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7.xml"/><Relationship Id="rId1" Type="http://schemas.openxmlformats.org/officeDocument/2006/relationships/video" Target="https://www.youtube.com/embed/QU6NBfuJv84?feature=oembed"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7.xml"/><Relationship Id="rId1" Type="http://schemas.openxmlformats.org/officeDocument/2006/relationships/video" Target="https://www.youtube.com/embed/r8MYgQz3CCc?feature=oembed"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Layout" Target="../slideLayouts/slideLayout7.xml"/><Relationship Id="rId1" Type="http://schemas.openxmlformats.org/officeDocument/2006/relationships/video" Target="https://www.youtube.com/embed/qNRp4PSANwg?feature=oembed"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7.xml"/><Relationship Id="rId1" Type="http://schemas.openxmlformats.org/officeDocument/2006/relationships/video" Target="https://www.youtube.com/embed/zlu_zPIx1h0?feature=oembed"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video" Target="https://www.youtube.com/embed/ku0dN3_StFs?feature=oembed" TargetMode="Externa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7.xml"/><Relationship Id="rId1" Type="http://schemas.openxmlformats.org/officeDocument/2006/relationships/video" Target="https://www.youtube.com/embed/WTGLkRP3b8E?feature=oembe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FF960A-CBE0-6F8C-C371-9CB5013A9A73}"/>
              </a:ext>
            </a:extLst>
          </p:cNvPr>
          <p:cNvSpPr txBox="1"/>
          <p:nvPr/>
        </p:nvSpPr>
        <p:spPr>
          <a:xfrm>
            <a:off x="1668380" y="1820780"/>
            <a:ext cx="9224209" cy="2554545"/>
          </a:xfrm>
          <a:prstGeom prst="rect">
            <a:avLst/>
          </a:prstGeom>
          <a:noFill/>
        </p:spPr>
        <p:txBody>
          <a:bodyPr wrap="square" rtlCol="0">
            <a:spAutoFit/>
          </a:bodyPr>
          <a:lstStyle/>
          <a:p>
            <a:r>
              <a:rPr lang="en-US" sz="8000" b="1" dirty="0">
                <a:latin typeface="Algerian" panose="04020705040A02060702" pitchFamily="82" charset="0"/>
              </a:rPr>
              <a:t>INTERNATIONAL FOLK DANCE</a:t>
            </a:r>
          </a:p>
        </p:txBody>
      </p:sp>
    </p:spTree>
    <p:extLst>
      <p:ext uri="{BB962C8B-B14F-4D97-AF65-F5344CB8AC3E}">
        <p14:creationId xmlns:p14="http://schemas.microsoft.com/office/powerpoint/2010/main" val="25554539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C2725F-38F4-D05E-41EC-B5C6F828FEC0}"/>
              </a:ext>
            </a:extLst>
          </p:cNvPr>
          <p:cNvSpPr txBox="1"/>
          <p:nvPr/>
        </p:nvSpPr>
        <p:spPr>
          <a:xfrm>
            <a:off x="4395536" y="2454442"/>
            <a:ext cx="3400928" cy="1323439"/>
          </a:xfrm>
          <a:prstGeom prst="rect">
            <a:avLst/>
          </a:prstGeom>
          <a:noFill/>
        </p:spPr>
        <p:txBody>
          <a:bodyPr wrap="square" rtlCol="0">
            <a:spAutoFit/>
          </a:bodyPr>
          <a:lstStyle/>
          <a:p>
            <a:r>
              <a:rPr lang="en-US" sz="8000" b="1" dirty="0">
                <a:latin typeface="Algerian" panose="04020705040A02060702" pitchFamily="82" charset="0"/>
              </a:rPr>
              <a:t>SWING</a:t>
            </a:r>
          </a:p>
        </p:txBody>
      </p:sp>
    </p:spTree>
    <p:extLst>
      <p:ext uri="{BB962C8B-B14F-4D97-AF65-F5344CB8AC3E}">
        <p14:creationId xmlns:p14="http://schemas.microsoft.com/office/powerpoint/2010/main" val="1970781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F8823D-8AC0-EA0D-1D3D-4A08BBB1E520}"/>
              </a:ext>
            </a:extLst>
          </p:cNvPr>
          <p:cNvSpPr txBox="1"/>
          <p:nvPr/>
        </p:nvSpPr>
        <p:spPr>
          <a:xfrm>
            <a:off x="1668378" y="1243263"/>
            <a:ext cx="9801727" cy="3539430"/>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Definition:</a:t>
            </a:r>
            <a:r>
              <a:rPr lang="en-US" sz="2800" dirty="0">
                <a:latin typeface="Arial" panose="020B0604020202020204" pitchFamily="34" charset="0"/>
                <a:cs typeface="Arial" panose="020B0604020202020204" pitchFamily="34" charset="0"/>
              </a:rPr>
              <a:t> A group of energetic dances that feature lively footwork, spins, and lifts, typically performed to jazz or swing music.  </a:t>
            </a:r>
          </a:p>
          <a:p>
            <a:endParaRPr lang="en-US" sz="2800" dirty="0">
              <a:latin typeface="Arial" panose="020B0604020202020204" pitchFamily="34" charset="0"/>
              <a:cs typeface="Arial" panose="020B0604020202020204" pitchFamily="34" charset="0"/>
            </a:endParaRPr>
          </a:p>
          <a:p>
            <a:r>
              <a:rPr lang="en-US" sz="2800" b="1" dirty="0">
                <a:latin typeface="Arial" panose="020B0604020202020204" pitchFamily="34" charset="0"/>
                <a:cs typeface="Arial" panose="020B0604020202020204" pitchFamily="34" charset="0"/>
              </a:rPr>
              <a:t>History:</a:t>
            </a:r>
            <a:r>
              <a:rPr lang="en-US" sz="2800" dirty="0">
                <a:latin typeface="Arial" panose="020B0604020202020204" pitchFamily="34" charset="0"/>
                <a:cs typeface="Arial" panose="020B0604020202020204" pitchFamily="34" charset="0"/>
              </a:rPr>
              <a:t> Developed in the U.S. in the 1920s-1940s, especially among African-American communities, Styles include Lindy Hop, East Coast Swing, and West Coast Swing.</a:t>
            </a:r>
          </a:p>
        </p:txBody>
      </p:sp>
    </p:spTree>
    <p:extLst>
      <p:ext uri="{BB962C8B-B14F-4D97-AF65-F5344CB8AC3E}">
        <p14:creationId xmlns:p14="http://schemas.microsoft.com/office/powerpoint/2010/main" val="39145456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nline Media 1" title="Swing | Awitin Mo At Isasayaw Ko">
            <a:hlinkClick r:id="" action="ppaction://media"/>
            <a:extLst>
              <a:ext uri="{FF2B5EF4-FFF2-40B4-BE49-F238E27FC236}">
                <a16:creationId xmlns:a16="http://schemas.microsoft.com/office/drawing/2014/main" id="{14449143-DED3-C36D-51A2-79FCF435267B}"/>
              </a:ext>
            </a:extLst>
          </p:cNvPr>
          <p:cNvPicPr>
            <a:picLocks noRot="1" noChangeAspect="1"/>
          </p:cNvPicPr>
          <p:nvPr>
            <a:videoFile r:link="rId1"/>
          </p:nvPr>
        </p:nvPicPr>
        <p:blipFill>
          <a:blip r:embed="rId3"/>
          <a:stretch>
            <a:fillRect/>
          </a:stretch>
        </p:blipFill>
        <p:spPr>
          <a:xfrm>
            <a:off x="0" y="0"/>
            <a:ext cx="12192000" cy="6144126"/>
          </a:xfrm>
          <a:prstGeom prst="rect">
            <a:avLst/>
          </a:prstGeom>
        </p:spPr>
      </p:pic>
      <p:sp>
        <p:nvSpPr>
          <p:cNvPr id="3" name="TextBox 2">
            <a:extLst>
              <a:ext uri="{FF2B5EF4-FFF2-40B4-BE49-F238E27FC236}">
                <a16:creationId xmlns:a16="http://schemas.microsoft.com/office/drawing/2014/main" id="{F9E9FE51-BF25-14F0-78F2-1109EC597A87}"/>
              </a:ext>
            </a:extLst>
          </p:cNvPr>
          <p:cNvSpPr txBox="1"/>
          <p:nvPr/>
        </p:nvSpPr>
        <p:spPr>
          <a:xfrm>
            <a:off x="4543926" y="6144126"/>
            <a:ext cx="3104147" cy="584775"/>
          </a:xfrm>
          <a:prstGeom prst="rect">
            <a:avLst/>
          </a:prstGeom>
          <a:noFill/>
        </p:spPr>
        <p:txBody>
          <a:bodyPr wrap="square" rtlCol="0">
            <a:spAutoFit/>
          </a:bodyPr>
          <a:lstStyle/>
          <a:p>
            <a:r>
              <a:rPr lang="en-US" sz="3200" b="1" dirty="0">
                <a:latin typeface="Arial Black" panose="020B0A04020102020204" pitchFamily="34" charset="0"/>
              </a:rPr>
              <a:t>Swing dance</a:t>
            </a:r>
          </a:p>
        </p:txBody>
      </p:sp>
    </p:spTree>
    <p:extLst>
      <p:ext uri="{BB962C8B-B14F-4D97-AF65-F5344CB8AC3E}">
        <p14:creationId xmlns:p14="http://schemas.microsoft.com/office/powerpoint/2010/main" val="1219435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3AEA1D-D6CB-97EC-F57C-397EE48A8C81}"/>
              </a:ext>
            </a:extLst>
          </p:cNvPr>
          <p:cNvSpPr txBox="1"/>
          <p:nvPr/>
        </p:nvSpPr>
        <p:spPr>
          <a:xfrm>
            <a:off x="4178968" y="2398294"/>
            <a:ext cx="3834064" cy="1323439"/>
          </a:xfrm>
          <a:prstGeom prst="rect">
            <a:avLst/>
          </a:prstGeom>
          <a:noFill/>
        </p:spPr>
        <p:txBody>
          <a:bodyPr wrap="square" rtlCol="0">
            <a:spAutoFit/>
          </a:bodyPr>
          <a:lstStyle/>
          <a:p>
            <a:r>
              <a:rPr lang="en-US" sz="8000" b="1" dirty="0">
                <a:latin typeface="Algerian" panose="04020705040A02060702" pitchFamily="82" charset="0"/>
              </a:rPr>
              <a:t>RUMBA</a:t>
            </a:r>
          </a:p>
        </p:txBody>
      </p:sp>
    </p:spTree>
    <p:extLst>
      <p:ext uri="{BB962C8B-B14F-4D97-AF65-F5344CB8AC3E}">
        <p14:creationId xmlns:p14="http://schemas.microsoft.com/office/powerpoint/2010/main" val="2214340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05627E-34E7-6B2D-3C06-0067C3E9B360}"/>
              </a:ext>
            </a:extLst>
          </p:cNvPr>
          <p:cNvSpPr txBox="1"/>
          <p:nvPr/>
        </p:nvSpPr>
        <p:spPr>
          <a:xfrm>
            <a:off x="1844841" y="1542054"/>
            <a:ext cx="8919411" cy="3108543"/>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Definition:  </a:t>
            </a:r>
            <a:r>
              <a:rPr lang="en-US" sz="2800" dirty="0">
                <a:latin typeface="Arial" panose="020B0604020202020204" pitchFamily="34" charset="0"/>
                <a:cs typeface="Arial" panose="020B0604020202020204" pitchFamily="34" charset="0"/>
              </a:rPr>
              <a:t>A slow, romantic Latin dance with a rhythmic hip motion and intimate movements.</a:t>
            </a:r>
          </a:p>
          <a:p>
            <a:endParaRPr lang="en-US" sz="2800" dirty="0">
              <a:latin typeface="Arial" panose="020B0604020202020204" pitchFamily="34" charset="0"/>
              <a:cs typeface="Arial" panose="020B0604020202020204" pitchFamily="34" charset="0"/>
            </a:endParaRPr>
          </a:p>
          <a:p>
            <a:r>
              <a:rPr lang="en-US" sz="2800" b="1" dirty="0">
                <a:latin typeface="Arial" panose="020B0604020202020204" pitchFamily="34" charset="0"/>
                <a:cs typeface="Arial" panose="020B0604020202020204" pitchFamily="34" charset="0"/>
              </a:rPr>
              <a:t>History: </a:t>
            </a:r>
            <a:r>
              <a:rPr lang="en-US" sz="2800" dirty="0">
                <a:latin typeface="Arial" panose="020B0604020202020204" pitchFamily="34" charset="0"/>
                <a:cs typeface="Arial" panose="020B0604020202020204" pitchFamily="34" charset="0"/>
              </a:rPr>
              <a:t>Rooted in Cuban music and dance, rumba evolved from afro-Cuban traditions and became popular internationally in the early 20</a:t>
            </a:r>
            <a:r>
              <a:rPr lang="en-US" sz="2800" baseline="30000" dirty="0">
                <a:latin typeface="Arial" panose="020B0604020202020204" pitchFamily="34" charset="0"/>
                <a:cs typeface="Arial" panose="020B0604020202020204" pitchFamily="34" charset="0"/>
              </a:rPr>
              <a:t>th</a:t>
            </a:r>
            <a:r>
              <a:rPr lang="en-US" sz="2800" dirty="0">
                <a:latin typeface="Arial" panose="020B0604020202020204" pitchFamily="34" charset="0"/>
                <a:cs typeface="Arial" panose="020B0604020202020204" pitchFamily="34" charset="0"/>
              </a:rPr>
              <a:t> century. It was formalized into ballroom dance styles later on. </a:t>
            </a:r>
          </a:p>
        </p:txBody>
      </p:sp>
    </p:spTree>
    <p:extLst>
      <p:ext uri="{BB962C8B-B14F-4D97-AF65-F5344CB8AC3E}">
        <p14:creationId xmlns:p14="http://schemas.microsoft.com/office/powerpoint/2010/main" val="31804563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nline Media 1" title="Troels Bager &amp; Ina Jeliazkova Rumba Presentation Dance Professional Latin - UK Open 2019 DSI TV 4K">
            <a:hlinkClick r:id="" action="ppaction://media"/>
            <a:extLst>
              <a:ext uri="{FF2B5EF4-FFF2-40B4-BE49-F238E27FC236}">
                <a16:creationId xmlns:a16="http://schemas.microsoft.com/office/drawing/2014/main" id="{FF96183B-CB2E-6EEB-3D70-F26475E08F3D}"/>
              </a:ext>
            </a:extLst>
          </p:cNvPr>
          <p:cNvPicPr>
            <a:picLocks noRot="1" noChangeAspect="1"/>
          </p:cNvPicPr>
          <p:nvPr>
            <a:videoFile r:link="rId1"/>
          </p:nvPr>
        </p:nvPicPr>
        <p:blipFill>
          <a:blip r:embed="rId3"/>
          <a:stretch>
            <a:fillRect/>
          </a:stretch>
        </p:blipFill>
        <p:spPr>
          <a:xfrm>
            <a:off x="26988" y="0"/>
            <a:ext cx="12138025" cy="6176211"/>
          </a:xfrm>
          <a:prstGeom prst="rect">
            <a:avLst/>
          </a:prstGeom>
        </p:spPr>
      </p:pic>
      <p:sp>
        <p:nvSpPr>
          <p:cNvPr id="3" name="TextBox 2">
            <a:extLst>
              <a:ext uri="{FF2B5EF4-FFF2-40B4-BE49-F238E27FC236}">
                <a16:creationId xmlns:a16="http://schemas.microsoft.com/office/drawing/2014/main" id="{1F25143D-E34D-EB9C-A208-D957669D28D2}"/>
              </a:ext>
            </a:extLst>
          </p:cNvPr>
          <p:cNvSpPr txBox="1"/>
          <p:nvPr/>
        </p:nvSpPr>
        <p:spPr>
          <a:xfrm>
            <a:off x="4676273" y="6232358"/>
            <a:ext cx="3408948" cy="584775"/>
          </a:xfrm>
          <a:prstGeom prst="rect">
            <a:avLst/>
          </a:prstGeom>
          <a:noFill/>
        </p:spPr>
        <p:txBody>
          <a:bodyPr wrap="square" rtlCol="0">
            <a:spAutoFit/>
          </a:bodyPr>
          <a:lstStyle/>
          <a:p>
            <a:r>
              <a:rPr lang="en-US" sz="3200" b="1" dirty="0">
                <a:latin typeface="Arial Black" panose="020B0A04020102020204" pitchFamily="34" charset="0"/>
              </a:rPr>
              <a:t>Rumba dance</a:t>
            </a:r>
          </a:p>
        </p:txBody>
      </p:sp>
    </p:spTree>
    <p:extLst>
      <p:ext uri="{BB962C8B-B14F-4D97-AF65-F5344CB8AC3E}">
        <p14:creationId xmlns:p14="http://schemas.microsoft.com/office/powerpoint/2010/main" val="3837958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5C5D65-6B5B-81A7-5EA7-DC83E5D807D9}"/>
              </a:ext>
            </a:extLst>
          </p:cNvPr>
          <p:cNvSpPr txBox="1"/>
          <p:nvPr/>
        </p:nvSpPr>
        <p:spPr>
          <a:xfrm>
            <a:off x="4684295" y="2414336"/>
            <a:ext cx="2759242" cy="1323439"/>
          </a:xfrm>
          <a:prstGeom prst="rect">
            <a:avLst/>
          </a:prstGeom>
          <a:noFill/>
        </p:spPr>
        <p:txBody>
          <a:bodyPr wrap="square" rtlCol="0">
            <a:spAutoFit/>
          </a:bodyPr>
          <a:lstStyle/>
          <a:p>
            <a:r>
              <a:rPr lang="en-US" sz="8000" b="1" dirty="0">
                <a:latin typeface="Algerian" panose="04020705040A02060702" pitchFamily="82" charset="0"/>
              </a:rPr>
              <a:t>JIVE</a:t>
            </a:r>
          </a:p>
        </p:txBody>
      </p:sp>
    </p:spTree>
    <p:extLst>
      <p:ext uri="{BB962C8B-B14F-4D97-AF65-F5344CB8AC3E}">
        <p14:creationId xmlns:p14="http://schemas.microsoft.com/office/powerpoint/2010/main" val="4536180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489628-9B78-77D4-5334-D2191C1B2D66}"/>
              </a:ext>
            </a:extLst>
          </p:cNvPr>
          <p:cNvSpPr txBox="1"/>
          <p:nvPr/>
        </p:nvSpPr>
        <p:spPr>
          <a:xfrm>
            <a:off x="1812756" y="1659285"/>
            <a:ext cx="7090612" cy="3539430"/>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Definition:</a:t>
            </a:r>
            <a:r>
              <a:rPr lang="en-US" sz="2800" dirty="0">
                <a:latin typeface="Arial" panose="020B0604020202020204" pitchFamily="34" charset="0"/>
                <a:cs typeface="Arial" panose="020B0604020202020204" pitchFamily="34" charset="0"/>
              </a:rPr>
              <a:t> A fast-paced, upbeat dance characterized  by kicks, flicks, and energetic bouncing.</a:t>
            </a:r>
          </a:p>
          <a:p>
            <a:endParaRPr lang="en-US" sz="2800" dirty="0">
              <a:latin typeface="Arial" panose="020B0604020202020204" pitchFamily="34" charset="0"/>
              <a:cs typeface="Arial" panose="020B0604020202020204" pitchFamily="34" charset="0"/>
            </a:endParaRPr>
          </a:p>
          <a:p>
            <a:r>
              <a:rPr lang="en-US" sz="2800" b="1" dirty="0">
                <a:latin typeface="Arial" panose="020B0604020202020204" pitchFamily="34" charset="0"/>
                <a:cs typeface="Arial" panose="020B0604020202020204" pitchFamily="34" charset="0"/>
              </a:rPr>
              <a:t>History:</a:t>
            </a:r>
            <a:r>
              <a:rPr lang="en-US" sz="2800" dirty="0">
                <a:latin typeface="Arial" panose="020B0604020202020204" pitchFamily="34" charset="0"/>
                <a:cs typeface="Arial" panose="020B0604020202020204" pitchFamily="34" charset="0"/>
              </a:rPr>
              <a:t> Originated in the U.S. in the 1930s from swing dance. It became part of ballroom competitions in the1960s and is know for its athletic and vibrant style.</a:t>
            </a:r>
          </a:p>
        </p:txBody>
      </p:sp>
    </p:spTree>
    <p:extLst>
      <p:ext uri="{BB962C8B-B14F-4D97-AF65-F5344CB8AC3E}">
        <p14:creationId xmlns:p14="http://schemas.microsoft.com/office/powerpoint/2010/main" val="34393670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nline Media 1" title="JIVE | Dj Ice - Cheap Thrills (Sia Cover)">
            <a:hlinkClick r:id="" action="ppaction://media"/>
            <a:extLst>
              <a:ext uri="{FF2B5EF4-FFF2-40B4-BE49-F238E27FC236}">
                <a16:creationId xmlns:a16="http://schemas.microsoft.com/office/drawing/2014/main" id="{EEF2DB4D-8256-9FE1-982B-F543563C8E55}"/>
              </a:ext>
            </a:extLst>
          </p:cNvPr>
          <p:cNvPicPr>
            <a:picLocks noRot="1" noChangeAspect="1"/>
          </p:cNvPicPr>
          <p:nvPr>
            <a:videoFile r:link="rId1"/>
          </p:nvPr>
        </p:nvPicPr>
        <p:blipFill>
          <a:blip r:embed="rId3"/>
          <a:stretch>
            <a:fillRect/>
          </a:stretch>
        </p:blipFill>
        <p:spPr>
          <a:xfrm>
            <a:off x="26988" y="0"/>
            <a:ext cx="12138025" cy="6160168"/>
          </a:xfrm>
          <a:prstGeom prst="rect">
            <a:avLst/>
          </a:prstGeom>
        </p:spPr>
      </p:pic>
      <p:sp>
        <p:nvSpPr>
          <p:cNvPr id="3" name="TextBox 2">
            <a:extLst>
              <a:ext uri="{FF2B5EF4-FFF2-40B4-BE49-F238E27FC236}">
                <a16:creationId xmlns:a16="http://schemas.microsoft.com/office/drawing/2014/main" id="{FF97CD3E-4C91-964E-341A-1CA10B321CEF}"/>
              </a:ext>
            </a:extLst>
          </p:cNvPr>
          <p:cNvSpPr txBox="1"/>
          <p:nvPr/>
        </p:nvSpPr>
        <p:spPr>
          <a:xfrm>
            <a:off x="4844715" y="6160168"/>
            <a:ext cx="3336758" cy="584775"/>
          </a:xfrm>
          <a:prstGeom prst="rect">
            <a:avLst/>
          </a:prstGeom>
          <a:noFill/>
        </p:spPr>
        <p:txBody>
          <a:bodyPr wrap="square" rtlCol="0">
            <a:spAutoFit/>
          </a:bodyPr>
          <a:lstStyle/>
          <a:p>
            <a:r>
              <a:rPr lang="en-US" sz="3200" b="1" dirty="0">
                <a:latin typeface="Arial Black" panose="020B0A04020102020204" pitchFamily="34" charset="0"/>
              </a:rPr>
              <a:t>Jive dance</a:t>
            </a:r>
          </a:p>
        </p:txBody>
      </p:sp>
    </p:spTree>
    <p:extLst>
      <p:ext uri="{BB962C8B-B14F-4D97-AF65-F5344CB8AC3E}">
        <p14:creationId xmlns:p14="http://schemas.microsoft.com/office/powerpoint/2010/main" val="2978685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125285-FD78-29C8-202D-B1B8EAAF2CFD}"/>
              </a:ext>
            </a:extLst>
          </p:cNvPr>
          <p:cNvSpPr txBox="1"/>
          <p:nvPr/>
        </p:nvSpPr>
        <p:spPr>
          <a:xfrm>
            <a:off x="4114800" y="2510589"/>
            <a:ext cx="3962400" cy="1323439"/>
          </a:xfrm>
          <a:prstGeom prst="rect">
            <a:avLst/>
          </a:prstGeom>
          <a:noFill/>
        </p:spPr>
        <p:txBody>
          <a:bodyPr wrap="square" rtlCol="0">
            <a:spAutoFit/>
          </a:bodyPr>
          <a:lstStyle/>
          <a:p>
            <a:r>
              <a:rPr lang="en-US" sz="8000" b="1" dirty="0">
                <a:latin typeface="Algerian" panose="04020705040A02060702" pitchFamily="82" charset="0"/>
              </a:rPr>
              <a:t>WALTZ</a:t>
            </a:r>
          </a:p>
        </p:txBody>
      </p:sp>
    </p:spTree>
    <p:extLst>
      <p:ext uri="{BB962C8B-B14F-4D97-AF65-F5344CB8AC3E}">
        <p14:creationId xmlns:p14="http://schemas.microsoft.com/office/powerpoint/2010/main" val="679088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0A46AF8-7809-8C62-6CF2-6E02B55A3C6A}"/>
              </a:ext>
            </a:extLst>
          </p:cNvPr>
          <p:cNvSpPr txBox="1"/>
          <p:nvPr/>
        </p:nvSpPr>
        <p:spPr>
          <a:xfrm>
            <a:off x="1876926" y="810126"/>
            <a:ext cx="8229600" cy="4832092"/>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Definition: </a:t>
            </a:r>
            <a:r>
              <a:rPr lang="en-US" sz="2800" dirty="0">
                <a:latin typeface="Arial" panose="020B0604020202020204" pitchFamily="34" charset="0"/>
                <a:cs typeface="Arial" panose="020B0604020202020204" pitchFamily="34" charset="0"/>
              </a:rPr>
              <a:t>Traditional dances that originate from the customs and culture of different countries of ethnic groups. Often performed during festivals, rituals, or community events.</a:t>
            </a:r>
          </a:p>
          <a:p>
            <a:endParaRPr lang="en-US" sz="2800" dirty="0">
              <a:latin typeface="Arial" panose="020B0604020202020204" pitchFamily="34" charset="0"/>
              <a:cs typeface="Arial" panose="020B0604020202020204" pitchFamily="34" charset="0"/>
            </a:endParaRPr>
          </a:p>
          <a:p>
            <a:r>
              <a:rPr lang="en-US" sz="2800" b="1" dirty="0">
                <a:latin typeface="Arial" panose="020B0604020202020204" pitchFamily="34" charset="0"/>
                <a:cs typeface="Arial" panose="020B0604020202020204" pitchFamily="34" charset="0"/>
              </a:rPr>
              <a:t>History</a:t>
            </a:r>
            <a:r>
              <a:rPr lang="en-US" sz="2800" dirty="0">
                <a:latin typeface="Arial" panose="020B0604020202020204" pitchFamily="34" charset="0"/>
                <a:cs typeface="Arial" panose="020B0604020202020204" pitchFamily="34" charset="0"/>
              </a:rPr>
              <a:t>: Folkdance has ancient roots, often tied to daily life, agricultural traditions, and religious celebrations. Each region developed its unique styles, music, and costumes to reflect local values and stories, overtime, many were formalized and shared globally through cultural change. </a:t>
            </a:r>
          </a:p>
        </p:txBody>
      </p:sp>
    </p:spTree>
    <p:extLst>
      <p:ext uri="{BB962C8B-B14F-4D97-AF65-F5344CB8AC3E}">
        <p14:creationId xmlns:p14="http://schemas.microsoft.com/office/powerpoint/2010/main" val="248153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D4DE79-19EA-CAA0-2F94-4F9CC7E90581}"/>
              </a:ext>
            </a:extLst>
          </p:cNvPr>
          <p:cNvSpPr txBox="1"/>
          <p:nvPr/>
        </p:nvSpPr>
        <p:spPr>
          <a:xfrm>
            <a:off x="1764630" y="1443841"/>
            <a:ext cx="7620001" cy="3970318"/>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Definition: </a:t>
            </a:r>
            <a:r>
              <a:rPr lang="en-US" sz="2800" dirty="0">
                <a:latin typeface="Arial" panose="020B0604020202020204" pitchFamily="34" charset="0"/>
                <a:cs typeface="Arial" panose="020B0604020202020204" pitchFamily="34" charset="0"/>
              </a:rPr>
              <a:t>A graceful dance performed in ¾ time, featuring a smooth, gliding motion and turning steps. </a:t>
            </a:r>
          </a:p>
          <a:p>
            <a:endParaRPr lang="en-US" sz="2800" dirty="0">
              <a:latin typeface="Arial" panose="020B0604020202020204" pitchFamily="34" charset="0"/>
              <a:cs typeface="Arial" panose="020B0604020202020204" pitchFamily="34" charset="0"/>
            </a:endParaRPr>
          </a:p>
          <a:p>
            <a:r>
              <a:rPr lang="en-US" sz="2800" b="1" dirty="0">
                <a:latin typeface="Arial" panose="020B0604020202020204" pitchFamily="34" charset="0"/>
                <a:cs typeface="Arial" panose="020B0604020202020204" pitchFamily="34" charset="0"/>
              </a:rPr>
              <a:t>History: </a:t>
            </a:r>
            <a:r>
              <a:rPr lang="en-US" sz="2800" dirty="0">
                <a:latin typeface="Arial" panose="020B0604020202020204" pitchFamily="34" charset="0"/>
                <a:cs typeface="Arial" panose="020B0604020202020204" pitchFamily="34" charset="0"/>
              </a:rPr>
              <a:t>Originated in Austria and Germany in the late 18</a:t>
            </a:r>
            <a:r>
              <a:rPr lang="en-US" sz="2800" baseline="30000" dirty="0">
                <a:latin typeface="Arial" panose="020B0604020202020204" pitchFamily="34" charset="0"/>
                <a:cs typeface="Arial" panose="020B0604020202020204" pitchFamily="34" charset="0"/>
              </a:rPr>
              <a:t>th</a:t>
            </a:r>
            <a:r>
              <a:rPr lang="en-US" sz="2800" dirty="0">
                <a:latin typeface="Arial" panose="020B0604020202020204" pitchFamily="34" charset="0"/>
                <a:cs typeface="Arial" panose="020B0604020202020204" pitchFamily="34" charset="0"/>
              </a:rPr>
              <a:t> century. Initially controversial due to the close hold between partners, it eventually became a ballroom favorite across Europe.</a:t>
            </a:r>
          </a:p>
        </p:txBody>
      </p:sp>
    </p:spTree>
    <p:extLst>
      <p:ext uri="{BB962C8B-B14F-4D97-AF65-F5344CB8AC3E}">
        <p14:creationId xmlns:p14="http://schemas.microsoft.com/office/powerpoint/2010/main" val="17925021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nline Media 1" title="SLOW WALTZ | Dj Ice ft. Clair - Never Enough (from The Greatest Showman)">
            <a:hlinkClick r:id="" action="ppaction://media"/>
            <a:extLst>
              <a:ext uri="{FF2B5EF4-FFF2-40B4-BE49-F238E27FC236}">
                <a16:creationId xmlns:a16="http://schemas.microsoft.com/office/drawing/2014/main" id="{AA5A5C4F-906B-03CD-C8D5-DDEA95B12DF7}"/>
              </a:ext>
            </a:extLst>
          </p:cNvPr>
          <p:cNvPicPr>
            <a:picLocks noRot="1" noChangeAspect="1"/>
          </p:cNvPicPr>
          <p:nvPr>
            <a:videoFile r:link="rId1"/>
          </p:nvPr>
        </p:nvPicPr>
        <p:blipFill>
          <a:blip r:embed="rId3"/>
          <a:stretch>
            <a:fillRect/>
          </a:stretch>
        </p:blipFill>
        <p:spPr>
          <a:xfrm>
            <a:off x="26988" y="0"/>
            <a:ext cx="12138025" cy="6176211"/>
          </a:xfrm>
          <a:prstGeom prst="rect">
            <a:avLst/>
          </a:prstGeom>
        </p:spPr>
      </p:pic>
      <p:sp>
        <p:nvSpPr>
          <p:cNvPr id="3" name="TextBox 2">
            <a:extLst>
              <a:ext uri="{FF2B5EF4-FFF2-40B4-BE49-F238E27FC236}">
                <a16:creationId xmlns:a16="http://schemas.microsoft.com/office/drawing/2014/main" id="{8D4D05BB-60EA-8615-B6DF-E5299842CF61}"/>
              </a:ext>
            </a:extLst>
          </p:cNvPr>
          <p:cNvSpPr txBox="1"/>
          <p:nvPr/>
        </p:nvSpPr>
        <p:spPr>
          <a:xfrm>
            <a:off x="4948990" y="6248400"/>
            <a:ext cx="2975810" cy="584775"/>
          </a:xfrm>
          <a:prstGeom prst="rect">
            <a:avLst/>
          </a:prstGeom>
          <a:noFill/>
        </p:spPr>
        <p:txBody>
          <a:bodyPr wrap="square" rtlCol="0">
            <a:spAutoFit/>
          </a:bodyPr>
          <a:lstStyle/>
          <a:p>
            <a:r>
              <a:rPr lang="en-US" sz="3200" b="1" dirty="0">
                <a:latin typeface="Arial Black" panose="020B0A04020102020204" pitchFamily="34" charset="0"/>
              </a:rPr>
              <a:t>Waltz dance</a:t>
            </a:r>
          </a:p>
        </p:txBody>
      </p:sp>
    </p:spTree>
    <p:extLst>
      <p:ext uri="{BB962C8B-B14F-4D97-AF65-F5344CB8AC3E}">
        <p14:creationId xmlns:p14="http://schemas.microsoft.com/office/powerpoint/2010/main" val="1183847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8F38C7-0DC8-2DEA-58B1-54D29ED2A57E}"/>
              </a:ext>
            </a:extLst>
          </p:cNvPr>
          <p:cNvSpPr txBox="1"/>
          <p:nvPr/>
        </p:nvSpPr>
        <p:spPr>
          <a:xfrm>
            <a:off x="4082715" y="2478504"/>
            <a:ext cx="3537285" cy="1323439"/>
          </a:xfrm>
          <a:prstGeom prst="rect">
            <a:avLst/>
          </a:prstGeom>
          <a:noFill/>
        </p:spPr>
        <p:txBody>
          <a:bodyPr wrap="square" rtlCol="0">
            <a:spAutoFit/>
          </a:bodyPr>
          <a:lstStyle/>
          <a:p>
            <a:r>
              <a:rPr lang="en-US" sz="8000" b="1" dirty="0">
                <a:latin typeface="Algerian" panose="04020705040A02060702" pitchFamily="82" charset="0"/>
              </a:rPr>
              <a:t>TANGO</a:t>
            </a:r>
          </a:p>
        </p:txBody>
      </p:sp>
    </p:spTree>
    <p:extLst>
      <p:ext uri="{BB962C8B-B14F-4D97-AF65-F5344CB8AC3E}">
        <p14:creationId xmlns:p14="http://schemas.microsoft.com/office/powerpoint/2010/main" val="25229629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F21DC3-3E5E-05AE-BB31-4F8402C98409}"/>
              </a:ext>
            </a:extLst>
          </p:cNvPr>
          <p:cNvSpPr txBox="1"/>
          <p:nvPr/>
        </p:nvSpPr>
        <p:spPr>
          <a:xfrm>
            <a:off x="1604211" y="1804736"/>
            <a:ext cx="8678778" cy="3539430"/>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Definition:</a:t>
            </a:r>
            <a:r>
              <a:rPr lang="en-US" sz="2800" dirty="0">
                <a:latin typeface="Arial" panose="020B0604020202020204" pitchFamily="34" charset="0"/>
                <a:cs typeface="Arial" panose="020B0604020202020204" pitchFamily="34" charset="0"/>
              </a:rPr>
              <a:t> A passionate, dramatic dance know for sharp movements, close embrace, and expressive gestures.</a:t>
            </a:r>
          </a:p>
          <a:p>
            <a:endParaRPr lang="en-US" sz="2800" dirty="0">
              <a:latin typeface="Arial" panose="020B0604020202020204" pitchFamily="34" charset="0"/>
              <a:cs typeface="Arial" panose="020B0604020202020204" pitchFamily="34" charset="0"/>
            </a:endParaRPr>
          </a:p>
          <a:p>
            <a:r>
              <a:rPr lang="en-US" sz="2800" b="1" dirty="0">
                <a:latin typeface="Arial" panose="020B0604020202020204" pitchFamily="34" charset="0"/>
                <a:cs typeface="Arial" panose="020B0604020202020204" pitchFamily="34" charset="0"/>
              </a:rPr>
              <a:t>History: </a:t>
            </a:r>
            <a:r>
              <a:rPr lang="en-US" sz="2800" dirty="0">
                <a:latin typeface="Arial" panose="020B0604020202020204" pitchFamily="34" charset="0"/>
                <a:cs typeface="Arial" panose="020B0604020202020204" pitchFamily="34" charset="0"/>
              </a:rPr>
              <a:t>Emerged in the late 1800s in Buenos Aires, Argentina, in working-class neighborhoods. Influenced by European, African, and native cultures, it evolved into an iconic ballroom and social dance.</a:t>
            </a:r>
          </a:p>
        </p:txBody>
      </p:sp>
    </p:spTree>
    <p:extLst>
      <p:ext uri="{BB962C8B-B14F-4D97-AF65-F5344CB8AC3E}">
        <p14:creationId xmlns:p14="http://schemas.microsoft.com/office/powerpoint/2010/main" val="3594221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nline Media 1" title="TANGO | Dj Ice - New Rules">
            <a:hlinkClick r:id="" action="ppaction://media"/>
            <a:extLst>
              <a:ext uri="{FF2B5EF4-FFF2-40B4-BE49-F238E27FC236}">
                <a16:creationId xmlns:a16="http://schemas.microsoft.com/office/drawing/2014/main" id="{E906ABEF-433E-D83B-A85E-DEC2481B1151}"/>
              </a:ext>
            </a:extLst>
          </p:cNvPr>
          <p:cNvPicPr>
            <a:picLocks noRot="1" noChangeAspect="1"/>
          </p:cNvPicPr>
          <p:nvPr>
            <a:videoFile r:link="rId1"/>
          </p:nvPr>
        </p:nvPicPr>
        <p:blipFill>
          <a:blip r:embed="rId3"/>
          <a:stretch>
            <a:fillRect/>
          </a:stretch>
        </p:blipFill>
        <p:spPr>
          <a:xfrm>
            <a:off x="26988" y="0"/>
            <a:ext cx="12138025" cy="6112042"/>
          </a:xfrm>
          <a:prstGeom prst="rect">
            <a:avLst/>
          </a:prstGeom>
        </p:spPr>
      </p:pic>
      <p:sp>
        <p:nvSpPr>
          <p:cNvPr id="3" name="TextBox 2">
            <a:extLst>
              <a:ext uri="{FF2B5EF4-FFF2-40B4-BE49-F238E27FC236}">
                <a16:creationId xmlns:a16="http://schemas.microsoft.com/office/drawing/2014/main" id="{C2590AB9-A9FC-7235-4490-B2463844A610}"/>
              </a:ext>
            </a:extLst>
          </p:cNvPr>
          <p:cNvSpPr txBox="1"/>
          <p:nvPr/>
        </p:nvSpPr>
        <p:spPr>
          <a:xfrm>
            <a:off x="4498807" y="6273225"/>
            <a:ext cx="3455642" cy="584775"/>
          </a:xfrm>
          <a:prstGeom prst="rect">
            <a:avLst/>
          </a:prstGeom>
          <a:noFill/>
        </p:spPr>
        <p:txBody>
          <a:bodyPr wrap="square" rtlCol="0">
            <a:spAutoFit/>
          </a:bodyPr>
          <a:lstStyle/>
          <a:p>
            <a:r>
              <a:rPr lang="en-US" sz="3200" b="1" dirty="0">
                <a:latin typeface="Arial Black" panose="020B0A04020102020204" pitchFamily="34" charset="0"/>
              </a:rPr>
              <a:t>Tango dance</a:t>
            </a:r>
          </a:p>
        </p:txBody>
      </p:sp>
    </p:spTree>
    <p:extLst>
      <p:ext uri="{BB962C8B-B14F-4D97-AF65-F5344CB8AC3E}">
        <p14:creationId xmlns:p14="http://schemas.microsoft.com/office/powerpoint/2010/main" val="3665428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nline Media 1" title="2016 Macau International Dance Festival Pasukan Malaysia">
            <a:hlinkClick r:id="" action="ppaction://media"/>
            <a:extLst>
              <a:ext uri="{FF2B5EF4-FFF2-40B4-BE49-F238E27FC236}">
                <a16:creationId xmlns:a16="http://schemas.microsoft.com/office/drawing/2014/main" id="{0464838E-D1F2-83A4-2FE2-93F451BF6CE9}"/>
              </a:ext>
            </a:extLst>
          </p:cNvPr>
          <p:cNvPicPr>
            <a:picLocks noRot="1" noChangeAspect="1"/>
          </p:cNvPicPr>
          <p:nvPr>
            <a:videoFile r:link="rId1"/>
          </p:nvPr>
        </p:nvPicPr>
        <p:blipFill>
          <a:blip r:embed="rId3"/>
          <a:stretch>
            <a:fillRect/>
          </a:stretch>
        </p:blipFill>
        <p:spPr>
          <a:xfrm>
            <a:off x="26988" y="0"/>
            <a:ext cx="12165012" cy="6160168"/>
          </a:xfrm>
          <a:prstGeom prst="rect">
            <a:avLst/>
          </a:prstGeom>
        </p:spPr>
      </p:pic>
      <p:sp>
        <p:nvSpPr>
          <p:cNvPr id="3" name="TextBox 2">
            <a:extLst>
              <a:ext uri="{FF2B5EF4-FFF2-40B4-BE49-F238E27FC236}">
                <a16:creationId xmlns:a16="http://schemas.microsoft.com/office/drawing/2014/main" id="{282FC7BF-C0D2-7024-2CE3-645C8F822F6E}"/>
              </a:ext>
            </a:extLst>
          </p:cNvPr>
          <p:cNvSpPr txBox="1"/>
          <p:nvPr/>
        </p:nvSpPr>
        <p:spPr>
          <a:xfrm>
            <a:off x="3689683" y="6200273"/>
            <a:ext cx="5743075" cy="584775"/>
          </a:xfrm>
          <a:prstGeom prst="rect">
            <a:avLst/>
          </a:prstGeom>
          <a:noFill/>
        </p:spPr>
        <p:txBody>
          <a:bodyPr wrap="square" rtlCol="0">
            <a:spAutoFit/>
          </a:bodyPr>
          <a:lstStyle/>
          <a:p>
            <a:r>
              <a:rPr lang="en-US" sz="3200" b="1" dirty="0">
                <a:latin typeface="Arial Black" panose="020B0A04020102020204" pitchFamily="34" charset="0"/>
              </a:rPr>
              <a:t>International folkdance</a:t>
            </a:r>
          </a:p>
        </p:txBody>
      </p:sp>
    </p:spTree>
    <p:extLst>
      <p:ext uri="{BB962C8B-B14F-4D97-AF65-F5344CB8AC3E}">
        <p14:creationId xmlns:p14="http://schemas.microsoft.com/office/powerpoint/2010/main" val="3919496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E732AA-FF72-4AE5-1BD9-4C181CD5F9EC}"/>
              </a:ext>
            </a:extLst>
          </p:cNvPr>
          <p:cNvSpPr txBox="1"/>
          <p:nvPr/>
        </p:nvSpPr>
        <p:spPr>
          <a:xfrm>
            <a:off x="3681663" y="2265982"/>
            <a:ext cx="5630780" cy="1323439"/>
          </a:xfrm>
          <a:prstGeom prst="rect">
            <a:avLst/>
          </a:prstGeom>
          <a:noFill/>
        </p:spPr>
        <p:txBody>
          <a:bodyPr wrap="square" rtlCol="0">
            <a:spAutoFit/>
          </a:bodyPr>
          <a:lstStyle/>
          <a:p>
            <a:r>
              <a:rPr lang="en-US" sz="8000" b="1" dirty="0">
                <a:latin typeface="Algerian" panose="04020705040A02060702" pitchFamily="82" charset="0"/>
              </a:rPr>
              <a:t>FOXTROT</a:t>
            </a:r>
          </a:p>
        </p:txBody>
      </p:sp>
    </p:spTree>
    <p:extLst>
      <p:ext uri="{BB962C8B-B14F-4D97-AF65-F5344CB8AC3E}">
        <p14:creationId xmlns:p14="http://schemas.microsoft.com/office/powerpoint/2010/main" val="2726033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3B0730-6EBC-D3D7-4560-46706E79AAF2}"/>
              </a:ext>
            </a:extLst>
          </p:cNvPr>
          <p:cNvSpPr txBox="1"/>
          <p:nvPr/>
        </p:nvSpPr>
        <p:spPr>
          <a:xfrm>
            <a:off x="1949116" y="1532019"/>
            <a:ext cx="8293768" cy="3539430"/>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Definition:</a:t>
            </a:r>
            <a:r>
              <a:rPr lang="en-US" sz="2800" dirty="0">
                <a:latin typeface="Arial" panose="020B0604020202020204" pitchFamily="34" charset="0"/>
                <a:cs typeface="Arial" panose="020B0604020202020204" pitchFamily="34" charset="0"/>
              </a:rPr>
              <a:t> A smooth, progressive dance characterized by long, flowing steps and a graceful rise-and-full motion.</a:t>
            </a:r>
          </a:p>
          <a:p>
            <a:endParaRPr lang="en-US" sz="2800" dirty="0">
              <a:latin typeface="Arial" panose="020B0604020202020204" pitchFamily="34" charset="0"/>
              <a:cs typeface="Arial" panose="020B0604020202020204" pitchFamily="34" charset="0"/>
            </a:endParaRPr>
          </a:p>
          <a:p>
            <a:r>
              <a:rPr lang="en-US" sz="2800" b="1" dirty="0">
                <a:latin typeface="Arial" panose="020B0604020202020204" pitchFamily="34" charset="0"/>
                <a:cs typeface="Arial" panose="020B0604020202020204" pitchFamily="34" charset="0"/>
              </a:rPr>
              <a:t>History:</a:t>
            </a:r>
            <a:r>
              <a:rPr lang="en-US" sz="2800" dirty="0">
                <a:latin typeface="Arial" panose="020B0604020202020204" pitchFamily="34" charset="0"/>
                <a:cs typeface="Arial" panose="020B0604020202020204" pitchFamily="34" charset="0"/>
              </a:rPr>
              <a:t> Originated in the U.S. around 1914, named after entertainer Harry fox. It became popular in ballrooms due to its elegant style and adaptability to big band music.</a:t>
            </a:r>
          </a:p>
        </p:txBody>
      </p:sp>
    </p:spTree>
    <p:extLst>
      <p:ext uri="{BB962C8B-B14F-4D97-AF65-F5344CB8AC3E}">
        <p14:creationId xmlns:p14="http://schemas.microsoft.com/office/powerpoint/2010/main" val="1234173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nline Media 2" title="WDC World Professional Ballroom Championship 2022 - Foxtrot | Dutch Open Assen">
            <a:hlinkClick r:id="" action="ppaction://media"/>
            <a:extLst>
              <a:ext uri="{FF2B5EF4-FFF2-40B4-BE49-F238E27FC236}">
                <a16:creationId xmlns:a16="http://schemas.microsoft.com/office/drawing/2014/main" id="{30952802-8038-D570-3F20-C21CB5079572}"/>
              </a:ext>
            </a:extLst>
          </p:cNvPr>
          <p:cNvPicPr>
            <a:picLocks noRot="1" noChangeAspect="1"/>
          </p:cNvPicPr>
          <p:nvPr>
            <a:videoFile r:link="rId1"/>
          </p:nvPr>
        </p:nvPicPr>
        <p:blipFill>
          <a:blip r:embed="rId4"/>
          <a:stretch>
            <a:fillRect/>
          </a:stretch>
        </p:blipFill>
        <p:spPr>
          <a:xfrm>
            <a:off x="26988" y="0"/>
            <a:ext cx="12138025" cy="6160168"/>
          </a:xfrm>
          <a:prstGeom prst="rect">
            <a:avLst/>
          </a:prstGeom>
        </p:spPr>
      </p:pic>
      <p:sp>
        <p:nvSpPr>
          <p:cNvPr id="4" name="TextBox 3">
            <a:extLst>
              <a:ext uri="{FF2B5EF4-FFF2-40B4-BE49-F238E27FC236}">
                <a16:creationId xmlns:a16="http://schemas.microsoft.com/office/drawing/2014/main" id="{F1F2F31A-72A3-9218-9406-D076ECE30891}"/>
              </a:ext>
            </a:extLst>
          </p:cNvPr>
          <p:cNvSpPr txBox="1"/>
          <p:nvPr/>
        </p:nvSpPr>
        <p:spPr>
          <a:xfrm>
            <a:off x="5133474" y="6265204"/>
            <a:ext cx="2342147" cy="584775"/>
          </a:xfrm>
          <a:prstGeom prst="rect">
            <a:avLst/>
          </a:prstGeom>
          <a:noFill/>
        </p:spPr>
        <p:txBody>
          <a:bodyPr wrap="square" rtlCol="0">
            <a:spAutoFit/>
          </a:bodyPr>
          <a:lstStyle/>
          <a:p>
            <a:r>
              <a:rPr lang="en-US" sz="3200" b="1" dirty="0">
                <a:latin typeface="Arial Black" panose="020B0A04020102020204" pitchFamily="34" charset="0"/>
              </a:rPr>
              <a:t>FOXTROT</a:t>
            </a:r>
          </a:p>
        </p:txBody>
      </p:sp>
    </p:spTree>
    <p:extLst>
      <p:ext uri="{BB962C8B-B14F-4D97-AF65-F5344CB8AC3E}">
        <p14:creationId xmlns:p14="http://schemas.microsoft.com/office/powerpoint/2010/main" val="2380992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23E397-5C8B-0BBD-ECEF-36A7DC58DB90}"/>
              </a:ext>
            </a:extLst>
          </p:cNvPr>
          <p:cNvSpPr txBox="1"/>
          <p:nvPr/>
        </p:nvSpPr>
        <p:spPr>
          <a:xfrm>
            <a:off x="3625516" y="2526632"/>
            <a:ext cx="4572000" cy="1323439"/>
          </a:xfrm>
          <a:prstGeom prst="rect">
            <a:avLst/>
          </a:prstGeom>
          <a:noFill/>
        </p:spPr>
        <p:txBody>
          <a:bodyPr wrap="square" rtlCol="0">
            <a:spAutoFit/>
          </a:bodyPr>
          <a:lstStyle/>
          <a:p>
            <a:r>
              <a:rPr lang="en-US" sz="8000" b="1" dirty="0">
                <a:latin typeface="Algerian" panose="04020705040A02060702" pitchFamily="82" charset="0"/>
              </a:rPr>
              <a:t>CHA-CHA</a:t>
            </a:r>
          </a:p>
        </p:txBody>
      </p:sp>
    </p:spTree>
    <p:extLst>
      <p:ext uri="{BB962C8B-B14F-4D97-AF65-F5344CB8AC3E}">
        <p14:creationId xmlns:p14="http://schemas.microsoft.com/office/powerpoint/2010/main" val="2518503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7B35CE-0DDE-3548-7945-E34F201F3757}"/>
              </a:ext>
            </a:extLst>
          </p:cNvPr>
          <p:cNvSpPr txBox="1"/>
          <p:nvPr/>
        </p:nvSpPr>
        <p:spPr>
          <a:xfrm>
            <a:off x="1796714" y="1532020"/>
            <a:ext cx="7732296" cy="3385542"/>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Definition:</a:t>
            </a:r>
            <a:r>
              <a:rPr lang="en-US" sz="2800" dirty="0">
                <a:latin typeface="Arial" panose="020B0604020202020204" pitchFamily="34" charset="0"/>
                <a:cs typeface="Arial" panose="020B0604020202020204" pitchFamily="34" charset="0"/>
              </a:rPr>
              <a:t> A lively Latin dance marked by quick steps and a syncopated rhythm specially the “cha-cha” step</a:t>
            </a:r>
            <a:r>
              <a:rPr lang="en-US" dirty="0"/>
              <a:t>.</a:t>
            </a:r>
          </a:p>
          <a:p>
            <a:endParaRPr lang="en-US" dirty="0"/>
          </a:p>
          <a:p>
            <a:r>
              <a:rPr lang="en-US" sz="2800" b="1" dirty="0">
                <a:latin typeface="Arial" panose="020B0604020202020204" pitchFamily="34" charset="0"/>
                <a:cs typeface="Arial" panose="020B0604020202020204" pitchFamily="34" charset="0"/>
              </a:rPr>
              <a:t>History: </a:t>
            </a:r>
            <a:r>
              <a:rPr lang="en-US" sz="2800" dirty="0">
                <a:latin typeface="Arial" panose="020B0604020202020204" pitchFamily="34" charset="0"/>
                <a:cs typeface="Arial" panose="020B0604020202020204" pitchFamily="34" charset="0"/>
              </a:rPr>
              <a:t>Originated in Cuba in the 1950s as a slower version of the mambo. It quickly gained popularity in ballroom dance circles for its fun, flirty style</a:t>
            </a:r>
            <a:r>
              <a:rPr lang="en-US" dirty="0"/>
              <a:t>. </a:t>
            </a:r>
          </a:p>
        </p:txBody>
      </p:sp>
    </p:spTree>
    <p:extLst>
      <p:ext uri="{BB962C8B-B14F-4D97-AF65-F5344CB8AC3E}">
        <p14:creationId xmlns:p14="http://schemas.microsoft.com/office/powerpoint/2010/main" val="2319289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nline Media 1" title="Cha Cha Cha (Ballroom Dance) - Chichiquita">
            <a:hlinkClick r:id="" action="ppaction://media"/>
            <a:extLst>
              <a:ext uri="{FF2B5EF4-FFF2-40B4-BE49-F238E27FC236}">
                <a16:creationId xmlns:a16="http://schemas.microsoft.com/office/drawing/2014/main" id="{D736C331-F095-E0E5-A76B-1FFD9C4CEFD9}"/>
              </a:ext>
            </a:extLst>
          </p:cNvPr>
          <p:cNvPicPr>
            <a:picLocks noRot="1" noChangeAspect="1"/>
          </p:cNvPicPr>
          <p:nvPr>
            <a:videoFile r:link="rId1"/>
          </p:nvPr>
        </p:nvPicPr>
        <p:blipFill>
          <a:blip r:embed="rId3"/>
          <a:stretch>
            <a:fillRect/>
          </a:stretch>
        </p:blipFill>
        <p:spPr>
          <a:xfrm>
            <a:off x="26988" y="0"/>
            <a:ext cx="12138025" cy="6144126"/>
          </a:xfrm>
          <a:prstGeom prst="rect">
            <a:avLst/>
          </a:prstGeom>
        </p:spPr>
      </p:pic>
      <p:sp>
        <p:nvSpPr>
          <p:cNvPr id="3" name="TextBox 2">
            <a:extLst>
              <a:ext uri="{FF2B5EF4-FFF2-40B4-BE49-F238E27FC236}">
                <a16:creationId xmlns:a16="http://schemas.microsoft.com/office/drawing/2014/main" id="{7FA2413E-5EEE-5C31-C806-2EB7DB53BBE5}"/>
              </a:ext>
            </a:extLst>
          </p:cNvPr>
          <p:cNvSpPr txBox="1"/>
          <p:nvPr/>
        </p:nvSpPr>
        <p:spPr>
          <a:xfrm>
            <a:off x="5037221" y="6144126"/>
            <a:ext cx="2406316" cy="584775"/>
          </a:xfrm>
          <a:prstGeom prst="rect">
            <a:avLst/>
          </a:prstGeom>
          <a:noFill/>
        </p:spPr>
        <p:txBody>
          <a:bodyPr wrap="square" rtlCol="0">
            <a:spAutoFit/>
          </a:bodyPr>
          <a:lstStyle/>
          <a:p>
            <a:r>
              <a:rPr lang="en-US" sz="3200" b="1" dirty="0">
                <a:latin typeface="Arial Black" panose="020B0A04020102020204" pitchFamily="34" charset="0"/>
              </a:rPr>
              <a:t>CHA-CHA</a:t>
            </a:r>
          </a:p>
        </p:txBody>
      </p:sp>
    </p:spTree>
    <p:extLst>
      <p:ext uri="{BB962C8B-B14F-4D97-AF65-F5344CB8AC3E}">
        <p14:creationId xmlns:p14="http://schemas.microsoft.com/office/powerpoint/2010/main" val="3862170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TM10001114[[fn=Gallery]]</Template>
  <TotalTime>126</TotalTime>
  <Words>477</Words>
  <Application>Microsoft Office PowerPoint</Application>
  <PresentationFormat>Widescreen</PresentationFormat>
  <Paragraphs>41</Paragraphs>
  <Slides>24</Slides>
  <Notes>1</Notes>
  <HiddenSlides>0</HiddenSlides>
  <MMClips>8</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Algerian</vt:lpstr>
      <vt:lpstr>Arial</vt:lpstr>
      <vt:lpstr>Arial Black</vt:lpstr>
      <vt:lpstr>Calibri</vt:lpstr>
      <vt:lpstr>Gill Sans MT</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Jenny Rejano</dc:creator>
  <cp:lastModifiedBy>Jenny Rejano</cp:lastModifiedBy>
  <cp:revision>2</cp:revision>
  <dcterms:created xsi:type="dcterms:W3CDTF">2025-05-16T11:08:46Z</dcterms:created>
  <dcterms:modified xsi:type="dcterms:W3CDTF">2025-05-17T02:12:25Z</dcterms:modified>
</cp:coreProperties>
</file>