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751" y="442450"/>
            <a:ext cx="8757003" cy="393782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latin typeface="Arial Rounded MT Bold" panose="020F0704030504030204" pitchFamily="34" charset="0"/>
              </a:rPr>
              <a:t>DESIGNING A HOME</a:t>
            </a:r>
            <a:br>
              <a:rPr lang="en-US" sz="4400" dirty="0">
                <a:latin typeface="Arial Rounded MT Bold" panose="020F0704030504030204" pitchFamily="34" charset="0"/>
              </a:rPr>
            </a:br>
            <a:r>
              <a:rPr lang="en-US" sz="4400" dirty="0">
                <a:latin typeface="Arial Rounded MT Bold" panose="020F0704030504030204" pitchFamily="34" charset="0"/>
              </a:rPr>
              <a:t>WITH INTERNET </a:t>
            </a:r>
            <a:br>
              <a:rPr lang="en-US" sz="4400" dirty="0">
                <a:latin typeface="Arial Rounded MT Bold" panose="020F0704030504030204" pitchFamily="34" charset="0"/>
              </a:rPr>
            </a:br>
            <a:r>
              <a:rPr lang="en-US" sz="4400" dirty="0">
                <a:latin typeface="Arial Rounded MT Bold" panose="020F0704030504030204" pitchFamily="34" charset="0"/>
              </a:rPr>
              <a:t>AND WI-FI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A503A-0861-E4A2-4A93-68BB2E3FC6D3}"/>
              </a:ext>
            </a:extLst>
          </p:cNvPr>
          <p:cNvSpPr txBox="1"/>
          <p:nvPr/>
        </p:nvSpPr>
        <p:spPr>
          <a:xfrm>
            <a:off x="781664" y="1786849"/>
            <a:ext cx="10309123" cy="437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Summary of Implementation: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The network has been designed and implemented to provide reliable, secure, and scalable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connectivity. Key components include structured IP addressing, </a:t>
            </a:r>
            <a:r>
              <a:rPr lang="en-US" dirty="0">
                <a:solidFill>
                  <a:srgbClr val="FFFFFF"/>
                </a:solidFill>
              </a:rPr>
              <a:t>WLAN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segmentation, and robust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security measures. Future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b="1" i="0" u="none" strike="noStrike" dirty="0">
              <a:solidFill>
                <a:srgbClr val="FFFFFF"/>
              </a:solidFill>
              <a:effectLst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Upgrades and Scalability Options: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Consider implementing advanced features such as Quality of Service (QoS) for traffic prioritization,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integrating cloud services, or expanding the network to accommodate additional users and devices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Final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Recommendations: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Maintain regular updates and monitoring to ensure network security and performance. Provide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ongoing training for users and administrators to</a:t>
            </a:r>
          </a:p>
          <a:p>
            <a:pPr>
              <a:buNone/>
            </a:pP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93" y="1784557"/>
            <a:ext cx="7574478" cy="811160"/>
          </a:xfrm>
        </p:spPr>
        <p:txBody>
          <a:bodyPr>
            <a:normAutofit/>
          </a:bodyPr>
          <a:lstStyle/>
          <a:p>
            <a:r>
              <a:rPr lang="en-US" sz="3200" dirty="0"/>
              <a:t>Overview of the Project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5626" y="2890684"/>
            <a:ext cx="4409768" cy="29791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This project aims to design and implement a home network that provides reliable internet access and Wi-Fi connectivity. The setup will ensure seamless communication between devices, secure connections, and optimized bandwidth, usage.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61" y="1377887"/>
            <a:ext cx="7766460" cy="859055"/>
          </a:xfrm>
        </p:spPr>
        <p:txBody>
          <a:bodyPr>
            <a:normAutofit/>
          </a:bodyPr>
          <a:lstStyle/>
          <a:p>
            <a:r>
              <a:rPr lang="en-US" sz="3200" dirty="0"/>
              <a:t>Purpose and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10913"/>
            <a:ext cx="6803136" cy="18361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Establish a stable and efficient home network, Provide wired and wireless connectivity for multiple devices, Ensure security through firewalls and encryption. Optimized network performance based on household needs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BDBAB-BA89-2C8B-5A2C-2F8A33EF59FD}"/>
              </a:ext>
            </a:extLst>
          </p:cNvPr>
          <p:cNvSpPr txBox="1"/>
          <p:nvPr/>
        </p:nvSpPr>
        <p:spPr>
          <a:xfrm>
            <a:off x="713861" y="3999768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Scope of the Network Setup</a:t>
            </a:r>
            <a:endParaRPr lang="en-US" sz="32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8D8A-8A4A-B947-39E4-898BD062418D}"/>
              </a:ext>
            </a:extLst>
          </p:cNvPr>
          <p:cNvSpPr txBox="1"/>
          <p:nvPr/>
        </p:nvSpPr>
        <p:spPr>
          <a:xfrm>
            <a:off x="2017284" y="4131666"/>
            <a:ext cx="585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6B6B4-D5E4-A1C9-A142-D5580FC5E3FE}"/>
              </a:ext>
            </a:extLst>
          </p:cNvPr>
          <p:cNvSpPr txBox="1"/>
          <p:nvPr/>
        </p:nvSpPr>
        <p:spPr>
          <a:xfrm rot="10800000" flipV="1">
            <a:off x="831849" y="4766599"/>
            <a:ext cx="6803137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300" normalizeH="0" baseline="0" noProof="0" dirty="0">
                <a:ln>
                  <a:noFill/>
                </a:ln>
                <a:solidFill>
                  <a:srgbClr val="0065A4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Home internet connection with ISP  integration. Wired and wireless networking infrastructure. Security measures to protect the network. File printer and sharing Setup.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4" y="718484"/>
            <a:ext cx="6605229" cy="978729"/>
          </a:xfrm>
        </p:spPr>
        <p:txBody>
          <a:bodyPr/>
          <a:lstStyle/>
          <a:p>
            <a:r>
              <a:rPr lang="en-US" dirty="0"/>
              <a:t>Network Requirements Hardware 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923942"/>
            <a:ext cx="7162800" cy="16554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Router: </a:t>
            </a:r>
            <a:r>
              <a:rPr lang="en-US" sz="1800" dirty="0"/>
              <a:t>Central device for internet distribution.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Switch (If needed): </a:t>
            </a:r>
            <a:r>
              <a:rPr lang="en-US" sz="1800" dirty="0"/>
              <a:t>For wired connections to multiple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Access Points</a:t>
            </a:r>
            <a:r>
              <a:rPr lang="en-US" sz="1800" dirty="0"/>
              <a:t>: For extended Wi-Fi coverage.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Cables &amp; Connectors</a:t>
            </a:r>
            <a:r>
              <a:rPr lang="en-US" sz="1800" dirty="0"/>
              <a:t>: Ethernet cables (Cat5e, Cat6) for wired connections.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4203B-99F8-9876-5062-167012EC32AD}"/>
              </a:ext>
            </a:extLst>
          </p:cNvPr>
          <p:cNvSpPr txBox="1"/>
          <p:nvPr/>
        </p:nvSpPr>
        <p:spPr>
          <a:xfrm>
            <a:off x="311764" y="4006766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.</a:t>
            </a:r>
            <a:r>
              <a:rPr lang="fr-FR" sz="3200" b="1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fr-FR" sz="3200" b="1" dirty="0" err="1">
                <a:solidFill>
                  <a:schemeClr val="bg1"/>
                </a:solidFill>
                <a:latin typeface="+mj-lt"/>
              </a:rPr>
              <a:t>Requirements</a:t>
            </a:r>
            <a:endParaRPr lang="fr-F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AA1CA-1492-07C1-6AC8-80D6B0CD1FFC}"/>
              </a:ext>
            </a:extLst>
          </p:cNvPr>
          <p:cNvSpPr txBox="1"/>
          <p:nvPr/>
        </p:nvSpPr>
        <p:spPr>
          <a:xfrm>
            <a:off x="533400" y="4683483"/>
            <a:ext cx="6098458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Firewall &amp; Security Software</a:t>
            </a:r>
            <a:r>
              <a:rPr lang="en-US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To prevent unauthorized access.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Network Monitoring Tools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To track and optimize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0" y="1622171"/>
            <a:ext cx="10382865" cy="823912"/>
          </a:xfrm>
        </p:spPr>
        <p:txBody>
          <a:bodyPr>
            <a:noAutofit/>
          </a:bodyPr>
          <a:lstStyle/>
          <a:p>
            <a:r>
              <a:rPr lang="en-US" sz="4800" dirty="0"/>
              <a:t>Internet Service Provider(ISP) Consideration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521130" y="3732417"/>
            <a:ext cx="7932585" cy="2037428"/>
          </a:xfrm>
        </p:spPr>
        <p:txBody>
          <a:bodyPr>
            <a:normAutofit/>
          </a:bodyPr>
          <a:lstStyle/>
          <a:p>
            <a:r>
              <a:rPr lang="en-US" sz="1900" dirty="0"/>
              <a:t>ISP selection based on speed, bandwidth, and reliability.</a:t>
            </a:r>
          </a:p>
          <a:p>
            <a:r>
              <a:rPr lang="en-US" sz="1900" dirty="0"/>
              <a:t>Required internet speed based on user activities (streaming, gaming, remote work, etc.)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26" y="972304"/>
            <a:ext cx="11214100" cy="907941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0" u="none" strike="noStrike" dirty="0">
                <a:solidFill>
                  <a:srgbClr val="FFFFFF"/>
                </a:solidFill>
                <a:effectLst/>
                <a:latin typeface="inherit"/>
              </a:rPr>
              <a:t>Network Design and Topology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inherit"/>
              </a:rPr>
            </a:br>
            <a:br>
              <a:rPr lang="en-US" b="0" i="0" u="none" strike="noStrike" dirty="0">
                <a:solidFill>
                  <a:srgbClr val="FFFFFF"/>
                </a:solidFill>
                <a:effectLst/>
                <a:latin typeface="inheri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8994B6-7CC7-3BEF-3F07-4926A8D74D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400" y="1880245"/>
            <a:ext cx="11450075" cy="5131619"/>
          </a:xfrm>
        </p:spPr>
        <p:txBody>
          <a:bodyPr/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u="none" strike="noStrike" dirty="0">
                <a:solidFill>
                  <a:srgbClr val="FFFFFF"/>
                </a:solidFill>
                <a:effectLst/>
              </a:rPr>
              <a:t> Logical and Physical Network Diagrams:</a:t>
            </a: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strike="noStrike" dirty="0">
                <a:solidFill>
                  <a:srgbClr val="FFFFFF"/>
                </a:solidFill>
                <a:effectLst/>
              </a:rPr>
              <a:t> Create diagrams that illustrate the network's structure. The logical diagram should depict how data flows</a:t>
            </a: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strike="noStrike" dirty="0">
                <a:solidFill>
                  <a:srgbClr val="FFFFFF"/>
                </a:solidFill>
                <a:effectLst/>
              </a:rPr>
              <a:t> through the network, including subnets, </a:t>
            </a:r>
            <a:r>
              <a:rPr lang="en-US" sz="1800" dirty="0">
                <a:solidFill>
                  <a:srgbClr val="FFFFFF"/>
                </a:solidFill>
              </a:rPr>
              <a:t>WLAN</a:t>
            </a:r>
            <a:r>
              <a:rPr lang="en-US" sz="1800" strike="noStrike" dirty="0">
                <a:solidFill>
                  <a:srgbClr val="FFFFFF"/>
                </a:solidFill>
                <a:effectLst/>
              </a:rPr>
              <a:t>, and IP addressing schemes. The physical diagram should show</a:t>
            </a: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strike="noStrike" dirty="0">
                <a:solidFill>
                  <a:srgbClr val="FFFFFF"/>
                </a:solidFill>
                <a:effectLst/>
              </a:rPr>
              <a:t> the actual hardware layout, such as routers, switches, and cabling</a:t>
            </a:r>
            <a:r>
              <a:rPr lang="en-US" sz="1800" b="0" u="none" strike="noStrike" dirty="0">
                <a:solidFill>
                  <a:srgbClr val="FFFFFF"/>
                </a:solidFill>
                <a:effectLst/>
              </a:rPr>
              <a:t>.</a:t>
            </a: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</a:rPr>
              <a:t> Network Layout Description: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i="0" u="none" strike="noStrike" dirty="0">
                <a:solidFill>
                  <a:srgbClr val="FFFFFF"/>
                </a:solidFill>
                <a:effectLst/>
              </a:rPr>
              <a:t>Design a layout that includes Local Area Networks (LANs) and, if necessary, </a:t>
            </a:r>
            <a:r>
              <a:rPr lang="en-US" sz="1800" dirty="0">
                <a:solidFill>
                  <a:srgbClr val="FFFFFF"/>
                </a:solidFill>
              </a:rPr>
              <a:t>WLAN </a:t>
            </a:r>
            <a:r>
              <a:rPr lang="en-US" sz="1800" i="0" u="none" strike="noStrike" dirty="0">
                <a:solidFill>
                  <a:srgbClr val="FFFFFF"/>
                </a:solidFill>
                <a:effectLst/>
              </a:rPr>
              <a:t>to segment network traffic. Define subnets to organize and manage IP address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i="0" u="none" strike="noStrike" dirty="0">
                <a:solidFill>
                  <a:srgbClr val="FFFFFF"/>
                </a:solidFill>
                <a:effectLst/>
              </a:rPr>
              <a:t> allocation efficiently.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800" b="0" i="0" u="none" strike="noStrike" dirty="0">
              <a:solidFill>
                <a:srgbClr val="FFFFFF"/>
              </a:solidFill>
              <a:effectLst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</a:rPr>
              <a:t> IP Addressing Scheme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 Develop a structured IP addressing plan, assigning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 IP ranges to different network segments. This plan should consider future scalability and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 ease of management.</a:t>
            </a:r>
          </a:p>
          <a:p>
            <a:pPr algn="l"/>
            <a:endParaRPr lang="en-US" sz="2400" b="0" i="0" dirty="0">
              <a:solidFill>
                <a:srgbClr val="1C1E21"/>
              </a:solidFill>
              <a:effectLst/>
            </a:endParaRP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800" b="0" u="none" strike="noStrike" dirty="0">
              <a:solidFill>
                <a:srgbClr val="FFFFFF"/>
              </a:solidFill>
              <a:effectLst/>
            </a:endParaRPr>
          </a:p>
          <a:p>
            <a:pPr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800" b="0" u="none" strike="noStrike" dirty="0">
              <a:solidFill>
                <a:srgbClr val="FFFFFF"/>
              </a:solidFill>
              <a:effectLst/>
              <a:latin typeface="+mj-lt"/>
            </a:endParaRPr>
          </a:p>
          <a:p>
            <a:pPr>
              <a:buNone/>
            </a:pPr>
            <a:endParaRPr lang="en-US" sz="1800" dirty="0">
              <a:effectLst/>
              <a:latin typeface="+mj-lt"/>
            </a:endParaRPr>
          </a:p>
          <a:p>
            <a:pPr>
              <a:buNone/>
            </a:pPr>
            <a:br>
              <a:rPr lang="en-US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dirty="0">
                <a:solidFill>
                  <a:srgbClr val="050505"/>
                </a:solidFill>
                <a:effectLst/>
                <a:latin typeface="inherit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Implementation plan step-by-step</a:t>
            </a:r>
            <a:br>
              <a:rPr lang="en-US" dirty="0"/>
            </a:br>
            <a:r>
              <a:rPr lang="en-US" dirty="0"/>
              <a:t>Setup process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1700" y="1759482"/>
            <a:ext cx="9402006" cy="4184118"/>
          </a:xfrm>
        </p:spPr>
        <p:txBody>
          <a:bodyPr/>
          <a:lstStyle/>
          <a:p>
            <a:r>
              <a:rPr lang="en-US" sz="1800" b="1" i="0" dirty="0">
                <a:solidFill>
                  <a:srgbClr val="FFFFFF"/>
                </a:solidFill>
                <a:effectLst/>
              </a:rPr>
              <a:t>Step-by-Step Setup Process</a:t>
            </a:r>
            <a:r>
              <a:rPr lang="en-US" sz="1800" b="0" i="0" dirty="0">
                <a:solidFill>
                  <a:srgbClr val="FFFFFF"/>
                </a:solidFill>
                <a:effectLst/>
              </a:rPr>
              <a:t>:</a:t>
            </a:r>
          </a:p>
          <a:p>
            <a:r>
              <a:rPr lang="en-US" sz="1800" b="0" i="0" dirty="0">
                <a:solidFill>
                  <a:srgbClr val="FFFFFF"/>
                </a:solidFill>
                <a:effectLst/>
              </a:rPr>
              <a:t>Begin by installing and configuring the router and switches. Set up </a:t>
            </a:r>
            <a:r>
              <a:rPr lang="en-US" sz="1800" dirty="0">
                <a:solidFill>
                  <a:srgbClr val="FFFFFF"/>
                </a:solidFill>
              </a:rPr>
              <a:t>WLAN</a:t>
            </a:r>
            <a:r>
              <a:rPr lang="en-US" sz="1800" b="0" i="0" dirty="0">
                <a:solidFill>
                  <a:srgbClr val="FFFFFF"/>
                </a:solidFill>
                <a:effectLst/>
              </a:rPr>
              <a:t> as per the design, and assign IP addresses to each device according to the addressing scheme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</a:rPr>
              <a:t>Configuration Details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: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Configure router settings, including DHCP, NAT, and firewall rules. Set up </a:t>
            </a:r>
            <a:r>
              <a:rPr lang="en-US" sz="1800" dirty="0">
                <a:solidFill>
                  <a:srgbClr val="FFFFFF"/>
                </a:solidFill>
              </a:rPr>
              <a:t>WLAN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 on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switches, assigning ports to the appropriate</a:t>
            </a:r>
            <a:r>
              <a:rPr lang="en-US" sz="1800" dirty="0">
                <a:solidFill>
                  <a:srgbClr val="FFFFFF"/>
                </a:solidFill>
              </a:rPr>
              <a:t> WLAN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. Implement security policies to control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access between </a:t>
            </a:r>
            <a:r>
              <a:rPr lang="en-US" sz="1800" dirty="0">
                <a:solidFill>
                  <a:srgbClr val="FFFFFF"/>
                </a:solidFill>
              </a:rPr>
              <a:t>W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LAN and to external networks.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inherit"/>
              </a:rPr>
              <a:t>File sharing and Printer Configuration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inherit"/>
              </a:rPr>
              <a:t>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inherit"/>
              </a:rPr>
              <a:t>Set up shared folders and printers on the network, ensuring proper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inherit"/>
              </a:rPr>
              <a:t>permissions are in place. Configure devices to access these resources as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inherit"/>
              </a:rPr>
              <a:t>needed.</a:t>
            </a:r>
          </a:p>
          <a:p>
            <a:pPr>
              <a:buNone/>
            </a:pPr>
            <a:br>
              <a:rPr lang="en-US" sz="2400" dirty="0"/>
            </a:br>
            <a:endParaRPr lang="en-US" sz="1800" b="0" i="0" u="none" strike="noStrike" dirty="0">
              <a:solidFill>
                <a:srgbClr val="FFFFFF"/>
              </a:solidFill>
              <a:effectLst/>
            </a:endParaRPr>
          </a:p>
          <a:p>
            <a:pPr>
              <a:buNone/>
            </a:pPr>
            <a:br>
              <a:rPr lang="en-US" sz="24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Measures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E1BA7-F9C2-54B6-7B2C-5529A992BB7D}"/>
              </a:ext>
            </a:extLst>
          </p:cNvPr>
          <p:cNvSpPr txBox="1"/>
          <p:nvPr/>
        </p:nvSpPr>
        <p:spPr>
          <a:xfrm>
            <a:off x="656302" y="2268466"/>
            <a:ext cx="11378381" cy="383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Firewall and Access Control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Implement firewalls to monitor and control incoming and outgoing network traffic based on predetermined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security rules. Use access control lists (ACLs) to restrict access to sensitive parts of the network.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</a:rPr>
              <a:t>Encryption and Authentication Methods: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</a:rPr>
              <a:t>Utilize encryption protocols like WPA3 for Wi-Fi security and SSL/TLS for secure data transmission. Implement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</a:rPr>
              <a:t>authentication mechanisms such as RADIUS or two-factor authentication to verify user identities.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Regular Maintenance and Monitoring: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Establish routine checks for firmware updates, vulnerability assessments, and log reviews. Use network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monitoring tools to detect and respond to anomalies promptly.</a:t>
            </a:r>
          </a:p>
          <a:p>
            <a:pPr algn="l"/>
            <a:endParaRPr lang="en-US" b="0" i="0" dirty="0">
              <a:solidFill>
                <a:srgbClr val="1C1E21"/>
              </a:solidFill>
              <a:effectLst/>
              <a:latin typeface="Segoe UI Historic" panose="020B0502040204020203" pitchFamily="34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b="0" i="0" dirty="0">
              <a:solidFill>
                <a:srgbClr val="1C1E21"/>
              </a:solidFill>
              <a:effectLst/>
              <a:latin typeface="Segoe UI Historic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BD269-3000-E2F7-0F99-9BA64D37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Evaluation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2D683-0794-1406-6959-EB0A44D4FFE5}"/>
              </a:ext>
            </a:extLst>
          </p:cNvPr>
          <p:cNvSpPr txBox="1"/>
          <p:nvPr/>
        </p:nvSpPr>
        <p:spPr>
          <a:xfrm>
            <a:off x="678426" y="1938644"/>
            <a:ext cx="10980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Network Performance Testing: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Use network testing tools to assess bandwidth, latency, and packet loss. Conduct stress tests to evaluate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how the network performs under heavy load.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Troubleshooting Common Issues: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Develop a troubleshooting guide for common network problems, including connectivity issues, slow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performance, and hardware failures.</a:t>
            </a:r>
          </a:p>
          <a:p>
            <a:pPr algn="l"/>
            <a:endParaRPr lang="en-US" b="0" i="0" dirty="0">
              <a:solidFill>
                <a:srgbClr val="1C1E21"/>
              </a:solidFill>
              <a:effectLst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User Accessibility and Functionality Tests: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Ensure all users can access necessary resources and that all network services function as intended.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Gather user feedback to identify any usability issues.</a:t>
            </a:r>
          </a:p>
          <a:p>
            <a:pPr algn="l"/>
            <a:endParaRPr lang="en-US" b="0" i="0" dirty="0">
              <a:solidFill>
                <a:srgbClr val="1C1E21"/>
              </a:solidFill>
              <a:effectLst/>
            </a:endParaRPr>
          </a:p>
          <a:p>
            <a:pPr algn="l"/>
            <a:endParaRPr lang="en-US" b="0" i="0" dirty="0">
              <a:solidFill>
                <a:srgbClr val="1C1E21"/>
              </a:solidFill>
              <a:effectLst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238</TotalTime>
  <Words>793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Rounded MT Bold</vt:lpstr>
      <vt:lpstr>Calibri</vt:lpstr>
      <vt:lpstr>inherit</vt:lpstr>
      <vt:lpstr>Segoe UI Historic</vt:lpstr>
      <vt:lpstr>Trade Gothic LT Pro</vt:lpstr>
      <vt:lpstr>Trebuchet MS</vt:lpstr>
      <vt:lpstr>Wingdings</vt:lpstr>
      <vt:lpstr>Office Theme</vt:lpstr>
      <vt:lpstr>    DESIGNING A HOME WITH INTERNET  AND WI-FI CONFIGURATION</vt:lpstr>
      <vt:lpstr>Overview of the Project Introduction</vt:lpstr>
      <vt:lpstr>Purpose and Objectives</vt:lpstr>
      <vt:lpstr>Network Requirements Hardware  Components</vt:lpstr>
      <vt:lpstr>PowerPoint Presentation</vt:lpstr>
      <vt:lpstr>Network Design and Topology   </vt:lpstr>
      <vt:lpstr>Implementation plan step-by-step Setup process</vt:lpstr>
      <vt:lpstr>Security Measures</vt:lpstr>
      <vt:lpstr>Testing and Evaluation 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Rejano</dc:creator>
  <cp:lastModifiedBy>Jenny Rejano</cp:lastModifiedBy>
  <cp:revision>3</cp:revision>
  <dcterms:created xsi:type="dcterms:W3CDTF">2025-04-28T06:51:33Z</dcterms:created>
  <dcterms:modified xsi:type="dcterms:W3CDTF">2025-05-06T03:32:38Z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