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notesMasterIdLst>
    <p:notesMasterId r:id="rId10"/>
  </p:notesMasterIdLst>
  <p:sldIdLst>
    <p:sldId id="257" r:id="rId2"/>
    <p:sldId id="264" r:id="rId3"/>
    <p:sldId id="258" r:id="rId4"/>
    <p:sldId id="259" r:id="rId5"/>
    <p:sldId id="261" r:id="rId6"/>
    <p:sldId id="262"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736" autoAdjust="0"/>
  </p:normalViewPr>
  <p:slideViewPr>
    <p:cSldViewPr snapToGrid="0">
      <p:cViewPr varScale="1">
        <p:scale>
          <a:sx n="59" d="100"/>
          <a:sy n="59" d="100"/>
        </p:scale>
        <p:origin x="11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257FC5-F15F-4968-87E9-6B6161FBBFC5}" type="datetimeFigureOut">
              <a:rPr lang="en-US" smtClean="0"/>
              <a:t>5/16/2025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EE0353-0E95-4D21-BA7A-303BEFAD0EFC}" type="slidenum">
              <a:rPr lang="en-US" smtClean="0"/>
              <a:t>‹#›</a:t>
            </a:fld>
            <a:endParaRPr lang="en-US"/>
          </a:p>
        </p:txBody>
      </p:sp>
    </p:spTree>
    <p:extLst>
      <p:ext uri="{BB962C8B-B14F-4D97-AF65-F5344CB8AC3E}">
        <p14:creationId xmlns:p14="http://schemas.microsoft.com/office/powerpoint/2010/main" val="611103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EE0353-0E95-4D21-BA7A-303BEFAD0EFC}" type="slidenum">
              <a:rPr lang="en-US" smtClean="0"/>
              <a:t>3</a:t>
            </a:fld>
            <a:endParaRPr lang="en-US"/>
          </a:p>
        </p:txBody>
      </p:sp>
    </p:spTree>
    <p:extLst>
      <p:ext uri="{BB962C8B-B14F-4D97-AF65-F5344CB8AC3E}">
        <p14:creationId xmlns:p14="http://schemas.microsoft.com/office/powerpoint/2010/main" val="259946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E58AA6-F4AD-4536-903B-45E97C415301}"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919F-827A-4B57-953E-4A773D285866}" type="slidenum">
              <a:rPr lang="en-US" smtClean="0"/>
              <a:t>‹#›</a:t>
            </a:fld>
            <a:endParaRPr lang="en-US"/>
          </a:p>
        </p:txBody>
      </p:sp>
    </p:spTree>
    <p:extLst>
      <p:ext uri="{BB962C8B-B14F-4D97-AF65-F5344CB8AC3E}">
        <p14:creationId xmlns:p14="http://schemas.microsoft.com/office/powerpoint/2010/main" val="2152097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E58AA6-F4AD-4536-903B-45E97C415301}"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919F-827A-4B57-953E-4A773D285866}" type="slidenum">
              <a:rPr lang="en-US" smtClean="0"/>
              <a:t>‹#›</a:t>
            </a:fld>
            <a:endParaRPr lang="en-US"/>
          </a:p>
        </p:txBody>
      </p:sp>
    </p:spTree>
    <p:extLst>
      <p:ext uri="{BB962C8B-B14F-4D97-AF65-F5344CB8AC3E}">
        <p14:creationId xmlns:p14="http://schemas.microsoft.com/office/powerpoint/2010/main" val="3663878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E58AA6-F4AD-4536-903B-45E97C415301}"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919F-827A-4B57-953E-4A773D28586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93316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E58AA6-F4AD-4536-903B-45E97C415301}"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919F-827A-4B57-953E-4A773D285866}" type="slidenum">
              <a:rPr lang="en-US" smtClean="0"/>
              <a:t>‹#›</a:t>
            </a:fld>
            <a:endParaRPr lang="en-US"/>
          </a:p>
        </p:txBody>
      </p:sp>
    </p:spTree>
    <p:extLst>
      <p:ext uri="{BB962C8B-B14F-4D97-AF65-F5344CB8AC3E}">
        <p14:creationId xmlns:p14="http://schemas.microsoft.com/office/powerpoint/2010/main" val="3246290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E58AA6-F4AD-4536-903B-45E97C415301}"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919F-827A-4B57-953E-4A773D28586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99746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E58AA6-F4AD-4536-903B-45E97C415301}"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919F-827A-4B57-953E-4A773D285866}" type="slidenum">
              <a:rPr lang="en-US" smtClean="0"/>
              <a:t>‹#›</a:t>
            </a:fld>
            <a:endParaRPr lang="en-US"/>
          </a:p>
        </p:txBody>
      </p:sp>
    </p:spTree>
    <p:extLst>
      <p:ext uri="{BB962C8B-B14F-4D97-AF65-F5344CB8AC3E}">
        <p14:creationId xmlns:p14="http://schemas.microsoft.com/office/powerpoint/2010/main" val="3176866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E58AA6-F4AD-4536-903B-45E97C415301}"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919F-827A-4B57-953E-4A773D285866}" type="slidenum">
              <a:rPr lang="en-US" smtClean="0"/>
              <a:t>‹#›</a:t>
            </a:fld>
            <a:endParaRPr lang="en-US"/>
          </a:p>
        </p:txBody>
      </p:sp>
    </p:spTree>
    <p:extLst>
      <p:ext uri="{BB962C8B-B14F-4D97-AF65-F5344CB8AC3E}">
        <p14:creationId xmlns:p14="http://schemas.microsoft.com/office/powerpoint/2010/main" val="3822018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E58AA6-F4AD-4536-903B-45E97C415301}"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919F-827A-4B57-953E-4A773D285866}" type="slidenum">
              <a:rPr lang="en-US" smtClean="0"/>
              <a:t>‹#›</a:t>
            </a:fld>
            <a:endParaRPr lang="en-US"/>
          </a:p>
        </p:txBody>
      </p:sp>
    </p:spTree>
    <p:extLst>
      <p:ext uri="{BB962C8B-B14F-4D97-AF65-F5344CB8AC3E}">
        <p14:creationId xmlns:p14="http://schemas.microsoft.com/office/powerpoint/2010/main" val="59742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E58AA6-F4AD-4536-903B-45E97C415301}"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919F-827A-4B57-953E-4A773D285866}" type="slidenum">
              <a:rPr lang="en-US" smtClean="0"/>
              <a:t>‹#›</a:t>
            </a:fld>
            <a:endParaRPr lang="en-US"/>
          </a:p>
        </p:txBody>
      </p:sp>
    </p:spTree>
    <p:extLst>
      <p:ext uri="{BB962C8B-B14F-4D97-AF65-F5344CB8AC3E}">
        <p14:creationId xmlns:p14="http://schemas.microsoft.com/office/powerpoint/2010/main" val="299109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E58AA6-F4AD-4536-903B-45E97C415301}"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E4919F-827A-4B57-953E-4A773D285866}" type="slidenum">
              <a:rPr lang="en-US" smtClean="0"/>
              <a:t>‹#›</a:t>
            </a:fld>
            <a:endParaRPr lang="en-US"/>
          </a:p>
        </p:txBody>
      </p:sp>
    </p:spTree>
    <p:extLst>
      <p:ext uri="{BB962C8B-B14F-4D97-AF65-F5344CB8AC3E}">
        <p14:creationId xmlns:p14="http://schemas.microsoft.com/office/powerpoint/2010/main" val="2623388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E58AA6-F4AD-4536-903B-45E97C415301}"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4919F-827A-4B57-953E-4A773D285866}" type="slidenum">
              <a:rPr lang="en-US" smtClean="0"/>
              <a:t>‹#›</a:t>
            </a:fld>
            <a:endParaRPr lang="en-US"/>
          </a:p>
        </p:txBody>
      </p:sp>
    </p:spTree>
    <p:extLst>
      <p:ext uri="{BB962C8B-B14F-4D97-AF65-F5344CB8AC3E}">
        <p14:creationId xmlns:p14="http://schemas.microsoft.com/office/powerpoint/2010/main" val="3111912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E58AA6-F4AD-4536-903B-45E97C415301}" type="datetimeFigureOut">
              <a:rPr lang="en-US" smtClean="0"/>
              <a:t>5/16/2025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E4919F-827A-4B57-953E-4A773D285866}" type="slidenum">
              <a:rPr lang="en-US" smtClean="0"/>
              <a:t>‹#›</a:t>
            </a:fld>
            <a:endParaRPr lang="en-US"/>
          </a:p>
        </p:txBody>
      </p:sp>
    </p:spTree>
    <p:extLst>
      <p:ext uri="{BB962C8B-B14F-4D97-AF65-F5344CB8AC3E}">
        <p14:creationId xmlns:p14="http://schemas.microsoft.com/office/powerpoint/2010/main" val="2317238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E58AA6-F4AD-4536-903B-45E97C415301}" type="datetimeFigureOut">
              <a:rPr lang="en-US" smtClean="0"/>
              <a:t>5/16/2025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E4919F-827A-4B57-953E-4A773D285866}" type="slidenum">
              <a:rPr lang="en-US" smtClean="0"/>
              <a:t>‹#›</a:t>
            </a:fld>
            <a:endParaRPr lang="en-US"/>
          </a:p>
        </p:txBody>
      </p:sp>
    </p:spTree>
    <p:extLst>
      <p:ext uri="{BB962C8B-B14F-4D97-AF65-F5344CB8AC3E}">
        <p14:creationId xmlns:p14="http://schemas.microsoft.com/office/powerpoint/2010/main" val="1780100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E58AA6-F4AD-4536-903B-45E97C415301}" type="datetimeFigureOut">
              <a:rPr lang="en-US" smtClean="0"/>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E4919F-827A-4B57-953E-4A773D285866}" type="slidenum">
              <a:rPr lang="en-US" smtClean="0"/>
              <a:t>‹#›</a:t>
            </a:fld>
            <a:endParaRPr lang="en-US"/>
          </a:p>
        </p:txBody>
      </p:sp>
    </p:spTree>
    <p:extLst>
      <p:ext uri="{BB962C8B-B14F-4D97-AF65-F5344CB8AC3E}">
        <p14:creationId xmlns:p14="http://schemas.microsoft.com/office/powerpoint/2010/main" val="3733263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E58AA6-F4AD-4536-903B-45E97C415301}"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4919F-827A-4B57-953E-4A773D285866}" type="slidenum">
              <a:rPr lang="en-US" smtClean="0"/>
              <a:t>‹#›</a:t>
            </a:fld>
            <a:endParaRPr lang="en-US"/>
          </a:p>
        </p:txBody>
      </p:sp>
    </p:spTree>
    <p:extLst>
      <p:ext uri="{BB962C8B-B14F-4D97-AF65-F5344CB8AC3E}">
        <p14:creationId xmlns:p14="http://schemas.microsoft.com/office/powerpoint/2010/main" val="2586689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E58AA6-F4AD-4536-903B-45E97C415301}"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E4919F-827A-4B57-953E-4A773D285866}" type="slidenum">
              <a:rPr lang="en-US" smtClean="0"/>
              <a:t>‹#›</a:t>
            </a:fld>
            <a:endParaRPr lang="en-US"/>
          </a:p>
        </p:txBody>
      </p:sp>
    </p:spTree>
    <p:extLst>
      <p:ext uri="{BB962C8B-B14F-4D97-AF65-F5344CB8AC3E}">
        <p14:creationId xmlns:p14="http://schemas.microsoft.com/office/powerpoint/2010/main" val="125920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E58AA6-F4AD-4536-903B-45E97C415301}" type="datetimeFigureOut">
              <a:rPr lang="en-US" smtClean="0"/>
              <a:t>5/16/2025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DE4919F-827A-4B57-953E-4A773D285866}" type="slidenum">
              <a:rPr lang="en-US" smtClean="0"/>
              <a:t>‹#›</a:t>
            </a:fld>
            <a:endParaRPr lang="en-US"/>
          </a:p>
        </p:txBody>
      </p:sp>
    </p:spTree>
    <p:extLst>
      <p:ext uri="{BB962C8B-B14F-4D97-AF65-F5344CB8AC3E}">
        <p14:creationId xmlns:p14="http://schemas.microsoft.com/office/powerpoint/2010/main" val="4039295373"/>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 id="2147484080" r:id="rId12"/>
    <p:sldLayoutId id="2147484081" r:id="rId13"/>
    <p:sldLayoutId id="2147484082" r:id="rId14"/>
    <p:sldLayoutId id="2147484083" r:id="rId15"/>
    <p:sldLayoutId id="2147484084"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video" Target="https://www.youtube.com/embed/a-084pqI05U?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BAB612-187E-E6DA-19C0-5A5502D99668}"/>
              </a:ext>
            </a:extLst>
          </p:cNvPr>
          <p:cNvSpPr txBox="1"/>
          <p:nvPr/>
        </p:nvSpPr>
        <p:spPr>
          <a:xfrm>
            <a:off x="1469573" y="1720253"/>
            <a:ext cx="8343900" cy="2862322"/>
          </a:xfrm>
          <a:prstGeom prst="rect">
            <a:avLst/>
          </a:prstGeom>
          <a:noFill/>
        </p:spPr>
        <p:txBody>
          <a:bodyPr wrap="square" rtlCol="0">
            <a:spAutoFit/>
          </a:bodyPr>
          <a:lstStyle/>
          <a:p>
            <a:r>
              <a:rPr lang="en-US" sz="6000" b="1" dirty="0">
                <a:latin typeface="Arial Rounded MT Bold" panose="020F0704030504030204" pitchFamily="34" charset="0"/>
              </a:rPr>
              <a:t>Nutrients, </a:t>
            </a:r>
          </a:p>
          <a:p>
            <a:r>
              <a:rPr lang="en-US" sz="6000" b="1" dirty="0">
                <a:latin typeface="Arial Rounded MT Bold" panose="020F0704030504030204" pitchFamily="34" charset="0"/>
              </a:rPr>
              <a:t>Their Functions, and Recommended intake</a:t>
            </a:r>
          </a:p>
        </p:txBody>
      </p:sp>
    </p:spTree>
    <p:extLst>
      <p:ext uri="{BB962C8B-B14F-4D97-AF65-F5344CB8AC3E}">
        <p14:creationId xmlns:p14="http://schemas.microsoft.com/office/powerpoint/2010/main" val="1341937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E5693-5E07-B4CD-7FA7-39BFCA2502C7}"/>
              </a:ext>
            </a:extLst>
          </p:cNvPr>
          <p:cNvSpPr txBox="1"/>
          <p:nvPr/>
        </p:nvSpPr>
        <p:spPr>
          <a:xfrm>
            <a:off x="1110342" y="1443841"/>
            <a:ext cx="8131629" cy="3970318"/>
          </a:xfrm>
          <a:prstGeom prst="rect">
            <a:avLst/>
          </a:prstGeom>
          <a:noFill/>
        </p:spPr>
        <p:txBody>
          <a:bodyPr wrap="square" rtlCol="0">
            <a:spAutoFit/>
          </a:bodyPr>
          <a:lstStyle/>
          <a:p>
            <a:r>
              <a:rPr lang="en-US" sz="2800" b="1" i="0" dirty="0">
                <a:effectLst/>
                <a:latin typeface="Arial Narrow" panose="020B0606020202030204" pitchFamily="34" charset="0"/>
              </a:rPr>
              <a:t>Definition:</a:t>
            </a:r>
            <a:r>
              <a:rPr lang="en-US" sz="2800" i="0" dirty="0">
                <a:effectLst/>
                <a:latin typeface="Arial Narrow" panose="020B0606020202030204" pitchFamily="34" charset="0"/>
              </a:rPr>
              <a:t> Nutrients are chemical substances found in food that are essential for the body’s growth, development, and maintenance. </a:t>
            </a:r>
          </a:p>
          <a:p>
            <a:endParaRPr lang="en-US" sz="2800" i="0" dirty="0">
              <a:effectLst/>
              <a:latin typeface="Arial Narrow" panose="020B0606020202030204" pitchFamily="34" charset="0"/>
            </a:endParaRPr>
          </a:p>
          <a:p>
            <a:r>
              <a:rPr lang="en-US" sz="2800" b="1" i="0" dirty="0">
                <a:effectLst/>
                <a:latin typeface="Arial Narrow" panose="020B0606020202030204" pitchFamily="34" charset="0"/>
              </a:rPr>
              <a:t>History: </a:t>
            </a:r>
            <a:r>
              <a:rPr lang="en-US" sz="2800" i="0" dirty="0">
                <a:effectLst/>
                <a:latin typeface="Arial Narrow" panose="020B0606020202030204" pitchFamily="34" charset="0"/>
              </a:rPr>
              <a:t>The concept of nutrients dates back to the early 1800s when scientists began to study food and its impact on health. The term "vitamin" was coined in 1912, and nutritional science grew rapidly throughout the 20th century with discoveries about proteins, fats, vitamins, and minerals.</a:t>
            </a:r>
            <a:endParaRPr lang="en-US" sz="2800" dirty="0">
              <a:latin typeface="Arial Narrow" panose="020B0606020202030204" pitchFamily="34" charset="0"/>
            </a:endParaRPr>
          </a:p>
        </p:txBody>
      </p:sp>
    </p:spTree>
    <p:extLst>
      <p:ext uri="{BB962C8B-B14F-4D97-AF65-F5344CB8AC3E}">
        <p14:creationId xmlns:p14="http://schemas.microsoft.com/office/powerpoint/2010/main" val="112066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9A4828B-9CC9-9610-A83C-722DFCB75B2B}"/>
              </a:ext>
            </a:extLst>
          </p:cNvPr>
          <p:cNvGraphicFramePr>
            <a:graphicFrameLocks noGrp="1"/>
          </p:cNvGraphicFramePr>
          <p:nvPr>
            <p:extLst>
              <p:ext uri="{D42A27DB-BD31-4B8C-83A1-F6EECF244321}">
                <p14:modId xmlns:p14="http://schemas.microsoft.com/office/powerpoint/2010/main" val="3968221728"/>
              </p:ext>
            </p:extLst>
          </p:nvPr>
        </p:nvGraphicFramePr>
        <p:xfrm>
          <a:off x="0" y="0"/>
          <a:ext cx="12192000" cy="6857998"/>
        </p:xfrm>
        <a:graphic>
          <a:graphicData uri="http://schemas.openxmlformats.org/drawingml/2006/table">
            <a:tbl>
              <a:tblPr firstRow="1" bandRow="1">
                <a:tableStyleId>{5DA37D80-6434-44D0-A028-1B22A696006F}</a:tableStyleId>
              </a:tblPr>
              <a:tblGrid>
                <a:gridCol w="3048000">
                  <a:extLst>
                    <a:ext uri="{9D8B030D-6E8A-4147-A177-3AD203B41FA5}">
                      <a16:colId xmlns:a16="http://schemas.microsoft.com/office/drawing/2014/main" val="1212929139"/>
                    </a:ext>
                  </a:extLst>
                </a:gridCol>
                <a:gridCol w="3048000">
                  <a:extLst>
                    <a:ext uri="{9D8B030D-6E8A-4147-A177-3AD203B41FA5}">
                      <a16:colId xmlns:a16="http://schemas.microsoft.com/office/drawing/2014/main" val="3225152523"/>
                    </a:ext>
                  </a:extLst>
                </a:gridCol>
                <a:gridCol w="3048000">
                  <a:extLst>
                    <a:ext uri="{9D8B030D-6E8A-4147-A177-3AD203B41FA5}">
                      <a16:colId xmlns:a16="http://schemas.microsoft.com/office/drawing/2014/main" val="1181115736"/>
                    </a:ext>
                  </a:extLst>
                </a:gridCol>
                <a:gridCol w="3048000">
                  <a:extLst>
                    <a:ext uri="{9D8B030D-6E8A-4147-A177-3AD203B41FA5}">
                      <a16:colId xmlns:a16="http://schemas.microsoft.com/office/drawing/2014/main" val="1238326595"/>
                    </a:ext>
                  </a:extLst>
                </a:gridCol>
              </a:tblGrid>
              <a:tr h="936133">
                <a:tc>
                  <a:txBody>
                    <a:bodyPr/>
                    <a:lstStyle/>
                    <a:p>
                      <a:pPr algn="ctr"/>
                      <a:r>
                        <a:rPr lang="en-US" dirty="0"/>
                        <a:t>                           NUTRIENT</a:t>
                      </a:r>
                    </a:p>
                    <a:p>
                      <a:pPr algn="ctr"/>
                      <a:endParaRPr lang="en-US" dirty="0"/>
                    </a:p>
                  </a:txBody>
                  <a:tcPr>
                    <a:solidFill>
                      <a:schemeClr val="bg1"/>
                    </a:solidFill>
                  </a:tcPr>
                </a:tc>
                <a:tc>
                  <a:txBody>
                    <a:bodyPr/>
                    <a:lstStyle/>
                    <a:p>
                      <a:pPr algn="ctr"/>
                      <a:r>
                        <a:rPr lang="en-US" dirty="0"/>
                        <a:t>                           FUNCTION</a:t>
                      </a:r>
                    </a:p>
                  </a:txBody>
                  <a:tcPr/>
                </a:tc>
                <a:tc>
                  <a:txBody>
                    <a:bodyPr/>
                    <a:lstStyle/>
                    <a:p>
                      <a:pPr algn="ctr"/>
                      <a:r>
                        <a:rPr lang="en-US" dirty="0"/>
                        <a:t>                             SOURCES </a:t>
                      </a:r>
                    </a:p>
                  </a:txBody>
                  <a:tcPr/>
                </a:tc>
                <a:tc>
                  <a:txBody>
                    <a:bodyPr/>
                    <a:lstStyle/>
                    <a:p>
                      <a:r>
                        <a:rPr lang="en-US" dirty="0"/>
                        <a:t>RECOMMEND  INTAKE </a:t>
                      </a:r>
                    </a:p>
                    <a:p>
                      <a:r>
                        <a:rPr lang="en-US" dirty="0"/>
                        <a:t>(PER DAY)</a:t>
                      </a:r>
                    </a:p>
                  </a:txBody>
                  <a:tcPr/>
                </a:tc>
                <a:extLst>
                  <a:ext uri="{0D108BD9-81ED-4DB2-BD59-A6C34878D82A}">
                    <a16:rowId xmlns:a16="http://schemas.microsoft.com/office/drawing/2014/main" val="2964673147"/>
                  </a:ext>
                </a:extLst>
              </a:tr>
              <a:tr h="936133">
                <a:tc>
                  <a:txBody>
                    <a:bodyPr/>
                    <a:lstStyle/>
                    <a:p>
                      <a:r>
                        <a:rPr lang="en-US" dirty="0"/>
                        <a:t>        Carbohydrates</a:t>
                      </a:r>
                    </a:p>
                  </a:txBody>
                  <a:tcPr/>
                </a:tc>
                <a:tc>
                  <a:txBody>
                    <a:bodyPr/>
                    <a:lstStyle/>
                    <a:p>
                      <a:r>
                        <a:rPr lang="en-US" dirty="0"/>
                        <a:t>        provide energy</a:t>
                      </a:r>
                    </a:p>
                  </a:txBody>
                  <a:tcPr/>
                </a:tc>
                <a:tc>
                  <a:txBody>
                    <a:bodyPr/>
                    <a:lstStyle/>
                    <a:p>
                      <a:r>
                        <a:rPr lang="en-US" dirty="0"/>
                        <a:t>  Rice, fish, pasta, fruits</a:t>
                      </a:r>
                    </a:p>
                  </a:txBody>
                  <a:tcPr/>
                </a:tc>
                <a:tc>
                  <a:txBody>
                    <a:bodyPr/>
                    <a:lstStyle/>
                    <a:p>
                      <a:r>
                        <a:rPr lang="en-US" dirty="0"/>
                        <a:t>45-65% of daily calories (around 275g on a 2000 kcal diet)</a:t>
                      </a:r>
                    </a:p>
                  </a:txBody>
                  <a:tcPr/>
                </a:tc>
                <a:extLst>
                  <a:ext uri="{0D108BD9-81ED-4DB2-BD59-A6C34878D82A}">
                    <a16:rowId xmlns:a16="http://schemas.microsoft.com/office/drawing/2014/main" val="3748713769"/>
                  </a:ext>
                </a:extLst>
              </a:tr>
              <a:tr h="655293">
                <a:tc>
                  <a:txBody>
                    <a:bodyPr/>
                    <a:lstStyle/>
                    <a:p>
                      <a:r>
                        <a:rPr lang="en-US" dirty="0"/>
                        <a:t>            Proteins</a:t>
                      </a:r>
                    </a:p>
                  </a:txBody>
                  <a:tcPr/>
                </a:tc>
                <a:tc>
                  <a:txBody>
                    <a:bodyPr/>
                    <a:lstStyle/>
                    <a:p>
                      <a:r>
                        <a:rPr lang="en-US" dirty="0"/>
                        <a:t>Build and repair body tissues</a:t>
                      </a:r>
                    </a:p>
                  </a:txBody>
                  <a:tcPr/>
                </a:tc>
                <a:tc>
                  <a:txBody>
                    <a:bodyPr/>
                    <a:lstStyle/>
                    <a:p>
                      <a:r>
                        <a:rPr lang="en-US" dirty="0"/>
                        <a:t>Meat, fish, eggs, beans, tofu</a:t>
                      </a:r>
                    </a:p>
                  </a:txBody>
                  <a:tcPr/>
                </a:tc>
                <a:tc>
                  <a:txBody>
                    <a:bodyPr/>
                    <a:lstStyle/>
                    <a:p>
                      <a:r>
                        <a:rPr lang="en-US" dirty="0"/>
                        <a:t>10-35% of daily calories  (around 50g)</a:t>
                      </a:r>
                    </a:p>
                  </a:txBody>
                  <a:tcPr/>
                </a:tc>
                <a:extLst>
                  <a:ext uri="{0D108BD9-81ED-4DB2-BD59-A6C34878D82A}">
                    <a16:rowId xmlns:a16="http://schemas.microsoft.com/office/drawing/2014/main" val="1697169409"/>
                  </a:ext>
                </a:extLst>
              </a:tr>
              <a:tr h="936133">
                <a:tc>
                  <a:txBody>
                    <a:bodyPr/>
                    <a:lstStyle/>
                    <a:p>
                      <a:r>
                        <a:rPr lang="en-US" dirty="0"/>
                        <a:t>              Fats</a:t>
                      </a:r>
                    </a:p>
                  </a:txBody>
                  <a:tcPr/>
                </a:tc>
                <a:tc>
                  <a:txBody>
                    <a:bodyPr/>
                    <a:lstStyle/>
                    <a:p>
                      <a:r>
                        <a:rPr lang="en-US" dirty="0"/>
                        <a:t>Provide energy, absorb vitamins, support cell growth</a:t>
                      </a:r>
                    </a:p>
                  </a:txBody>
                  <a:tcPr/>
                </a:tc>
                <a:tc>
                  <a:txBody>
                    <a:bodyPr/>
                    <a:lstStyle/>
                    <a:p>
                      <a:r>
                        <a:rPr lang="en-US" dirty="0"/>
                        <a:t>Nuts, oils, avocados, butter</a:t>
                      </a:r>
                    </a:p>
                  </a:txBody>
                  <a:tcPr/>
                </a:tc>
                <a:tc>
                  <a:txBody>
                    <a:bodyPr/>
                    <a:lstStyle/>
                    <a:p>
                      <a:r>
                        <a:rPr lang="en-US" dirty="0"/>
                        <a:t>20-35% of daily calories (around 70g)</a:t>
                      </a:r>
                    </a:p>
                  </a:txBody>
                  <a:tcPr/>
                </a:tc>
                <a:extLst>
                  <a:ext uri="{0D108BD9-81ED-4DB2-BD59-A6C34878D82A}">
                    <a16:rowId xmlns:a16="http://schemas.microsoft.com/office/drawing/2014/main" val="2749382732"/>
                  </a:ext>
                </a:extLst>
              </a:tr>
              <a:tr h="936133">
                <a:tc>
                  <a:txBody>
                    <a:bodyPr/>
                    <a:lstStyle/>
                    <a:p>
                      <a:r>
                        <a:rPr lang="en-US" dirty="0"/>
                        <a:t>          Vitamins</a:t>
                      </a:r>
                    </a:p>
                  </a:txBody>
                  <a:tcPr/>
                </a:tc>
                <a:tc>
                  <a:txBody>
                    <a:bodyPr/>
                    <a:lstStyle/>
                    <a:p>
                      <a:r>
                        <a:rPr lang="en-US" dirty="0"/>
                        <a:t>Support body processes (vision, immunity, skin, health, etc.)</a:t>
                      </a:r>
                    </a:p>
                  </a:txBody>
                  <a:tcPr/>
                </a:tc>
                <a:tc>
                  <a:txBody>
                    <a:bodyPr/>
                    <a:lstStyle/>
                    <a:p>
                      <a:r>
                        <a:rPr lang="en-US" dirty="0"/>
                        <a:t>Fruits, vegetables, dairy</a:t>
                      </a:r>
                    </a:p>
                  </a:txBody>
                  <a:tcPr/>
                </a:tc>
                <a:tc>
                  <a:txBody>
                    <a:bodyPr/>
                    <a:lstStyle/>
                    <a:p>
                      <a:r>
                        <a:rPr lang="en-US" dirty="0"/>
                        <a:t>Varies per vitamin (e.g., Vitamin C: 75-90 mg)</a:t>
                      </a:r>
                    </a:p>
                  </a:txBody>
                  <a:tcPr/>
                </a:tc>
                <a:extLst>
                  <a:ext uri="{0D108BD9-81ED-4DB2-BD59-A6C34878D82A}">
                    <a16:rowId xmlns:a16="http://schemas.microsoft.com/office/drawing/2014/main" val="1329722119"/>
                  </a:ext>
                </a:extLst>
              </a:tr>
              <a:tr h="783860">
                <a:tc>
                  <a:txBody>
                    <a:bodyPr/>
                    <a:lstStyle/>
                    <a:p>
                      <a:r>
                        <a:rPr lang="en-US" dirty="0"/>
                        <a:t>           Minerals</a:t>
                      </a:r>
                    </a:p>
                  </a:txBody>
                  <a:tcPr/>
                </a:tc>
                <a:tc>
                  <a:txBody>
                    <a:bodyPr/>
                    <a:lstStyle/>
                    <a:p>
                      <a:r>
                        <a:rPr lang="en-US" dirty="0"/>
                        <a:t>Help build bones, teeth; blood, nerve function</a:t>
                      </a:r>
                    </a:p>
                  </a:txBody>
                  <a:tcPr/>
                </a:tc>
                <a:tc>
                  <a:txBody>
                    <a:bodyPr/>
                    <a:lstStyle/>
                    <a:p>
                      <a:r>
                        <a:rPr lang="en-US" dirty="0"/>
                        <a:t>Leafy greens, dairy, meat, nuts</a:t>
                      </a:r>
                    </a:p>
                  </a:txBody>
                  <a:tcPr/>
                </a:tc>
                <a:tc>
                  <a:txBody>
                    <a:bodyPr/>
                    <a:lstStyle/>
                    <a:p>
                      <a:r>
                        <a:rPr lang="en-US" dirty="0"/>
                        <a:t>Varies (e.g., Calcium: 1000 mg; Iron: 8-10 mg)</a:t>
                      </a:r>
                    </a:p>
                  </a:txBody>
                  <a:tcPr/>
                </a:tc>
                <a:extLst>
                  <a:ext uri="{0D108BD9-81ED-4DB2-BD59-A6C34878D82A}">
                    <a16:rowId xmlns:a16="http://schemas.microsoft.com/office/drawing/2014/main" val="2288605085"/>
                  </a:ext>
                </a:extLst>
              </a:tr>
              <a:tr h="1019020">
                <a:tc>
                  <a:txBody>
                    <a:bodyPr/>
                    <a:lstStyle/>
                    <a:p>
                      <a:r>
                        <a:rPr lang="en-US" dirty="0"/>
                        <a:t>             Water</a:t>
                      </a:r>
                    </a:p>
                  </a:txBody>
                  <a:tcPr/>
                </a:tc>
                <a:tc>
                  <a:txBody>
                    <a:bodyPr/>
                    <a:lstStyle/>
                    <a:p>
                      <a:r>
                        <a:rPr lang="en-US" dirty="0"/>
                        <a:t>Maintain hydration, helps regulate body  temperature and digestion</a:t>
                      </a:r>
                    </a:p>
                  </a:txBody>
                  <a:tcPr/>
                </a:tc>
                <a:tc>
                  <a:txBody>
                    <a:bodyPr/>
                    <a:lstStyle/>
                    <a:p>
                      <a:r>
                        <a:rPr lang="en-US" dirty="0"/>
                        <a:t>Water, fruits, vegetables</a:t>
                      </a:r>
                    </a:p>
                  </a:txBody>
                  <a:tcPr/>
                </a:tc>
                <a:tc>
                  <a:txBody>
                    <a:bodyPr/>
                    <a:lstStyle/>
                    <a:p>
                      <a:r>
                        <a:rPr lang="en-US" dirty="0"/>
                        <a:t>Around 2.7-3.7 liters (11-15 cups)</a:t>
                      </a:r>
                    </a:p>
                  </a:txBody>
                  <a:tcPr/>
                </a:tc>
                <a:extLst>
                  <a:ext uri="{0D108BD9-81ED-4DB2-BD59-A6C34878D82A}">
                    <a16:rowId xmlns:a16="http://schemas.microsoft.com/office/drawing/2014/main" val="3737062844"/>
                  </a:ext>
                </a:extLst>
              </a:tr>
              <a:tr h="655293">
                <a:tc>
                  <a:txBody>
                    <a:bodyPr/>
                    <a:lstStyle/>
                    <a:p>
                      <a:r>
                        <a:rPr lang="en-US" dirty="0"/>
                        <a:t>             Fiber</a:t>
                      </a:r>
                    </a:p>
                  </a:txBody>
                  <a:tcPr/>
                </a:tc>
                <a:tc>
                  <a:txBody>
                    <a:bodyPr/>
                    <a:lstStyle/>
                    <a:p>
                      <a:r>
                        <a:rPr lang="en-US" dirty="0"/>
                        <a:t>Aids in digestion and prevent constipation</a:t>
                      </a:r>
                    </a:p>
                  </a:txBody>
                  <a:tcPr/>
                </a:tc>
                <a:tc>
                  <a:txBody>
                    <a:bodyPr/>
                    <a:lstStyle/>
                    <a:p>
                      <a:r>
                        <a:rPr lang="en-US" dirty="0"/>
                        <a:t>Whole grains, fruits, vegetables</a:t>
                      </a:r>
                    </a:p>
                  </a:txBody>
                  <a:tcPr/>
                </a:tc>
                <a:tc>
                  <a:txBody>
                    <a:bodyPr/>
                    <a:lstStyle/>
                    <a:p>
                      <a:r>
                        <a:rPr lang="en-US" dirty="0"/>
                        <a:t>25-30g</a:t>
                      </a:r>
                    </a:p>
                  </a:txBody>
                  <a:tcPr/>
                </a:tc>
                <a:extLst>
                  <a:ext uri="{0D108BD9-81ED-4DB2-BD59-A6C34878D82A}">
                    <a16:rowId xmlns:a16="http://schemas.microsoft.com/office/drawing/2014/main" val="2916890592"/>
                  </a:ext>
                </a:extLst>
              </a:tr>
            </a:tbl>
          </a:graphicData>
        </a:graphic>
      </p:graphicFrame>
    </p:spTree>
    <p:extLst>
      <p:ext uri="{BB962C8B-B14F-4D97-AF65-F5344CB8AC3E}">
        <p14:creationId xmlns:p14="http://schemas.microsoft.com/office/powerpoint/2010/main" val="949265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115659-4D9B-47C7-F436-7020F737A9A8}"/>
              </a:ext>
            </a:extLst>
          </p:cNvPr>
          <p:cNvSpPr txBox="1"/>
          <p:nvPr/>
        </p:nvSpPr>
        <p:spPr>
          <a:xfrm>
            <a:off x="2563588" y="2402999"/>
            <a:ext cx="8343900" cy="1692771"/>
          </a:xfrm>
          <a:prstGeom prst="rect">
            <a:avLst/>
          </a:prstGeom>
          <a:noFill/>
        </p:spPr>
        <p:txBody>
          <a:bodyPr wrap="square" rtlCol="0">
            <a:spAutoFit/>
          </a:bodyPr>
          <a:lstStyle/>
          <a:p>
            <a:r>
              <a:rPr lang="en-US" sz="6000" b="1" dirty="0">
                <a:latin typeface="Arial Rounded MT Bold" panose="020F0704030504030204" pitchFamily="34" charset="0"/>
              </a:rPr>
              <a:t>Eating Practical</a:t>
            </a:r>
          </a:p>
          <a:p>
            <a:r>
              <a:rPr lang="en-US" sz="4400" b="1" dirty="0">
                <a:latin typeface="Arial Rounded MT Bold" panose="020F0704030504030204" pitchFamily="34" charset="0"/>
              </a:rPr>
              <a:t>(healthy eating habits)</a:t>
            </a:r>
          </a:p>
        </p:txBody>
      </p:sp>
    </p:spTree>
    <p:extLst>
      <p:ext uri="{BB962C8B-B14F-4D97-AF65-F5344CB8AC3E}">
        <p14:creationId xmlns:p14="http://schemas.microsoft.com/office/powerpoint/2010/main" val="4154743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F22750-6FC9-B29A-DAF5-AAC8100BF173}"/>
              </a:ext>
            </a:extLst>
          </p:cNvPr>
          <p:cNvSpPr txBox="1"/>
          <p:nvPr/>
        </p:nvSpPr>
        <p:spPr>
          <a:xfrm>
            <a:off x="1894112" y="1845130"/>
            <a:ext cx="7070273" cy="3539430"/>
          </a:xfrm>
          <a:prstGeom prst="rect">
            <a:avLst/>
          </a:prstGeom>
          <a:noFill/>
        </p:spPr>
        <p:txBody>
          <a:bodyPr wrap="square" rtlCol="0">
            <a:spAutoFit/>
          </a:bodyPr>
          <a:lstStyle/>
          <a:p>
            <a:pPr>
              <a:buNone/>
            </a:pPr>
            <a:r>
              <a:rPr lang="en-US" sz="2800" b="1" dirty="0">
                <a:latin typeface="Arial Narrow" panose="020B0606020202030204" pitchFamily="34" charset="0"/>
              </a:rPr>
              <a:t>Definition:</a:t>
            </a:r>
            <a:r>
              <a:rPr lang="en-US" sz="2800" dirty="0">
                <a:latin typeface="Arial Narrow" panose="020B0606020202030204" pitchFamily="34" charset="0"/>
              </a:rPr>
              <a:t> Eating practical refers to applying healthy eating practices in daily life to support nutrition</a:t>
            </a:r>
            <a:r>
              <a:rPr lang="en-US" sz="2800" b="1" dirty="0">
                <a:latin typeface="Arial Narrow" panose="020B0606020202030204" pitchFamily="34" charset="0"/>
              </a:rPr>
              <a:t>, </a:t>
            </a:r>
            <a:r>
              <a:rPr lang="en-US" sz="2800" dirty="0">
                <a:latin typeface="Arial Narrow" panose="020B0606020202030204" pitchFamily="34" charset="0"/>
              </a:rPr>
              <a:t>growth</a:t>
            </a:r>
            <a:r>
              <a:rPr lang="en-US" sz="2800" b="1" dirty="0">
                <a:latin typeface="Arial Narrow" panose="020B0606020202030204" pitchFamily="34" charset="0"/>
              </a:rPr>
              <a:t>,</a:t>
            </a:r>
            <a:r>
              <a:rPr lang="en-US" sz="2800" dirty="0">
                <a:latin typeface="Arial Narrow" panose="020B0606020202030204" pitchFamily="34" charset="0"/>
              </a:rPr>
              <a:t> and overall wellness.</a:t>
            </a:r>
          </a:p>
          <a:p>
            <a:pPr>
              <a:buNone/>
            </a:pPr>
            <a:endParaRPr lang="en-US" sz="2800" b="1" dirty="0">
              <a:effectLst/>
              <a:latin typeface="Arial Narrow" panose="020B0606020202030204" pitchFamily="34" charset="0"/>
            </a:endParaRPr>
          </a:p>
          <a:p>
            <a:pPr>
              <a:buNone/>
            </a:pPr>
            <a:r>
              <a:rPr lang="en-US" sz="2800" b="1" dirty="0">
                <a:effectLst/>
                <a:latin typeface="Arial Narrow" panose="020B0606020202030204" pitchFamily="34" charset="0"/>
              </a:rPr>
              <a:t>History: </a:t>
            </a:r>
            <a:r>
              <a:rPr lang="en-US" sz="2800" dirty="0">
                <a:effectLst/>
                <a:latin typeface="Arial Narrow" panose="020B0606020202030204" pitchFamily="34" charset="0"/>
              </a:rPr>
              <a:t>Healthy eating guidance evolved with early food pyramids in the 1940s, leading to tools like </a:t>
            </a:r>
            <a:r>
              <a:rPr lang="en-US" sz="2800" dirty="0" err="1">
                <a:latin typeface="Arial Narrow" panose="020B0606020202030204" pitchFamily="34" charset="0"/>
              </a:rPr>
              <a:t>M</a:t>
            </a:r>
            <a:r>
              <a:rPr lang="en-US" sz="2800" dirty="0" err="1">
                <a:effectLst/>
                <a:latin typeface="Arial Narrow" panose="020B0606020202030204" pitchFamily="34" charset="0"/>
              </a:rPr>
              <a:t>yplate</a:t>
            </a:r>
            <a:r>
              <a:rPr lang="en-US" sz="2800" dirty="0">
                <a:effectLst/>
                <a:latin typeface="Arial Narrow" panose="020B0606020202030204" pitchFamily="34" charset="0"/>
              </a:rPr>
              <a:t> (2011), which reflect modern nutrition science and emphasize balance</a:t>
            </a:r>
            <a:r>
              <a:rPr lang="en-US" sz="2800" b="1" dirty="0">
                <a:effectLst/>
                <a:latin typeface="Arial Narrow" panose="020B0606020202030204" pitchFamily="34" charset="0"/>
              </a:rPr>
              <a:t>.</a:t>
            </a:r>
          </a:p>
        </p:txBody>
      </p:sp>
    </p:spTree>
    <p:extLst>
      <p:ext uri="{BB962C8B-B14F-4D97-AF65-F5344CB8AC3E}">
        <p14:creationId xmlns:p14="http://schemas.microsoft.com/office/powerpoint/2010/main" val="335072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B1D515-00EB-7F27-F596-F7262E3DCFD6}"/>
              </a:ext>
            </a:extLst>
          </p:cNvPr>
          <p:cNvSpPr txBox="1"/>
          <p:nvPr/>
        </p:nvSpPr>
        <p:spPr>
          <a:xfrm>
            <a:off x="2351314" y="1714500"/>
            <a:ext cx="6482444" cy="3816429"/>
          </a:xfrm>
          <a:prstGeom prst="rect">
            <a:avLst/>
          </a:prstGeom>
          <a:noFill/>
        </p:spPr>
        <p:txBody>
          <a:bodyPr wrap="square" rtlCol="0">
            <a:spAutoFit/>
          </a:bodyPr>
          <a:lstStyle/>
          <a:p>
            <a:r>
              <a:rPr lang="en-US" sz="2800" b="1" i="0" dirty="0">
                <a:effectLst/>
                <a:latin typeface="Arial Narrow" panose="020B0606020202030204" pitchFamily="34" charset="0"/>
              </a:rPr>
              <a:t>Eat a balanced plate: </a:t>
            </a:r>
            <a:r>
              <a:rPr lang="en-US" sz="2800" i="0" dirty="0">
                <a:effectLst/>
                <a:latin typeface="Arial Narrow" panose="020B0606020202030204" pitchFamily="34" charset="0"/>
              </a:rPr>
              <a:t>Half vegetables/fruits, one-quarter protein, one-quarter whole grains.</a:t>
            </a:r>
          </a:p>
          <a:p>
            <a:endParaRPr lang="en-US" sz="2800" dirty="0">
              <a:latin typeface="Arial Narrow" panose="020B0606020202030204" pitchFamily="34" charset="0"/>
            </a:endParaRPr>
          </a:p>
          <a:p>
            <a:r>
              <a:rPr lang="en-US" sz="2800" b="1" i="0" dirty="0">
                <a:effectLst/>
                <a:latin typeface="Arial Narrow" panose="020B0606020202030204" pitchFamily="34" charset="0"/>
              </a:rPr>
              <a:t>Hydrate regularly</a:t>
            </a:r>
            <a:r>
              <a:rPr lang="en-US" sz="2800" b="0" i="0" dirty="0">
                <a:effectLst/>
                <a:latin typeface="Arial Narrow" panose="020B0606020202030204" pitchFamily="34" charset="0"/>
              </a:rPr>
              <a:t>: Drink water instead of sugary drinks. </a:t>
            </a:r>
          </a:p>
          <a:p>
            <a:endParaRPr lang="en-US" sz="2800" dirty="0">
              <a:latin typeface="Arial Narrow" panose="020B0606020202030204" pitchFamily="34" charset="0"/>
            </a:endParaRPr>
          </a:p>
          <a:p>
            <a:r>
              <a:rPr lang="en-US" sz="2800" b="1" i="0" dirty="0">
                <a:effectLst/>
                <a:latin typeface="Arial Narrow" panose="020B0606020202030204" pitchFamily="34" charset="0"/>
              </a:rPr>
              <a:t>Limit processed foods: </a:t>
            </a:r>
            <a:r>
              <a:rPr lang="en-US" sz="2800" b="0" i="0" dirty="0">
                <a:effectLst/>
                <a:latin typeface="Arial Narrow" panose="020B0606020202030204" pitchFamily="34" charset="0"/>
              </a:rPr>
              <a:t>Reduce intake of chips, fast food, sugary snacks</a:t>
            </a:r>
            <a:r>
              <a:rPr lang="en-US" b="0" i="0" dirty="0">
                <a:effectLst/>
                <a:latin typeface="Segoe UI Historic" panose="020B0502040204020203" pitchFamily="34" charset="0"/>
              </a:rPr>
              <a:t>. </a:t>
            </a:r>
            <a:br>
              <a:rPr lang="en-US" dirty="0"/>
            </a:br>
            <a:endParaRPr lang="en-US" dirty="0"/>
          </a:p>
        </p:txBody>
      </p:sp>
    </p:spTree>
    <p:extLst>
      <p:ext uri="{BB962C8B-B14F-4D97-AF65-F5344CB8AC3E}">
        <p14:creationId xmlns:p14="http://schemas.microsoft.com/office/powerpoint/2010/main" val="2369671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ED883A-899A-553D-E9AC-4C8FDD896310}"/>
              </a:ext>
            </a:extLst>
          </p:cNvPr>
          <p:cNvSpPr txBox="1"/>
          <p:nvPr/>
        </p:nvSpPr>
        <p:spPr>
          <a:xfrm>
            <a:off x="1485899" y="1228397"/>
            <a:ext cx="7837715" cy="4401205"/>
          </a:xfrm>
          <a:prstGeom prst="rect">
            <a:avLst/>
          </a:prstGeom>
          <a:noFill/>
        </p:spPr>
        <p:txBody>
          <a:bodyPr wrap="square" rtlCol="0">
            <a:spAutoFit/>
          </a:bodyPr>
          <a:lstStyle/>
          <a:p>
            <a:r>
              <a:rPr lang="en-US" sz="2800" b="1" i="0" dirty="0">
                <a:effectLst/>
                <a:latin typeface="Arial Narrow" panose="020B0606020202030204" pitchFamily="34" charset="0"/>
              </a:rPr>
              <a:t>Eat at regular times: </a:t>
            </a:r>
            <a:r>
              <a:rPr lang="en-US" sz="2800" b="0" i="0" dirty="0">
                <a:effectLst/>
                <a:latin typeface="Arial Narrow" panose="020B0606020202030204" pitchFamily="34" charset="0"/>
              </a:rPr>
              <a:t>Avoid skipping meals; try to eat every 3–4 hours. Practice </a:t>
            </a:r>
          </a:p>
          <a:p>
            <a:endParaRPr lang="en-US" sz="2800" dirty="0">
              <a:latin typeface="Arial Narrow" panose="020B0606020202030204" pitchFamily="34" charset="0"/>
            </a:endParaRPr>
          </a:p>
          <a:p>
            <a:r>
              <a:rPr lang="en-US" sz="2800" b="1" i="0" dirty="0">
                <a:effectLst/>
                <a:latin typeface="Arial Narrow" panose="020B0606020202030204" pitchFamily="34" charset="0"/>
              </a:rPr>
              <a:t>portion control: </a:t>
            </a:r>
            <a:r>
              <a:rPr lang="en-US" sz="2800" b="0" i="0" dirty="0">
                <a:effectLst/>
                <a:latin typeface="Arial Narrow" panose="020B0606020202030204" pitchFamily="34" charset="0"/>
              </a:rPr>
              <a:t>Use smaller plates, check serving sizes. </a:t>
            </a:r>
          </a:p>
          <a:p>
            <a:endParaRPr lang="en-US" sz="2800" dirty="0">
              <a:latin typeface="Arial Narrow" panose="020B0606020202030204" pitchFamily="34" charset="0"/>
            </a:endParaRPr>
          </a:p>
          <a:p>
            <a:r>
              <a:rPr lang="en-US" sz="2800" b="1" i="0" dirty="0">
                <a:effectLst/>
                <a:latin typeface="Arial Narrow" panose="020B0606020202030204" pitchFamily="34" charset="0"/>
              </a:rPr>
              <a:t>Read nutrition labels:</a:t>
            </a:r>
            <a:r>
              <a:rPr lang="en-US" sz="2800" b="0" i="0" dirty="0">
                <a:effectLst/>
                <a:latin typeface="Arial Narrow" panose="020B0606020202030204" pitchFamily="34" charset="0"/>
              </a:rPr>
              <a:t> Be aware of added sugars, sodium, and fat content. </a:t>
            </a:r>
          </a:p>
          <a:p>
            <a:endParaRPr lang="en-US" sz="2800" dirty="0">
              <a:latin typeface="Arial Narrow" panose="020B0606020202030204" pitchFamily="34" charset="0"/>
            </a:endParaRPr>
          </a:p>
          <a:p>
            <a:r>
              <a:rPr lang="en-US" sz="2800" b="1" i="0" dirty="0">
                <a:effectLst/>
                <a:latin typeface="Arial Narrow" panose="020B0606020202030204" pitchFamily="34" charset="0"/>
              </a:rPr>
              <a:t>Mindful eating</a:t>
            </a:r>
            <a:r>
              <a:rPr lang="en-US" sz="2800" b="0" i="0" dirty="0">
                <a:effectLst/>
                <a:latin typeface="Arial Narrow" panose="020B0606020202030204" pitchFamily="34" charset="0"/>
              </a:rPr>
              <a:t>: Eat slowly and avoid distractions while eating.</a:t>
            </a:r>
            <a:endParaRPr lang="en-US" sz="2800" dirty="0">
              <a:latin typeface="Arial Narrow" panose="020B0606020202030204" pitchFamily="34" charset="0"/>
            </a:endParaRPr>
          </a:p>
        </p:txBody>
      </p:sp>
    </p:spTree>
    <p:extLst>
      <p:ext uri="{BB962C8B-B14F-4D97-AF65-F5344CB8AC3E}">
        <p14:creationId xmlns:p14="http://schemas.microsoft.com/office/powerpoint/2010/main" val="299534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Healthy Eating for Kids - Learn About Carbohydrates, Fats, Proteins, Vitamins and Mineral Salts">
            <a:hlinkClick r:id="" action="ppaction://media"/>
            <a:extLst>
              <a:ext uri="{FF2B5EF4-FFF2-40B4-BE49-F238E27FC236}">
                <a16:creationId xmlns:a16="http://schemas.microsoft.com/office/drawing/2014/main" id="{8E0997B9-4CA0-E475-1B5E-A3491A64BD65}"/>
              </a:ext>
            </a:extLst>
          </p:cNvPr>
          <p:cNvPicPr>
            <a:picLocks noRot="1" noChangeAspect="1"/>
          </p:cNvPicPr>
          <p:nvPr>
            <a:videoFile r:link="rId1"/>
          </p:nvPr>
        </p:nvPicPr>
        <p:blipFill>
          <a:blip r:embed="rId3"/>
          <a:stretch>
            <a:fillRect/>
          </a:stretch>
        </p:blipFill>
        <p:spPr>
          <a:xfrm>
            <a:off x="1300616" y="2041071"/>
            <a:ext cx="7427315" cy="4196443"/>
          </a:xfrm>
          <a:prstGeom prst="rect">
            <a:avLst/>
          </a:prstGeom>
        </p:spPr>
      </p:pic>
      <p:sp>
        <p:nvSpPr>
          <p:cNvPr id="3" name="TextBox 2">
            <a:extLst>
              <a:ext uri="{FF2B5EF4-FFF2-40B4-BE49-F238E27FC236}">
                <a16:creationId xmlns:a16="http://schemas.microsoft.com/office/drawing/2014/main" id="{C88B3E02-6C0B-0D68-4FE0-A03E923DC733}"/>
              </a:ext>
            </a:extLst>
          </p:cNvPr>
          <p:cNvSpPr txBox="1"/>
          <p:nvPr/>
        </p:nvSpPr>
        <p:spPr>
          <a:xfrm>
            <a:off x="2304430" y="832756"/>
            <a:ext cx="5419686" cy="769441"/>
          </a:xfrm>
          <a:prstGeom prst="rect">
            <a:avLst/>
          </a:prstGeom>
          <a:noFill/>
        </p:spPr>
        <p:txBody>
          <a:bodyPr wrap="square" rtlCol="0">
            <a:spAutoFit/>
          </a:bodyPr>
          <a:lstStyle/>
          <a:p>
            <a:r>
              <a:rPr lang="en-US" sz="4400" b="1" dirty="0">
                <a:latin typeface="Arial Narrow" panose="020B0606020202030204" pitchFamily="34" charset="0"/>
              </a:rPr>
              <a:t>HEALTHY EATING TIPS</a:t>
            </a:r>
          </a:p>
        </p:txBody>
      </p:sp>
    </p:spTree>
    <p:extLst>
      <p:ext uri="{BB962C8B-B14F-4D97-AF65-F5344CB8AC3E}">
        <p14:creationId xmlns:p14="http://schemas.microsoft.com/office/powerpoint/2010/main" val="32159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98</TotalTime>
  <Words>448</Words>
  <Application>Microsoft Office PowerPoint</Application>
  <PresentationFormat>Widescreen</PresentationFormat>
  <Paragraphs>57</Paragraphs>
  <Slides>8</Slides>
  <Notes>1</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 Narrow</vt:lpstr>
      <vt:lpstr>Arial Rounded MT Bold</vt:lpstr>
      <vt:lpstr>Calibri</vt:lpstr>
      <vt:lpstr>Segoe UI Historic</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Jenny Rejano</dc:creator>
  <cp:lastModifiedBy>Jenny Rejano</cp:lastModifiedBy>
  <cp:revision>1</cp:revision>
  <dcterms:created xsi:type="dcterms:W3CDTF">2025-05-16T06:50:17Z</dcterms:created>
  <dcterms:modified xsi:type="dcterms:W3CDTF">2025-05-16T08:28:48Z</dcterms:modified>
</cp:coreProperties>
</file>