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Average"/>
      <p:regular r:id="rId30"/>
    </p:embeddedFont>
    <p:embeddedFont>
      <p:font typeface="Oswald"/>
      <p:regular r:id="rId31"/>
      <p:bold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27B5F3-235C-4BFC-A13D-F55B9E998103}">
  <a:tblStyle styleId="{5D27B5F3-235C-4BFC-A13D-F55B9E9981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5.xml"/><Relationship Id="rId33" Type="http://schemas.openxmlformats.org/officeDocument/2006/relationships/font" Target="fonts/Merriweather-regular.fntdata"/><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35" Type="http://schemas.openxmlformats.org/officeDocument/2006/relationships/font" Target="fonts/Merriweather-italic.fntdata"/><Relationship Id="rId12" Type="http://schemas.openxmlformats.org/officeDocument/2006/relationships/slide" Target="slides/slide6.xml"/><Relationship Id="rId34" Type="http://schemas.openxmlformats.org/officeDocument/2006/relationships/font" Target="fonts/Merriweather-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Merriweather-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9bd3b400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9bd3b400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9bd3b400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9bd3b400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9bd3b400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9bd3b400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9bd3b400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9bd3b400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9bd3b400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9bd3b400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9bd3b400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9bd3b400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9bd3b400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9bd3b400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9bd3b400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9bd3b400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9bd3b400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9bd3b400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9bd3b400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09bd3b400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9bd3b400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9bd3b400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09bd3b400f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09bd3b400f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9bd3b400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09bd3b400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9bd3b400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09bd3b400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09bd3b400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09bd3b400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9bd3b400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9bd3b400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9bd3b400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9bd3b400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9bd3b400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9bd3b400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9bd3b400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9bd3b400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9bd3b400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9bd3b400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9bd3b400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9bd3b400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9bd3b400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9bd3b400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IBM Machine Learning</a:t>
            </a:r>
            <a:endParaRPr sz="3400"/>
          </a:p>
          <a:p>
            <a:pPr indent="0" lvl="0" marL="0" rtl="0" algn="ctr">
              <a:spcBef>
                <a:spcPts val="0"/>
              </a:spcBef>
              <a:spcAft>
                <a:spcPts val="0"/>
              </a:spcAft>
              <a:buNone/>
            </a:pPr>
            <a:r>
              <a:rPr lang="en"/>
              <a:t>Wholesale customers Analysis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Yu Hsuan </a:t>
            </a:r>
            <a:r>
              <a:rPr lang="en"/>
              <a:t>HSIEH</a:t>
            </a:r>
            <a:endParaRPr/>
          </a:p>
          <a:p>
            <a:pPr indent="0" lvl="0" marL="0" rtl="0" algn="ctr">
              <a:spcBef>
                <a:spcPts val="0"/>
              </a:spcBef>
              <a:spcAft>
                <a:spcPts val="0"/>
              </a:spcAft>
              <a:buNone/>
            </a:pPr>
            <a:r>
              <a:rPr lang="en"/>
              <a:t>April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then start initializing and fitting our data.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Plotting the result.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0" name="Google Shape;120;p22"/>
          <p:cNvPicPr preferRelativeResize="0"/>
          <p:nvPr/>
        </p:nvPicPr>
        <p:blipFill>
          <a:blip r:embed="rId3">
            <a:alphaModFix/>
          </a:blip>
          <a:stretch>
            <a:fillRect/>
          </a:stretch>
        </p:blipFill>
        <p:spPr>
          <a:xfrm>
            <a:off x="409575" y="1710825"/>
            <a:ext cx="4325475" cy="512550"/>
          </a:xfrm>
          <a:prstGeom prst="rect">
            <a:avLst/>
          </a:prstGeom>
          <a:noFill/>
          <a:ln>
            <a:noFill/>
          </a:ln>
        </p:spPr>
      </p:pic>
      <p:pic>
        <p:nvPicPr>
          <p:cNvPr id="121" name="Google Shape;121;p22"/>
          <p:cNvPicPr preferRelativeResize="0"/>
          <p:nvPr/>
        </p:nvPicPr>
        <p:blipFill>
          <a:blip r:embed="rId4">
            <a:alphaModFix/>
          </a:blip>
          <a:stretch>
            <a:fillRect/>
          </a:stretch>
        </p:blipFill>
        <p:spPr>
          <a:xfrm>
            <a:off x="4934275" y="1710825"/>
            <a:ext cx="3898024" cy="296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DBSCAN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DBSCAN</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DBSCAN doesn’t require users to set the number of clusters, however, users must input 2 parameters - eps and min_samples.</a:t>
            </a:r>
            <a:endParaRPr/>
          </a:p>
          <a:p>
            <a:pPr indent="0" lvl="0" marL="0" rtl="0" algn="l">
              <a:spcBef>
                <a:spcPts val="1200"/>
              </a:spcBef>
              <a:spcAft>
                <a:spcPts val="0"/>
              </a:spcAft>
              <a:buNone/>
            </a:pPr>
            <a:r>
              <a:rPr lang="en"/>
              <a:t>For tuning the parameters, our primary goal is to eliminate the number of noise, since outliers are deleted in previous steps.</a:t>
            </a:r>
            <a:endParaRPr/>
          </a:p>
          <a:p>
            <a:pPr indent="0" lvl="0" marL="0" rtl="0" algn="l">
              <a:spcBef>
                <a:spcPts val="120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409575" y="2822725"/>
            <a:ext cx="3678525" cy="649150"/>
          </a:xfrm>
          <a:prstGeom prst="rect">
            <a:avLst/>
          </a:prstGeom>
          <a:noFill/>
          <a:ln>
            <a:noFill/>
          </a:ln>
        </p:spPr>
      </p:pic>
      <p:pic>
        <p:nvPicPr>
          <p:cNvPr id="134" name="Google Shape;134;p24"/>
          <p:cNvPicPr preferRelativeResize="0"/>
          <p:nvPr/>
        </p:nvPicPr>
        <p:blipFill>
          <a:blip r:embed="rId4">
            <a:alphaModFix/>
          </a:blip>
          <a:stretch>
            <a:fillRect/>
          </a:stretch>
        </p:blipFill>
        <p:spPr>
          <a:xfrm>
            <a:off x="409575" y="3843875"/>
            <a:ext cx="3678525" cy="352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DBSCAN</a:t>
            </a:r>
            <a:endParaRPr/>
          </a:p>
        </p:txBody>
      </p:sp>
      <p:sp>
        <p:nvSpPr>
          <p:cNvPr id="140" name="Google Shape;140;p25"/>
          <p:cNvSpPr txBox="1"/>
          <p:nvPr>
            <p:ph idx="1" type="body"/>
          </p:nvPr>
        </p:nvSpPr>
        <p:spPr>
          <a:xfrm>
            <a:off x="311700" y="1152475"/>
            <a:ext cx="3334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scatter graph of DBSCAN is </a:t>
            </a:r>
            <a:r>
              <a:rPr lang="en"/>
              <a:t>shown</a:t>
            </a:r>
            <a:r>
              <a:rPr lang="en"/>
              <a:t> right.</a:t>
            </a:r>
            <a:endParaRPr/>
          </a:p>
          <a:p>
            <a:pPr indent="0" lvl="0" marL="0" rtl="0" algn="l">
              <a:spcBef>
                <a:spcPts val="1200"/>
              </a:spcBef>
              <a:spcAft>
                <a:spcPts val="1200"/>
              </a:spcAft>
              <a:buNone/>
            </a:pPr>
            <a:r>
              <a:t/>
            </a:r>
            <a:endParaRPr/>
          </a:p>
        </p:txBody>
      </p:sp>
      <p:pic>
        <p:nvPicPr>
          <p:cNvPr id="141" name="Google Shape;141;p25"/>
          <p:cNvPicPr preferRelativeResize="0"/>
          <p:nvPr/>
        </p:nvPicPr>
        <p:blipFill>
          <a:blip r:embed="rId3">
            <a:alphaModFix/>
          </a:blip>
          <a:stretch>
            <a:fillRect/>
          </a:stretch>
        </p:blipFill>
        <p:spPr>
          <a:xfrm>
            <a:off x="3809595" y="1152475"/>
            <a:ext cx="5092254" cy="3544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 Agglomerative Clustering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Agglomerative Cluster</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Agglomerative clustering, we will use the optimal # clusters that we obtained in previous steps - 6.</a:t>
            </a:r>
            <a:endParaRPr/>
          </a:p>
          <a:p>
            <a:pPr indent="0" lvl="0" marL="0" rtl="0" algn="l">
              <a:spcBef>
                <a:spcPts val="1200"/>
              </a:spcBef>
              <a:spcAft>
                <a:spcPts val="1200"/>
              </a:spcAft>
              <a:buNone/>
            </a:pPr>
            <a:r>
              <a:t/>
            </a:r>
            <a:endParaRPr/>
          </a:p>
        </p:txBody>
      </p:sp>
      <p:pic>
        <p:nvPicPr>
          <p:cNvPr id="153" name="Google Shape;153;p27"/>
          <p:cNvPicPr preferRelativeResize="0"/>
          <p:nvPr/>
        </p:nvPicPr>
        <p:blipFill>
          <a:blip r:embed="rId3">
            <a:alphaModFix/>
          </a:blip>
          <a:stretch>
            <a:fillRect/>
          </a:stretch>
        </p:blipFill>
        <p:spPr>
          <a:xfrm>
            <a:off x="439825" y="2141975"/>
            <a:ext cx="8004126" cy="618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Agglomerative Cluster</a:t>
            </a:r>
            <a:endParaRPr/>
          </a:p>
          <a:p>
            <a:pPr indent="0" lvl="0" marL="0" rtl="0" algn="l">
              <a:spcBef>
                <a:spcPts val="0"/>
              </a:spcBef>
              <a:spcAft>
                <a:spcPts val="0"/>
              </a:spcAft>
              <a:buNone/>
            </a:pPr>
            <a:r>
              <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scatter graph of Agglomerative Cluster is shown below.</a:t>
            </a:r>
            <a:endParaRPr/>
          </a:p>
        </p:txBody>
      </p:sp>
      <p:pic>
        <p:nvPicPr>
          <p:cNvPr id="160" name="Google Shape;160;p28"/>
          <p:cNvPicPr preferRelativeResize="0"/>
          <p:nvPr/>
        </p:nvPicPr>
        <p:blipFill>
          <a:blip r:embed="rId3">
            <a:alphaModFix/>
          </a:blip>
          <a:stretch>
            <a:fillRect/>
          </a:stretch>
        </p:blipFill>
        <p:spPr>
          <a:xfrm>
            <a:off x="2329978" y="1607750"/>
            <a:ext cx="4484047"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latin typeface="Merriweather"/>
                <a:ea typeface="Merriweather"/>
                <a:cs typeface="Merriweather"/>
                <a:sym typeface="Merriweather"/>
              </a:rPr>
              <a:t>Evaluation</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Since there is no fixed method for evaluating unsupervised learning, therefore we will be evaluating the 3 models based on their scatter plots.</a:t>
            </a:r>
            <a:endParaRPr/>
          </a:p>
        </p:txBody>
      </p:sp>
      <p:graphicFrame>
        <p:nvGraphicFramePr>
          <p:cNvPr id="172" name="Google Shape;172;p30"/>
          <p:cNvGraphicFramePr/>
          <p:nvPr/>
        </p:nvGraphicFramePr>
        <p:xfrm>
          <a:off x="952500" y="1911760"/>
          <a:ext cx="3000000" cy="3000000"/>
        </p:xfrm>
        <a:graphic>
          <a:graphicData uri="http://schemas.openxmlformats.org/drawingml/2006/table">
            <a:tbl>
              <a:tblPr>
                <a:noFill/>
                <a:tableStyleId>{5D27B5F3-235C-4BFC-A13D-F55B9E998103}</a:tableStyleId>
              </a:tblPr>
              <a:tblGrid>
                <a:gridCol w="2413000"/>
                <a:gridCol w="2413000"/>
                <a:gridCol w="2413000"/>
              </a:tblGrid>
              <a:tr h="437300">
                <a:tc>
                  <a:txBody>
                    <a:bodyPr/>
                    <a:lstStyle/>
                    <a:p>
                      <a:pPr indent="0" lvl="0" marL="0" rtl="0" algn="ctr">
                        <a:spcBef>
                          <a:spcPts val="0"/>
                        </a:spcBef>
                        <a:spcAft>
                          <a:spcPts val="0"/>
                        </a:spcAft>
                        <a:buNone/>
                      </a:pPr>
                      <a:r>
                        <a:rPr b="1" lang="en">
                          <a:solidFill>
                            <a:schemeClr val="dk1"/>
                          </a:solidFill>
                          <a:latin typeface="Oswald"/>
                          <a:ea typeface="Oswald"/>
                          <a:cs typeface="Oswald"/>
                          <a:sym typeface="Oswald"/>
                        </a:rPr>
                        <a:t>K-Means</a:t>
                      </a:r>
                      <a:endParaRPr b="1">
                        <a:solidFill>
                          <a:schemeClr val="dk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Oswald"/>
                          <a:ea typeface="Oswald"/>
                          <a:cs typeface="Oswald"/>
                          <a:sym typeface="Oswald"/>
                        </a:rPr>
                        <a:t>DBSCAN</a:t>
                      </a:r>
                      <a:endParaRPr b="1">
                        <a:solidFill>
                          <a:schemeClr val="dk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Oswald"/>
                          <a:ea typeface="Oswald"/>
                          <a:cs typeface="Oswald"/>
                          <a:sym typeface="Oswald"/>
                        </a:rPr>
                        <a:t>Agglomerative Cluster</a:t>
                      </a:r>
                      <a:endParaRPr b="1">
                        <a:solidFill>
                          <a:schemeClr val="dk1"/>
                        </a:solidFill>
                        <a:latin typeface="Oswald"/>
                        <a:ea typeface="Oswald"/>
                        <a:cs typeface="Oswald"/>
                        <a:sym typeface="Oswald"/>
                      </a:endParaRPr>
                    </a:p>
                  </a:txBody>
                  <a:tcPr marT="91425" marB="91425" marR="91425" marL="91425"/>
                </a:tc>
              </a:tr>
              <a:tr h="2532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73" name="Google Shape;173;p30"/>
          <p:cNvPicPr preferRelativeResize="0"/>
          <p:nvPr/>
        </p:nvPicPr>
        <p:blipFill>
          <a:blip r:embed="rId3">
            <a:alphaModFix/>
          </a:blip>
          <a:stretch>
            <a:fillRect/>
          </a:stretch>
        </p:blipFill>
        <p:spPr>
          <a:xfrm>
            <a:off x="1030650" y="2752150"/>
            <a:ext cx="2334849" cy="1778925"/>
          </a:xfrm>
          <a:prstGeom prst="rect">
            <a:avLst/>
          </a:prstGeom>
          <a:noFill/>
          <a:ln>
            <a:noFill/>
          </a:ln>
        </p:spPr>
      </p:pic>
      <p:pic>
        <p:nvPicPr>
          <p:cNvPr id="174" name="Google Shape;174;p30"/>
          <p:cNvPicPr preferRelativeResize="0"/>
          <p:nvPr/>
        </p:nvPicPr>
        <p:blipFill>
          <a:blip r:embed="rId4">
            <a:alphaModFix/>
          </a:blip>
          <a:stretch>
            <a:fillRect/>
          </a:stretch>
        </p:blipFill>
        <p:spPr>
          <a:xfrm>
            <a:off x="3460550" y="2752150"/>
            <a:ext cx="2250926" cy="1778925"/>
          </a:xfrm>
          <a:prstGeom prst="rect">
            <a:avLst/>
          </a:prstGeom>
          <a:noFill/>
          <a:ln>
            <a:noFill/>
          </a:ln>
        </p:spPr>
      </p:pic>
      <p:pic>
        <p:nvPicPr>
          <p:cNvPr id="175" name="Google Shape;175;p30"/>
          <p:cNvPicPr preferRelativeResize="0"/>
          <p:nvPr/>
        </p:nvPicPr>
        <p:blipFill>
          <a:blip r:embed="rId5">
            <a:alphaModFix/>
          </a:blip>
          <a:stretch>
            <a:fillRect/>
          </a:stretch>
        </p:blipFill>
        <p:spPr>
          <a:xfrm>
            <a:off x="5806525" y="2752150"/>
            <a:ext cx="2334849" cy="177891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latin typeface="Merriweather"/>
                <a:ea typeface="Merriweather"/>
                <a:cs typeface="Merriweather"/>
                <a:sym typeface="Merriweather"/>
              </a:rPr>
              <a:t>Evaluation</a:t>
            </a:r>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see that DBSCAN with the parameters mentioned has the poorest result, K-Means has a slightly better result compared to Agglomerative clustering.</a:t>
            </a:r>
            <a:endParaRPr/>
          </a:p>
        </p:txBody>
      </p:sp>
      <p:graphicFrame>
        <p:nvGraphicFramePr>
          <p:cNvPr id="182" name="Google Shape;182;p31"/>
          <p:cNvGraphicFramePr/>
          <p:nvPr/>
        </p:nvGraphicFramePr>
        <p:xfrm>
          <a:off x="952500" y="1911760"/>
          <a:ext cx="3000000" cy="3000000"/>
        </p:xfrm>
        <a:graphic>
          <a:graphicData uri="http://schemas.openxmlformats.org/drawingml/2006/table">
            <a:tbl>
              <a:tblPr>
                <a:noFill/>
                <a:tableStyleId>{5D27B5F3-235C-4BFC-A13D-F55B9E998103}</a:tableStyleId>
              </a:tblPr>
              <a:tblGrid>
                <a:gridCol w="2413000"/>
                <a:gridCol w="2413000"/>
                <a:gridCol w="2413000"/>
              </a:tblGrid>
              <a:tr h="437300">
                <a:tc>
                  <a:txBody>
                    <a:bodyPr/>
                    <a:lstStyle/>
                    <a:p>
                      <a:pPr indent="0" lvl="0" marL="0" rtl="0" algn="ctr">
                        <a:spcBef>
                          <a:spcPts val="0"/>
                        </a:spcBef>
                        <a:spcAft>
                          <a:spcPts val="0"/>
                        </a:spcAft>
                        <a:buNone/>
                      </a:pPr>
                      <a:r>
                        <a:rPr b="1" lang="en">
                          <a:solidFill>
                            <a:schemeClr val="dk1"/>
                          </a:solidFill>
                          <a:latin typeface="Oswald"/>
                          <a:ea typeface="Oswald"/>
                          <a:cs typeface="Oswald"/>
                          <a:sym typeface="Oswald"/>
                        </a:rPr>
                        <a:t>K-Means</a:t>
                      </a:r>
                      <a:endParaRPr b="1">
                        <a:solidFill>
                          <a:schemeClr val="dk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Oswald"/>
                          <a:ea typeface="Oswald"/>
                          <a:cs typeface="Oswald"/>
                          <a:sym typeface="Oswald"/>
                        </a:rPr>
                        <a:t>DBSCAN</a:t>
                      </a:r>
                      <a:endParaRPr b="1">
                        <a:solidFill>
                          <a:schemeClr val="dk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Oswald"/>
                          <a:ea typeface="Oswald"/>
                          <a:cs typeface="Oswald"/>
                          <a:sym typeface="Oswald"/>
                        </a:rPr>
                        <a:t>Agglomerative Cluster</a:t>
                      </a:r>
                      <a:endParaRPr b="1">
                        <a:solidFill>
                          <a:schemeClr val="dk1"/>
                        </a:solidFill>
                        <a:latin typeface="Oswald"/>
                        <a:ea typeface="Oswald"/>
                        <a:cs typeface="Oswald"/>
                        <a:sym typeface="Oswald"/>
                      </a:endParaRPr>
                    </a:p>
                  </a:txBody>
                  <a:tcPr marT="91425" marB="91425" marR="91425" marL="91425"/>
                </a:tc>
              </a:tr>
              <a:tr h="2532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83" name="Google Shape;183;p31"/>
          <p:cNvPicPr preferRelativeResize="0"/>
          <p:nvPr/>
        </p:nvPicPr>
        <p:blipFill>
          <a:blip r:embed="rId3">
            <a:alphaModFix/>
          </a:blip>
          <a:stretch>
            <a:fillRect/>
          </a:stretch>
        </p:blipFill>
        <p:spPr>
          <a:xfrm>
            <a:off x="1030650" y="2752150"/>
            <a:ext cx="2334849" cy="1778925"/>
          </a:xfrm>
          <a:prstGeom prst="rect">
            <a:avLst/>
          </a:prstGeom>
          <a:noFill/>
          <a:ln>
            <a:noFill/>
          </a:ln>
        </p:spPr>
      </p:pic>
      <p:pic>
        <p:nvPicPr>
          <p:cNvPr id="184" name="Google Shape;184;p31"/>
          <p:cNvPicPr preferRelativeResize="0"/>
          <p:nvPr/>
        </p:nvPicPr>
        <p:blipFill>
          <a:blip r:embed="rId4">
            <a:alphaModFix/>
          </a:blip>
          <a:stretch>
            <a:fillRect/>
          </a:stretch>
        </p:blipFill>
        <p:spPr>
          <a:xfrm>
            <a:off x="3460550" y="2752150"/>
            <a:ext cx="2250926" cy="1778925"/>
          </a:xfrm>
          <a:prstGeom prst="rect">
            <a:avLst/>
          </a:prstGeom>
          <a:noFill/>
          <a:ln>
            <a:noFill/>
          </a:ln>
        </p:spPr>
      </p:pic>
      <p:pic>
        <p:nvPicPr>
          <p:cNvPr id="185" name="Google Shape;185;p31"/>
          <p:cNvPicPr preferRelativeResize="0"/>
          <p:nvPr/>
        </p:nvPicPr>
        <p:blipFill>
          <a:blip r:embed="rId5">
            <a:alphaModFix/>
          </a:blip>
          <a:stretch>
            <a:fillRect/>
          </a:stretch>
        </p:blipFill>
        <p:spPr>
          <a:xfrm>
            <a:off x="5806525" y="2752150"/>
            <a:ext cx="2334849" cy="17789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ummary &amp; Objective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is a project analyzing wholesale </a:t>
            </a:r>
            <a:r>
              <a:rPr lang="en"/>
              <a:t>customer purchases</a:t>
            </a:r>
            <a:r>
              <a:rPr lang="en"/>
              <a:t>.</a:t>
            </a:r>
            <a:endParaRPr/>
          </a:p>
          <a:p>
            <a:pPr indent="0" lvl="0" marL="0" rtl="0" algn="l">
              <a:spcBef>
                <a:spcPts val="1200"/>
              </a:spcBef>
              <a:spcAft>
                <a:spcPts val="0"/>
              </a:spcAft>
              <a:buNone/>
            </a:pPr>
            <a:r>
              <a:rPr lang="en"/>
              <a:t>The dataset used in this project is provided by Kaggle. </a:t>
            </a:r>
            <a:endParaRPr/>
          </a:p>
          <a:p>
            <a:pPr indent="0" lvl="0" marL="0" rtl="0" algn="l">
              <a:spcBef>
                <a:spcPts val="1200"/>
              </a:spcBef>
              <a:spcAft>
                <a:spcPts val="0"/>
              </a:spcAft>
              <a:buNone/>
            </a:pPr>
            <a:r>
              <a:rPr lang="en"/>
              <a:t>We’ll first observe the dataset, cleaning will be performed if needed, then fit the dataset into 3 different models, K-means, DBSCAN and Agglomerative Clustering.</a:t>
            </a:r>
            <a:endParaRPr/>
          </a:p>
          <a:p>
            <a:pPr indent="0" lvl="0" marL="0" rtl="0" algn="l">
              <a:spcBef>
                <a:spcPts val="1200"/>
              </a:spcBef>
              <a:spcAft>
                <a:spcPts val="0"/>
              </a:spcAft>
              <a:buNone/>
            </a:pPr>
            <a:r>
              <a:rPr lang="en"/>
              <a:t>Models will be evaluated and compared to find out the best model that fits the data.</a:t>
            </a:r>
            <a:endParaRPr/>
          </a:p>
          <a:p>
            <a:pPr indent="0" lvl="0" marL="0" rtl="0" algn="l">
              <a:spcBef>
                <a:spcPts val="1200"/>
              </a:spcBef>
              <a:spcAft>
                <a:spcPts val="0"/>
              </a:spcAft>
              <a:buNone/>
            </a:pPr>
            <a:r>
              <a:rPr lang="en"/>
              <a:t>The main goal of this analysis will be trying to train a model that best clusters the column “Fresh” and “Milk” in the dataset. </a:t>
            </a:r>
            <a:endParaRPr/>
          </a:p>
          <a:p>
            <a:pPr indent="0" lvl="0" marL="0" rtl="0" algn="l">
              <a:spcBef>
                <a:spcPts val="1200"/>
              </a:spcBef>
              <a:spcAft>
                <a:spcPts val="1200"/>
              </a:spcAft>
              <a:buNone/>
            </a:pPr>
            <a:r>
              <a:rPr lang="en"/>
              <a:t>The objective of this project is to find clusters for customers that purchase both Fresh and Milk products.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latin typeface="Merriweather"/>
                <a:ea typeface="Merriweather"/>
                <a:cs typeface="Merriweather"/>
                <a:sym typeface="Merriweather"/>
              </a:rPr>
              <a:t>Possible Flaw</a:t>
            </a:r>
            <a:endParaRPr/>
          </a:p>
        </p:txBody>
      </p:sp>
      <p:sp>
        <p:nvSpPr>
          <p:cNvPr id="191" name="Google Shape;19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K-means</a:t>
            </a:r>
            <a:r>
              <a:rPr lang="en"/>
              <a:t> is sensitive to the initial placement of cluster centers. Different initializations can lead to different solutions, and there is no guarantee that the algorithm will find the global optimum.</a:t>
            </a:r>
            <a:endParaRPr/>
          </a:p>
          <a:p>
            <a:pPr indent="0" lvl="0" marL="0" rtl="0" algn="l">
              <a:spcBef>
                <a:spcPts val="1200"/>
              </a:spcBef>
              <a:spcAft>
                <a:spcPts val="0"/>
              </a:spcAft>
              <a:buNone/>
            </a:pPr>
            <a:r>
              <a:rPr b="1" lang="en"/>
              <a:t>DBSCAN</a:t>
            </a:r>
            <a:r>
              <a:rPr lang="en"/>
              <a:t> can be sensitive to the choice of the distance metric and the value of the eps and min_samples parameters. Different parameter settings can lead to different clustering results.</a:t>
            </a:r>
            <a:endParaRPr/>
          </a:p>
          <a:p>
            <a:pPr indent="0" lvl="0" marL="0" rtl="0" algn="l">
              <a:spcBef>
                <a:spcPts val="1200"/>
              </a:spcBef>
              <a:spcAft>
                <a:spcPts val="1200"/>
              </a:spcAft>
              <a:buNone/>
            </a:pPr>
            <a:r>
              <a:rPr b="1" lang="en"/>
              <a:t>Agglomerative clustering</a:t>
            </a:r>
            <a:r>
              <a:rPr lang="en"/>
              <a:t> is sensitive to the choice of the linkage criterion, which determines how clusters are merged. Different linkage criteria can lead to different clustering results.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Merriweather"/>
                <a:ea typeface="Merriweather"/>
                <a:cs typeface="Merriweather"/>
                <a:sym typeface="Merriweather"/>
              </a:rPr>
              <a:t>Suggestion</a:t>
            </a:r>
            <a:endParaRPr/>
          </a:p>
        </p:txBody>
      </p:sp>
      <p:sp>
        <p:nvSpPr>
          <p:cNvPr id="197" name="Google Shape;19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further research, we can try tuning the parameters for different clustering methods, try to find the optimal parameters. Moreover, we can try evaluating the methods with more ways, to get a more comprehensive analysis.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latin typeface="Merriweather"/>
                <a:ea typeface="Merriweather"/>
                <a:cs typeface="Merriweather"/>
                <a:sym typeface="Merriweather"/>
              </a:rPr>
              <a:t>Conclusion</a:t>
            </a:r>
            <a:endParaRPr/>
          </a:p>
        </p:txBody>
      </p:sp>
      <p:sp>
        <p:nvSpPr>
          <p:cNvPr id="203" name="Google Shape;20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study demonstrates the effectiveness of </a:t>
            </a:r>
            <a:r>
              <a:rPr lang="en"/>
              <a:t>K-means, DBSCAN and Agglomerative Clustering methods</a:t>
            </a:r>
            <a:r>
              <a:rPr lang="en"/>
              <a:t> for analyzing the dataset. We recommend using the K-Means method, but the other models also have their advantages and may be suitable for specific use cases. </a:t>
            </a:r>
            <a:endParaRPr/>
          </a:p>
          <a:p>
            <a:pPr indent="0" lvl="0" marL="0" rtl="0" algn="l">
              <a:spcBef>
                <a:spcPts val="1200"/>
              </a:spcBef>
              <a:spcAft>
                <a:spcPts val="1200"/>
              </a:spcAft>
              <a:buNone/>
            </a:pPr>
            <a:r>
              <a:rPr lang="en"/>
              <a:t>Overall, our findings provide useful insights for anyone interested in using unsupervised machine learning methods for the </a:t>
            </a:r>
            <a:r>
              <a:rPr lang="en"/>
              <a:t>wholesale</a:t>
            </a:r>
            <a:r>
              <a:rPr lang="en"/>
              <a:t> customers dataset, and highlight the potential for further research in this area.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Observation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7" name="Google Shape;77;p16"/>
          <p:cNvSpPr txBox="1"/>
          <p:nvPr>
            <p:ph idx="1" type="body"/>
          </p:nvPr>
        </p:nvSpPr>
        <p:spPr>
          <a:xfrm>
            <a:off x="311700" y="1152475"/>
            <a:ext cx="4203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result of data.head() and data.info(), we can see that there’re 8 columns in the dataset. Each column is integer, thus we don’t have to convert the datatype.</a:t>
            </a:r>
            <a:endParaRPr/>
          </a:p>
        </p:txBody>
      </p:sp>
      <p:pic>
        <p:nvPicPr>
          <p:cNvPr id="78" name="Google Shape;78;p16"/>
          <p:cNvPicPr preferRelativeResize="0"/>
          <p:nvPr/>
        </p:nvPicPr>
        <p:blipFill>
          <a:blip r:embed="rId3">
            <a:alphaModFix/>
          </a:blip>
          <a:stretch>
            <a:fillRect/>
          </a:stretch>
        </p:blipFill>
        <p:spPr>
          <a:xfrm>
            <a:off x="2330238" y="3140150"/>
            <a:ext cx="5972175" cy="1752600"/>
          </a:xfrm>
          <a:prstGeom prst="rect">
            <a:avLst/>
          </a:prstGeom>
          <a:noFill/>
          <a:ln>
            <a:noFill/>
          </a:ln>
        </p:spPr>
      </p:pic>
      <p:pic>
        <p:nvPicPr>
          <p:cNvPr id="79" name="Google Shape;79;p16"/>
          <p:cNvPicPr preferRelativeResize="0"/>
          <p:nvPr/>
        </p:nvPicPr>
        <p:blipFill>
          <a:blip r:embed="rId4">
            <a:alphaModFix/>
          </a:blip>
          <a:stretch>
            <a:fillRect/>
          </a:stretch>
        </p:blipFill>
        <p:spPr>
          <a:xfrm>
            <a:off x="4882938" y="326400"/>
            <a:ext cx="3419475" cy="257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85" name="Google Shape;85;p17"/>
          <p:cNvSpPr txBox="1"/>
          <p:nvPr>
            <p:ph idx="1" type="body"/>
          </p:nvPr>
        </p:nvSpPr>
        <p:spPr>
          <a:xfrm>
            <a:off x="311700" y="1152475"/>
            <a:ext cx="4203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However, observing the Fresh and Milk columns, we can see that there are some </a:t>
            </a:r>
            <a:r>
              <a:rPr b="1" lang="en"/>
              <a:t>outliers. </a:t>
            </a:r>
            <a:r>
              <a:rPr lang="en"/>
              <a:t>We will perform data cleaning then.</a:t>
            </a:r>
            <a:endParaRPr/>
          </a:p>
          <a:p>
            <a:pPr indent="0" lvl="0" marL="0" rtl="0" algn="l">
              <a:spcBef>
                <a:spcPts val="120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4668000" y="1170125"/>
            <a:ext cx="4323601" cy="29362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a:t>
            </a:r>
            <a:endParaRPr/>
          </a:p>
        </p:txBody>
      </p:sp>
      <p:sp>
        <p:nvSpPr>
          <p:cNvPr id="92" name="Google Shape;92;p18"/>
          <p:cNvSpPr txBox="1"/>
          <p:nvPr>
            <p:ph idx="1" type="body"/>
          </p:nvPr>
        </p:nvSpPr>
        <p:spPr>
          <a:xfrm>
            <a:off x="311700" y="1152475"/>
            <a:ext cx="4340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performing below codes, we can plot the graph again, observing that the outliers are deleted.</a:t>
            </a:r>
            <a:endParaRPr/>
          </a:p>
        </p:txBody>
      </p:sp>
      <p:pic>
        <p:nvPicPr>
          <p:cNvPr id="93" name="Google Shape;93;p18"/>
          <p:cNvPicPr preferRelativeResize="0"/>
          <p:nvPr/>
        </p:nvPicPr>
        <p:blipFill>
          <a:blip r:embed="rId3">
            <a:alphaModFix/>
          </a:blip>
          <a:stretch>
            <a:fillRect/>
          </a:stretch>
        </p:blipFill>
        <p:spPr>
          <a:xfrm>
            <a:off x="1654550" y="1976913"/>
            <a:ext cx="2733675" cy="3019425"/>
          </a:xfrm>
          <a:prstGeom prst="rect">
            <a:avLst/>
          </a:prstGeom>
          <a:noFill/>
          <a:ln>
            <a:noFill/>
          </a:ln>
        </p:spPr>
      </p:pic>
      <p:pic>
        <p:nvPicPr>
          <p:cNvPr id="94" name="Google Shape;94;p18"/>
          <p:cNvPicPr preferRelativeResize="0"/>
          <p:nvPr/>
        </p:nvPicPr>
        <p:blipFill>
          <a:blip r:embed="rId4">
            <a:alphaModFix/>
          </a:blip>
          <a:stretch>
            <a:fillRect/>
          </a:stretch>
        </p:blipFill>
        <p:spPr>
          <a:xfrm>
            <a:off x="4789075" y="1483513"/>
            <a:ext cx="4187398" cy="27543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a:t>
            </a:r>
            <a:endParaRPr/>
          </a:p>
        </p:txBody>
      </p:sp>
      <p:sp>
        <p:nvSpPr>
          <p:cNvPr id="100" name="Google Shape;100;p19"/>
          <p:cNvSpPr txBox="1"/>
          <p:nvPr>
            <p:ph idx="1" type="body"/>
          </p:nvPr>
        </p:nvSpPr>
        <p:spPr>
          <a:xfrm>
            <a:off x="311700" y="1152475"/>
            <a:ext cx="4779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we’ll perform data scaling. Scaling is essential for clustering.</a:t>
            </a:r>
            <a:endParaRPr/>
          </a:p>
          <a:p>
            <a:pPr indent="0" lvl="0" marL="0" rtl="0" algn="l">
              <a:spcBef>
                <a:spcPts val="1200"/>
              </a:spcBef>
              <a:spcAft>
                <a:spcPts val="0"/>
              </a:spcAft>
              <a:buNone/>
            </a:pPr>
            <a:r>
              <a:rPr lang="en"/>
              <a:t>The scaler we’re using will be MinMaxScalar().</a:t>
            </a:r>
            <a:endParaRPr/>
          </a:p>
          <a:p>
            <a:pPr indent="0" lvl="0" marL="0" rtl="0" algn="l">
              <a:spcBef>
                <a:spcPts val="1200"/>
              </a:spcBef>
              <a:spcAft>
                <a:spcPts val="1200"/>
              </a:spcAft>
              <a:buNone/>
            </a:pPr>
            <a:r>
              <a:rPr lang="en"/>
              <a:t>Observe</a:t>
            </a:r>
            <a:r>
              <a:rPr lang="en"/>
              <a:t> the graph right, we can see that the scales have converted to 0 - 1.</a:t>
            </a:r>
            <a:endParaRPr/>
          </a:p>
        </p:txBody>
      </p:sp>
      <p:pic>
        <p:nvPicPr>
          <p:cNvPr id="101" name="Google Shape;101;p19"/>
          <p:cNvPicPr preferRelativeResize="0"/>
          <p:nvPr/>
        </p:nvPicPr>
        <p:blipFill>
          <a:blip r:embed="rId3">
            <a:alphaModFix/>
          </a:blip>
          <a:stretch>
            <a:fillRect/>
          </a:stretch>
        </p:blipFill>
        <p:spPr>
          <a:xfrm>
            <a:off x="5163475" y="1838275"/>
            <a:ext cx="3875400" cy="273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 I: K-Means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 Elbow Graph</a:t>
            </a:r>
            <a:endParaRPr/>
          </a:p>
        </p:txBody>
      </p:sp>
      <p:sp>
        <p:nvSpPr>
          <p:cNvPr id="112" name="Google Shape;112;p21"/>
          <p:cNvSpPr txBox="1"/>
          <p:nvPr>
            <p:ph idx="1" type="body"/>
          </p:nvPr>
        </p:nvSpPr>
        <p:spPr>
          <a:xfrm>
            <a:off x="311700" y="1152475"/>
            <a:ext cx="418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the first step, we’ll obtain the elbow graph for cleaned data in order to get the optimal # clusters.</a:t>
            </a:r>
            <a:endParaRPr/>
          </a:p>
          <a:p>
            <a:pPr indent="0" lvl="0" marL="0" rtl="0" algn="l">
              <a:spcBef>
                <a:spcPts val="1200"/>
              </a:spcBef>
              <a:spcAft>
                <a:spcPts val="0"/>
              </a:spcAft>
              <a:buNone/>
            </a:pPr>
            <a:r>
              <a:rPr lang="en"/>
              <a:t>From the graph right, we can see that the optimal number of clusters is </a:t>
            </a:r>
            <a:r>
              <a:rPr b="1" lang="en"/>
              <a:t>6</a:t>
            </a:r>
            <a:r>
              <a:rPr lang="en"/>
              <a:t>.</a:t>
            </a:r>
            <a:endParaRPr/>
          </a:p>
          <a:p>
            <a:pPr indent="0" lvl="0" marL="0" rtl="0" algn="l">
              <a:spcBef>
                <a:spcPts val="1200"/>
              </a:spcBef>
              <a:spcAft>
                <a:spcPts val="1200"/>
              </a:spcAft>
              <a:buNone/>
            </a:pPr>
            <a:r>
              <a:rPr lang="en"/>
              <a:t>Therefore we’ll be using 6 as the parameter for clusters in the following models.</a:t>
            </a:r>
            <a:endParaRPr/>
          </a:p>
        </p:txBody>
      </p:sp>
      <p:pic>
        <p:nvPicPr>
          <p:cNvPr id="113" name="Google Shape;113;p21"/>
          <p:cNvPicPr preferRelativeResize="0"/>
          <p:nvPr/>
        </p:nvPicPr>
        <p:blipFill>
          <a:blip r:embed="rId3">
            <a:alphaModFix/>
          </a:blip>
          <a:stretch>
            <a:fillRect/>
          </a:stretch>
        </p:blipFill>
        <p:spPr>
          <a:xfrm>
            <a:off x="4614025" y="1108800"/>
            <a:ext cx="4181400" cy="35037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