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79" r:id="rId7"/>
    <p:sldId id="281" r:id="rId8"/>
    <p:sldId id="280" r:id="rId9"/>
    <p:sldId id="292" r:id="rId10"/>
    <p:sldId id="293" r:id="rId11"/>
    <p:sldId id="295" r:id="rId12"/>
    <p:sldId id="296" r:id="rId13"/>
    <p:sldId id="297" r:id="rId14"/>
    <p:sldId id="289" r:id="rId15"/>
    <p:sldId id="300" r:id="rId16"/>
    <p:sldId id="301" r:id="rId17"/>
    <p:sldId id="298" r:id="rId18"/>
    <p:sldId id="302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70C5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2800E0-44F3-20E3-3720-D60AA1D034DD}" v="439" dt="2024-12-15T17:13:22.739"/>
    <p1510:client id="{11D75E45-8648-524C-0735-A6351C9A768D}" v="668" dt="2024-12-16T00:38:04.4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0655" autoAdjust="0"/>
  </p:normalViewPr>
  <p:slideViewPr>
    <p:cSldViewPr snapToGrid="0">
      <p:cViewPr varScale="1">
        <p:scale>
          <a:sx n="101" d="100"/>
          <a:sy n="101" d="100"/>
        </p:scale>
        <p:origin x="69" y="483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sjhell/MyContactManager/blob/c4ceffb384b763354a9b6b536a5b9d8032684d79/documenti/ClassDiagram.p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5150413" cy="3200400"/>
          </a:xfrm>
        </p:spPr>
        <p:txBody>
          <a:bodyPr anchor="ctr"/>
          <a:lstStyle/>
          <a:p>
            <a:r>
              <a:rPr lang="en-US" dirty="0" err="1"/>
              <a:t>Mycontactmanager</a:t>
            </a:r>
            <a:endParaRPr lang="it-IT" dirty="0" err="1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5CAAE8-9035-BA3E-B773-8FDCAFD1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461" y="295574"/>
            <a:ext cx="3605283" cy="656142"/>
          </a:xfrm>
        </p:spPr>
        <p:txBody>
          <a:bodyPr/>
          <a:lstStyle/>
          <a:p>
            <a:r>
              <a:rPr lang="it-IT"/>
              <a:t>Salva</a:t>
            </a:r>
            <a:r>
              <a:rPr lang="it-IT" dirty="0"/>
              <a:t> </a:t>
            </a:r>
            <a:r>
              <a:rPr lang="it-IT"/>
              <a:t>rubrica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9852C91-9FCF-81C1-CC90-ABD6B811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Immagine 4" descr="Immagine che contiene testo, diagramma, linea, Parallelo&#10;&#10;Descrizione generata automaticamente">
            <a:extLst>
              <a:ext uri="{FF2B5EF4-FFF2-40B4-BE49-F238E27FC236}">
                <a16:creationId xmlns:a16="http://schemas.microsoft.com/office/drawing/2014/main" id="{0BFB2246-5DBB-0575-F01F-2A44D205F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35" y="1493102"/>
            <a:ext cx="5829300" cy="3867150"/>
          </a:xfrm>
          <a:prstGeom prst="rect">
            <a:avLst/>
          </a:prstGeom>
          <a:ln>
            <a:noFill/>
          </a:ln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B2D1FF30-C204-1B29-7D04-F6C73532421B}"/>
              </a:ext>
            </a:extLst>
          </p:cNvPr>
          <p:cNvSpPr txBox="1">
            <a:spLocks/>
          </p:cNvSpPr>
          <p:nvPr/>
        </p:nvSpPr>
        <p:spPr>
          <a:xfrm>
            <a:off x="6323397" y="293760"/>
            <a:ext cx="3605283" cy="6561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Carica rubrica</a:t>
            </a:r>
          </a:p>
        </p:txBody>
      </p:sp>
      <p:pic>
        <p:nvPicPr>
          <p:cNvPr id="8" name="Immagine 7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6D033316-6063-3547-E46E-627D8298F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361" y="1507041"/>
            <a:ext cx="5657850" cy="38671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597192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70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F5AF91-347C-1AD5-9382-66B0990EB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9207" y="542109"/>
            <a:ext cx="4422024" cy="3376691"/>
          </a:xfrm>
        </p:spPr>
        <p:txBody>
          <a:bodyPr/>
          <a:lstStyle/>
          <a:p>
            <a:r>
              <a:rPr lang="it-IT" dirty="0"/>
              <a:t>Cambiamenti in corso d'opera</a:t>
            </a:r>
          </a:p>
        </p:txBody>
      </p:sp>
    </p:spTree>
    <p:extLst>
      <p:ext uri="{BB962C8B-B14F-4D97-AF65-F5344CB8AC3E}">
        <p14:creationId xmlns:p14="http://schemas.microsoft.com/office/powerpoint/2010/main" val="175135117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44726B-C8EB-4785-2E8B-B1AEB18C6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8367782" cy="2121177"/>
          </a:xfrm>
        </p:spPr>
        <p:txBody>
          <a:bodyPr>
            <a:normAutofit/>
          </a:bodyPr>
          <a:lstStyle/>
          <a:p>
            <a:r>
              <a:rPr lang="it-IT" sz="3600"/>
              <a:t>Principi di buona progettazione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FECF4AA-6FAD-D184-4BE3-CFD05A39A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Immagine 6" descr="Immagine che contiene testo, Carattere, schermata, numero&#10;&#10;Descrizione generata automaticamente">
            <a:extLst>
              <a:ext uri="{FF2B5EF4-FFF2-40B4-BE49-F238E27FC236}">
                <a16:creationId xmlns:a16="http://schemas.microsoft.com/office/drawing/2014/main" id="{8429C59A-0E93-1E25-2B5D-DCFC4446C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270" y="2875416"/>
            <a:ext cx="74961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9401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A4BDFF-AD23-2145-5A20-4A5DD0CCC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747" y="839860"/>
            <a:ext cx="7288282" cy="873856"/>
          </a:xfrm>
        </p:spPr>
        <p:txBody>
          <a:bodyPr>
            <a:normAutofit/>
          </a:bodyPr>
          <a:lstStyle/>
          <a:p>
            <a:r>
              <a:rPr lang="it-IT" sz="3600"/>
              <a:t>refactoring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C4C3DC5-0728-5A99-3CA8-BFEAF2BD7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4" name="Segnaposto contenuto 13" descr="Immagine che contiene testo, schermata, cerchio, diagramma&#10;&#10;Descrizione generata automaticamente">
            <a:extLst>
              <a:ext uri="{FF2B5EF4-FFF2-40B4-BE49-F238E27FC236}">
                <a16:creationId xmlns:a16="http://schemas.microsoft.com/office/drawing/2014/main" id="{E644FCFA-64DE-5A5C-B4FD-333977EC97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28636" y="1609671"/>
            <a:ext cx="7529284" cy="4747757"/>
          </a:xfr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5776400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251114-DC85-1A01-F747-18E89213B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/>
              <a:t>testing</a:t>
            </a:r>
          </a:p>
        </p:txBody>
      </p:sp>
      <p:pic>
        <p:nvPicPr>
          <p:cNvPr id="6" name="Segnaposto contenuto 5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FE0522DD-00C0-7F98-451F-79D3BD2127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48669" y="2684090"/>
            <a:ext cx="4090283" cy="3407051"/>
          </a:xfrm>
          <a:ln>
            <a:noFill/>
          </a:ln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E5F2FA4-C0DD-46B3-2FA8-11E0221F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Immagine 7" descr="Immagine che contiene Carattere, testo, tipografia, Elementi grafici&#10;&#10;Descrizione generata automaticamente">
            <a:extLst>
              <a:ext uri="{FF2B5EF4-FFF2-40B4-BE49-F238E27FC236}">
                <a16:creationId xmlns:a16="http://schemas.microsoft.com/office/drawing/2014/main" id="{952A663E-1B46-4012-BBF2-B0EABA31F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384" y="4571070"/>
            <a:ext cx="2968781" cy="596591"/>
          </a:xfrm>
          <a:prstGeom prst="rect">
            <a:avLst/>
          </a:prstGeom>
          <a:ln>
            <a:noFill/>
          </a:ln>
        </p:spPr>
      </p:pic>
      <p:pic>
        <p:nvPicPr>
          <p:cNvPr id="9" name="Immagine 8" descr="File:JUnit 5 Banner.png - Wikipedia">
            <a:extLst>
              <a:ext uri="{FF2B5EF4-FFF2-40B4-BE49-F238E27FC236}">
                <a16:creationId xmlns:a16="http://schemas.microsoft.com/office/drawing/2014/main" id="{A6F0D086-B611-28A7-4A4A-B73784A26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120" y="3079673"/>
            <a:ext cx="2287857" cy="69865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843222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70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3395CC-C3B1-17CE-D64A-A7C14D36E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57" y="2440123"/>
            <a:ext cx="3580491" cy="1325563"/>
          </a:xfrm>
        </p:spPr>
        <p:txBody>
          <a:bodyPr>
            <a:normAutofit/>
          </a:bodyPr>
          <a:lstStyle/>
          <a:p>
            <a:r>
              <a:rPr lang="it-IT" sz="3200" dirty="0"/>
              <a:t>dimostrazione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1319F8-EE79-6399-70C3-6E3DE1EE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0705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70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Alessandro Petti</a:t>
            </a:r>
            <a:endParaRPr lang="it-IT" dirty="0"/>
          </a:p>
          <a:p>
            <a:r>
              <a:rPr lang="en-US" dirty="0"/>
              <a:t>Alessandro Sabia</a:t>
            </a:r>
          </a:p>
          <a:p>
            <a:r>
              <a:rPr lang="en-US" dirty="0"/>
              <a:t>Alfonso Villani</a:t>
            </a:r>
          </a:p>
          <a:p>
            <a:r>
              <a:rPr lang="en-US" dirty="0"/>
              <a:t>Giovanni Lamberti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70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anchor="b">
            <a:normAutofit/>
          </a:bodyPr>
          <a:lstStyle/>
          <a:p>
            <a:r>
              <a:rPr lang="en-US" dirty="0" err="1"/>
              <a:t>Sommario</a:t>
            </a:r>
            <a:endParaRPr lang="it-IT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941569" cy="28501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err="1"/>
              <a:t>Requisiti</a:t>
            </a:r>
            <a:r>
              <a:rPr lang="en-US" dirty="0"/>
              <a:t> </a:t>
            </a:r>
            <a:r>
              <a:rPr lang="en-US" err="1"/>
              <a:t>progettuali</a:t>
            </a:r>
            <a:endParaRPr lang="en-US"/>
          </a:p>
          <a:p>
            <a:pPr marL="285750" indent="-285750">
              <a:buChar char="•"/>
            </a:pPr>
            <a:r>
              <a:rPr lang="en-US" err="1"/>
              <a:t>Diagramma</a:t>
            </a:r>
            <a:r>
              <a:rPr lang="en-US" dirty="0"/>
              <a:t> </a:t>
            </a:r>
            <a:r>
              <a:rPr lang="en-US" err="1"/>
              <a:t>delle</a:t>
            </a:r>
            <a:r>
              <a:rPr lang="en-US" dirty="0"/>
              <a:t> </a:t>
            </a:r>
            <a:r>
              <a:rPr lang="en-US" err="1"/>
              <a:t>classi</a:t>
            </a:r>
            <a:r>
              <a:rPr lang="en-US" dirty="0"/>
              <a:t> e di </a:t>
            </a:r>
            <a:r>
              <a:rPr lang="en-US" err="1"/>
              <a:t>sequenza</a:t>
            </a:r>
            <a:endParaRPr lang="en-US"/>
          </a:p>
          <a:p>
            <a:pPr marL="285750" indent="-285750">
              <a:buChar char="•"/>
            </a:pPr>
            <a:r>
              <a:rPr lang="en-US" err="1"/>
              <a:t>Cambiamenti</a:t>
            </a:r>
            <a:r>
              <a:rPr lang="en-US" dirty="0"/>
              <a:t> in </a:t>
            </a:r>
            <a:r>
              <a:rPr lang="en-US" err="1"/>
              <a:t>corso</a:t>
            </a:r>
            <a:r>
              <a:rPr lang="en-US" dirty="0"/>
              <a:t> </a:t>
            </a:r>
            <a:r>
              <a:rPr lang="en-US" err="1"/>
              <a:t>d'opera</a:t>
            </a:r>
            <a:endParaRPr lang="en-US" dirty="0" err="1"/>
          </a:p>
          <a:p>
            <a:pPr marL="285750" indent="-285750">
              <a:buChar char="•"/>
            </a:pPr>
            <a:r>
              <a:rPr lang="en-US" dirty="0"/>
              <a:t> Testing e </a:t>
            </a:r>
            <a:r>
              <a:rPr lang="en-US" dirty="0" err="1"/>
              <a:t>dimostrazione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70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</p:spPr>
        <p:txBody>
          <a:bodyPr/>
          <a:lstStyle/>
          <a:p>
            <a:r>
              <a:rPr lang="en-US" dirty="0" err="1"/>
              <a:t>Requisiti</a:t>
            </a:r>
            <a:br>
              <a:rPr lang="en-US" dirty="0"/>
            </a:br>
            <a:r>
              <a:rPr lang="en-US" dirty="0" err="1"/>
              <a:t>progettuali</a:t>
            </a:r>
            <a:endParaRPr lang="it-IT" dirty="0" err="1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752" y="618441"/>
            <a:ext cx="8425048" cy="835783"/>
          </a:xfrm>
        </p:spPr>
        <p:txBody>
          <a:bodyPr/>
          <a:lstStyle/>
          <a:p>
            <a:r>
              <a:rPr lang="en-US"/>
              <a:t>Casi d'uso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28752" y="1633583"/>
            <a:ext cx="3943627" cy="4204081"/>
          </a:xfrm>
        </p:spPr>
        <p:txBody>
          <a:bodyPr vert="horz" lIns="91440" tIns="0" rIns="91440" bIns="45720" rtlCol="0" anchor="t">
            <a:normAutofit lnSpcReduction="10000"/>
          </a:bodyPr>
          <a:lstStyle/>
          <a:p>
            <a:pPr marL="285750" indent="-285750">
              <a:buFont typeface="Arial,Sans-Serif"/>
              <a:buChar char="•"/>
            </a:pPr>
            <a:r>
              <a:rPr lang="it-IT" dirty="0"/>
              <a:t>Visualizza rubrica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it-IT" dirty="0"/>
              <a:t>Visualizza contatto</a:t>
            </a:r>
          </a:p>
          <a:p>
            <a:pPr marL="285750" indent="-285750">
              <a:buFont typeface="Arial,Sans-Serif"/>
              <a:buChar char="•"/>
            </a:pPr>
            <a:r>
              <a:rPr lang="it-IT" dirty="0"/>
              <a:t>Aggiungi contatto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it-IT" dirty="0"/>
              <a:t>Modifica contatto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it-IT" dirty="0"/>
              <a:t>Rimuovi contatto</a:t>
            </a:r>
          </a:p>
          <a:p>
            <a:pPr marL="285750" indent="-285750">
              <a:buFont typeface="Arial,Sans-Serif"/>
              <a:buChar char="•"/>
            </a:pPr>
            <a:r>
              <a:rPr lang="it-IT" dirty="0"/>
              <a:t>Seleziona molteplici contatti</a:t>
            </a:r>
          </a:p>
          <a:p>
            <a:pPr marL="285750" indent="-285750">
              <a:buFont typeface="Arial,Sans-Serif"/>
              <a:buChar char="•"/>
            </a:pPr>
            <a:r>
              <a:rPr lang="it-IT" dirty="0"/>
              <a:t>Ricerca contatto</a:t>
            </a:r>
          </a:p>
          <a:p>
            <a:pPr marL="285750" indent="-285750">
              <a:buFont typeface="Arial,Sans-Serif"/>
              <a:buChar char="•"/>
            </a:pPr>
            <a:r>
              <a:rPr lang="it-IT" dirty="0"/>
              <a:t>Salva rubrica</a:t>
            </a:r>
          </a:p>
          <a:p>
            <a:pPr marL="285750" indent="-285750">
              <a:buFont typeface="Arial,Sans-Serif"/>
              <a:buChar char="•"/>
            </a:pPr>
            <a:r>
              <a:rPr lang="it-IT" dirty="0"/>
              <a:t>Carica rubrica</a:t>
            </a:r>
          </a:p>
          <a:p>
            <a:pPr marL="285750" indent="-285750">
              <a:buFont typeface="Arial,Sans-Serif"/>
              <a:buChar char="•"/>
            </a:pPr>
            <a:r>
              <a:rPr lang="it-IT"/>
              <a:t>Esporta contatti</a:t>
            </a:r>
            <a:endParaRPr lang="it-IT" dirty="0"/>
          </a:p>
          <a:p>
            <a:pPr marL="285750" indent="-285750">
              <a:buFont typeface="Arial,Sans-Serif"/>
              <a:buChar char="•"/>
            </a:pPr>
            <a:r>
              <a:rPr lang="it-IT" dirty="0"/>
              <a:t>Importa contatti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3251595"/>
            <a:ext cx="3943627" cy="3234264"/>
          </a:xfrm>
        </p:spPr>
        <p:txBody>
          <a:bodyPr vert="horz" lIns="91440" tIns="0" rIns="91440" bIns="45720" rtlCol="0" anchor="t">
            <a:normAutofit/>
          </a:bodyPr>
          <a:lstStyle/>
          <a:p>
            <a:endParaRPr lang="it-IT" dirty="0"/>
          </a:p>
          <a:p>
            <a:pPr marL="285750" indent="-285750">
              <a:buFont typeface="Arial,Sans-Serif"/>
              <a:buChar char="•"/>
            </a:pPr>
            <a:endParaRPr lang="it-IT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99243B52-DE8E-74AC-FDF7-812DB3F2C9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27" r="1012" b="222"/>
          <a:stretch/>
        </p:blipFill>
        <p:spPr>
          <a:xfrm>
            <a:off x="6873697" y="312606"/>
            <a:ext cx="4088697" cy="622971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70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it-IT" sz="4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Diagramma delle classi</a:t>
            </a:r>
            <a:endParaRPr lang="en-US" sz="400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70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914AA4-C814-5382-D91C-6303FB938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750" y="2580731"/>
            <a:ext cx="2895600" cy="1325563"/>
          </a:xfrm>
        </p:spPr>
        <p:txBody>
          <a:bodyPr>
            <a:normAutofit/>
          </a:bodyPr>
          <a:lstStyle/>
          <a:p>
            <a:r>
              <a:rPr lang="it-IT" sz="3200" dirty="0"/>
              <a:t>Diagrammi di sequenza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E6CC15A-3591-FE64-C9A1-6F431B77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4054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5CAAE8-9035-BA3E-B773-8FDCAFD1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95574"/>
            <a:ext cx="7288282" cy="656142"/>
          </a:xfrm>
        </p:spPr>
        <p:txBody>
          <a:bodyPr/>
          <a:lstStyle/>
          <a:p>
            <a:r>
              <a:rPr lang="it-IT"/>
              <a:t>Aggiungi contatto</a:t>
            </a:r>
          </a:p>
        </p:txBody>
      </p:sp>
      <p:pic>
        <p:nvPicPr>
          <p:cNvPr id="5" name="Segnaposto contenuto 4" descr="Immagine che contiene diagramma, testo, Disegno tecnico, Piano&#10;&#10;Descrizione generata automaticamente">
            <a:extLst>
              <a:ext uri="{FF2B5EF4-FFF2-40B4-BE49-F238E27FC236}">
                <a16:creationId xmlns:a16="http://schemas.microsoft.com/office/drawing/2014/main" id="{4C9694C4-374A-D964-80B2-2F6C6A7C3D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689" t="2055" r="402" b="904"/>
          <a:stretch/>
        </p:blipFill>
        <p:spPr>
          <a:xfrm>
            <a:off x="2842333" y="953329"/>
            <a:ext cx="5940185" cy="5513635"/>
          </a:xfrm>
          <a:ln>
            <a:noFill/>
          </a:ln>
          <a:effectLst/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9852C91-9FCF-81C1-CC90-ABD6B811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38040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5CAAE8-9035-BA3E-B773-8FDCAFD1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95574"/>
            <a:ext cx="7288282" cy="656142"/>
          </a:xfrm>
        </p:spPr>
        <p:txBody>
          <a:bodyPr/>
          <a:lstStyle/>
          <a:p>
            <a:r>
              <a:rPr lang="it-IT"/>
              <a:t>Modifica contatto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9852C91-9FCF-81C1-CC90-ABD6B811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Immagine 8" descr="Immagine che contiene diagramma, schizzo, Parallelo, testo&#10;&#10;Descrizione generata automaticamente">
            <a:extLst>
              <a:ext uri="{FF2B5EF4-FFF2-40B4-BE49-F238E27FC236}">
                <a16:creationId xmlns:a16="http://schemas.microsoft.com/office/drawing/2014/main" id="{DB46E621-2C3F-04AE-B743-76D54F2FE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453" y="952272"/>
            <a:ext cx="6231164" cy="578802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04307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5CAAE8-9035-BA3E-B773-8FDCAFD1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95574"/>
            <a:ext cx="7288282" cy="656142"/>
          </a:xfrm>
        </p:spPr>
        <p:txBody>
          <a:bodyPr/>
          <a:lstStyle/>
          <a:p>
            <a:r>
              <a:rPr lang="it-IT"/>
              <a:t>Rimuovi contatto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9852C91-9FCF-81C1-CC90-ABD6B811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Immagine 2" descr="Immagine che contiene testo, diagramma, Disegno tecnico, Piano&#10;&#10;Descrizione generata automaticamente">
            <a:extLst>
              <a:ext uri="{FF2B5EF4-FFF2-40B4-BE49-F238E27FC236}">
                <a16:creationId xmlns:a16="http://schemas.microsoft.com/office/drawing/2014/main" id="{C968249E-5EE9-7DC5-E2DF-C2FBF4D04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810" y="1265691"/>
            <a:ext cx="7274378" cy="467133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170427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442</Words>
  <Application>Microsoft Office PowerPoint</Application>
  <PresentationFormat>Widescreen</PresentationFormat>
  <Paragraphs>137</Paragraphs>
  <Slides>16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7" baseType="lpstr">
      <vt:lpstr>Custom</vt:lpstr>
      <vt:lpstr>Mycontactmanager</vt:lpstr>
      <vt:lpstr>Sommario</vt:lpstr>
      <vt:lpstr>Requisiti progettuali</vt:lpstr>
      <vt:lpstr>Casi d'uso</vt:lpstr>
      <vt:lpstr>Diagramma delle classi</vt:lpstr>
      <vt:lpstr>Diagrammi di sequenza</vt:lpstr>
      <vt:lpstr>Aggiungi contatto</vt:lpstr>
      <vt:lpstr>Modifica contatto</vt:lpstr>
      <vt:lpstr>Rimuovi contatto</vt:lpstr>
      <vt:lpstr>Salva rubrica</vt:lpstr>
      <vt:lpstr>Cambiamenti in corso d'opera</vt:lpstr>
      <vt:lpstr>Principi di buona progettazione</vt:lpstr>
      <vt:lpstr>refactoring</vt:lpstr>
      <vt:lpstr>testing</vt:lpstr>
      <vt:lpstr>dimostrazione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444</cp:revision>
  <dcterms:created xsi:type="dcterms:W3CDTF">2024-12-15T15:56:27Z</dcterms:created>
  <dcterms:modified xsi:type="dcterms:W3CDTF">2024-12-16T00:39:20Z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