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5"/>
    <p:restoredTop sz="94652"/>
  </p:normalViewPr>
  <p:slideViewPr>
    <p:cSldViewPr snapToGrid="0" snapToObjects="1">
      <p:cViewPr varScale="1">
        <p:scale>
          <a:sx n="123" d="100"/>
          <a:sy n="123" d="100"/>
        </p:scale>
        <p:origin x="4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344B8-80AD-4252-9835-19F587DC82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0261A6-C27D-4547-AAFE-DBFAECFB4A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Engineered features helped improve prediction</a:t>
          </a:r>
        </a:p>
      </dgm:t>
    </dgm:pt>
    <dgm:pt modelId="{F8841B3B-BCA5-454D-9FB9-8DE9A80C6F8A}" type="parTrans" cxnId="{99A82774-767D-4134-81E1-10E48ED4A10C}">
      <dgm:prSet/>
      <dgm:spPr/>
      <dgm:t>
        <a:bodyPr/>
        <a:lstStyle/>
        <a:p>
          <a:endParaRPr lang="en-US"/>
        </a:p>
      </dgm:t>
    </dgm:pt>
    <dgm:pt modelId="{EF7C1D58-EC39-4865-9390-183A510CD92B}" type="sibTrans" cxnId="{99A82774-767D-4134-81E1-10E48ED4A10C}">
      <dgm:prSet/>
      <dgm:spPr/>
      <dgm:t>
        <a:bodyPr/>
        <a:lstStyle/>
        <a:p>
          <a:endParaRPr lang="en-US"/>
        </a:p>
      </dgm:t>
    </dgm:pt>
    <dgm:pt modelId="{681BCCE8-A0AE-42A6-A702-F99159138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Audio features more informative than YouTube metadata</a:t>
          </a:r>
        </a:p>
      </dgm:t>
    </dgm:pt>
    <dgm:pt modelId="{86F7841F-B1F4-4DA5-8FC5-DD9BF839F700}" type="parTrans" cxnId="{C9E6F121-5657-4E07-8D93-B09E69F96FA8}">
      <dgm:prSet/>
      <dgm:spPr/>
      <dgm:t>
        <a:bodyPr/>
        <a:lstStyle/>
        <a:p>
          <a:endParaRPr lang="en-US"/>
        </a:p>
      </dgm:t>
    </dgm:pt>
    <dgm:pt modelId="{70D00F8E-FE09-4275-8386-9E33C247E2C3}" type="sibTrans" cxnId="{C9E6F121-5657-4E07-8D93-B09E69F96FA8}">
      <dgm:prSet/>
      <dgm:spPr/>
      <dgm:t>
        <a:bodyPr/>
        <a:lstStyle/>
        <a:p>
          <a:endParaRPr lang="en-US"/>
        </a:p>
      </dgm:t>
    </dgm:pt>
    <dgm:pt modelId="{FE992921-DE4A-4688-AF06-35887D4500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Consider SMOTE or ensemble techniques to improve minority class recall</a:t>
          </a:r>
        </a:p>
      </dgm:t>
    </dgm:pt>
    <dgm:pt modelId="{31B4245E-FF2D-4B40-B4ED-B56C3EFA48BF}" type="parTrans" cxnId="{853FACBC-96D3-4D2A-9386-B679DEA7AD7B}">
      <dgm:prSet/>
      <dgm:spPr/>
      <dgm:t>
        <a:bodyPr/>
        <a:lstStyle/>
        <a:p>
          <a:endParaRPr lang="en-US"/>
        </a:p>
      </dgm:t>
    </dgm:pt>
    <dgm:pt modelId="{A4216311-76BB-4811-85E9-4DC6698EE5D8}" type="sibTrans" cxnId="{853FACBC-96D3-4D2A-9386-B679DEA7AD7B}">
      <dgm:prSet/>
      <dgm:spPr/>
      <dgm:t>
        <a:bodyPr/>
        <a:lstStyle/>
        <a:p>
          <a:endParaRPr lang="en-US"/>
        </a:p>
      </dgm:t>
    </dgm:pt>
    <dgm:pt modelId="{12857F8E-F1F0-4382-9906-DF410FEC4E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Clustering revealed natural groupings based on musical properties</a:t>
          </a:r>
        </a:p>
      </dgm:t>
    </dgm:pt>
    <dgm:pt modelId="{320DBD91-67BB-40A4-B6A7-4C60CAC05EEC}" type="parTrans" cxnId="{635C5DAF-CE0F-4AC6-BEA9-D56FA9E9F859}">
      <dgm:prSet/>
      <dgm:spPr/>
      <dgm:t>
        <a:bodyPr/>
        <a:lstStyle/>
        <a:p>
          <a:endParaRPr lang="en-US"/>
        </a:p>
      </dgm:t>
    </dgm:pt>
    <dgm:pt modelId="{B3950A7E-7B24-4D38-8A4C-E960453E069C}" type="sibTrans" cxnId="{635C5DAF-CE0F-4AC6-BEA9-D56FA9E9F859}">
      <dgm:prSet/>
      <dgm:spPr/>
      <dgm:t>
        <a:bodyPr/>
        <a:lstStyle/>
        <a:p>
          <a:endParaRPr lang="en-US"/>
        </a:p>
      </dgm:t>
    </dgm:pt>
    <dgm:pt modelId="{13D145D7-0C4D-4169-94F9-438FD0A264C1}" type="pres">
      <dgm:prSet presAssocID="{BC7344B8-80AD-4252-9835-19F587DC82E4}" presName="root" presStyleCnt="0">
        <dgm:presLayoutVars>
          <dgm:dir/>
          <dgm:resizeHandles val="exact"/>
        </dgm:presLayoutVars>
      </dgm:prSet>
      <dgm:spPr/>
    </dgm:pt>
    <dgm:pt modelId="{03E16D34-D1C2-41A2-B3D5-7A63EC1A86AA}" type="pres">
      <dgm:prSet presAssocID="{060261A6-C27D-4547-AAFE-DBFAECFB4ACB}" presName="compNode" presStyleCnt="0"/>
      <dgm:spPr/>
    </dgm:pt>
    <dgm:pt modelId="{58CAB80C-F2D9-490B-8678-15123E15E7EB}" type="pres">
      <dgm:prSet presAssocID="{060261A6-C27D-4547-AAFE-DBFAECFB4ACB}" presName="bgRect" presStyleLbl="bgShp" presStyleIdx="0" presStyleCnt="4"/>
      <dgm:spPr/>
    </dgm:pt>
    <dgm:pt modelId="{A3394A02-ECCF-4306-A58C-1C02A1A76ECB}" type="pres">
      <dgm:prSet presAssocID="{060261A6-C27D-4547-AAFE-DBFAECFB4A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F738CFF8-8061-4294-A713-D59E61C2AF62}" type="pres">
      <dgm:prSet presAssocID="{060261A6-C27D-4547-AAFE-DBFAECFB4ACB}" presName="spaceRect" presStyleCnt="0"/>
      <dgm:spPr/>
    </dgm:pt>
    <dgm:pt modelId="{FFE71DFE-E917-4ABD-A23E-BB076B7610FF}" type="pres">
      <dgm:prSet presAssocID="{060261A6-C27D-4547-AAFE-DBFAECFB4ACB}" presName="parTx" presStyleLbl="revTx" presStyleIdx="0" presStyleCnt="4">
        <dgm:presLayoutVars>
          <dgm:chMax val="0"/>
          <dgm:chPref val="0"/>
        </dgm:presLayoutVars>
      </dgm:prSet>
      <dgm:spPr/>
    </dgm:pt>
    <dgm:pt modelId="{83CBC910-22B7-4D9E-A846-20501EAC634D}" type="pres">
      <dgm:prSet presAssocID="{EF7C1D58-EC39-4865-9390-183A510CD92B}" presName="sibTrans" presStyleCnt="0"/>
      <dgm:spPr/>
    </dgm:pt>
    <dgm:pt modelId="{C2BFA9CE-74FE-4AF5-B454-34574A792EBB}" type="pres">
      <dgm:prSet presAssocID="{681BCCE8-A0AE-42A6-A702-F99159138097}" presName="compNode" presStyleCnt="0"/>
      <dgm:spPr/>
    </dgm:pt>
    <dgm:pt modelId="{0F4BAC83-C86C-424F-A70A-E7CB625FDE93}" type="pres">
      <dgm:prSet presAssocID="{681BCCE8-A0AE-42A6-A702-F99159138097}" presName="bgRect" presStyleLbl="bgShp" presStyleIdx="1" presStyleCnt="4"/>
      <dgm:spPr/>
    </dgm:pt>
    <dgm:pt modelId="{3F910651-37FF-4531-9993-A9F381E5562C}" type="pres">
      <dgm:prSet presAssocID="{681BCCE8-A0AE-42A6-A702-F991591380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50DC156-E122-4563-9372-902E5EC27C85}" type="pres">
      <dgm:prSet presAssocID="{681BCCE8-A0AE-42A6-A702-F99159138097}" presName="spaceRect" presStyleCnt="0"/>
      <dgm:spPr/>
    </dgm:pt>
    <dgm:pt modelId="{DE50B27B-EAF6-450B-A95B-82E35B069C87}" type="pres">
      <dgm:prSet presAssocID="{681BCCE8-A0AE-42A6-A702-F99159138097}" presName="parTx" presStyleLbl="revTx" presStyleIdx="1" presStyleCnt="4">
        <dgm:presLayoutVars>
          <dgm:chMax val="0"/>
          <dgm:chPref val="0"/>
        </dgm:presLayoutVars>
      </dgm:prSet>
      <dgm:spPr/>
    </dgm:pt>
    <dgm:pt modelId="{8EA19604-4FEB-4A7A-891E-FFF1B395711F}" type="pres">
      <dgm:prSet presAssocID="{70D00F8E-FE09-4275-8386-9E33C247E2C3}" presName="sibTrans" presStyleCnt="0"/>
      <dgm:spPr/>
    </dgm:pt>
    <dgm:pt modelId="{648D32D9-C914-4F13-8DDF-204E2CEED1BB}" type="pres">
      <dgm:prSet presAssocID="{FE992921-DE4A-4688-AF06-35887D45004B}" presName="compNode" presStyleCnt="0"/>
      <dgm:spPr/>
    </dgm:pt>
    <dgm:pt modelId="{AA74D90A-6EB3-4F8F-98B8-683A49582954}" type="pres">
      <dgm:prSet presAssocID="{FE992921-DE4A-4688-AF06-35887D45004B}" presName="bgRect" presStyleLbl="bgShp" presStyleIdx="2" presStyleCnt="4"/>
      <dgm:spPr/>
    </dgm:pt>
    <dgm:pt modelId="{39E709BD-CCEE-4E62-A49E-5073769F2570}" type="pres">
      <dgm:prSet presAssocID="{FE992921-DE4A-4688-AF06-35887D4500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3A514A-5C56-476B-879A-419E27C8A1EB}" type="pres">
      <dgm:prSet presAssocID="{FE992921-DE4A-4688-AF06-35887D45004B}" presName="spaceRect" presStyleCnt="0"/>
      <dgm:spPr/>
    </dgm:pt>
    <dgm:pt modelId="{20C1F7D9-DF67-4424-96B3-47A718B44FE9}" type="pres">
      <dgm:prSet presAssocID="{FE992921-DE4A-4688-AF06-35887D45004B}" presName="parTx" presStyleLbl="revTx" presStyleIdx="2" presStyleCnt="4">
        <dgm:presLayoutVars>
          <dgm:chMax val="0"/>
          <dgm:chPref val="0"/>
        </dgm:presLayoutVars>
      </dgm:prSet>
      <dgm:spPr/>
    </dgm:pt>
    <dgm:pt modelId="{7707D6F6-5ACD-42E3-B161-9A93CE9E0E2D}" type="pres">
      <dgm:prSet presAssocID="{A4216311-76BB-4811-85E9-4DC6698EE5D8}" presName="sibTrans" presStyleCnt="0"/>
      <dgm:spPr/>
    </dgm:pt>
    <dgm:pt modelId="{E0D6F4E3-6A56-4510-87E3-C507B9715106}" type="pres">
      <dgm:prSet presAssocID="{12857F8E-F1F0-4382-9906-DF410FEC4E9A}" presName="compNode" presStyleCnt="0"/>
      <dgm:spPr/>
    </dgm:pt>
    <dgm:pt modelId="{674B223F-BBF4-4BDD-8181-9DD0B5AE4FC4}" type="pres">
      <dgm:prSet presAssocID="{12857F8E-F1F0-4382-9906-DF410FEC4E9A}" presName="bgRect" presStyleLbl="bgShp" presStyleIdx="3" presStyleCnt="4"/>
      <dgm:spPr/>
    </dgm:pt>
    <dgm:pt modelId="{C728F664-F350-4C2C-9AA9-F4181415690B}" type="pres">
      <dgm:prSet presAssocID="{12857F8E-F1F0-4382-9906-DF410FEC4E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corn"/>
        </a:ext>
      </dgm:extLst>
    </dgm:pt>
    <dgm:pt modelId="{5AEA14F5-2833-424A-8C7F-093D032CAFB0}" type="pres">
      <dgm:prSet presAssocID="{12857F8E-F1F0-4382-9906-DF410FEC4E9A}" presName="spaceRect" presStyleCnt="0"/>
      <dgm:spPr/>
    </dgm:pt>
    <dgm:pt modelId="{DB1395E6-E38D-4721-84A1-1177C33CA620}" type="pres">
      <dgm:prSet presAssocID="{12857F8E-F1F0-4382-9906-DF410FEC4E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6F4104-3F16-402C-B3C4-9731EC66D0A3}" type="presOf" srcId="{060261A6-C27D-4547-AAFE-DBFAECFB4ACB}" destId="{FFE71DFE-E917-4ABD-A23E-BB076B7610FF}" srcOrd="0" destOrd="0" presId="urn:microsoft.com/office/officeart/2018/2/layout/IconVerticalSolidList"/>
    <dgm:cxn modelId="{C9E6F121-5657-4E07-8D93-B09E69F96FA8}" srcId="{BC7344B8-80AD-4252-9835-19F587DC82E4}" destId="{681BCCE8-A0AE-42A6-A702-F99159138097}" srcOrd="1" destOrd="0" parTransId="{86F7841F-B1F4-4DA5-8FC5-DD9BF839F700}" sibTransId="{70D00F8E-FE09-4275-8386-9E33C247E2C3}"/>
    <dgm:cxn modelId="{EFF0D13E-21A7-4AC0-B6D8-B6642041B131}" type="presOf" srcId="{FE992921-DE4A-4688-AF06-35887D45004B}" destId="{20C1F7D9-DF67-4424-96B3-47A718B44FE9}" srcOrd="0" destOrd="0" presId="urn:microsoft.com/office/officeart/2018/2/layout/IconVerticalSolidList"/>
    <dgm:cxn modelId="{99A82774-767D-4134-81E1-10E48ED4A10C}" srcId="{BC7344B8-80AD-4252-9835-19F587DC82E4}" destId="{060261A6-C27D-4547-AAFE-DBFAECFB4ACB}" srcOrd="0" destOrd="0" parTransId="{F8841B3B-BCA5-454D-9FB9-8DE9A80C6F8A}" sibTransId="{EF7C1D58-EC39-4865-9390-183A510CD92B}"/>
    <dgm:cxn modelId="{7A4DF79F-1725-4161-85C8-3EC6AD2DB923}" type="presOf" srcId="{12857F8E-F1F0-4382-9906-DF410FEC4E9A}" destId="{DB1395E6-E38D-4721-84A1-1177C33CA620}" srcOrd="0" destOrd="0" presId="urn:microsoft.com/office/officeart/2018/2/layout/IconVerticalSolidList"/>
    <dgm:cxn modelId="{B6E4BFA0-A7ED-4292-9803-F00AAF60C74A}" type="presOf" srcId="{BC7344B8-80AD-4252-9835-19F587DC82E4}" destId="{13D145D7-0C4D-4169-94F9-438FD0A264C1}" srcOrd="0" destOrd="0" presId="urn:microsoft.com/office/officeart/2018/2/layout/IconVerticalSolidList"/>
    <dgm:cxn modelId="{635C5DAF-CE0F-4AC6-BEA9-D56FA9E9F859}" srcId="{BC7344B8-80AD-4252-9835-19F587DC82E4}" destId="{12857F8E-F1F0-4382-9906-DF410FEC4E9A}" srcOrd="3" destOrd="0" parTransId="{320DBD91-67BB-40A4-B6A7-4C60CAC05EEC}" sibTransId="{B3950A7E-7B24-4D38-8A4C-E960453E069C}"/>
    <dgm:cxn modelId="{853FACBC-96D3-4D2A-9386-B679DEA7AD7B}" srcId="{BC7344B8-80AD-4252-9835-19F587DC82E4}" destId="{FE992921-DE4A-4688-AF06-35887D45004B}" srcOrd="2" destOrd="0" parTransId="{31B4245E-FF2D-4B40-B4ED-B56C3EFA48BF}" sibTransId="{A4216311-76BB-4811-85E9-4DC6698EE5D8}"/>
    <dgm:cxn modelId="{85BC12C1-44A4-4566-A503-4B2996B4C0CD}" type="presOf" srcId="{681BCCE8-A0AE-42A6-A702-F99159138097}" destId="{DE50B27B-EAF6-450B-A95B-82E35B069C87}" srcOrd="0" destOrd="0" presId="urn:microsoft.com/office/officeart/2018/2/layout/IconVerticalSolidList"/>
    <dgm:cxn modelId="{BE29C35B-20EA-4A93-9EB2-009109A86C96}" type="presParOf" srcId="{13D145D7-0C4D-4169-94F9-438FD0A264C1}" destId="{03E16D34-D1C2-41A2-B3D5-7A63EC1A86AA}" srcOrd="0" destOrd="0" presId="urn:microsoft.com/office/officeart/2018/2/layout/IconVerticalSolidList"/>
    <dgm:cxn modelId="{E0E84E6B-0AD2-4ABC-AAC1-A3E1106EF105}" type="presParOf" srcId="{03E16D34-D1C2-41A2-B3D5-7A63EC1A86AA}" destId="{58CAB80C-F2D9-490B-8678-15123E15E7EB}" srcOrd="0" destOrd="0" presId="urn:microsoft.com/office/officeart/2018/2/layout/IconVerticalSolidList"/>
    <dgm:cxn modelId="{CBB7E12E-FA25-4CB5-A52E-38ADE4D6AF82}" type="presParOf" srcId="{03E16D34-D1C2-41A2-B3D5-7A63EC1A86AA}" destId="{A3394A02-ECCF-4306-A58C-1C02A1A76ECB}" srcOrd="1" destOrd="0" presId="urn:microsoft.com/office/officeart/2018/2/layout/IconVerticalSolidList"/>
    <dgm:cxn modelId="{7340A7A7-19EA-4FF3-A8FE-7FDE5112BBC7}" type="presParOf" srcId="{03E16D34-D1C2-41A2-B3D5-7A63EC1A86AA}" destId="{F738CFF8-8061-4294-A713-D59E61C2AF62}" srcOrd="2" destOrd="0" presId="urn:microsoft.com/office/officeart/2018/2/layout/IconVerticalSolidList"/>
    <dgm:cxn modelId="{8FB8DB30-3B84-4B28-B1C2-9CFA0EFD35D6}" type="presParOf" srcId="{03E16D34-D1C2-41A2-B3D5-7A63EC1A86AA}" destId="{FFE71DFE-E917-4ABD-A23E-BB076B7610FF}" srcOrd="3" destOrd="0" presId="urn:microsoft.com/office/officeart/2018/2/layout/IconVerticalSolidList"/>
    <dgm:cxn modelId="{080C897D-27E5-460F-9BB0-055267F49AFC}" type="presParOf" srcId="{13D145D7-0C4D-4169-94F9-438FD0A264C1}" destId="{83CBC910-22B7-4D9E-A846-20501EAC634D}" srcOrd="1" destOrd="0" presId="urn:microsoft.com/office/officeart/2018/2/layout/IconVerticalSolidList"/>
    <dgm:cxn modelId="{177F99B1-C928-43F0-83C1-43E8E57C4638}" type="presParOf" srcId="{13D145D7-0C4D-4169-94F9-438FD0A264C1}" destId="{C2BFA9CE-74FE-4AF5-B454-34574A792EBB}" srcOrd="2" destOrd="0" presId="urn:microsoft.com/office/officeart/2018/2/layout/IconVerticalSolidList"/>
    <dgm:cxn modelId="{2DE96212-19B9-4A0E-A494-EAF92BB93EFD}" type="presParOf" srcId="{C2BFA9CE-74FE-4AF5-B454-34574A792EBB}" destId="{0F4BAC83-C86C-424F-A70A-E7CB625FDE93}" srcOrd="0" destOrd="0" presId="urn:microsoft.com/office/officeart/2018/2/layout/IconVerticalSolidList"/>
    <dgm:cxn modelId="{5AAD837D-8ACF-4AA0-8884-9131CBABA779}" type="presParOf" srcId="{C2BFA9CE-74FE-4AF5-B454-34574A792EBB}" destId="{3F910651-37FF-4531-9993-A9F381E5562C}" srcOrd="1" destOrd="0" presId="urn:microsoft.com/office/officeart/2018/2/layout/IconVerticalSolidList"/>
    <dgm:cxn modelId="{81DE9171-9D68-4D1B-AE78-A106CBBFF87C}" type="presParOf" srcId="{C2BFA9CE-74FE-4AF5-B454-34574A792EBB}" destId="{D50DC156-E122-4563-9372-902E5EC27C85}" srcOrd="2" destOrd="0" presId="urn:microsoft.com/office/officeart/2018/2/layout/IconVerticalSolidList"/>
    <dgm:cxn modelId="{2FE4A45A-516C-4DFF-A918-6791411D5034}" type="presParOf" srcId="{C2BFA9CE-74FE-4AF5-B454-34574A792EBB}" destId="{DE50B27B-EAF6-450B-A95B-82E35B069C87}" srcOrd="3" destOrd="0" presId="urn:microsoft.com/office/officeart/2018/2/layout/IconVerticalSolidList"/>
    <dgm:cxn modelId="{B029B694-1576-415F-A19F-AC7F619FADC4}" type="presParOf" srcId="{13D145D7-0C4D-4169-94F9-438FD0A264C1}" destId="{8EA19604-4FEB-4A7A-891E-FFF1B395711F}" srcOrd="3" destOrd="0" presId="urn:microsoft.com/office/officeart/2018/2/layout/IconVerticalSolidList"/>
    <dgm:cxn modelId="{BCF1C090-1487-4B2A-B1E0-085BD20248B1}" type="presParOf" srcId="{13D145D7-0C4D-4169-94F9-438FD0A264C1}" destId="{648D32D9-C914-4F13-8DDF-204E2CEED1BB}" srcOrd="4" destOrd="0" presId="urn:microsoft.com/office/officeart/2018/2/layout/IconVerticalSolidList"/>
    <dgm:cxn modelId="{7F2795A9-EB41-4442-8B6D-E82077A8268F}" type="presParOf" srcId="{648D32D9-C914-4F13-8DDF-204E2CEED1BB}" destId="{AA74D90A-6EB3-4F8F-98B8-683A49582954}" srcOrd="0" destOrd="0" presId="urn:microsoft.com/office/officeart/2018/2/layout/IconVerticalSolidList"/>
    <dgm:cxn modelId="{C985ECAC-634A-49EA-A2E9-DDB5C6C348FF}" type="presParOf" srcId="{648D32D9-C914-4F13-8DDF-204E2CEED1BB}" destId="{39E709BD-CCEE-4E62-A49E-5073769F2570}" srcOrd="1" destOrd="0" presId="urn:microsoft.com/office/officeart/2018/2/layout/IconVerticalSolidList"/>
    <dgm:cxn modelId="{AA125CD2-3CD0-48E4-ABC7-CA73C9CA715A}" type="presParOf" srcId="{648D32D9-C914-4F13-8DDF-204E2CEED1BB}" destId="{B03A514A-5C56-476B-879A-419E27C8A1EB}" srcOrd="2" destOrd="0" presId="urn:microsoft.com/office/officeart/2018/2/layout/IconVerticalSolidList"/>
    <dgm:cxn modelId="{D1BB24AD-AFAB-4913-BFC5-251ED17F4E3D}" type="presParOf" srcId="{648D32D9-C914-4F13-8DDF-204E2CEED1BB}" destId="{20C1F7D9-DF67-4424-96B3-47A718B44FE9}" srcOrd="3" destOrd="0" presId="urn:microsoft.com/office/officeart/2018/2/layout/IconVerticalSolidList"/>
    <dgm:cxn modelId="{70DC773C-6716-4FF9-9C3C-B437BE240E5D}" type="presParOf" srcId="{13D145D7-0C4D-4169-94F9-438FD0A264C1}" destId="{7707D6F6-5ACD-42E3-B161-9A93CE9E0E2D}" srcOrd="5" destOrd="0" presId="urn:microsoft.com/office/officeart/2018/2/layout/IconVerticalSolidList"/>
    <dgm:cxn modelId="{5A822477-F776-4224-B0E6-61B7BD4F20D6}" type="presParOf" srcId="{13D145D7-0C4D-4169-94F9-438FD0A264C1}" destId="{E0D6F4E3-6A56-4510-87E3-C507B9715106}" srcOrd="6" destOrd="0" presId="urn:microsoft.com/office/officeart/2018/2/layout/IconVerticalSolidList"/>
    <dgm:cxn modelId="{2C098291-9236-46DD-9436-B1A608E8FB32}" type="presParOf" srcId="{E0D6F4E3-6A56-4510-87E3-C507B9715106}" destId="{674B223F-BBF4-4BDD-8181-9DD0B5AE4FC4}" srcOrd="0" destOrd="0" presId="urn:microsoft.com/office/officeart/2018/2/layout/IconVerticalSolidList"/>
    <dgm:cxn modelId="{108AB32F-0AA3-4785-A5C9-9692AFDD880A}" type="presParOf" srcId="{E0D6F4E3-6A56-4510-87E3-C507B9715106}" destId="{C728F664-F350-4C2C-9AA9-F4181415690B}" srcOrd="1" destOrd="0" presId="urn:microsoft.com/office/officeart/2018/2/layout/IconVerticalSolidList"/>
    <dgm:cxn modelId="{F676F9FD-C298-4F1C-B55C-15D11BF6D294}" type="presParOf" srcId="{E0D6F4E3-6A56-4510-87E3-C507B9715106}" destId="{5AEA14F5-2833-424A-8C7F-093D032CAFB0}" srcOrd="2" destOrd="0" presId="urn:microsoft.com/office/officeart/2018/2/layout/IconVerticalSolidList"/>
    <dgm:cxn modelId="{54A8B87D-CB20-4417-B737-F2EBF4D7D4D2}" type="presParOf" srcId="{E0D6F4E3-6A56-4510-87E3-C507B9715106}" destId="{DB1395E6-E38D-4721-84A1-1177C33CA6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AB80C-F2D9-490B-8678-15123E15E7E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4A02-ECCF-4306-A58C-1C02A1A76ECB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71DFE-E917-4ABD-A23E-BB076B7610FF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Engineered features helped improve prediction</a:t>
          </a:r>
        </a:p>
      </dsp:txBody>
      <dsp:txXfrm>
        <a:off x="1099610" y="1878"/>
        <a:ext cx="7129989" cy="952043"/>
      </dsp:txXfrm>
    </dsp:sp>
    <dsp:sp modelId="{0F4BAC83-C86C-424F-A70A-E7CB625FDE93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10651-37FF-4531-9993-A9F381E5562C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0B27B-EAF6-450B-A95B-82E35B069C87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Audio features more informative than YouTube metadata</a:t>
          </a:r>
        </a:p>
      </dsp:txBody>
      <dsp:txXfrm>
        <a:off x="1099610" y="1191932"/>
        <a:ext cx="7129989" cy="952043"/>
      </dsp:txXfrm>
    </dsp:sp>
    <dsp:sp modelId="{AA74D90A-6EB3-4F8F-98B8-683A49582954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709BD-CCEE-4E62-A49E-5073769F2570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1F7D9-DF67-4424-96B3-47A718B44FE9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Consider SMOTE or ensemble techniques to improve minority class recall</a:t>
          </a:r>
        </a:p>
      </dsp:txBody>
      <dsp:txXfrm>
        <a:off x="1099610" y="2381986"/>
        <a:ext cx="7129989" cy="952043"/>
      </dsp:txXfrm>
    </dsp:sp>
    <dsp:sp modelId="{674B223F-BBF4-4BDD-8181-9DD0B5AE4FC4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8F664-F350-4C2C-9AA9-F4181415690B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395E6-E38D-4721-84A1-1177C33CA620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Clustering revealed natural groupings based on musical properties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9A2B3-A56D-4845-A8BE-2BE90D2EE399}" type="datetimeFigureOut">
              <a:rPr lang="en-IL" smtClean="0"/>
              <a:t>07/06/2025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A734-361E-7E41-9AE8-0495FCD1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519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A734-361E-7E41-9AE8-0495FCD19C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378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ML Assignment 2 – Spotify &amp; YouTube Songs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Prediction and Clustering of Song Release Type (Single vs Album)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604285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18" y="643467"/>
            <a:ext cx="3579731" cy="18005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Data Exploration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18" y="2623381"/>
            <a:ext cx="3579730" cy="3553581"/>
          </a:xfrm>
        </p:spPr>
        <p:txBody>
          <a:bodyPr>
            <a:normAutofit/>
          </a:bodyPr>
          <a:lstStyle/>
          <a:p>
            <a:r>
              <a:rPr lang="en-US" sz="1700"/>
              <a:t>- 76% of songs are part of an album (including compilations)</a:t>
            </a:r>
          </a:p>
          <a:p>
            <a:r>
              <a:rPr lang="en-US" sz="1700"/>
              <a:t>- Loudness, Danceability show some correlation with target</a:t>
            </a:r>
          </a:p>
          <a:p>
            <a:r>
              <a:rPr lang="en-US" sz="1700"/>
              <a:t>- Metadata like YouTube views, likes has weak predictive value</a:t>
            </a:r>
          </a:p>
          <a:p>
            <a:r>
              <a:rPr lang="en-US" sz="1700"/>
              <a:t>- Notable missing data in YouTube fields (470 rows removed)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1C1C4-57F1-3BD2-72B9-0956241DB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8" y="1060922"/>
            <a:ext cx="2886241" cy="1710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0C440E-5B1A-941A-6CEF-32F515D03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158" y="3813898"/>
            <a:ext cx="2886241" cy="22729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2925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9"/>
            <a:ext cx="4003646" cy="1322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Preprocessing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5" y="2194101"/>
            <a:ext cx="3557078" cy="3983415"/>
          </a:xfrm>
        </p:spPr>
        <p:txBody>
          <a:bodyPr>
            <a:normAutofit/>
          </a:bodyPr>
          <a:lstStyle/>
          <a:p>
            <a:r>
              <a:rPr lang="en-US" sz="1700"/>
              <a:t>- Engineered 11+ features (club fitness, artist avg views, name length...)</a:t>
            </a:r>
          </a:p>
          <a:p>
            <a:r>
              <a:rPr lang="en-US" sz="1700"/>
              <a:t>- Handled missing values using mean imputation</a:t>
            </a:r>
          </a:p>
          <a:p>
            <a:r>
              <a:rPr lang="en-US" sz="1700"/>
              <a:t>- Dropped non-numeric irrelevant columns</a:t>
            </a:r>
          </a:p>
          <a:p>
            <a:r>
              <a:rPr lang="en-US" sz="1700"/>
              <a:t>- Normalized features like Loudness</a:t>
            </a:r>
          </a:p>
          <a:p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52092-2C3B-6146-C0F4-3F28062B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84" y="834656"/>
            <a:ext cx="2672666" cy="2445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35EEB-0977-9978-442A-854740C14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84" y="3601878"/>
            <a:ext cx="2805665" cy="22375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600"/>
            <a:ext cx="3588597" cy="1330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Model Results &amp; Comparison</a:t>
            </a:r>
            <a:endParaRPr lang="en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5" y="2194102"/>
            <a:ext cx="3328527" cy="3908585"/>
          </a:xfrm>
        </p:spPr>
        <p:txBody>
          <a:bodyPr>
            <a:normAutofit/>
          </a:bodyPr>
          <a:lstStyle/>
          <a:p>
            <a:r>
              <a:rPr lang="en-US" sz="1700"/>
              <a:t>- Models: Logistic Regression, Random Forest, AdaBoost</a:t>
            </a:r>
          </a:p>
          <a:p>
            <a:r>
              <a:rPr lang="en-US" sz="1700"/>
              <a:t>- Best accuracy: Random Forest (84%)</a:t>
            </a:r>
          </a:p>
          <a:p>
            <a:r>
              <a:rPr lang="en-US" sz="1700"/>
              <a:t>- Recall for 'single' class remains challenging due to imbalance</a:t>
            </a:r>
          </a:p>
          <a:p>
            <a:r>
              <a:rPr lang="en-US" sz="1700"/>
              <a:t>- Hyperparameter tuning performed on validation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4319F-92B7-01F5-BBD0-EA3BA200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57" y="2076553"/>
            <a:ext cx="3553238" cy="2727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37883"/>
            <a:ext cx="3587773" cy="1942810"/>
          </a:xfrm>
        </p:spPr>
        <p:txBody>
          <a:bodyPr anchor="b">
            <a:normAutofit/>
          </a:bodyPr>
          <a:lstStyle/>
          <a:p>
            <a:r>
              <a:rPr lang="en-US" sz="3500"/>
              <a:t>Clustering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686323"/>
            <a:ext cx="3587773" cy="3433583"/>
          </a:xfrm>
        </p:spPr>
        <p:txBody>
          <a:bodyPr>
            <a:normAutofit/>
          </a:bodyPr>
          <a:lstStyle/>
          <a:p>
            <a:r>
              <a:rPr lang="en-US" sz="1700"/>
              <a:t>- KMeans (3 clusters) used with scaled features</a:t>
            </a:r>
          </a:p>
          <a:p>
            <a:r>
              <a:rPr lang="en-US" sz="1700"/>
              <a:t>- Silhouette score: 0.147 (moderate cohesion)</a:t>
            </a:r>
          </a:p>
          <a:p>
            <a:r>
              <a:rPr lang="en-US" sz="1700"/>
              <a:t>- Cluster 0 shows higher values in fitness-related features</a:t>
            </a:r>
          </a:p>
          <a:p>
            <a:r>
              <a:rPr lang="en-US" sz="1700"/>
              <a:t>- DBSCAN used as secondary method (sensitive to density)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E369D-213E-E860-F4CA-5FFC575E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18" y="1704192"/>
            <a:ext cx="4024031" cy="32494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Recommendations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A9F3E27-5685-9891-E330-751C7C2A44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226</Words>
  <Application>Microsoft Macintosh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Calibri</vt:lpstr>
      <vt:lpstr>Office Theme</vt:lpstr>
      <vt:lpstr>ML Assignment 2 – Spotify &amp; YouTube Songs</vt:lpstr>
      <vt:lpstr>Data Exploration Insights</vt:lpstr>
      <vt:lpstr>Preprocessing &amp; Feature Engineering</vt:lpstr>
      <vt:lpstr>Model Results &amp; Comparison</vt:lpstr>
      <vt:lpstr>Clustering Results</vt:lpstr>
      <vt:lpstr>Summary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יונתן נחמן</cp:lastModifiedBy>
  <cp:revision>2</cp:revision>
  <dcterms:created xsi:type="dcterms:W3CDTF">2013-01-27T09:14:16Z</dcterms:created>
  <dcterms:modified xsi:type="dcterms:W3CDTF">2025-06-07T20:05:27Z</dcterms:modified>
  <cp:category/>
</cp:coreProperties>
</file>