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2B"/>
    <a:srgbClr val="F3FCEE"/>
    <a:srgbClr val="F2FFDD"/>
    <a:srgbClr val="F9FDF9"/>
    <a:srgbClr val="ECFFCD"/>
    <a:srgbClr val="E4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065BE-2DE1-4E42-83F6-18047C6AEFD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A094-7F2F-4B95-9809-88CC1696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9A094-7F2F-4B95-9809-88CC1696A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EE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9303-C9F7-466B-9681-B795CD731F78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4D2F-F535-4E7A-AA3C-FD608C5CA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92D050"/>
                </a:solidFill>
                <a:latin typeface="+mn-lt"/>
              </a:rPr>
              <a:t>SUFFIX TREE</a:t>
            </a:r>
            <a:endParaRPr lang="en-US" sz="8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3581400" cy="1981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 smtClean="0">
                <a:solidFill>
                  <a:srgbClr val="00B050"/>
                </a:solidFill>
              </a:rPr>
              <a:t>Group 1</a:t>
            </a:r>
          </a:p>
          <a:p>
            <a:pPr algn="l"/>
            <a:r>
              <a:rPr lang="en-US" b="1" dirty="0" smtClean="0">
                <a:solidFill>
                  <a:srgbClr val="92D050"/>
                </a:solidFill>
              </a:rPr>
              <a:t>Mai </a:t>
            </a:r>
            <a:r>
              <a:rPr lang="en-US" b="1" dirty="0" err="1" smtClean="0">
                <a:solidFill>
                  <a:srgbClr val="92D050"/>
                </a:solidFill>
              </a:rPr>
              <a:t>Hoàng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Nhi</a:t>
            </a:r>
            <a:r>
              <a:rPr lang="en-US" b="1" dirty="0" smtClean="0">
                <a:solidFill>
                  <a:srgbClr val="92D050"/>
                </a:solidFill>
              </a:rPr>
              <a:t> – 18125015</a:t>
            </a:r>
          </a:p>
          <a:p>
            <a:pPr algn="l"/>
            <a:r>
              <a:rPr lang="en-US" b="1" dirty="0" err="1" smtClean="0">
                <a:solidFill>
                  <a:srgbClr val="92D050"/>
                </a:solidFill>
              </a:rPr>
              <a:t>Hoàng</a:t>
            </a:r>
            <a:r>
              <a:rPr lang="en-US" b="1" dirty="0" smtClean="0">
                <a:solidFill>
                  <a:srgbClr val="92D050"/>
                </a:solidFill>
              </a:rPr>
              <a:t> Minh </a:t>
            </a:r>
            <a:r>
              <a:rPr lang="en-US" b="1" dirty="0" err="1" smtClean="0">
                <a:solidFill>
                  <a:srgbClr val="92D050"/>
                </a:solidFill>
              </a:rPr>
              <a:t>Huy</a:t>
            </a:r>
            <a:r>
              <a:rPr lang="en-US" b="1" dirty="0" smtClean="0">
                <a:solidFill>
                  <a:srgbClr val="92D050"/>
                </a:solidFill>
              </a:rPr>
              <a:t> – 18125130</a:t>
            </a:r>
          </a:p>
          <a:p>
            <a:pPr algn="l"/>
            <a:r>
              <a:rPr lang="en-US" b="1" dirty="0" err="1" smtClean="0">
                <a:solidFill>
                  <a:srgbClr val="92D050"/>
                </a:solidFill>
              </a:rPr>
              <a:t>Nguyễn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Gia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Huy</a:t>
            </a:r>
            <a:r>
              <a:rPr lang="en-US" b="1" dirty="0" smtClean="0">
                <a:solidFill>
                  <a:srgbClr val="92D050"/>
                </a:solidFill>
              </a:rPr>
              <a:t> – 18125132</a:t>
            </a:r>
          </a:p>
          <a:p>
            <a:pPr algn="l"/>
            <a:r>
              <a:rPr lang="en-US" b="1" dirty="0" err="1" smtClean="0">
                <a:solidFill>
                  <a:srgbClr val="92D050"/>
                </a:solidFill>
              </a:rPr>
              <a:t>Lê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Hoàng</a:t>
            </a:r>
            <a:r>
              <a:rPr lang="en-US" b="1" dirty="0" smtClean="0">
                <a:solidFill>
                  <a:srgbClr val="92D050"/>
                </a:solidFill>
              </a:rPr>
              <a:t> Minh – 18125134</a:t>
            </a:r>
          </a:p>
          <a:p>
            <a:pPr algn="l"/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438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SUFFIX TREE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30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ree\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2" y="0"/>
            <a:ext cx="7616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Tree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391400" cy="685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Tree\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6570" cy="689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Tree\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" y="-1"/>
            <a:ext cx="8961438" cy="686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Tree\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34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Tree\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35900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Comment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Check </a:t>
            </a:r>
            <a:r>
              <a:rPr lang="en-US" dirty="0">
                <a:solidFill>
                  <a:srgbClr val="92D050"/>
                </a:solidFill>
              </a:rPr>
              <a:t>if P is substring of S?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O(M)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Check </a:t>
            </a:r>
            <a:r>
              <a:rPr lang="en-US" dirty="0">
                <a:solidFill>
                  <a:srgbClr val="92D050"/>
                </a:solidFill>
              </a:rPr>
              <a:t>if P is suffix string of S?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O(M)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How </a:t>
            </a:r>
            <a:r>
              <a:rPr lang="en-US" dirty="0">
                <a:solidFill>
                  <a:srgbClr val="92D050"/>
                </a:solidFill>
              </a:rPr>
              <a:t>many times does P appear in S?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O(M)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Find </a:t>
            </a:r>
            <a:r>
              <a:rPr lang="en-US" dirty="0">
                <a:solidFill>
                  <a:srgbClr val="92D050"/>
                </a:solidFill>
              </a:rPr>
              <a:t>the longest substring repeating at least K times.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O(N)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Find </a:t>
            </a:r>
            <a:r>
              <a:rPr lang="en-US" dirty="0">
                <a:solidFill>
                  <a:srgbClr val="92D050"/>
                </a:solidFill>
              </a:rPr>
              <a:t>the suffix string has the least dictionary order. </a:t>
            </a:r>
            <a:r>
              <a:rPr lang="en-US" dirty="0">
                <a:solidFill>
                  <a:srgbClr val="92D05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92D050"/>
                </a:solidFill>
              </a:rPr>
              <a:t> O(N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mtClean="0">
                <a:solidFill>
                  <a:srgbClr val="00B050"/>
                </a:solidFill>
              </a:rPr>
              <a:t>Comment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6146" name="Picture 2" descr="D:\Tree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6575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ree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6575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410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Comment: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Algorithm will be more outstanding than most of others in the case which S is long and P is short.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Improvement </a:t>
            </a:r>
            <a:r>
              <a:rPr lang="en-US" sz="5400" b="1" dirty="0" smtClean="0">
                <a:solidFill>
                  <a:schemeClr val="bg1"/>
                </a:solidFill>
              </a:rPr>
              <a:t>and Application </a:t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 smtClean="0">
                <a:solidFill>
                  <a:schemeClr val="bg1"/>
                </a:solidFill>
              </a:rPr>
              <a:t>in </a:t>
            </a:r>
            <a:r>
              <a:rPr lang="en-US" sz="5400" b="1" dirty="0">
                <a:solidFill>
                  <a:schemeClr val="bg1"/>
                </a:solidFill>
              </a:rPr>
              <a:t>science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1"/>
            <a:ext cx="8305800" cy="457199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We </a:t>
            </a:r>
            <a:r>
              <a:rPr lang="en-US" dirty="0">
                <a:solidFill>
                  <a:srgbClr val="92D050"/>
                </a:solidFill>
              </a:rPr>
              <a:t>can build suffix tree in shorter time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O(N) </a:t>
            </a:r>
            <a:r>
              <a:rPr lang="en-US" dirty="0">
                <a:solidFill>
                  <a:srgbClr val="92D050"/>
                </a:solidFill>
              </a:rPr>
              <a:t>based on </a:t>
            </a:r>
            <a:r>
              <a:rPr lang="en-US" b="1" dirty="0" err="1">
                <a:solidFill>
                  <a:srgbClr val="00B050"/>
                </a:solidFill>
              </a:rPr>
              <a:t>Okkone</a:t>
            </a:r>
            <a:r>
              <a:rPr lang="en-US" b="1" dirty="0">
                <a:solidFill>
                  <a:srgbClr val="00B050"/>
                </a:solidFill>
              </a:rPr>
              <a:t> Algorithm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Suffix </a:t>
            </a:r>
            <a:r>
              <a:rPr lang="en-US" dirty="0">
                <a:solidFill>
                  <a:srgbClr val="92D050"/>
                </a:solidFill>
              </a:rPr>
              <a:t>tree has a lot of applications in real life, the most popular is in computer – biology in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searching the commons between the AND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organic</a:t>
            </a:r>
            <a:r>
              <a:rPr lang="en-US" dirty="0">
                <a:solidFill>
                  <a:srgbClr val="92D050"/>
                </a:solidFill>
              </a:rPr>
              <a:t>, advantage of algorithm is allow not to </a:t>
            </a:r>
            <a:r>
              <a:rPr lang="en-US" dirty="0" smtClean="0">
                <a:solidFill>
                  <a:srgbClr val="92D050"/>
                </a:solidFill>
              </a:rPr>
              <a:t>fit </a:t>
            </a:r>
            <a:r>
              <a:rPr lang="en-US" dirty="0">
                <a:solidFill>
                  <a:srgbClr val="92D050"/>
                </a:solidFill>
              </a:rPr>
              <a:t>precisely.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Is </a:t>
            </a:r>
            <a:r>
              <a:rPr lang="en-US" dirty="0">
                <a:solidFill>
                  <a:srgbClr val="92D050"/>
                </a:solidFill>
              </a:rPr>
              <a:t>used to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compress data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The </a:t>
            </a:r>
            <a:r>
              <a:rPr lang="en-US" dirty="0">
                <a:solidFill>
                  <a:srgbClr val="92D050"/>
                </a:solidFill>
              </a:rPr>
              <a:t>algorithm is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used for finding </a:t>
            </a:r>
            <a:r>
              <a:rPr lang="en-US" dirty="0" err="1">
                <a:solidFill>
                  <a:srgbClr val="92D050"/>
                </a:solidFill>
              </a:rPr>
              <a:t>beacause</a:t>
            </a:r>
            <a:r>
              <a:rPr lang="en-US" dirty="0">
                <a:solidFill>
                  <a:srgbClr val="92D050"/>
                </a:solidFill>
              </a:rPr>
              <a:t> its applications don’t totally fit.</a:t>
            </a:r>
          </a:p>
          <a:p>
            <a:pPr lvl="0"/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mtClean="0">
                <a:solidFill>
                  <a:srgbClr val="00B050"/>
                </a:solidFill>
              </a:rPr>
              <a:t>Improvement and Application </a:t>
            </a:r>
            <a:br>
              <a:rPr lang="en-US" sz="5400" b="1" smtClean="0">
                <a:solidFill>
                  <a:srgbClr val="00B050"/>
                </a:solidFill>
              </a:rPr>
            </a:br>
            <a:r>
              <a:rPr lang="en-US" sz="5400" b="1" smtClean="0">
                <a:solidFill>
                  <a:srgbClr val="00B050"/>
                </a:solidFill>
              </a:rPr>
              <a:t>in science</a:t>
            </a:r>
            <a:endParaRPr lang="en-US" sz="5400" dirty="0">
              <a:solidFill>
                <a:srgbClr val="00B050"/>
              </a:solidFill>
            </a:endParaRPr>
          </a:p>
        </p:txBody>
      </p:sp>
      <p:pic>
        <p:nvPicPr>
          <p:cNvPr id="7170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9800" y="-1"/>
            <a:ext cx="64152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600" y="0"/>
            <a:ext cx="6527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</a:t>
            </a: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2357" y="0"/>
            <a:ext cx="813043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</a:t>
            </a: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</a:t>
            </a: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9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Problem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We </a:t>
            </a:r>
            <a:r>
              <a:rPr lang="en-US" b="1" dirty="0">
                <a:solidFill>
                  <a:srgbClr val="92D050"/>
                </a:solidFill>
              </a:rPr>
              <a:t>have a string S[1 .. N] and a string P[1 .. M]. How can we answer these questions with the shortest </a:t>
            </a:r>
            <a:r>
              <a:rPr lang="en-US" b="1" dirty="0" smtClean="0">
                <a:solidFill>
                  <a:srgbClr val="92D050"/>
                </a:solidFill>
              </a:rPr>
              <a:t>time?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Check if P is substring of S?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Check </a:t>
            </a:r>
            <a:r>
              <a:rPr lang="en-US" dirty="0">
                <a:solidFill>
                  <a:srgbClr val="92D050"/>
                </a:solidFill>
              </a:rPr>
              <a:t>if P is suffix string of </a:t>
            </a:r>
            <a:r>
              <a:rPr lang="en-US" dirty="0" smtClean="0">
                <a:solidFill>
                  <a:srgbClr val="92D050"/>
                </a:solidFill>
              </a:rPr>
              <a:t>S?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How </a:t>
            </a:r>
            <a:r>
              <a:rPr lang="en-US" dirty="0">
                <a:solidFill>
                  <a:srgbClr val="92D050"/>
                </a:solidFill>
              </a:rPr>
              <a:t>many times does P appear in </a:t>
            </a:r>
            <a:r>
              <a:rPr lang="en-US" dirty="0" smtClean="0">
                <a:solidFill>
                  <a:srgbClr val="92D050"/>
                </a:solidFill>
              </a:rPr>
              <a:t>S?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Find </a:t>
            </a:r>
            <a:r>
              <a:rPr lang="en-US" dirty="0">
                <a:solidFill>
                  <a:srgbClr val="92D050"/>
                </a:solidFill>
              </a:rPr>
              <a:t>the longest substring repeating at least K </a:t>
            </a:r>
            <a:r>
              <a:rPr lang="en-US" dirty="0" smtClean="0">
                <a:solidFill>
                  <a:srgbClr val="92D050"/>
                </a:solidFill>
              </a:rPr>
              <a:t>times.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Find </a:t>
            </a:r>
            <a:r>
              <a:rPr lang="en-US" dirty="0">
                <a:solidFill>
                  <a:srgbClr val="92D050"/>
                </a:solidFill>
              </a:rPr>
              <a:t>the suffix string has the least dictionary order.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 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2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B050"/>
                </a:solidFill>
              </a:rPr>
              <a:t>Problem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D:\Tree\sprou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18" y="5989637"/>
            <a:ext cx="715963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ree\sprou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5989637"/>
            <a:ext cx="715963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Tree\sprou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5943600"/>
            <a:ext cx="715963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543961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All can be solved by using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structure: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Suffix Tree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Defination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In </a:t>
            </a:r>
            <a:r>
              <a:rPr lang="en-US" dirty="0">
                <a:solidFill>
                  <a:srgbClr val="92D050"/>
                </a:solidFill>
              </a:rPr>
              <a:t>string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S[1 .. 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suffix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 is the string beginning at position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and ended at the end of string S: </a:t>
            </a:r>
            <a:r>
              <a:rPr lang="en-US" sz="4000" b="1" i="1" dirty="0">
                <a:solidFill>
                  <a:srgbClr val="E2F52B"/>
                </a:solidFill>
              </a:rPr>
              <a:t>H[i] = S[i .. N]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62670"/>
            <a:ext cx="25026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1. Suffix</a:t>
            </a:r>
            <a:endParaRPr 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2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rgbClr val="00B050"/>
                </a:solidFill>
              </a:rPr>
              <a:t>Defination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D:\Tree\for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4162425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371600"/>
            <a:ext cx="3834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. Suffix tree</a:t>
            </a:r>
            <a:endParaRPr 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Defination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82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rgbClr val="00B050"/>
                </a:solidFill>
              </a:rPr>
              <a:t>Defination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D:\Tree\fores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496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ree\lcswithx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18" y="2362280"/>
            <a:ext cx="7091363" cy="41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</a:t>
            </a:r>
            <a:r>
              <a:rPr lang="en-US" dirty="0">
                <a:solidFill>
                  <a:srgbClr val="92D050"/>
                </a:solidFill>
              </a:rPr>
              <a:t> Start at </a:t>
            </a:r>
            <a:r>
              <a:rPr lang="en-US" dirty="0" smtClean="0">
                <a:solidFill>
                  <a:srgbClr val="92D050"/>
                </a:solidFill>
              </a:rPr>
              <a:t>root.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</a:t>
            </a:r>
            <a:r>
              <a:rPr lang="en-US" dirty="0">
                <a:solidFill>
                  <a:srgbClr val="92D050"/>
                </a:solidFill>
              </a:rPr>
              <a:t>Find the longest path from root to H[i</a:t>
            </a:r>
            <a:r>
              <a:rPr lang="en-US" dirty="0" smtClean="0">
                <a:solidFill>
                  <a:srgbClr val="92D050"/>
                </a:solidFill>
              </a:rPr>
              <a:t>].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</a:t>
            </a:r>
            <a:r>
              <a:rPr lang="en-US" dirty="0">
                <a:solidFill>
                  <a:srgbClr val="92D050"/>
                </a:solidFill>
              </a:rPr>
              <a:t>Check if it ends at a node, we will create one more branch and the remain will end at a new </a:t>
            </a:r>
            <a:r>
              <a:rPr lang="en-US" dirty="0" smtClean="0">
                <a:solidFill>
                  <a:srgbClr val="92D050"/>
                </a:solidFill>
              </a:rPr>
              <a:t>leaf.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</a:t>
            </a:r>
            <a:r>
              <a:rPr lang="en-US" dirty="0">
                <a:solidFill>
                  <a:srgbClr val="92D050"/>
                </a:solidFill>
              </a:rPr>
              <a:t>If it ends on one edge but it haven’t gone to the node yet, we will create one more temperature node and do step 3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Building suffix tree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825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mtClean="0">
                <a:solidFill>
                  <a:srgbClr val="00B050"/>
                </a:solidFill>
              </a:rPr>
              <a:t>Building suffix tree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7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Tree\tre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90550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ree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294"/>
            <a:ext cx="9144000" cy="57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ree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989"/>
            <a:ext cx="9144000" cy="55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ree\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"/>
            <a:ext cx="8303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ree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" y="0"/>
            <a:ext cx="7564582" cy="69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422</Words>
  <Application>Microsoft Office PowerPoint</Application>
  <PresentationFormat>On-screen Show (4:3)</PresentationFormat>
  <Paragraphs>62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SUFFIX TREE</vt:lpstr>
      <vt:lpstr>Problem</vt:lpstr>
      <vt:lpstr>Defination</vt:lpstr>
      <vt:lpstr>Defination</vt:lpstr>
      <vt:lpstr>Building suffix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</vt:lpstr>
      <vt:lpstr>Improvement and Application  in science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2019-07-19T06:44:39Z</dcterms:created>
  <dcterms:modified xsi:type="dcterms:W3CDTF">2019-07-22T13:52:20Z</dcterms:modified>
</cp:coreProperties>
</file>