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3"/>
    <p:sldMasterId id="2147483655" r:id="rId4"/>
  </p:sldMasterIdLst>
  <p:notesMasterIdLst>
    <p:notesMasterId r:id="rId20"/>
  </p:notesMasterIdLst>
  <p:handoutMasterIdLst>
    <p:handoutMasterId r:id="rId60"/>
  </p:handoutMasterIdLst>
  <p:sldIdLst>
    <p:sldId id="293" r:id="rId5"/>
    <p:sldId id="270" r:id="rId6"/>
    <p:sldId id="271" r:id="rId7"/>
    <p:sldId id="282" r:id="rId8"/>
    <p:sldId id="292" r:id="rId9"/>
    <p:sldId id="273" r:id="rId10"/>
    <p:sldId id="285" r:id="rId11"/>
    <p:sldId id="288" r:id="rId12"/>
    <p:sldId id="289" r:id="rId13"/>
    <p:sldId id="291" r:id="rId14"/>
    <p:sldId id="286" r:id="rId15"/>
    <p:sldId id="294" r:id="rId16"/>
    <p:sldId id="287" r:id="rId17"/>
    <p:sldId id="281" r:id="rId18"/>
    <p:sldId id="274" r:id="rId19"/>
    <p:sldId id="283" r:id="rId21"/>
    <p:sldId id="297" r:id="rId22"/>
    <p:sldId id="318" r:id="rId23"/>
    <p:sldId id="321" r:id="rId24"/>
    <p:sldId id="298" r:id="rId25"/>
    <p:sldId id="296" r:id="rId26"/>
    <p:sldId id="319" r:id="rId27"/>
    <p:sldId id="331" r:id="rId28"/>
    <p:sldId id="332" r:id="rId29"/>
    <p:sldId id="320" r:id="rId30"/>
    <p:sldId id="327" r:id="rId31"/>
    <p:sldId id="328" r:id="rId32"/>
    <p:sldId id="329" r:id="rId33"/>
    <p:sldId id="330" r:id="rId34"/>
    <p:sldId id="299" r:id="rId35"/>
    <p:sldId id="300" r:id="rId36"/>
    <p:sldId id="301" r:id="rId37"/>
    <p:sldId id="317" r:id="rId38"/>
    <p:sldId id="303" r:id="rId39"/>
    <p:sldId id="322" r:id="rId40"/>
    <p:sldId id="324" r:id="rId41"/>
    <p:sldId id="325" r:id="rId42"/>
    <p:sldId id="326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5" r:id="rId54"/>
    <p:sldId id="314" r:id="rId55"/>
    <p:sldId id="316" r:id="rId56"/>
    <p:sldId id="333" r:id="rId57"/>
    <p:sldId id="334" r:id="rId58"/>
    <p:sldId id="284" r:id="rId59"/>
  </p:sldIdLst>
  <p:sldSz cx="9144000" cy="5143500" type="screen16x9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376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FF3300"/>
    <a:srgbClr val="BBE0E3"/>
    <a:srgbClr val="A3A3E0"/>
    <a:srgbClr val="FF6600"/>
    <a:srgbClr val="00B050"/>
    <a:srgbClr val="0000FF"/>
    <a:srgbClr val="D729C2"/>
    <a:srgbClr val="CC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6" autoAdjust="0"/>
    <p:restoredTop sz="98596" autoAdjust="0"/>
  </p:normalViewPr>
  <p:slideViewPr>
    <p:cSldViewPr>
      <p:cViewPr>
        <p:scale>
          <a:sx n="150" d="100"/>
          <a:sy n="150" d="100"/>
        </p:scale>
        <p:origin x="-70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17D212F-F883-452F-80FA-5CE9B3978A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80C10BB5-4665-4B2F-87FC-D711668E0A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EAD553-625A-4369-AFC5-E03BCA3E206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1767FDC8-D41B-4CEC-AB05-E9B4A624FE9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9071D0B-1CEF-44E6-A3F4-7A344A6B09F4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7FDC8-D41B-4CEC-AB05-E9B4A624F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4544" y="1930090"/>
            <a:ext cx="6200764" cy="803678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562" y="3622715"/>
            <a:ext cx="4343408" cy="40719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88900"/>
            <a:ext cx="6984076" cy="5377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0322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16502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0322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16502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400052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797723"/>
            <a:ext cx="4629150" cy="3655219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160020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400052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797723"/>
            <a:ext cx="4629150" cy="3655219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160020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740572"/>
            <a:ext cx="4629150" cy="365521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1543051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273846"/>
            <a:ext cx="886883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273846"/>
            <a:ext cx="5949952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52930"/>
            <a:ext cx="3214678" cy="428610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9059" y="249493"/>
            <a:ext cx="4343408" cy="407199"/>
          </a:xfrm>
        </p:spPr>
        <p:txBody>
          <a:bodyPr rtlCol="0" anchor="ctr">
            <a:noAutofit/>
          </a:bodyPr>
          <a:lstStyle>
            <a:lvl1pPr marL="0" indent="0" algn="l" defTabSz="913765" rtl="0" eaLnBrk="1" latinLnBrk="0" hangingPunct="1">
              <a:spcBef>
                <a:spcPct val="0"/>
              </a:spcBef>
              <a:buNone/>
              <a:defRPr lang="zh-CN" altLang="en-US" sz="1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0"/>
          </p:nvPr>
        </p:nvSpPr>
        <p:spPr>
          <a:xfrm>
            <a:off x="428596" y="964396"/>
            <a:ext cx="8229600" cy="3394472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403"/>
            <a:ext cx="78486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3529016"/>
            <a:ext cx="1293812" cy="68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平行四边形 3"/>
          <p:cNvSpPr>
            <a:spLocks noChangeArrowheads="1"/>
          </p:cNvSpPr>
          <p:nvPr userDrawn="1"/>
        </p:nvSpPr>
        <p:spPr bwMode="auto">
          <a:xfrm>
            <a:off x="214318" y="214317"/>
            <a:ext cx="3786187" cy="321469"/>
          </a:xfrm>
          <a:prstGeom prst="parallelogram">
            <a:avLst>
              <a:gd name="adj" fmla="val 24987"/>
            </a:avLst>
          </a:prstGeom>
          <a:solidFill>
            <a:srgbClr val="262626"/>
          </a:solidFill>
          <a:ln>
            <a:noFill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 u="sng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平行四边形 4"/>
          <p:cNvSpPr>
            <a:spLocks noChangeArrowheads="1"/>
          </p:cNvSpPr>
          <p:nvPr userDrawn="1"/>
        </p:nvSpPr>
        <p:spPr bwMode="auto">
          <a:xfrm>
            <a:off x="3954465" y="267892"/>
            <a:ext cx="2786062" cy="267890"/>
          </a:xfrm>
          <a:prstGeom prst="parallelogram">
            <a:avLst>
              <a:gd name="adj" fmla="val 24989"/>
            </a:avLst>
          </a:prstGeom>
          <a:solidFill>
            <a:srgbClr val="D8001D"/>
          </a:solidFill>
          <a:ln>
            <a:noFill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 u="sng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平行四边形 5"/>
          <p:cNvSpPr>
            <a:spLocks noChangeArrowheads="1"/>
          </p:cNvSpPr>
          <p:nvPr userDrawn="1"/>
        </p:nvSpPr>
        <p:spPr bwMode="auto">
          <a:xfrm>
            <a:off x="6715127" y="321473"/>
            <a:ext cx="2143125" cy="214313"/>
          </a:xfrm>
          <a:prstGeom prst="parallelogram">
            <a:avLst>
              <a:gd name="adj" fmla="val 25000"/>
            </a:avLst>
          </a:prstGeom>
          <a:solidFill>
            <a:srgbClr val="A6A6A6"/>
          </a:solidFill>
          <a:ln>
            <a:noFill/>
          </a:ln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 u="sng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118353" y="321472"/>
            <a:ext cx="1463858" cy="311621"/>
          </a:xfrm>
          <a:prstGeom prst="rect">
            <a:avLst/>
          </a:prstGeom>
          <a:noFill/>
          <a:ln>
            <a:noFill/>
          </a:ln>
        </p:spPr>
        <p:txBody>
          <a:bodyPr wrap="non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IT·</a:t>
            </a:r>
            <a:r>
              <a:rPr lang="zh-CN" altLang="en-US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服务</a:t>
            </a:r>
            <a:r>
              <a:rPr lang="en-US" altLang="zh-CN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·</a:t>
            </a:r>
            <a:r>
              <a:rPr lang="zh-CN" altLang="en-US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创新</a:t>
            </a:r>
            <a:endParaRPr lang="zh-CN" altLang="en-US" sz="1400" i="1" smtClean="0">
              <a:solidFill>
                <a:srgbClr val="000000"/>
              </a:solidFill>
              <a:latin typeface="方正大黑简体"/>
              <a:ea typeface="方正大黑简体"/>
              <a:cs typeface="方正大黑简体"/>
            </a:endParaRPr>
          </a:p>
        </p:txBody>
      </p:sp>
      <p:pic>
        <p:nvPicPr>
          <p:cNvPr id="8" name="图片 4" descr="PPT内页模板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7723"/>
            <a:ext cx="9144000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466" y="1"/>
            <a:ext cx="7394714" cy="5148470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  <a:cxn ang="0">
                <a:pos x="connsiteX5-81" y="connsiteY5-82"/>
              </a:cxn>
              <a:cxn ang="0">
                <a:pos x="connsiteX6-83" y="connsiteY6-8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33277" y="2817729"/>
            <a:ext cx="6224674" cy="302414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257175" indent="0" algn="ctr">
              <a:buNone/>
              <a:defRPr sz="1100"/>
            </a:lvl2pPr>
            <a:lvl3pPr marL="514350" indent="0" algn="ctr">
              <a:buNone/>
              <a:defRPr sz="10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3277" y="1371600"/>
            <a:ext cx="6224674" cy="1113365"/>
          </a:xfrm>
        </p:spPr>
        <p:txBody>
          <a:bodyPr>
            <a:noAutofit/>
          </a:bodyPr>
          <a:lstStyle>
            <a:lvl1pPr algn="ctr">
              <a:defRPr sz="30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zh-CN" altLang="en-US" dirty="0" smtClean="0"/>
              <a:t>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76" y="157613"/>
            <a:ext cx="8126083" cy="5246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98176" y="799727"/>
            <a:ext cx="8126083" cy="3894909"/>
          </a:xfrm>
        </p:spPr>
        <p:txBody>
          <a:bodyPr>
            <a:normAutofit/>
          </a:bodyPr>
          <a:lstStyle>
            <a:lvl1pPr>
              <a:buSzPct val="50000"/>
              <a:defRPr sz="1800"/>
            </a:lvl1pPr>
            <a:lvl2pPr>
              <a:defRPr sz="14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97612" y="1723549"/>
            <a:ext cx="5995988" cy="926306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97612" y="2675324"/>
            <a:ext cx="5995987" cy="351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571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933452"/>
            <a:ext cx="3810000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933452"/>
            <a:ext cx="3820587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4FCEB-A0E4-48B1-A987-46E2F4719867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4EB6703-646A-4267-A72E-36BA84C83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ptm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09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0995" indent="-34099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1045" indent="-28384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1095" indent="-22669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598295" indent="-22669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5495" indent="-22669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773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493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5" y="142871"/>
            <a:ext cx="8093734" cy="52469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7585" y="769961"/>
            <a:ext cx="8093734" cy="38949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00660" indent="-20066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70000"/>
        <a:buFont typeface="Wingdings" pitchFamily="2" charset="2"/>
        <a:buChar char="u"/>
        <a:defRPr sz="15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00660" indent="-20066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7924" y="1658961"/>
            <a:ext cx="1483094" cy="40395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大胆动手！</a:t>
            </a:r>
            <a:endParaRPr lang="en-US" altLang="zh-CN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0741" y="2409732"/>
            <a:ext cx="1483094" cy="40395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保持好奇心</a:t>
            </a:r>
            <a:endParaRPr lang="en-US" altLang="zh-CN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9072" y="2770629"/>
            <a:ext cx="2002468" cy="40395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乐观面对错误！</a:t>
            </a:r>
            <a:endParaRPr lang="en-US" altLang="zh-CN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0741" y="2037003"/>
            <a:ext cx="1483094" cy="40395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死记硬背！</a:t>
            </a:r>
            <a:endParaRPr lang="en-US" altLang="zh-CN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9529" y="3137556"/>
            <a:ext cx="1223408" cy="40395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关于游戏</a:t>
            </a:r>
            <a:endParaRPr lang="en-US" altLang="zh-CN" sz="2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785939" y="843560"/>
            <a:ext cx="5832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学习方法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0448" y="735546"/>
            <a:ext cx="5484065" cy="73866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Browser Object Model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69776" y="2229395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window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97969" y="2499425"/>
            <a:ext cx="1476164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location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肘形连接符 6"/>
          <p:cNvCxnSpPr>
            <a:stCxn id="3" idx="3"/>
            <a:endCxn id="5" idx="1"/>
          </p:cNvCxnSpPr>
          <p:nvPr/>
        </p:nvCxnSpPr>
        <p:spPr>
          <a:xfrm>
            <a:off x="1777888" y="2364410"/>
            <a:ext cx="720080" cy="270030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497969" y="1635329"/>
            <a:ext cx="1476164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document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肘形连接符 10"/>
          <p:cNvCxnSpPr>
            <a:stCxn id="3" idx="3"/>
            <a:endCxn id="9" idx="1"/>
          </p:cNvCxnSpPr>
          <p:nvPr/>
        </p:nvCxnSpPr>
        <p:spPr>
          <a:xfrm flipV="1">
            <a:off x="1777888" y="1770344"/>
            <a:ext cx="720080" cy="594066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497969" y="2068781"/>
            <a:ext cx="1476164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navigator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肘形连接符 14"/>
          <p:cNvCxnSpPr>
            <a:stCxn id="3" idx="3"/>
            <a:endCxn id="13" idx="1"/>
          </p:cNvCxnSpPr>
          <p:nvPr/>
        </p:nvCxnSpPr>
        <p:spPr>
          <a:xfrm flipV="1">
            <a:off x="1777888" y="2203800"/>
            <a:ext cx="720080" cy="160615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折角形 29"/>
          <p:cNvSpPr/>
          <p:nvPr/>
        </p:nvSpPr>
        <p:spPr>
          <a:xfrm>
            <a:off x="1450444" y="3489852"/>
            <a:ext cx="5904656" cy="594066"/>
          </a:xfrm>
          <a:prstGeom prst="foldedCorner">
            <a:avLst>
              <a:gd name="adj" fmla="val 233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2" tIns="45716" rIns="91432" bIns="45716" rtlCol="0" anchor="t"/>
          <a:lstStyle/>
          <a:p>
            <a:r>
              <a:rPr lang="zh-CN" altLang="en-US" b="1" dirty="0" smtClean="0"/>
              <a:t>把整个浏览器窗口看做一个对象，通过操作</a:t>
            </a:r>
            <a:r>
              <a:rPr lang="en-US" altLang="zh-CN" b="1" dirty="0" smtClean="0"/>
              <a:t>window</a:t>
            </a:r>
            <a:r>
              <a:rPr lang="zh-CN" altLang="en-US" b="1" dirty="0" smtClean="0"/>
              <a:t>对象来操作浏览器的行为</a:t>
            </a:r>
            <a:endParaRPr lang="zh-CN" altLang="en-US" b="1" dirty="0"/>
          </a:p>
        </p:txBody>
      </p:sp>
      <p:sp>
        <p:nvSpPr>
          <p:cNvPr id="35" name="圆角矩形 34"/>
          <p:cNvSpPr/>
          <p:nvPr/>
        </p:nvSpPr>
        <p:spPr>
          <a:xfrm>
            <a:off x="2497969" y="2904568"/>
            <a:ext cx="1476164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history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肘形连接符 13"/>
          <p:cNvCxnSpPr>
            <a:stCxn id="3" idx="3"/>
            <a:endCxn id="35" idx="1"/>
          </p:cNvCxnSpPr>
          <p:nvPr/>
        </p:nvCxnSpPr>
        <p:spPr>
          <a:xfrm>
            <a:off x="1777888" y="2364414"/>
            <a:ext cx="720080" cy="675173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088" y="1059656"/>
            <a:ext cx="6481762" cy="3831810"/>
          </a:xfrm>
          <a:prstGeom prst="rect">
            <a:avLst/>
          </a:prstGeom>
          <a:noFill/>
        </p:spPr>
        <p:txBody>
          <a:bodyPr lIns="91432" tIns="45716" rIns="91432" bIns="45716">
            <a:spAutoFit/>
          </a:bodyPr>
          <a:lstStyle/>
          <a:p>
            <a:pPr eaLnBrk="1" hangingPunct="1">
              <a:lnSpc>
                <a:spcPct val="300000"/>
              </a:lnSpc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什么是变量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变量的声明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局部变量、全局变量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21604"/>
            <a:ext cx="7931450" cy="317009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                 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~~%%%%%%%%_,_,"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                   </a:t>
            </a:r>
            <a:r>
              <a:rPr lang="en-US" altLang="zh-CN" sz="2000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~~%%%%%%%%%''/./"</a:t>
            </a:r>
            <a:r>
              <a:rPr lang="en-US" altLang="zh-CN" sz="2000" b="1" dirty="0">
                <a:latin typeface="仿宋" pitchFamily="49" charset="-122"/>
                <a:ea typeface="仿宋" pitchFamily="49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;</a:t>
            </a:r>
            <a:endParaRPr lang="en-US" altLang="zh-CN" sz="2000" b="1" dirty="0">
              <a:solidFill>
                <a:srgbClr val="0000CC"/>
              </a:solidFill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            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~~%%%%%%%-'   /  `."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         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~~%%%%%%%%'  .     ,__;"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       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~~%%%%%%%%'   :      \\O\\"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     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~~%%%%%%%%'    :          `."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  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~~%%%%%%%%'       `. _,        '"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~~%%%%%%%%'          .'`-._        `."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~~%%%%%%%%%'           :     `-.     (,;"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"~~%%%%%%%%'          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:         `._\\_.'"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68580"/>
            <a:r>
              <a:rPr lang="en-US" altLang="zh-CN" b="1" dirty="0" err="1" smtClean="0">
                <a:latin typeface="仿宋" pitchFamily="49" charset="-122"/>
                <a:ea typeface="仿宋" pitchFamily="49" charset="-122"/>
              </a:rPr>
              <a:t>document.write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smtClean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"~~%%   </a:t>
            </a:r>
            <a:r>
              <a:rPr lang="en-US" altLang="zh-CN" b="1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%%'              ;"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);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088" y="1059660"/>
            <a:ext cx="4392612" cy="3139313"/>
          </a:xfrm>
          <a:prstGeom prst="rect">
            <a:avLst/>
          </a:prstGeom>
          <a:noFill/>
        </p:spPr>
        <p:txBody>
          <a:bodyPr lIns="91432" tIns="45716" rIns="91432" bIns="45716"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命名规范及必要性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可读性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能看懂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规范性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符合规则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驼峰标识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首字母大写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8630" y="987575"/>
            <a:ext cx="7345362" cy="2723815"/>
          </a:xfrm>
          <a:prstGeom prst="rect">
            <a:avLst/>
          </a:prstGeom>
          <a:noFill/>
        </p:spPr>
        <p:txBody>
          <a:bodyPr lIns="91432" tIns="45716" rIns="91432" bIns="45716"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用法、返回值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常见类型：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function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一个变量应该只存放一种类型的数据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626" y="843562"/>
            <a:ext cx="5977160" cy="3554811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数据类型转换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例子：计算两个文本框的和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显式类型转换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强制类型转换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的意义和检测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隐式类型转换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==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===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减法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843562"/>
            <a:ext cx="6769100" cy="3554811"/>
          </a:xfrm>
          <a:prstGeom prst="rect">
            <a:avLst/>
          </a:prstGeom>
          <a:noFill/>
        </p:spPr>
        <p:txBody>
          <a:bodyPr lIns="91432" tIns="45716" rIns="91432" bIns="45716"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算术：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减、* 乘、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实例：隔行变色、秒转时间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、*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%=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!==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实例：全选与反选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运算符优先级：括号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83769" y="267621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2949792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7051" y="2310463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" name="左箭头 1"/>
          <p:cNvSpPr/>
          <p:nvPr/>
        </p:nvSpPr>
        <p:spPr>
          <a:xfrm rot="2615705">
            <a:off x="6130667" y="2250012"/>
            <a:ext cx="1244839" cy="787796"/>
          </a:xfrm>
          <a:prstGeom prst="leftArrow">
            <a:avLst>
              <a:gd name="adj1" fmla="val 23796"/>
              <a:gd name="adj2" fmla="val 57054"/>
            </a:avLst>
          </a:prstGeom>
          <a:solidFill>
            <a:srgbClr val="BBE0E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9" y="9515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7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929" y="10658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6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7" y="127560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5596" y="1864094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69E-6 L 0.03715 -0.297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14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24855E-7 L 0.01684 -0.3059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5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5 0.00347 L 0.17171 -0.13294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4 0.00346 L 0.20694 0.05664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2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786 L 0.15191 0.16115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8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161 L 0.01389 0.10659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1.21387E-6 L 0.02969 0.05133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2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68208E-6 L 0.0118 0.02105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1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 animBg="1"/>
      <p:bldP spid="2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83769" y="267621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2949792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7051" y="2310463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" name="左箭头 1"/>
          <p:cNvSpPr/>
          <p:nvPr/>
        </p:nvSpPr>
        <p:spPr>
          <a:xfrm rot="2615705">
            <a:off x="6130667" y="2250012"/>
            <a:ext cx="1244839" cy="787796"/>
          </a:xfrm>
          <a:prstGeom prst="leftArrow">
            <a:avLst>
              <a:gd name="adj1" fmla="val 23796"/>
              <a:gd name="adj2" fmla="val 57054"/>
            </a:avLst>
          </a:prstGeom>
          <a:solidFill>
            <a:srgbClr val="BBE0E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9" y="9515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7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929" y="10658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6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7" y="127560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5596" y="1864094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69E-6 L 0.03715 -0.297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14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24855E-7 L 0.01684 -0.30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5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5 0.00347 L 0.17171 -0.132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4 0.00346 L 0.20694 0.0566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2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786 L 0.15191 0.161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8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161 L 0.01389 0.106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1.21387E-6 L 0.02969 0.051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2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68208E-6 L 0.0118 0.021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1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 animBg="1"/>
      <p:bldP spid="2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27051" y="2310463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3769" y="267621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2949792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" name="左箭头 1"/>
          <p:cNvSpPr/>
          <p:nvPr/>
        </p:nvSpPr>
        <p:spPr>
          <a:xfrm rot="2615705">
            <a:off x="6130667" y="2250012"/>
            <a:ext cx="1244839" cy="787796"/>
          </a:xfrm>
          <a:prstGeom prst="leftArrow">
            <a:avLst>
              <a:gd name="adj1" fmla="val 23796"/>
              <a:gd name="adj2" fmla="val 57054"/>
            </a:avLst>
          </a:prstGeom>
          <a:solidFill>
            <a:srgbClr val="BBE0E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9" y="9515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7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929" y="10658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6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7" y="127560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5596" y="1864094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27051" y="2304661"/>
            <a:ext cx="1224136" cy="761886"/>
          </a:xfrm>
          <a:prstGeom prst="rect">
            <a:avLst/>
          </a:prstGeom>
          <a:noFill/>
          <a:ln w="9525">
            <a:solidFill>
              <a:schemeClr val="tx2">
                <a:lumMod val="65000"/>
                <a:lumOff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6055" y="1990158"/>
            <a:ext cx="930063" cy="33855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sz="1600" dirty="0"/>
              <a:t>(x , y)  </a:t>
            </a:r>
            <a:r>
              <a:rPr lang="en-US" altLang="zh-CN" sz="1600" dirty="0">
                <a:solidFill>
                  <a:srgbClr val="FF0000"/>
                </a:solidFill>
              </a:rPr>
              <a:t>?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69E-6 L 0.03715 -0.297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14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24855E-7 L 0.01684 -0.30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5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1835155" y="2031206"/>
            <a:ext cx="5832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基础知识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103315" y="3100270"/>
            <a:ext cx="1296144" cy="646331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r>
              <a:rPr lang="zh-CN" altLang="en-US" sz="3600" b="1" dirty="0">
                <a:solidFill>
                  <a:srgbClr val="FF6600"/>
                </a:solidFill>
              </a:rPr>
              <a:t>尹涛</a:t>
            </a:r>
            <a:endParaRPr lang="en-US" altLang="zh-CN" sz="3600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83769" y="267621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2949792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7051" y="2310463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1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" name="左箭头 1"/>
          <p:cNvSpPr/>
          <p:nvPr/>
        </p:nvSpPr>
        <p:spPr>
          <a:xfrm rot="2615705">
            <a:off x="6130667" y="2250012"/>
            <a:ext cx="1244839" cy="787796"/>
          </a:xfrm>
          <a:prstGeom prst="leftArrow">
            <a:avLst>
              <a:gd name="adj1" fmla="val 23796"/>
              <a:gd name="adj2" fmla="val 57054"/>
            </a:avLst>
          </a:prstGeom>
          <a:solidFill>
            <a:srgbClr val="BBE0E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9" y="9515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7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929" y="1065870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6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7" y="1275606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5596" y="1864094"/>
            <a:ext cx="1224136" cy="756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69E-6 L 0.03715 -0.297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14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68208E-6 L 0.0118 0.0210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1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1.21387E-6 L 0.02969 0.051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2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161 L 0.01389 0.1065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586 L 0.17343 0.16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8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58025E-6 L 0.23229 0.057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35802E-6 L 0.19861 -0.12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8.64198E-7 L 0.02691 -0.3166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 animBg="1"/>
      <p:bldP spid="2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774" y="759069"/>
            <a:ext cx="1107979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2" y="1214922"/>
            <a:ext cx="787379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endCxn id="3" idx="2"/>
          </p:cNvCxnSpPr>
          <p:nvPr/>
        </p:nvCxnSpPr>
        <p:spPr>
          <a:xfrm flipH="1" flipV="1">
            <a:off x="1725332" y="1584246"/>
            <a:ext cx="12" cy="28543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3" y="1908198"/>
            <a:ext cx="928443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1837" y="1908198"/>
            <a:ext cx="671963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dirty="0" err="1" smtClean="0"/>
              <a:t>UDP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115616" y="3219822"/>
            <a:ext cx="1872208" cy="1026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96138" y="3211134"/>
            <a:ext cx="1872208" cy="1026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>
            <a:stCxn id="8" idx="6"/>
            <a:endCxn id="9" idx="2"/>
          </p:cNvCxnSpPr>
          <p:nvPr/>
        </p:nvCxnSpPr>
        <p:spPr>
          <a:xfrm flipV="1">
            <a:off x="2987824" y="3724191"/>
            <a:ext cx="2808312" cy="8688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99789" y="3459801"/>
            <a:ext cx="2940224" cy="403954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这个交流规则就是</a:t>
            </a:r>
            <a:r>
              <a:rPr lang="en-US" altLang="zh-CN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</a:t>
            </a:r>
            <a:endParaRPr lang="zh-CN" altLang="en-US" sz="2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9769" y="3758751"/>
            <a:ext cx="3820273" cy="403954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用于服务器和客户端之间的交流</a:t>
            </a:r>
            <a:endParaRPr lang="zh-CN" altLang="en-US" sz="2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1"/>
            </p:custDataLst>
          </p:nvPr>
        </p:nvSpPr>
        <p:spPr>
          <a:xfrm>
            <a:off x="495152" y="195486"/>
            <a:ext cx="4900613" cy="864394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rgbClr val="C8D6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3075" name="直接连接符 2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-36512" y="17066"/>
            <a:ext cx="2131866" cy="754484"/>
          </a:xfrm>
          <a:prstGeom prst="line">
            <a:avLst/>
          </a:prstGeom>
          <a:noFill/>
          <a:ln w="12700" algn="ctr">
            <a:solidFill>
              <a:srgbClr val="94A53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" name="直接连接符 2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3851920" y="404614"/>
            <a:ext cx="2304256" cy="798984"/>
          </a:xfrm>
          <a:prstGeom prst="line">
            <a:avLst/>
          </a:prstGeom>
          <a:noFill/>
          <a:ln w="12700" algn="ctr">
            <a:solidFill>
              <a:srgbClr val="94A53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1907704" y="267494"/>
            <a:ext cx="3240360" cy="575790"/>
          </a:xfrm>
          <a:prstGeom prst="rect">
            <a:avLst/>
          </a:prstGeom>
          <a:noFill/>
        </p:spPr>
        <p:txBody>
          <a:bodyPr wrap="none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400" dirty="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Microsoft New Tai Lue" pitchFamily="34" charset="0"/>
              </a:rPr>
              <a:t>prototype</a:t>
            </a:r>
            <a:endParaRPr lang="zh-CN" altLang="en-US" sz="36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Microsoft New Tai Lue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2114702" y="1457598"/>
            <a:ext cx="1008112" cy="1008112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str1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5868144" y="1504454"/>
            <a:ext cx="2160240" cy="221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function String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6175574" y="2961776"/>
            <a:ext cx="1311126" cy="48730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prototype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2114702" y="2571750"/>
            <a:ext cx="1008112" cy="1008112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str2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2114702" y="3723878"/>
            <a:ext cx="1008112" cy="1008112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str3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9" name="KSO_Shape"/>
          <p:cNvSpPr/>
          <p:nvPr/>
        </p:nvSpPr>
        <p:spPr>
          <a:xfrm rot="1298606">
            <a:off x="2995338" y="2264461"/>
            <a:ext cx="3105298" cy="449668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20633827">
            <a:off x="3135984" y="3553373"/>
            <a:ext cx="3105298" cy="46914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KSO_Shape"/>
          <p:cNvSpPr/>
          <p:nvPr/>
        </p:nvSpPr>
        <p:spPr>
          <a:xfrm>
            <a:off x="3122814" y="2961776"/>
            <a:ext cx="3033362" cy="402062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945161" y="1653648"/>
            <a:ext cx="19908760" cy="1620180"/>
            <a:chOff x="-4789040" y="2276872"/>
            <a:chExt cx="19908760" cy="2160240"/>
          </a:xfrm>
        </p:grpSpPr>
        <p:grpSp>
          <p:nvGrpSpPr>
            <p:cNvPr id="10" name="组合 9"/>
            <p:cNvGrpSpPr/>
            <p:nvPr/>
          </p:nvGrpSpPr>
          <p:grpSpPr>
            <a:xfrm>
              <a:off x="-4789040" y="2276872"/>
              <a:ext cx="14905656" cy="2160240"/>
              <a:chOff x="683568" y="1196752"/>
              <a:chExt cx="14905656" cy="216024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83568" y="1196752"/>
                <a:ext cx="4968552" cy="21602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>
                    <a:ln w="12700">
                      <a:solidFill>
                        <a:schemeClr val="tx1"/>
                      </a:solidFill>
                    </a:ln>
                  </a:rPr>
                  <a:t>1</a:t>
                </a:r>
                <a:endParaRPr lang="zh-CN" altLang="en-US" sz="7200" b="1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652120" y="1196752"/>
                <a:ext cx="4968552" cy="21602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>
                    <a:ln w="12700">
                      <a:solidFill>
                        <a:schemeClr val="tx1"/>
                      </a:solidFill>
                    </a:ln>
                  </a:rPr>
                  <a:t>2</a:t>
                </a:r>
                <a:endParaRPr lang="zh-CN" altLang="en-US" sz="7200" b="1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620672" y="1196752"/>
                <a:ext cx="4968552" cy="21602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>
                    <a:ln w="12700">
                      <a:solidFill>
                        <a:schemeClr val="tx1"/>
                      </a:solidFill>
                    </a:ln>
                  </a:rPr>
                  <a:t>3</a:t>
                </a:r>
                <a:endParaRPr lang="zh-CN" altLang="en-US" sz="7200" b="1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0151168" y="2276872"/>
              <a:ext cx="4968552" cy="216024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n w="12700">
                    <a:solidFill>
                      <a:schemeClr val="tx1"/>
                    </a:solidFill>
                  </a:ln>
                </a:rPr>
                <a:t>1</a:t>
              </a:r>
              <a:endParaRPr lang="zh-CN" altLang="en-US" sz="7200" b="1" dirty="0">
                <a:ln w="127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899592" y="627534"/>
            <a:ext cx="7056784" cy="3719106"/>
          </a:xfrm>
          <a:prstGeom prst="rect">
            <a:avLst/>
          </a:prstGeom>
          <a:noFill/>
          <a:ln w="2095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>
              <a:ln w="3810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6.93642E-7 L -1.62413 -6.93642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413 -6.93642E-7 L -0.00191 -6.93642E-7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2" y="987576"/>
            <a:ext cx="1368152" cy="360040"/>
          </a:xfrm>
          <a:prstGeom prst="rect">
            <a:avLst/>
          </a:prstGeom>
          <a:solidFill>
            <a:srgbClr val="FF0000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2" y="1347614"/>
            <a:ext cx="1368152" cy="2376264"/>
          </a:xfrm>
          <a:prstGeom prst="rect">
            <a:avLst/>
          </a:prstGeom>
          <a:solidFill>
            <a:srgbClr val="00B050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1347614"/>
            <a:ext cx="2448272" cy="2376264"/>
          </a:xfrm>
          <a:prstGeom prst="rect">
            <a:avLst/>
          </a:prstGeom>
          <a:solidFill>
            <a:srgbClr val="FFFF00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3075048">
            <a:off x="2688302" y="1742121"/>
            <a:ext cx="469591" cy="358254"/>
          </a:xfrm>
          <a:prstGeom prst="rightArrow">
            <a:avLst>
              <a:gd name="adj1" fmla="val 21340"/>
              <a:gd name="adj2" fmla="val 65432"/>
            </a:avLst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79713" y="1921248"/>
            <a:ext cx="72008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5486"/>
            <a:ext cx="2880320" cy="3600400"/>
          </a:xfrm>
          <a:prstGeom prst="rect">
            <a:avLst/>
          </a:prstGeom>
          <a:solidFill>
            <a:srgbClr val="00B050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6816" y="195486"/>
            <a:ext cx="5472608" cy="4443958"/>
          </a:xfrm>
          <a:prstGeom prst="rect">
            <a:avLst/>
          </a:prstGeom>
          <a:solidFill>
            <a:srgbClr val="FFFF00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3075048">
            <a:off x="3624404" y="1238065"/>
            <a:ext cx="469591" cy="358254"/>
          </a:xfrm>
          <a:prstGeom prst="rightArrow">
            <a:avLst>
              <a:gd name="adj1" fmla="val 21340"/>
              <a:gd name="adj2" fmla="val 65432"/>
            </a:avLst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1605E-6 L -0.04011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0.00031 L -0.0717 0.000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8407" y="1177468"/>
            <a:ext cx="4032448" cy="244827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8767" y="1645521"/>
            <a:ext cx="1008112" cy="1116124"/>
          </a:xfrm>
          <a:prstGeom prst="rect">
            <a:avLst/>
          </a:prstGeom>
          <a:solidFill>
            <a:srgbClr val="FF6600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3448576" y="439388"/>
            <a:ext cx="180020" cy="3240360"/>
          </a:xfrm>
          <a:prstGeom prst="rightBrace">
            <a:avLst>
              <a:gd name="adj1" fmla="val 67833"/>
              <a:gd name="adj2" fmla="val 4874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42546" y="2077573"/>
            <a:ext cx="937271" cy="31162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sz="1400" b="1" dirty="0" err="1"/>
              <a:t>e.clientX</a:t>
            </a:r>
            <a:endParaRPr lang="zh-CN" altLang="en-US" sz="1400" b="1" dirty="0"/>
          </a:p>
        </p:txBody>
      </p:sp>
      <p:sp>
        <p:nvSpPr>
          <p:cNvPr id="12" name="右大括号 11"/>
          <p:cNvSpPr/>
          <p:nvPr/>
        </p:nvSpPr>
        <p:spPr>
          <a:xfrm rot="16200000">
            <a:off x="5464802" y="1159468"/>
            <a:ext cx="180021" cy="792086"/>
          </a:xfrm>
          <a:prstGeom prst="rightBrace">
            <a:avLst>
              <a:gd name="adj1" fmla="val 67833"/>
              <a:gd name="adj2" fmla="val 48740"/>
            </a:avLst>
          </a:prstGeom>
          <a:ln w="1905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 rot="5400000">
            <a:off x="3844621" y="835431"/>
            <a:ext cx="180020" cy="4032448"/>
          </a:xfrm>
          <a:prstGeom prst="rightBrace">
            <a:avLst>
              <a:gd name="adj1" fmla="val 67833"/>
              <a:gd name="adj2" fmla="val 4874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2504" y="2885919"/>
            <a:ext cx="2590850" cy="31162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sz="1400" b="1" dirty="0" err="1"/>
              <a:t>document.boby.offsetWidth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2783" y="1229734"/>
            <a:ext cx="449157" cy="31162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dis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2423" y="1383620"/>
            <a:ext cx="2674130" cy="276999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</a:t>
            </a:r>
            <a:r>
              <a:rPr lang="en-US" altLang="zh-CN" sz="12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 &lt;= </a:t>
            </a:r>
            <a:r>
              <a:rPr lang="zh-CN" altLang="en-US" sz="12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图片宽度，则超出浏览器</a:t>
            </a:r>
            <a:endParaRPr lang="zh-CN" altLang="en-US" sz="1200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64494" y="483519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12" name="椭圆 11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511488" y="1563638"/>
            <a:ext cx="1728192" cy="2808312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71329" y="2067695"/>
            <a:ext cx="1440160" cy="1440160"/>
            <a:chOff x="2483768" y="1491630"/>
            <a:chExt cx="1440160" cy="1440160"/>
          </a:xfrm>
        </p:grpSpPr>
        <p:sp>
          <p:nvSpPr>
            <p:cNvPr id="4" name="椭圆 3"/>
            <p:cNvSpPr/>
            <p:nvPr/>
          </p:nvSpPr>
          <p:spPr>
            <a:xfrm>
              <a:off x="2483768" y="1491630"/>
              <a:ext cx="1440160" cy="144016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799793" y="855291"/>
            <a:ext cx="3169772" cy="4194676"/>
          </a:xfrm>
          <a:prstGeom prst="roundRect">
            <a:avLst>
              <a:gd name="adj" fmla="val 22963"/>
            </a:avLst>
          </a:prstGeom>
          <a:ln w="19050"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431368" y="207219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21" name="椭圆 20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23458" y="123480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24" name="椭圆 23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71329" y="917496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27" name="椭圆 26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27512" y="124863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30" name="椭圆 29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78821" y="123480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34" name="椭圆 33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239680" y="1133532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37" name="椭圆 36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79641" y="224745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40" name="椭圆 39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167674" y="549303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43" name="椭圆 42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39680" y="2449272"/>
            <a:ext cx="1440160" cy="1440160"/>
            <a:chOff x="2473964" y="1479897"/>
            <a:chExt cx="1440160" cy="1440160"/>
          </a:xfrm>
          <a:solidFill>
            <a:srgbClr val="000000">
              <a:alpha val="20000"/>
            </a:srgbClr>
          </a:solidFill>
        </p:grpSpPr>
        <p:sp>
          <p:nvSpPr>
            <p:cNvPr id="46" name="椭圆 45"/>
            <p:cNvSpPr/>
            <p:nvPr/>
          </p:nvSpPr>
          <p:spPr>
            <a:xfrm>
              <a:off x="2473964" y="1479897"/>
              <a:ext cx="1440160" cy="1440160"/>
            </a:xfrm>
            <a:prstGeom prst="ellipse">
              <a:avLst/>
            </a:prstGeom>
            <a:grpFill/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KSO_Shape"/>
            <p:cNvSpPr/>
            <p:nvPr/>
          </p:nvSpPr>
          <p:spPr>
            <a:xfrm>
              <a:off x="3141644" y="2149506"/>
              <a:ext cx="124408" cy="1244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2791410" y="856678"/>
            <a:ext cx="3178156" cy="4193293"/>
          </a:xfrm>
          <a:prstGeom prst="rect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088" y="1059661"/>
            <a:ext cx="6481762" cy="646331"/>
          </a:xfrm>
          <a:prstGeom prst="rect">
            <a:avLst/>
          </a:prstGeom>
          <a:noFill/>
        </p:spPr>
        <p:txBody>
          <a:bodyPr lIns="91432" tIns="45716" rIns="91432" bIns="45716">
            <a:spAutoFit/>
          </a:bodyPr>
          <a:lstStyle/>
          <a:p>
            <a:r>
              <a:rPr lang="zh-CN" altLang="en-US" sz="3600" b="1" dirty="0">
                <a:solidFill>
                  <a:srgbClr val="FF6600"/>
                </a:solidFill>
              </a:rPr>
              <a:t>什么是</a:t>
            </a:r>
            <a:r>
              <a:rPr lang="en-US" altLang="zh-CN" sz="3600" b="1" dirty="0">
                <a:solidFill>
                  <a:srgbClr val="FF6600"/>
                </a:solidFill>
              </a:rPr>
              <a:t>JavaScript</a:t>
            </a:r>
            <a:endParaRPr lang="en-US" altLang="zh-CN" sz="3600" b="1" dirty="0">
              <a:solidFill>
                <a:srgbClr val="FF66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4160" y="1913878"/>
            <a:ext cx="6940210" cy="1631208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是一种基于对象和事件驱动的</a:t>
            </a:r>
            <a:r>
              <a:rPr lang="zh-CN" altLang="en-US" sz="2000" dirty="0">
                <a:solidFill>
                  <a:srgbClr val="FF0000"/>
                </a:solidFill>
              </a:rPr>
              <a:t>客户端脚本语言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最初的设计是为了检验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表单输入的正确性。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JavaScript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起源于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Netscape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公司的</a:t>
            </a:r>
            <a:r>
              <a:rPr lang="en-US" altLang="zh-CN" sz="2000" dirty="0" err="1">
                <a:solidFill>
                  <a:srgbClr val="FF0000"/>
                </a:solidFill>
              </a:rPr>
              <a:t>LiveScript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语言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059583"/>
            <a:ext cx="5256584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606169" y="1059583"/>
            <a:ext cx="5198079" cy="2664296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4094947" y="2302269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9554" y="2382729"/>
            <a:ext cx="763284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175956" y="411510"/>
            <a:ext cx="0" cy="388843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 flipV="1">
            <a:off x="6300192" y="1419626"/>
            <a:ext cx="162018" cy="1620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547664" y="1059583"/>
            <a:ext cx="5256584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547664" y="1059583"/>
            <a:ext cx="5256584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 rot="10800000">
            <a:off x="1763688" y="1131592"/>
            <a:ext cx="4824536" cy="1224134"/>
          </a:xfrm>
          <a:prstGeom prst="triangle">
            <a:avLst/>
          </a:prstGeom>
          <a:solidFill>
            <a:srgbClr val="FF3300">
              <a:alpha val="45098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1763688" y="2427735"/>
            <a:ext cx="4824536" cy="1224134"/>
          </a:xfrm>
          <a:prstGeom prst="triangle">
            <a:avLst/>
          </a:prstGeom>
          <a:solidFill>
            <a:srgbClr val="FF3300">
              <a:alpha val="45098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1583669" y="1154097"/>
            <a:ext cx="2520276" cy="2475275"/>
          </a:xfrm>
          <a:prstGeom prst="triangle">
            <a:avLst/>
          </a:prstGeom>
          <a:solidFill>
            <a:srgbClr val="FF3300">
              <a:alpha val="45098"/>
            </a:srgbClr>
          </a:solidFill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4234466" y="1154095"/>
            <a:ext cx="2520276" cy="2475275"/>
          </a:xfrm>
          <a:prstGeom prst="triangle">
            <a:avLst/>
          </a:prstGeom>
          <a:solidFill>
            <a:srgbClr val="FF3300">
              <a:alpha val="45098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91266" y="1186756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76608" y="1921066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91265" y="2578137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3732" y="1921066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6115" y="1275607"/>
            <a:ext cx="5256584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76115" y="1275607"/>
            <a:ext cx="5256584" cy="2664296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3123397" y="2518293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-431998" y="2598757"/>
            <a:ext cx="7092230" cy="5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4406" y="627534"/>
            <a:ext cx="0" cy="388843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 flipV="1">
            <a:off x="5382648" y="1631284"/>
            <a:ext cx="162018" cy="1620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76115" y="1275607"/>
            <a:ext cx="5256584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76115" y="1275607"/>
            <a:ext cx="5256584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204404" y="1563640"/>
            <a:ext cx="2628294" cy="104411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3816475" y="2326109"/>
            <a:ext cx="288032" cy="533673"/>
          </a:xfrm>
          <a:prstGeom prst="arc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弧形 28"/>
          <p:cNvSpPr/>
          <p:nvPr/>
        </p:nvSpPr>
        <p:spPr>
          <a:xfrm>
            <a:off x="4464547" y="1885934"/>
            <a:ext cx="504056" cy="1405896"/>
          </a:xfrm>
          <a:prstGeom prst="arc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32498" y="2192835"/>
            <a:ext cx="327334" cy="40011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FF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FF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7294" y="1923678"/>
            <a:ext cx="327334" cy="40011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FF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FF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56650" y="1213464"/>
            <a:ext cx="636713" cy="33855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 &gt; 0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6651" y="2023560"/>
            <a:ext cx="1904689" cy="33855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tan(a) &lt; tan(b)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56650" y="1624022"/>
            <a:ext cx="636713" cy="33855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 &gt; 0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3285416" y="1275607"/>
            <a:ext cx="2540415" cy="1323692"/>
          </a:xfrm>
          <a:prstGeom prst="rtTriangl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20" grpId="0"/>
      <p:bldP spid="31" grpId="0"/>
      <p:bldP spid="22" grpId="0"/>
      <p:bldP spid="34" grpId="0"/>
      <p:bldP spid="35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67546" y="1620961"/>
            <a:ext cx="3753417" cy="1323692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6" y="1620961"/>
            <a:ext cx="3753417" cy="13236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2249742" y="2193711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147" y="2282807"/>
            <a:ext cx="480919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344252" y="1000439"/>
            <a:ext cx="0" cy="2651433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67546" y="1620961"/>
            <a:ext cx="3753417" cy="1323692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V="1">
            <a:off x="3277614" y="1661083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467546" y="1620961"/>
            <a:ext cx="3753417" cy="1323692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339754" y="1275608"/>
            <a:ext cx="1872208" cy="1008111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5400000">
            <a:off x="4941314" y="1626373"/>
            <a:ext cx="3753417" cy="1323692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4940723" y="1626373"/>
            <a:ext cx="3753417" cy="13236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72004" y="2283717"/>
            <a:ext cx="480919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6818022" y="288037"/>
            <a:ext cx="0" cy="4083917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3880255" y="1607074"/>
            <a:ext cx="3096344" cy="432048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V="1">
            <a:off x="7164288" y="1958116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6804249" y="1275608"/>
            <a:ext cx="1872208" cy="1008111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155585" y="411510"/>
            <a:ext cx="1323693" cy="3753418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6156177" y="411511"/>
            <a:ext cx="1323100" cy="375341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99155" y="3277663"/>
            <a:ext cx="7243616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zh-CN" altLang="en-US" dirty="0" smtClean="0"/>
              <a:t>很明显，同样的角度，左右两边的区域判定会不一致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因此首先要将矩形压缩为正方形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32931"/>
            <a:ext cx="5544616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7704" y="1332931"/>
            <a:ext cx="2664296" cy="2664296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3158843" y="2575616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-396552" y="2656080"/>
            <a:ext cx="7128792" cy="5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15074" y="854562"/>
            <a:ext cx="47229" cy="344538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 flipV="1">
            <a:off x="5490102" y="1688607"/>
            <a:ext cx="162018" cy="1620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7704" y="1332931"/>
            <a:ext cx="2664296" cy="26642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2"/>
            <a:endCxn id="24" idx="6"/>
          </p:cNvCxnSpPr>
          <p:nvPr/>
        </p:nvCxnSpPr>
        <p:spPr>
          <a:xfrm flipH="1">
            <a:off x="4301970" y="1769612"/>
            <a:ext cx="1188132" cy="0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V="1">
            <a:off x="4139952" y="1688607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左大括号 21"/>
          <p:cNvSpPr/>
          <p:nvPr/>
        </p:nvSpPr>
        <p:spPr>
          <a:xfrm rot="5400000">
            <a:off x="3849635" y="579132"/>
            <a:ext cx="112581" cy="1332148"/>
          </a:xfrm>
          <a:prstGeom prst="leftBrace">
            <a:avLst>
              <a:gd name="adj1" fmla="val 63014"/>
              <a:gd name="adj2" fmla="val 50000"/>
            </a:avLst>
          </a:prstGeom>
          <a:ln w="12700">
            <a:solidFill>
              <a:srgbClr val="D729C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707906" y="910601"/>
            <a:ext cx="383439" cy="400110"/>
          </a:xfrm>
          <a:prstGeom prst="rect">
            <a:avLst/>
          </a:prstGeom>
          <a:noFill/>
          <a:ln>
            <a:noFill/>
          </a:ln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endParaRPr lang="zh-CN" altLang="en-US" sz="2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39853" y="710546"/>
            <a:ext cx="2772310" cy="600165"/>
            <a:chOff x="4175956" y="437199"/>
            <a:chExt cx="2772310" cy="600165"/>
          </a:xfrm>
        </p:grpSpPr>
        <p:sp>
          <p:nvSpPr>
            <p:cNvPr id="27" name="左大括号 26"/>
            <p:cNvSpPr/>
            <p:nvPr/>
          </p:nvSpPr>
          <p:spPr>
            <a:xfrm rot="5400000">
              <a:off x="5393200" y="-517702"/>
              <a:ext cx="337822" cy="2772310"/>
            </a:xfrm>
            <a:prstGeom prst="leftBrace">
              <a:avLst>
                <a:gd name="adj1" fmla="val 63014"/>
                <a:gd name="adj2" fmla="val 50000"/>
              </a:avLst>
            </a:prstGeom>
            <a:ln w="12700">
              <a:solidFill>
                <a:srgbClr val="D729C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48751" y="437199"/>
              <a:ext cx="4267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</a:t>
              </a:r>
              <a:endParaRPr lang="zh-CN" alt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62302" y="1743101"/>
            <a:ext cx="877650" cy="400110"/>
            <a:chOff x="4198406" y="1469749"/>
            <a:chExt cx="877650" cy="400110"/>
          </a:xfrm>
        </p:grpSpPr>
        <p:sp>
          <p:nvSpPr>
            <p:cNvPr id="32" name="左大括号 31"/>
            <p:cNvSpPr/>
            <p:nvPr/>
          </p:nvSpPr>
          <p:spPr>
            <a:xfrm rot="16200000">
              <a:off x="4580941" y="1109095"/>
              <a:ext cx="112580" cy="877650"/>
            </a:xfrm>
            <a:prstGeom prst="leftBrace">
              <a:avLst>
                <a:gd name="adj1" fmla="val 63014"/>
                <a:gd name="adj2" fmla="val 50000"/>
              </a:avLst>
            </a:prstGeom>
            <a:ln w="12700">
              <a:solidFill>
                <a:srgbClr val="D729C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74435" y="1469749"/>
              <a:ext cx="312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</a:t>
              </a:r>
              <a:endParaRPr lang="zh-CN" alt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39852" y="1787200"/>
            <a:ext cx="2331261" cy="625854"/>
            <a:chOff x="4175954" y="1513848"/>
            <a:chExt cx="2772310" cy="625854"/>
          </a:xfrm>
        </p:grpSpPr>
        <p:sp>
          <p:nvSpPr>
            <p:cNvPr id="33" name="左大括号 32"/>
            <p:cNvSpPr/>
            <p:nvPr/>
          </p:nvSpPr>
          <p:spPr>
            <a:xfrm rot="16200000">
              <a:off x="5393198" y="296604"/>
              <a:ext cx="337822" cy="2772310"/>
            </a:xfrm>
            <a:prstGeom prst="leftBrace">
              <a:avLst>
                <a:gd name="adj1" fmla="val 63014"/>
                <a:gd name="adj2" fmla="val 50000"/>
              </a:avLst>
            </a:prstGeom>
            <a:ln w="12700">
              <a:solidFill>
                <a:srgbClr val="D729C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348882" y="1739592"/>
              <a:ext cx="42357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</a:t>
              </a:r>
              <a:endParaRPr lang="zh-CN" altLang="en-US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164290" y="1301499"/>
            <a:ext cx="1229808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dirty="0" smtClean="0"/>
              <a:t>s/S = w/W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76260" y="1823228"/>
            <a:ext cx="2101841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dirty="0" smtClean="0"/>
              <a:t>s =S * height/width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90840" y="4299943"/>
            <a:ext cx="7243616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zh-CN" altLang="en-US" dirty="0" smtClean="0"/>
              <a:t>查询手册我们得</a:t>
            </a:r>
            <a:r>
              <a:rPr lang="en-US" altLang="zh-CN" dirty="0" err="1" smtClean="0"/>
              <a:t>atan2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这个方法</a:t>
            </a:r>
            <a:endParaRPr lang="en-US" altLang="zh-CN" dirty="0" smtClean="0"/>
          </a:p>
          <a:p>
            <a:pPr algn="ctr"/>
            <a:r>
              <a:rPr lang="zh-CN" altLang="en-US" dirty="0"/>
              <a:t>返回从 </a:t>
            </a:r>
            <a:r>
              <a:rPr lang="en-US" altLang="zh-CN" dirty="0"/>
              <a:t>x </a:t>
            </a:r>
            <a:r>
              <a:rPr lang="zh-CN" altLang="en-US" dirty="0"/>
              <a:t>轴到点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的角度（介于 </a:t>
            </a:r>
            <a:r>
              <a:rPr lang="en-US" altLang="zh-CN" dirty="0"/>
              <a:t>-</a:t>
            </a:r>
            <a:r>
              <a:rPr lang="en-US" altLang="zh-CN" dirty="0" smtClean="0"/>
              <a:t>PI </a:t>
            </a:r>
            <a:r>
              <a:rPr lang="zh-CN" altLang="en-US" dirty="0"/>
              <a:t>与 </a:t>
            </a:r>
            <a:r>
              <a:rPr lang="en-US" altLang="zh-CN" dirty="0" smtClean="0"/>
              <a:t>PI </a:t>
            </a:r>
            <a:r>
              <a:rPr lang="zh-CN" altLang="en-US" dirty="0"/>
              <a:t>弧度之间）。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8" grpId="0"/>
      <p:bldP spid="40" grpId="0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32931"/>
            <a:ext cx="5544616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7704" y="1347616"/>
            <a:ext cx="2664296" cy="2664296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3158843" y="2575616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-396552" y="2656080"/>
            <a:ext cx="7128792" cy="5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39855" y="195486"/>
            <a:ext cx="1" cy="410445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7704" y="1332931"/>
            <a:ext cx="2664296" cy="26642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4139952" y="1688607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790840" y="4299943"/>
            <a:ext cx="7243616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eaLnBrk="1" hangingPunct="1">
              <a:lnSpc>
                <a:spcPts val="1400"/>
              </a:lnSpc>
            </a:pP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Math.round((Math.atan2(y, x) * (180 / Math.PI)) / 90) </a:t>
            </a:r>
            <a:r>
              <a:rPr lang="zh-CN" altLang="zh-CN" sz="1200" b="1" dirty="0">
                <a:solidFill>
                  <a:srgbClr val="002060"/>
                </a:solidFill>
                <a:ea typeface="宋体" pitchFamily="2" charset="-122"/>
                <a:cs typeface="宋体" pitchFamily="2" charset="-122"/>
              </a:rPr>
              <a:t> </a:t>
            </a:r>
            <a:endParaRPr lang="zh-CN" altLang="zh-CN" sz="3600" b="1" dirty="0">
              <a:solidFill>
                <a:srgbClr val="002060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2334" y="1565383"/>
            <a:ext cx="59503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-1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20318" y="2283722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19279" y="3075810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7705" y="1851674"/>
            <a:ext cx="595035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-2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42623" y="2717511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9" grpId="0"/>
      <p:bldP spid="31" grpId="0"/>
      <p:bldP spid="36" grpId="0"/>
      <p:bldP spid="3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饼形 20"/>
          <p:cNvSpPr/>
          <p:nvPr/>
        </p:nvSpPr>
        <p:spPr>
          <a:xfrm rot="8013683">
            <a:off x="5756882" y="1883472"/>
            <a:ext cx="2526735" cy="2442371"/>
          </a:xfrm>
          <a:prstGeom prst="pie">
            <a:avLst>
              <a:gd name="adj1" fmla="val 21597478"/>
              <a:gd name="adj2" fmla="val 16172774"/>
            </a:avLst>
          </a:prstGeom>
          <a:solidFill>
            <a:schemeClr val="bg2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8786" y="771550"/>
            <a:ext cx="7243616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eaLnBrk="1" hangingPunct="1">
              <a:lnSpc>
                <a:spcPts val="1400"/>
              </a:lnSpc>
            </a:pP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Math.round((Math.atan2(y, x) * (180 / Math.PI)) / 90) </a:t>
            </a:r>
            <a:r>
              <a:rPr lang="zh-CN" altLang="zh-CN" sz="1200" b="1" dirty="0">
                <a:solidFill>
                  <a:srgbClr val="002060"/>
                </a:solidFill>
                <a:ea typeface="宋体" pitchFamily="2" charset="-122"/>
                <a:cs typeface="宋体" pitchFamily="2" charset="-122"/>
              </a:rPr>
              <a:t> </a:t>
            </a:r>
            <a:endParaRPr lang="zh-CN" altLang="zh-CN" sz="3600" b="1" dirty="0">
              <a:solidFill>
                <a:srgbClr val="002060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4019" y="1779662"/>
            <a:ext cx="6282278" cy="369324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r>
              <a:rPr lang="zh-CN" altLang="zh-C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Math.atan2(y, x)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我们得到弧度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54019" y="2211714"/>
                <a:ext cx="7362398" cy="461665"/>
              </a:xfrm>
              <a:prstGeom prst="rect">
                <a:avLst/>
              </a:prstGeom>
            </p:spPr>
            <p:txBody>
              <a:bodyPr wrap="square" lIns="91432" tIns="45716" rIns="91432" bIns="45716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Courier New" pitchFamily="49" charset="0"/>
                  </a:rPr>
                  <a:t>弧度和角度的转换系数：    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Courier New" pitchFamily="49" charset="0"/>
                  </a:rPr>
                  <a:t>360/2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/>
                        <a:ea typeface="微软雅黑" pitchFamily="34" charset="-122"/>
                        <a:cs typeface="Courier New" pitchFamily="49" charset="0"/>
                      </a:rPr>
                      <m:t>𝜋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en-US" altLang="zh-CN" sz="2000" dirty="0">
                    <a:solidFill>
                      <a:schemeClr val="tx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</a:t>
                </a:r>
                <a:r>
                  <a:rPr lang="en-US" altLang="zh-CN" sz="2400" dirty="0">
                    <a:solidFill>
                      <a:schemeClr val="tx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Wingdings" pitchFamily="2" charset="2"/>
                  </a:rPr>
                  <a:t>  </a:t>
                </a:r>
                <a:r>
                  <a:rPr lang="zh-CN" altLang="zh-CN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(180 / Math.PI)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19" y="2211714"/>
                <a:ext cx="7362398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66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5454834" y="3108102"/>
            <a:ext cx="316835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039010" y="2748064"/>
            <a:ext cx="0" cy="212794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10019" y="3251184"/>
            <a:ext cx="2840826" cy="3693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四舍五入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弧度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系数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/ 90)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039014" y="3091954"/>
            <a:ext cx="1397407" cy="131229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772121" y="3108102"/>
            <a:ext cx="1262472" cy="129614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308920" y="4352209"/>
            <a:ext cx="443146" cy="311621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0.5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36096" y="4352208"/>
            <a:ext cx="443146" cy="311621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1.5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76259" y="4856265"/>
            <a:ext cx="291662" cy="311621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32931"/>
            <a:ext cx="5544616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7704" y="1347616"/>
            <a:ext cx="2664296" cy="2664296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3158843" y="2575616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-396552" y="2656080"/>
            <a:ext cx="7128792" cy="5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39855" y="195486"/>
            <a:ext cx="1" cy="410445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7704" y="1332931"/>
            <a:ext cx="2664296" cy="26642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4139952" y="1688607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790840" y="4299943"/>
            <a:ext cx="7243616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eaLnBrk="1" hangingPunct="1">
              <a:lnSpc>
                <a:spcPts val="1400"/>
              </a:lnSpc>
            </a:pP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Math.round((Math.atan2(y, x) * (180 / Math.PI)) / 90) </a:t>
            </a:r>
            <a:r>
              <a:rPr lang="zh-CN" altLang="zh-CN" sz="1200" b="1" dirty="0">
                <a:solidFill>
                  <a:srgbClr val="002060"/>
                </a:solidFill>
                <a:ea typeface="宋体" pitchFamily="2" charset="-122"/>
                <a:cs typeface="宋体" pitchFamily="2" charset="-122"/>
              </a:rPr>
              <a:t> </a:t>
            </a:r>
            <a:endParaRPr lang="zh-CN" altLang="zh-CN" sz="3600" b="1" dirty="0">
              <a:solidFill>
                <a:srgbClr val="002060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2334" y="1565383"/>
            <a:ext cx="59503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-1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20318" y="2283722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19279" y="3075810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7705" y="1851674"/>
            <a:ext cx="595035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-2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42623" y="2717511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9" grpId="0"/>
      <p:bldP spid="31" grpId="0"/>
      <p:bldP spid="36" grpId="0"/>
      <p:bldP spid="3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32931"/>
            <a:ext cx="5544616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7704" y="1347616"/>
            <a:ext cx="2664296" cy="2664296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3158843" y="2575616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-396552" y="2656080"/>
            <a:ext cx="7128792" cy="5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39855" y="195486"/>
            <a:ext cx="1" cy="410445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7704" y="1332931"/>
            <a:ext cx="2664296" cy="26642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4139952" y="1688607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790840" y="4299943"/>
            <a:ext cx="7243616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eaLnBrk="1" hangingPunct="1">
              <a:lnSpc>
                <a:spcPts val="1400"/>
              </a:lnSpc>
            </a:pP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Math.round((Math.atan2(y, x) * (180 / Math.PI)) / 90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+ 2</a:t>
            </a: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lang="zh-CN" altLang="zh-CN" sz="3600" b="1" dirty="0">
              <a:solidFill>
                <a:srgbClr val="002060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19279" y="1565383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20318" y="2283722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19279" y="3075810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51722" y="1925423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42623" y="2717511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9" grpId="0"/>
      <p:bldP spid="31" grpId="0"/>
      <p:bldP spid="36" grpId="0"/>
      <p:bldP spid="3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32931"/>
            <a:ext cx="5544616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7704" y="1347616"/>
            <a:ext cx="2664296" cy="2664296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3158843" y="2575616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-396552" y="2656080"/>
            <a:ext cx="7128792" cy="5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239855" y="195486"/>
            <a:ext cx="1" cy="410445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7704" y="1332931"/>
            <a:ext cx="2664296" cy="26642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4139952" y="1688607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790840" y="4299943"/>
            <a:ext cx="7243616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eaLnBrk="1" hangingPunct="1">
              <a:lnSpc>
                <a:spcPts val="1400"/>
              </a:lnSpc>
            </a:pP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Math.round((Math.atan2(y, x) * (180 / Math.PI)) / 90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+ 2</a:t>
            </a: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% 4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endParaRPr lang="zh-CN" altLang="zh-CN" sz="3600" b="1" dirty="0">
              <a:solidFill>
                <a:srgbClr val="002060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19279" y="1565383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20318" y="2283722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19279" y="3075810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51722" y="2283722"/>
            <a:ext cx="441146" cy="646331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</a:t>
            </a:r>
            <a:endParaRPr lang="zh-CN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9" grpId="0"/>
      <p:bldP spid="31" grpId="0"/>
      <p:bldP spid="36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32931"/>
            <a:ext cx="5544616" cy="266429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07704" y="1332931"/>
            <a:ext cx="2664296" cy="2664296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V="1">
            <a:off x="3158843" y="2575616"/>
            <a:ext cx="162018" cy="1620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-396552" y="2656080"/>
            <a:ext cx="7128792" cy="54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39852" y="684857"/>
            <a:ext cx="0" cy="388843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07704" y="1332931"/>
            <a:ext cx="2664296" cy="2664296"/>
          </a:xfrm>
          <a:prstGeom prst="line">
            <a:avLst/>
          </a:prstGeom>
          <a:ln w="3175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7704" y="1332931"/>
            <a:ext cx="2664296" cy="266429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4139952" y="1688607"/>
            <a:ext cx="162018" cy="16201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467548" y="4299943"/>
            <a:ext cx="8280919" cy="723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2" tIns="45716" rIns="91432" bIns="45716" rtlCol="0" anchor="ctr"/>
          <a:lstStyle/>
          <a:p>
            <a:pPr eaLnBrk="1" hangingPunct="1">
              <a:lnSpc>
                <a:spcPts val="1400"/>
              </a:lnSpc>
            </a:pP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Math.round((((Math.atan2(y,x)*(180/Math.PI)))/90)+</a:t>
            </a:r>
            <a:r>
              <a:rPr lang="en-US" altLang="zh-CN" sz="1400" b="1" dirty="0">
                <a:solidFill>
                  <a:srgbClr val="FF33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lang="zh-CN" altLang="zh-CN" sz="1400" b="1" dirty="0">
                <a:solidFill>
                  <a:srgbClr val="00206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)%4</a:t>
            </a:r>
            <a:r>
              <a:rPr lang="zh-CN" altLang="zh-CN" sz="1200" b="1" dirty="0">
                <a:solidFill>
                  <a:srgbClr val="002060"/>
                </a:solidFill>
                <a:ea typeface="宋体" pitchFamily="2" charset="-122"/>
                <a:cs typeface="宋体" pitchFamily="2" charset="-122"/>
              </a:rPr>
              <a:t> </a:t>
            </a:r>
            <a:endParaRPr lang="zh-CN" altLang="zh-CN" sz="3600" b="1" dirty="0">
              <a:solidFill>
                <a:srgbClr val="002060"/>
              </a:solidFill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55163" y="1453015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56201" y="2187322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55162" y="2844394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51724" y="2187322"/>
            <a:ext cx="569387" cy="92333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zh-CN" alt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9" grpId="0"/>
      <p:bldP spid="31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699545"/>
            <a:ext cx="7560840" cy="3416312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诞生于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年。 它当时的目的是为了验证表单输入的验证。 因为在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之前，表单的验证都是通过服务器端验证的。而当时都是电话拨号上网的年代，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服务器验证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数据是一件非常痛苦的事情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 当时工作在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Netscape(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公司的布兰登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(Brendan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Eich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为解决类似于 “向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提交数据之前验证”的问题。在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Netscape Navigator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Sun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公司联手开发一个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称之为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LiveScript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的脚本语言。为了营销便利，之后更名为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JavaScript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805" y="1018308"/>
            <a:ext cx="7488832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4554" rIns="0" bIns="0" numCol="1" anchor="ctr" anchorCtr="0" compatLnSpc="1">
            <a:spAutoFit/>
          </a:bodyPr>
          <a:lstStyle/>
          <a:p>
            <a:pPr defTabSz="913765" eaLnBrk="1" hangingPunct="1"/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var x = (e.pageX - 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$(this)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.offset().left- (w / 2)) * (w &gt; h ? (h / w) : 1);</a:t>
            </a:r>
            <a:endParaRPr lang="en-US" altLang="zh-CN" sz="12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913765" eaLnBrk="1" hangingPunct="1"/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宋体" pitchFamily="2" charset="-122"/>
              </a:rPr>
              <a:t> </a:t>
            </a:r>
            <a:endParaRPr lang="zh-CN" altLang="zh-CN" sz="1200" b="1" dirty="0">
              <a:solidFill>
                <a:schemeClr val="tx1">
                  <a:lumMod val="95000"/>
                  <a:lumOff val="5000"/>
                </a:schemeClr>
              </a:solidFill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2805" y="1470268"/>
            <a:ext cx="7488832" cy="3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4554" rIns="0" bIns="0" numCol="1" anchor="ctr" anchorCtr="0" compatLnSpc="1">
            <a:spAutoFit/>
          </a:bodyPr>
          <a:lstStyle/>
          <a:p>
            <a:pPr defTabSz="913765" eaLnBrk="1" hangingPunct="1"/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= (e.page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+mn-ea"/>
              </a:rPr>
              <a:t>$(this)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+mn-ea"/>
              </a:rPr>
              <a:t>offset().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  <a:sym typeface="+mn-ea"/>
              </a:rPr>
              <a:t>top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- (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/ 2)) * (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? (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) : 1);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宋体" pitchFamily="2" charset="-122"/>
              </a:rPr>
              <a:t> </a:t>
            </a:r>
            <a:endParaRPr lang="zh-CN" altLang="zh-CN" sz="1200" b="1" dirty="0">
              <a:solidFill>
                <a:schemeClr val="tx1">
                  <a:lumMod val="95000"/>
                  <a:lumOff val="5000"/>
                </a:schemeClr>
              </a:solidFill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1948630"/>
            <a:ext cx="8446706" cy="3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4554" rIns="0" bIns="0" numCol="1" anchor="ctr" anchorCtr="0" compatLnSpc="1">
            <a:spAutoFit/>
          </a:bodyPr>
          <a:lstStyle/>
          <a:p>
            <a:pPr defTabSz="913765" eaLnBrk="1" hangingPunct="1"/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var direction = Math.round((((Math.atan2(y, x) * (180 / Math.PI)) + 180) / 90) + 3) % 4;</a:t>
            </a:r>
            <a:r>
              <a:rPr lang="zh-CN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宋体" pitchFamily="2" charset="-122"/>
              </a:rPr>
              <a:t> </a:t>
            </a:r>
            <a:endParaRPr lang="zh-CN" altLang="zh-CN" sz="1200" b="1" dirty="0">
              <a:solidFill>
                <a:schemeClr val="tx1">
                  <a:lumMod val="95000"/>
                  <a:lumOff val="5000"/>
                </a:schemeClr>
              </a:solidFill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9072" y="2671316"/>
            <a:ext cx="16962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0 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从上进入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从右进入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从下进入</a:t>
            </a:r>
            <a:endParaRPr lang="en-US" altLang="zh-CN" sz="2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</a:rPr>
              <a:t>从左进入</a:t>
            </a:r>
            <a:endParaRPr lang="zh-CN" alt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3890" y="559718"/>
            <a:ext cx="7560838" cy="6260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sz="200"/>
          </a:p>
        </p:txBody>
      </p:sp>
      <p:sp>
        <p:nvSpPr>
          <p:cNvPr id="2" name="矩形 1"/>
          <p:cNvSpPr/>
          <p:nvPr/>
        </p:nvSpPr>
        <p:spPr>
          <a:xfrm>
            <a:off x="1259632" y="1275607"/>
            <a:ext cx="1944216" cy="244827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1275607"/>
            <a:ext cx="643880" cy="612068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3888" y="555528"/>
            <a:ext cx="3240360" cy="2952328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/>
              <a:t>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2152 2.59259E-6 C 0.03125 2.59259E-6 0.04357 0.01358 0.04357 0.02531 L 0.04357 0.0524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7284E-6 L 0.12396 -1.7284E-6 C 0.17969 -1.7284E-6 0.24809 0.05216 0.24809 0.09445 L 0.24809 0.18889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43608" y="914583"/>
            <a:ext cx="2880320" cy="362707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4049" y="915567"/>
            <a:ext cx="2880320" cy="362707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04048" y="915569"/>
            <a:ext cx="953896" cy="906767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46366" y="1326283"/>
            <a:ext cx="93343" cy="933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 rot="2615705">
            <a:off x="5440361" y="1343712"/>
            <a:ext cx="296814" cy="248269"/>
          </a:xfrm>
          <a:prstGeom prst="leftArrow">
            <a:avLst>
              <a:gd name="adj1" fmla="val 23796"/>
              <a:gd name="adj2" fmla="val 57054"/>
            </a:avLst>
          </a:prstGeom>
          <a:solidFill>
            <a:srgbClr val="BBE0E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7584" y="699546"/>
            <a:ext cx="953896" cy="906767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59636" y="1139596"/>
            <a:ext cx="93343" cy="933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 rot="2615705">
            <a:off x="1278186" y="1175261"/>
            <a:ext cx="296814" cy="248269"/>
          </a:xfrm>
          <a:prstGeom prst="leftArrow">
            <a:avLst>
              <a:gd name="adj1" fmla="val 23796"/>
              <a:gd name="adj2" fmla="val 57054"/>
            </a:avLst>
          </a:prstGeom>
          <a:solidFill>
            <a:srgbClr val="BBE0E3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3730" y="915566"/>
            <a:ext cx="4680520" cy="5893989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23732" y="915567"/>
            <a:ext cx="1550081" cy="14734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822929" y="1576474"/>
            <a:ext cx="151682" cy="1516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 rot="2615705">
            <a:off x="2844396" y="1602299"/>
            <a:ext cx="482323" cy="403437"/>
          </a:xfrm>
          <a:prstGeom prst="leftArrow">
            <a:avLst>
              <a:gd name="adj1" fmla="val 23796"/>
              <a:gd name="adj2" fmla="val 57054"/>
            </a:avLst>
          </a:prstGeom>
          <a:solidFill>
            <a:schemeClr val="accent5">
              <a:lumMod val="10000"/>
              <a:alpha val="2902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endCxn id="3" idx="2"/>
          </p:cNvCxnSpPr>
          <p:nvPr/>
        </p:nvCxnSpPr>
        <p:spPr>
          <a:xfrm flipV="1">
            <a:off x="2123732" y="1652318"/>
            <a:ext cx="699199" cy="4465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855" y="1296369"/>
            <a:ext cx="415482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2" idx="0"/>
          </p:cNvCxnSpPr>
          <p:nvPr/>
        </p:nvCxnSpPr>
        <p:spPr>
          <a:xfrm flipH="1">
            <a:off x="2898772" y="915570"/>
            <a:ext cx="1" cy="660907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0359" y="1079436"/>
            <a:ext cx="415482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5971" y="123478"/>
            <a:ext cx="8496944" cy="482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843809" y="699543"/>
            <a:ext cx="2880320" cy="362707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43808" y="699546"/>
            <a:ext cx="953896" cy="906767"/>
          </a:xfrm>
          <a:prstGeom prst="rect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20756" y="1152929"/>
            <a:ext cx="1971324" cy="2714969"/>
          </a:xfrm>
          <a:prstGeom prst="rect">
            <a:avLst/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3528" y="2355726"/>
            <a:ext cx="2997228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 rot="16200000" flipH="1">
            <a:off x="1475656" y="1491630"/>
            <a:ext cx="216024" cy="2520280"/>
          </a:xfrm>
          <a:prstGeom prst="rightBrace">
            <a:avLst>
              <a:gd name="adj1" fmla="val 26563"/>
              <a:gd name="adj2" fmla="val 50000"/>
            </a:avLst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 rot="16200000" flipH="1">
            <a:off x="2971465" y="2510493"/>
            <a:ext cx="216024" cy="482561"/>
          </a:xfrm>
          <a:prstGeom prst="rightBrace">
            <a:avLst>
              <a:gd name="adj1" fmla="val 26563"/>
              <a:gd name="adj2" fmla="val 50000"/>
            </a:avLst>
          </a:prstGeom>
          <a:ln w="95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80" y="2787774"/>
            <a:ext cx="1564339" cy="33855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sz="1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sImg</a:t>
            </a:r>
            <a:r>
              <a:rPr lang="en-US" altLang="zh-C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offsetLeft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9208" y="2787777"/>
            <a:ext cx="2232326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sArea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.offsetWidth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/2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 rot="2615705">
            <a:off x="4629386" y="1841624"/>
            <a:ext cx="482323" cy="403437"/>
          </a:xfrm>
          <a:prstGeom prst="leftArrow">
            <a:avLst>
              <a:gd name="adj1" fmla="val 23796"/>
              <a:gd name="adj2" fmla="val 57054"/>
            </a:avLst>
          </a:prstGeom>
          <a:solidFill>
            <a:schemeClr val="bg1">
              <a:alpha val="2902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80230" y="1554348"/>
            <a:ext cx="1915893" cy="369324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(</a:t>
            </a:r>
            <a:r>
              <a:rPr lang="en-US" altLang="zh-CN" b="1" dirty="0" err="1" smtClean="0">
                <a:solidFill>
                  <a:srgbClr val="FFC000"/>
                </a:solidFill>
              </a:rPr>
              <a:t>clientX,clientY</a:t>
            </a:r>
            <a:r>
              <a:rPr lang="en-US" altLang="zh-CN" b="1" dirty="0" smtClean="0">
                <a:solidFill>
                  <a:srgbClr val="FFC000"/>
                </a:solidFill>
              </a:rPr>
              <a:t>)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/>
      <p:bldP spid="14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498" y="133639"/>
            <a:ext cx="8496944" cy="482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clientX</a:t>
            </a:r>
            <a:r>
              <a:rPr lang="en-US" altLang="zh-CN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-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sImg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.offsetLeft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-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sArea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offsetWidth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&gt;= 0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&amp;&amp;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clientX</a:t>
            </a:r>
            <a:r>
              <a:rPr lang="en-US" altLang="zh-CN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zh-CN" b="1" dirty="0" err="1">
                <a:solidFill>
                  <a:srgbClr val="FF6600"/>
                </a:solidFill>
              </a:rPr>
              <a:t>sImg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.offsetLeft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-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sImg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.offsetWidth+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sArea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offsetWidth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&lt;=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altLang="zh-CN" dirty="0"/>
          </a:p>
          <a:p>
            <a:r>
              <a:rPr lang="en-US" altLang="zh-C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&amp;&amp;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clientY</a:t>
            </a:r>
            <a:r>
              <a:rPr lang="en-US" altLang="zh-CN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sImg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.offsetTop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-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sArea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offsetHeight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&amp;&amp;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clientY</a:t>
            </a:r>
            <a:r>
              <a:rPr lang="en-US" altLang="zh-CN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sImg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.offsetTop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- </a:t>
            </a:r>
            <a:r>
              <a:rPr lang="en-US" altLang="zh-CN" b="1" dirty="0" err="1" smtClean="0">
                <a:solidFill>
                  <a:srgbClr val="FF6600"/>
                </a:solidFill>
              </a:rPr>
              <a:t>sImg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.offsetHeight+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sArea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offsetHeight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050" y="843558"/>
            <a:ext cx="2880320" cy="362707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99129" y="1299612"/>
            <a:ext cx="1971324" cy="2714969"/>
          </a:xfrm>
          <a:prstGeom prst="rect">
            <a:avLst/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 rot="2615705">
            <a:off x="1620085" y="2201663"/>
            <a:ext cx="482323" cy="403437"/>
          </a:xfrm>
          <a:prstGeom prst="leftArrow">
            <a:avLst>
              <a:gd name="adj1" fmla="val 23796"/>
              <a:gd name="adj2" fmla="val 5705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768607" y="2262548"/>
            <a:ext cx="917983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686586" y="835175"/>
            <a:ext cx="0" cy="1427374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23930" y="1006323"/>
            <a:ext cx="3998835" cy="3693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</a:rPr>
              <a:t>sArea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style.left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evt.offsetX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宽度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23930" y="1713870"/>
            <a:ext cx="4007491" cy="3693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</a:rPr>
              <a:t>sArea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style.top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evt.offsetY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275607"/>
            <a:ext cx="1944216" cy="244827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1275607"/>
            <a:ext cx="643880" cy="612068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3889" y="539044"/>
            <a:ext cx="7488832" cy="6353186"/>
          </a:xfrm>
          <a:prstGeom prst="rect">
            <a:avLst/>
          </a:prstGeom>
          <a:solidFill>
            <a:srgbClr val="A3A3E0">
              <a:alpha val="6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3888" y="555528"/>
            <a:ext cx="3240360" cy="2952328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2152 2.59259E-6 C 0.03125 2.59259E-6 0.04357 0.01358 0.04357 0.02531 L 0.04357 0.0524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85361E-6 L -0.14566 2.85361E-6 C -0.21128 2.85361E-6 -0.29132 -0.09296 -0.29132 -0.1677 L -0.29132 -0.33478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-167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817" y="695570"/>
            <a:ext cx="4896544" cy="3960440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88025" y="987574"/>
            <a:ext cx="1152128" cy="1368152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5857" y="987574"/>
            <a:ext cx="1152128" cy="1688216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00193" y="987576"/>
            <a:ext cx="1152128" cy="1872208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8025" y="2499746"/>
            <a:ext cx="1152128" cy="1258889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75857" y="2825033"/>
            <a:ext cx="1152128" cy="1546921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0193" y="3003802"/>
            <a:ext cx="1152128" cy="1546921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403650" y="2355726"/>
            <a:ext cx="741682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55677" y="2675790"/>
            <a:ext cx="741682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79713" y="2859782"/>
            <a:ext cx="741682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15817" y="695570"/>
            <a:ext cx="4896544" cy="3960440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88025" y="987574"/>
            <a:ext cx="1152128" cy="1368152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5857" y="987574"/>
            <a:ext cx="1152128" cy="1688216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00193" y="987576"/>
            <a:ext cx="1152128" cy="1872208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915817" y="167165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27985" y="167165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40153" y="167165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452321" y="167165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</p:cNvCxnSpPr>
          <p:nvPr/>
        </p:nvCxnSpPr>
        <p:spPr>
          <a:xfrm flipV="1">
            <a:off x="3851920" y="695572"/>
            <a:ext cx="0" cy="29200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32857" y="3435847"/>
            <a:ext cx="2709395" cy="523220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水平，垂直间隙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53" y="857884"/>
            <a:ext cx="2031309" cy="923322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为什么叫脚本语言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编程语言区别？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1560" y="2193708"/>
            <a:ext cx="864096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99792" y="2193708"/>
            <a:ext cx="864096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16016" y="2193708"/>
            <a:ext cx="864096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32240" y="2193708"/>
            <a:ext cx="864096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JS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6" idx="1"/>
            <a:endCxn id="5" idx="3"/>
          </p:cNvCxnSpPr>
          <p:nvPr/>
        </p:nvCxnSpPr>
        <p:spPr>
          <a:xfrm flipH="1">
            <a:off x="5580112" y="2544747"/>
            <a:ext cx="115212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1"/>
            <a:endCxn id="4" idx="3"/>
          </p:cNvCxnSpPr>
          <p:nvPr/>
        </p:nvCxnSpPr>
        <p:spPr>
          <a:xfrm flipH="1">
            <a:off x="3563890" y="2544747"/>
            <a:ext cx="115212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3" idx="3"/>
          </p:cNvCxnSpPr>
          <p:nvPr/>
        </p:nvCxnSpPr>
        <p:spPr>
          <a:xfrm flipH="1">
            <a:off x="1475658" y="2544747"/>
            <a:ext cx="122413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11560" y="3327834"/>
            <a:ext cx="864096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39752" y="3327834"/>
            <a:ext cx="864096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959932" y="3327834"/>
            <a:ext cx="864096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JVM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80112" y="3327834"/>
            <a:ext cx="1152128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1"/>
            <a:endCxn id="15" idx="3"/>
          </p:cNvCxnSpPr>
          <p:nvPr/>
        </p:nvCxnSpPr>
        <p:spPr>
          <a:xfrm flipH="1">
            <a:off x="4824028" y="3678873"/>
            <a:ext cx="75608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1"/>
            <a:endCxn id="14" idx="3"/>
          </p:cNvCxnSpPr>
          <p:nvPr/>
        </p:nvCxnSpPr>
        <p:spPr>
          <a:xfrm flipH="1">
            <a:off x="3203848" y="3678873"/>
            <a:ext cx="75608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  <a:endCxn id="13" idx="3"/>
          </p:cNvCxnSpPr>
          <p:nvPr/>
        </p:nvCxnSpPr>
        <p:spPr>
          <a:xfrm flipH="1">
            <a:off x="1475656" y="3678873"/>
            <a:ext cx="86409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7596341" y="3327834"/>
            <a:ext cx="926795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>
            <a:stCxn id="28" idx="1"/>
            <a:endCxn id="16" idx="3"/>
          </p:cNvCxnSpPr>
          <p:nvPr/>
        </p:nvCxnSpPr>
        <p:spPr>
          <a:xfrm flipH="1">
            <a:off x="6732240" y="3678873"/>
            <a:ext cx="86409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164288" y="91556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236298" y="987576"/>
            <a:ext cx="1152128" cy="1872208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51922" y="727111"/>
            <a:ext cx="4896544" cy="3960440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3529" y="2527311"/>
            <a:ext cx="1008112" cy="360040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31640" y="2527311"/>
            <a:ext cx="1008112" cy="360040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39754" y="2527311"/>
            <a:ext cx="1008112" cy="360040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39952" y="91556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652120" y="91556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24130" y="987574"/>
            <a:ext cx="1152128" cy="1368152"/>
          </a:xfrm>
          <a:prstGeom prst="rect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3529" y="2487241"/>
            <a:ext cx="1008112" cy="40011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30,20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31640" y="2487241"/>
            <a:ext cx="1008112" cy="40011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260,20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96617" y="686283"/>
            <a:ext cx="1567475" cy="1989508"/>
            <a:chOff x="3796613" y="686282"/>
            <a:chExt cx="1567475" cy="1989508"/>
          </a:xfrm>
        </p:grpSpPr>
        <p:sp>
          <p:nvSpPr>
            <p:cNvPr id="18" name="矩形 17"/>
            <p:cNvSpPr/>
            <p:nvPr/>
          </p:nvSpPr>
          <p:spPr>
            <a:xfrm>
              <a:off x="4211960" y="987574"/>
              <a:ext cx="1152128" cy="1688216"/>
            </a:xfrm>
            <a:prstGeom prst="rect">
              <a:avLst/>
            </a:prstGeom>
            <a:ln w="1905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4211960" y="2355726"/>
              <a:ext cx="1152128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283968" y="2058402"/>
              <a:ext cx="100811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smtClean="0">
                  <a:ln w="19050">
                    <a:noFill/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200</a:t>
              </a:r>
              <a:endParaRPr lang="zh-CN" altLang="en-US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856112" y="1671650"/>
              <a:ext cx="355848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796613" y="1302318"/>
              <a:ext cx="487355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smtClean="0">
                  <a:ln w="19050">
                    <a:noFill/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30</a:t>
              </a:r>
              <a:endParaRPr lang="zh-CN" altLang="en-US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4754555" y="727111"/>
              <a:ext cx="0" cy="260463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754555" y="686282"/>
              <a:ext cx="487355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smtClean="0">
                  <a:ln w="19050">
                    <a:noFill/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20</a:t>
              </a:r>
              <a:endParaRPr lang="zh-CN" altLang="en-US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2339754" y="2487241"/>
            <a:ext cx="1008112" cy="40011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490,20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3529" y="2521228"/>
            <a:ext cx="1008112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1600" dirty="0">
                <a:ln w="19050">
                  <a:noFill/>
                  <a:prstDash val="solid"/>
                </a:ln>
                <a:solidFill>
                  <a:srgbClr val="FF0000"/>
                </a:solidFill>
              </a:rPr>
              <a:t>30,370</a:t>
            </a:r>
            <a:endParaRPr lang="zh-CN" altLang="en-US" sz="1600" dirty="0">
              <a:ln w="1905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139142" y="2887353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331640" y="2521228"/>
            <a:ext cx="1008112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1600" dirty="0">
                <a:ln w="19050">
                  <a:noFill/>
                  <a:prstDash val="solid"/>
                </a:ln>
                <a:solidFill>
                  <a:srgbClr val="FF0000"/>
                </a:solidFill>
              </a:rPr>
              <a:t>260,320</a:t>
            </a:r>
            <a:endParaRPr lang="zh-CN" altLang="en-US" sz="1600" dirty="0">
              <a:ln w="1905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652120" y="2571750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164288" y="307580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339754" y="2521228"/>
            <a:ext cx="1008112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1600" dirty="0">
                <a:ln w="19050">
                  <a:noFill/>
                  <a:prstDash val="solid"/>
                </a:ln>
                <a:solidFill>
                  <a:srgbClr val="FF0000"/>
                </a:solidFill>
              </a:rPr>
              <a:t>490,400</a:t>
            </a:r>
            <a:endParaRPr lang="zh-CN" altLang="en-US" sz="1600" dirty="0">
              <a:ln w="19050">
                <a:noFill/>
                <a:prstDash val="solid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21" grpId="0"/>
      <p:bldP spid="22" grpId="0"/>
      <p:bldP spid="35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164288" y="91556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236298" y="987576"/>
            <a:ext cx="1152128" cy="1872208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51922" y="727111"/>
            <a:ext cx="4896544" cy="3960440"/>
          </a:xfrm>
          <a:prstGeom prst="rect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39952" y="91556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652120" y="91556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724130" y="987574"/>
            <a:ext cx="1152128" cy="1368152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3529" y="2487241"/>
            <a:ext cx="1008112" cy="40011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30,20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31640" y="2487241"/>
            <a:ext cx="1008112" cy="40011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260,20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96617" y="686283"/>
            <a:ext cx="1567475" cy="1989508"/>
            <a:chOff x="3796613" y="686282"/>
            <a:chExt cx="1567475" cy="1989508"/>
          </a:xfrm>
        </p:grpSpPr>
        <p:sp>
          <p:nvSpPr>
            <p:cNvPr id="18" name="矩形 17"/>
            <p:cNvSpPr/>
            <p:nvPr/>
          </p:nvSpPr>
          <p:spPr>
            <a:xfrm>
              <a:off x="4211960" y="987574"/>
              <a:ext cx="1152128" cy="1688216"/>
            </a:xfrm>
            <a:prstGeom prst="rect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4211960" y="2355726"/>
              <a:ext cx="1152128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283968" y="2058402"/>
              <a:ext cx="100811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smtClean="0">
                  <a:ln w="19050">
                    <a:noFill/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200</a:t>
              </a:r>
              <a:endParaRPr lang="zh-CN" altLang="en-US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856112" y="1671650"/>
              <a:ext cx="355848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796613" y="1302318"/>
              <a:ext cx="487355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smtClean="0">
                  <a:ln w="19050">
                    <a:noFill/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30</a:t>
              </a:r>
              <a:endParaRPr lang="zh-CN" altLang="en-US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4754555" y="727111"/>
              <a:ext cx="0" cy="260463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754555" y="686282"/>
              <a:ext cx="487355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 smtClean="0">
                  <a:ln w="19050">
                    <a:noFill/>
                    <a:prstDash val="solid"/>
                  </a:ln>
                  <a:solidFill>
                    <a:schemeClr val="bg2">
                      <a:lumMod val="50000"/>
                    </a:schemeClr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20</a:t>
              </a:r>
              <a:endParaRPr lang="zh-CN" altLang="en-US" dirty="0">
                <a:ln w="19050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2339754" y="2487241"/>
            <a:ext cx="1008112" cy="400110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2000" dirty="0">
                <a:ln w="19050">
                  <a:noFill/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490,20</a:t>
            </a:r>
            <a:endParaRPr lang="zh-CN" altLang="en-US" sz="2000" dirty="0">
              <a:ln w="19050">
                <a:noFill/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3529" y="2521228"/>
            <a:ext cx="100811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1600" dirty="0">
                <a:ln w="1905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30,370</a:t>
            </a:r>
            <a:endParaRPr lang="zh-CN" altLang="en-US" sz="1600" dirty="0">
              <a:ln w="19050">
                <a:noFill/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139142" y="2887353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331640" y="2521228"/>
            <a:ext cx="100811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1600" dirty="0">
                <a:ln w="1905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260,320</a:t>
            </a:r>
            <a:endParaRPr lang="zh-CN" altLang="en-US" sz="1600" dirty="0">
              <a:ln w="19050">
                <a:noFill/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652120" y="2571750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164288" y="3075807"/>
            <a:ext cx="144016" cy="14401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339754" y="2521228"/>
            <a:ext cx="100811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altLang="zh-CN" sz="1600" dirty="0">
                <a:ln w="19050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490,400</a:t>
            </a:r>
            <a:endParaRPr lang="zh-CN" altLang="en-US" sz="1600" dirty="0">
              <a:ln w="19050">
                <a:noFill/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11962" y="2959361"/>
            <a:ext cx="1152128" cy="1124559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24130" y="2657542"/>
            <a:ext cx="1152128" cy="1426376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236298" y="3147814"/>
            <a:ext cx="1152128" cy="1426376"/>
          </a:xfrm>
          <a:prstGeom prst="rect">
            <a:avLst/>
          </a:prstGeom>
          <a:ln w="19050">
            <a:solidFill>
              <a:schemeClr val="tx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81D-4F88-42A4-8446-7334FAB410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627534"/>
            <a:ext cx="4076757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[{</a:t>
            </a:r>
            <a:r>
              <a:rPr lang="en-US" altLang="zh-CN" sz="1400" dirty="0" err="1" smtClean="0">
                <a:latin typeface="Arial" pitchFamily="34" charset="0"/>
                <a:ea typeface="微软雅黑" pitchFamily="34" charset="-122"/>
              </a:rPr>
              <a:t>top:xxx,left:xxx,z-index:xx,width:xxx,height:xxx</a:t>
            </a:r>
            <a:r>
              <a:rPr lang="en-US" altLang="zh-CN" sz="1400" dirty="0" smtClean="0">
                <a:ea typeface="微软雅黑" pitchFamily="34" charset="-122"/>
              </a:rPr>
              <a:t>},</a:t>
            </a:r>
            <a:endParaRPr lang="en-US" altLang="zh-CN" sz="1400" dirty="0" smtClean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ea typeface="微软雅黑" pitchFamily="34" charset="-122"/>
              </a:rPr>
              <a:t> </a:t>
            </a:r>
            <a:r>
              <a:rPr lang="en-US" altLang="zh-CN" sz="1400" dirty="0">
                <a:ea typeface="微软雅黑" pitchFamily="34" charset="-122"/>
              </a:rPr>
              <a:t>{</a:t>
            </a:r>
            <a:r>
              <a:rPr lang="en-US" altLang="zh-CN" sz="1400" dirty="0" err="1">
                <a:ea typeface="微软雅黑" pitchFamily="34" charset="-122"/>
              </a:rPr>
              <a:t>top:xxx,left:xxx,z-index:xx,width:xxx,height:xxx</a:t>
            </a:r>
            <a:r>
              <a:rPr lang="en-US" altLang="zh-CN" sz="1400" dirty="0" smtClean="0">
                <a:ea typeface="微软雅黑" pitchFamily="34" charset="-122"/>
              </a:rPr>
              <a:t>},</a:t>
            </a:r>
            <a:endParaRPr lang="en-US" altLang="zh-CN" sz="1400" dirty="0" smtClean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itchFamily="34" charset="-122"/>
              </a:rPr>
              <a:t>{</a:t>
            </a:r>
            <a:r>
              <a:rPr lang="en-US" altLang="zh-CN" sz="1400" dirty="0" err="1">
                <a:ea typeface="微软雅黑" pitchFamily="34" charset="-122"/>
              </a:rPr>
              <a:t>top:xxx,left:xxx,z-index:xx,width:xxx,height:xxx</a:t>
            </a:r>
            <a:r>
              <a:rPr lang="en-US" altLang="zh-CN" sz="1400" dirty="0" smtClean="0">
                <a:ea typeface="微软雅黑" pitchFamily="34" charset="-122"/>
              </a:rPr>
              <a:t>},</a:t>
            </a:r>
            <a:endParaRPr lang="en-US" altLang="zh-CN" sz="1400" dirty="0" smtClean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itchFamily="34" charset="-122"/>
              </a:rPr>
              <a:t>{</a:t>
            </a:r>
            <a:r>
              <a:rPr lang="en-US" altLang="zh-CN" sz="1400" dirty="0" err="1">
                <a:ea typeface="微软雅黑" pitchFamily="34" charset="-122"/>
              </a:rPr>
              <a:t>top:xxx,left:xxx,z-index:xx,width:xxx,height:xxx</a:t>
            </a:r>
            <a:r>
              <a:rPr lang="en-US" altLang="zh-CN" sz="1400" dirty="0" smtClean="0">
                <a:ea typeface="微软雅黑" pitchFamily="34" charset="-122"/>
              </a:rPr>
              <a:t>},</a:t>
            </a:r>
            <a:endParaRPr lang="en-US" altLang="zh-CN" sz="1400" dirty="0" smtClean="0"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ea typeface="微软雅黑" pitchFamily="34" charset="-122"/>
              </a:rPr>
              <a:t>{</a:t>
            </a:r>
            <a:r>
              <a:rPr lang="en-US" altLang="zh-CN" sz="1400" dirty="0" err="1">
                <a:ea typeface="微软雅黑" pitchFamily="34" charset="-122"/>
              </a:rPr>
              <a:t>top:xxx,left:xxx,z-index:xx,width:xxx,height:xxx</a:t>
            </a:r>
            <a:r>
              <a:rPr lang="en-US" altLang="zh-CN" sz="1400" dirty="0" smtClean="0">
                <a:ea typeface="微软雅黑" pitchFamily="34" charset="-122"/>
              </a:rPr>
              <a:t>}]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499742"/>
            <a:ext cx="2472152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ea typeface="微软雅黑" pitchFamily="34" charset="-122"/>
              </a:rPr>
              <a:t>[</a:t>
            </a:r>
            <a:r>
              <a:rPr lang="en-US" altLang="zh-CN" sz="1400" dirty="0">
                <a:ea typeface="微软雅黑" pitchFamily="34" charset="-122"/>
              </a:rPr>
              <a:t>,</a:t>
            </a:r>
            <a:r>
              <a:rPr lang="en-US" altLang="zh-CN" sz="1400" dirty="0" smtClean="0">
                <a:ea typeface="微软雅黑" pitchFamily="34" charset="-122"/>
              </a:rPr>
              <a:t>img4,img0,img1,img2,img3]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1687-6AC2-4B88-8E25-221E086ED5A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267494"/>
            <a:ext cx="2592288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本地事先定义好一个函数</a:t>
            </a:r>
            <a:endParaRPr lang="en-US" altLang="zh-CN" sz="1600" dirty="0" smtClean="0"/>
          </a:p>
          <a:p>
            <a:r>
              <a:rPr lang="en-US" altLang="zh-CN" sz="1600" dirty="0" smtClean="0"/>
              <a:t>function </a:t>
            </a:r>
            <a:r>
              <a:rPr lang="en-US" altLang="zh-CN" sz="1600" dirty="0" err="1" smtClean="0"/>
              <a:t>abc</a:t>
            </a:r>
            <a:r>
              <a:rPr lang="en-US" altLang="zh-CN" sz="1600" dirty="0" smtClean="0"/>
              <a:t>(data){</a:t>
            </a:r>
            <a:endParaRPr lang="en-US" altLang="zh-CN" sz="1600" dirty="0" smtClean="0"/>
          </a:p>
          <a:p>
            <a:r>
              <a:rPr lang="en-US" altLang="zh-CN" sz="1200" dirty="0" smtClean="0">
                <a:solidFill>
                  <a:srgbClr val="FFFF00"/>
                </a:solidFill>
              </a:rPr>
              <a:t>       //</a:t>
            </a:r>
            <a:r>
              <a:rPr lang="zh-CN" altLang="en-US" sz="1200" dirty="0" smtClean="0">
                <a:solidFill>
                  <a:srgbClr val="FFFF00"/>
                </a:solidFill>
              </a:rPr>
              <a:t>数据的处理过程</a:t>
            </a:r>
            <a:r>
              <a:rPr lang="en-US" altLang="zh-CN" sz="1200" dirty="0" smtClean="0">
                <a:solidFill>
                  <a:srgbClr val="FFFF00"/>
                </a:solidFill>
              </a:rPr>
              <a:t>…….</a:t>
            </a:r>
            <a:endParaRPr lang="en-US" altLang="zh-CN" sz="1200" dirty="0" smtClean="0">
              <a:solidFill>
                <a:srgbClr val="FFFF00"/>
              </a:solidFill>
            </a:endParaRP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004048" y="283508"/>
            <a:ext cx="2592288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百度地图服务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627784" y="915566"/>
            <a:ext cx="2016224" cy="1296144"/>
          </a:xfrm>
          <a:prstGeom prst="wedgeRoundRectCallout">
            <a:avLst>
              <a:gd name="adj1" fmla="val -86971"/>
              <a:gd name="adj2" fmla="val -444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就是我们需要获取的数据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2715766"/>
            <a:ext cx="3888432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通过</a:t>
            </a:r>
            <a:r>
              <a:rPr lang="en-US" altLang="zh-CN" sz="1400" dirty="0" smtClean="0"/>
              <a:t>JS</a:t>
            </a:r>
            <a:r>
              <a:rPr lang="zh-CN" altLang="en-US" sz="1400" dirty="0" smtClean="0"/>
              <a:t>我们在页面上生成一个</a:t>
            </a:r>
            <a:r>
              <a:rPr lang="en-US" altLang="zh-CN" sz="1400" dirty="0" smtClean="0"/>
              <a:t>script</a:t>
            </a:r>
            <a:r>
              <a:rPr lang="zh-CN" altLang="en-US" sz="1400" dirty="0" smtClean="0"/>
              <a:t>标签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&lt;script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map.baidu.com?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callback</a:t>
            </a:r>
            <a:r>
              <a:rPr lang="en-US" altLang="zh-CN" sz="1400" dirty="0" smtClean="0">
                <a:solidFill>
                  <a:srgbClr val="FFC000"/>
                </a:solidFill>
              </a:rPr>
              <a:t>=</a:t>
            </a:r>
            <a:r>
              <a:rPr lang="en-US" altLang="zh-CN" sz="1400" dirty="0" err="1" smtClean="0">
                <a:solidFill>
                  <a:srgbClr val="FFC000"/>
                </a:solidFill>
              </a:rPr>
              <a:t>abc</a:t>
            </a:r>
            <a:r>
              <a:rPr lang="en-US" altLang="zh-CN" sz="1400" dirty="0" smtClean="0"/>
              <a:t>”&gt;</a:t>
            </a:r>
            <a:endParaRPr lang="zh-CN" altLang="en-US" sz="14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067944" y="1275606"/>
            <a:ext cx="1152128" cy="2088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折角形 10"/>
          <p:cNvSpPr/>
          <p:nvPr/>
        </p:nvSpPr>
        <p:spPr>
          <a:xfrm>
            <a:off x="5220072" y="2211710"/>
            <a:ext cx="2160240" cy="1152128"/>
          </a:xfrm>
          <a:prstGeom prst="foldedCorner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生成一个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abc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^*#$%@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306264" y="1491630"/>
            <a:ext cx="0" cy="7619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012160" y="3219822"/>
            <a:ext cx="2016224" cy="1296144"/>
          </a:xfrm>
          <a:prstGeom prst="wedgeRoundRectCallout">
            <a:avLst>
              <a:gd name="adj1" fmla="val -26124"/>
              <a:gd name="adj2" fmla="val -7506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百度返回给我们的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067944" y="3003798"/>
            <a:ext cx="1152128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089" y="1059661"/>
            <a:ext cx="6769100" cy="3000813"/>
          </a:xfrm>
          <a:prstGeom prst="rect">
            <a:avLst/>
          </a:prstGeom>
          <a:noFill/>
        </p:spPr>
        <p:txBody>
          <a:bodyPr lIns="91432" tIns="45716" rIns="91432" bIns="45716">
            <a:spAutoFit/>
          </a:bodyPr>
          <a:lstStyle/>
          <a:p>
            <a:pPr eaLnBrk="1" hangingPunct="1">
              <a:lnSpc>
                <a:spcPct val="300000"/>
              </a:lnSpc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隔行变色   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倒计时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全选与反选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843560"/>
            <a:ext cx="6048672" cy="1846659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标准的重要性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第一个标准的诞生    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ECMA-262</a:t>
            </a:r>
            <a:endParaRPr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Jscript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JavaScript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539554" y="3359638"/>
            <a:ext cx="8280920" cy="559766"/>
          </a:xfrm>
          <a:prstGeom prst="rect">
            <a:avLst/>
          </a:prstGeom>
          <a:noFill/>
        </p:spPr>
        <p:txBody>
          <a:bodyPr wrap="square" lIns="91432" tIns="45716" rIns="91432" bIns="457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网景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netScape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、火狐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、谷歌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、苹果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Safari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、欧朋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Opera</a:t>
            </a: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8" y="771550"/>
            <a:ext cx="6481762" cy="3831810"/>
          </a:xfrm>
          <a:prstGeom prst="rect">
            <a:avLst/>
          </a:prstGeom>
          <a:noFill/>
        </p:spPr>
        <p:txBody>
          <a:bodyPr lIns="91432" tIns="45716" rIns="91432" bIns="45716">
            <a:spAutoFit/>
          </a:bodyPr>
          <a:lstStyle/>
          <a:p>
            <a:pPr eaLnBrk="1" hangingPunct="1">
              <a:lnSpc>
                <a:spcPct val="300000"/>
              </a:lnSpc>
              <a:defRPr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：解释器、翻译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Document Object Model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Browser Object Model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各组成部分的兼容性，兼容性问题由来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0444" y="735546"/>
            <a:ext cx="5926622" cy="73866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Document Object Model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69776" y="2229395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97968" y="3039485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body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肘形连接符 6"/>
          <p:cNvCxnSpPr>
            <a:stCxn id="3" idx="3"/>
            <a:endCxn id="5" idx="1"/>
          </p:cNvCxnSpPr>
          <p:nvPr/>
        </p:nvCxnSpPr>
        <p:spPr>
          <a:xfrm>
            <a:off x="1777888" y="2364410"/>
            <a:ext cx="720080" cy="810090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497968" y="1635329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肘形连接符 10"/>
          <p:cNvCxnSpPr>
            <a:stCxn id="3" idx="3"/>
            <a:endCxn id="9" idx="1"/>
          </p:cNvCxnSpPr>
          <p:nvPr/>
        </p:nvCxnSpPr>
        <p:spPr>
          <a:xfrm flipV="1">
            <a:off x="1777888" y="1770344"/>
            <a:ext cx="720080" cy="594066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497968" y="2068781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title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肘形连接符 14"/>
          <p:cNvCxnSpPr>
            <a:stCxn id="3" idx="3"/>
            <a:endCxn id="13" idx="1"/>
          </p:cNvCxnSpPr>
          <p:nvPr/>
        </p:nvCxnSpPr>
        <p:spPr>
          <a:xfrm flipV="1">
            <a:off x="1777888" y="2203800"/>
            <a:ext cx="720080" cy="160615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442184" y="2356618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42184" y="2904470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442184" y="3417527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table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5" name="肘形连接符 24"/>
          <p:cNvCxnSpPr>
            <a:stCxn id="5" idx="3"/>
            <a:endCxn id="21" idx="1"/>
          </p:cNvCxnSpPr>
          <p:nvPr/>
        </p:nvCxnSpPr>
        <p:spPr>
          <a:xfrm flipV="1">
            <a:off x="3506080" y="2491633"/>
            <a:ext cx="936104" cy="682868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3"/>
            <a:endCxn id="22" idx="1"/>
          </p:cNvCxnSpPr>
          <p:nvPr/>
        </p:nvCxnSpPr>
        <p:spPr>
          <a:xfrm flipV="1">
            <a:off x="3506080" y="3039485"/>
            <a:ext cx="936104" cy="135015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3"/>
            <a:endCxn id="23" idx="1"/>
          </p:cNvCxnSpPr>
          <p:nvPr/>
        </p:nvCxnSpPr>
        <p:spPr>
          <a:xfrm>
            <a:off x="3506080" y="3174500"/>
            <a:ext cx="936104" cy="378042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22104" y="3985732"/>
            <a:ext cx="720080" cy="27003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594583" y="3985732"/>
            <a:ext cx="1143744" cy="27003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54353" y="3993542"/>
            <a:ext cx="936104" cy="27003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style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3" idx="2"/>
            <a:endCxn id="32" idx="0"/>
          </p:cNvCxnSpPr>
          <p:nvPr/>
        </p:nvCxnSpPr>
        <p:spPr>
          <a:xfrm rot="5400000">
            <a:off x="4365108" y="3404597"/>
            <a:ext cx="298175" cy="8640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3" idx="2"/>
            <a:endCxn id="33" idx="0"/>
          </p:cNvCxnSpPr>
          <p:nvPr/>
        </p:nvCxnSpPr>
        <p:spPr>
          <a:xfrm rot="16200000" flipH="1">
            <a:off x="4907264" y="3726537"/>
            <a:ext cx="298175" cy="220216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3" idx="2"/>
            <a:endCxn id="34" idx="0"/>
          </p:cNvCxnSpPr>
          <p:nvPr/>
        </p:nvCxnSpPr>
        <p:spPr>
          <a:xfrm rot="16200000" flipH="1">
            <a:off x="5531330" y="3102469"/>
            <a:ext cx="305985" cy="1476164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738328" y="1770344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span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731782" y="2589119"/>
            <a:ext cx="1008112" cy="270030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2" name="肘形连接符 51"/>
          <p:cNvCxnSpPr>
            <a:stCxn id="21" idx="3"/>
            <a:endCxn id="49" idx="1"/>
          </p:cNvCxnSpPr>
          <p:nvPr/>
        </p:nvCxnSpPr>
        <p:spPr>
          <a:xfrm flipV="1">
            <a:off x="5450296" y="1905361"/>
            <a:ext cx="288032" cy="586274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1" idx="3"/>
            <a:endCxn id="50" idx="1"/>
          </p:cNvCxnSpPr>
          <p:nvPr/>
        </p:nvCxnSpPr>
        <p:spPr>
          <a:xfrm>
            <a:off x="5450300" y="2491637"/>
            <a:ext cx="281485" cy="232501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034473" y="1257287"/>
            <a:ext cx="720080" cy="27003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肘形连接符 57"/>
          <p:cNvCxnSpPr>
            <a:stCxn id="49" idx="3"/>
            <a:endCxn id="56" idx="2"/>
          </p:cNvCxnSpPr>
          <p:nvPr/>
        </p:nvCxnSpPr>
        <p:spPr>
          <a:xfrm flipV="1">
            <a:off x="6746440" y="1392302"/>
            <a:ext cx="288032" cy="513057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折角形 59"/>
          <p:cNvSpPr/>
          <p:nvPr/>
        </p:nvSpPr>
        <p:spPr>
          <a:xfrm>
            <a:off x="7034473" y="2094380"/>
            <a:ext cx="720080" cy="270030"/>
          </a:xfrm>
          <a:prstGeom prst="foldedCorner">
            <a:avLst>
              <a:gd name="adj" fmla="val 32792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肘形连接符 61"/>
          <p:cNvCxnSpPr>
            <a:stCxn id="49" idx="3"/>
            <a:endCxn id="60" idx="1"/>
          </p:cNvCxnSpPr>
          <p:nvPr/>
        </p:nvCxnSpPr>
        <p:spPr>
          <a:xfrm>
            <a:off x="6746440" y="1905359"/>
            <a:ext cx="288032" cy="324036"/>
          </a:xfrm>
          <a:prstGeom prst="bentConnector3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折角形 29"/>
          <p:cNvSpPr/>
          <p:nvPr/>
        </p:nvSpPr>
        <p:spPr>
          <a:xfrm>
            <a:off x="1657717" y="4371950"/>
            <a:ext cx="5904656" cy="681540"/>
          </a:xfrm>
          <a:prstGeom prst="foldedCorner">
            <a:avLst>
              <a:gd name="adj" fmla="val 233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2" tIns="45716" rIns="91432" bIns="45716" rtlCol="0" anchor="t"/>
          <a:lstStyle/>
          <a:p>
            <a:pPr algn="ctr"/>
            <a:r>
              <a:rPr lang="zh-CN" altLang="en-US" dirty="0" smtClean="0"/>
              <a:t>整个文档</a:t>
            </a:r>
            <a:r>
              <a:rPr lang="en-US" altLang="zh-CN" dirty="0" smtClean="0"/>
              <a:t>(document)</a:t>
            </a:r>
            <a:r>
              <a:rPr lang="zh-CN" altLang="en-US" dirty="0" smtClean="0"/>
              <a:t>是一个树状结构，我们称之为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树，因此元素和元素直接会有父子或兄弟关系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07" y="2247716"/>
            <a:ext cx="9036448" cy="830997"/>
          </a:xfrm>
          <a:prstGeom prst="rect">
            <a:avLst/>
          </a:prstGeom>
          <a:noFill/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en-US" altLang="zh-CN" sz="4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&lt;span id=‘5’&gt;hello world&lt;/span&gt;</a:t>
            </a:r>
            <a:endParaRPr lang="zh-CN" altLang="en-US" sz="4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79512" y="904886"/>
            <a:ext cx="0" cy="2052228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60232" y="1745339"/>
            <a:ext cx="0" cy="1690511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9512" y="1238566"/>
            <a:ext cx="8712968" cy="0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折角形 13"/>
          <p:cNvSpPr/>
          <p:nvPr/>
        </p:nvSpPr>
        <p:spPr>
          <a:xfrm>
            <a:off x="3707905" y="1124266"/>
            <a:ext cx="1368152" cy="270030"/>
          </a:xfrm>
          <a:prstGeom prst="foldedCorner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标签元素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51920" y="1745339"/>
            <a:ext cx="0" cy="1690511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892480" y="1049545"/>
            <a:ext cx="0" cy="2052228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851920" y="1931002"/>
            <a:ext cx="2799928" cy="3356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折角形 17"/>
          <p:cNvSpPr/>
          <p:nvPr/>
        </p:nvSpPr>
        <p:spPr>
          <a:xfrm>
            <a:off x="4535997" y="1799341"/>
            <a:ext cx="1368152" cy="270030"/>
          </a:xfrm>
          <a:prstGeom prst="foldedCorner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419872" y="1745339"/>
            <a:ext cx="0" cy="1690511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51720" y="1745339"/>
            <a:ext cx="0" cy="1690511"/>
          </a:xfrm>
          <a:prstGeom prst="line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51720" y="3101773"/>
            <a:ext cx="1368152" cy="0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折角形 25"/>
          <p:cNvSpPr/>
          <p:nvPr/>
        </p:nvSpPr>
        <p:spPr>
          <a:xfrm>
            <a:off x="2339752" y="2957114"/>
            <a:ext cx="792088" cy="270030"/>
          </a:xfrm>
          <a:prstGeom prst="foldedCorner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折角形 30"/>
          <p:cNvSpPr/>
          <p:nvPr/>
        </p:nvSpPr>
        <p:spPr>
          <a:xfrm>
            <a:off x="1691680" y="3867894"/>
            <a:ext cx="5904656" cy="648072"/>
          </a:xfrm>
          <a:prstGeom prst="foldedCorner">
            <a:avLst>
              <a:gd name="adj" fmla="val 233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2" tIns="45716" rIns="91432" bIns="45716" rtlCol="0" anchor="t"/>
          <a:lstStyle/>
          <a:p>
            <a:pPr algn="ctr"/>
            <a:r>
              <a:rPr lang="zh-CN" altLang="en-US" sz="1600" b="1" dirty="0"/>
              <a:t>在</a:t>
            </a:r>
            <a:r>
              <a:rPr lang="en-US" altLang="zh-CN" sz="1600" b="1" dirty="0"/>
              <a:t>DOM</a:t>
            </a:r>
            <a:r>
              <a:rPr lang="zh-CN" altLang="en-US" sz="1600" b="1" dirty="0"/>
              <a:t>模型中，我们把标签、文本、属性都看做是节点</a:t>
            </a:r>
            <a:r>
              <a:rPr lang="en-US" altLang="zh-CN" sz="1600" b="1" dirty="0"/>
              <a:t>(Node)</a:t>
            </a:r>
            <a:r>
              <a:rPr lang="zh-CN" altLang="en-US" sz="1600" b="1" dirty="0"/>
              <a:t>，请大家先记住，后面会用到这个概念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16115951"/>
  <p:tag name="MH_LIBRARY" val="GRAPHIC"/>
</p:tagLst>
</file>

<file path=ppt/tags/tag2.xml><?xml version="1.0" encoding="utf-8"?>
<p:tagLst xmlns:p="http://schemas.openxmlformats.org/presentationml/2006/main">
  <p:tag name="MH" val="20151116120010"/>
  <p:tag name="MH_LIBRARY" val="GRAPHIC"/>
  <p:tag name="MH_ORDER" val="Freeform 21"/>
</p:tagLst>
</file>

<file path=ppt/tags/tag3.xml><?xml version="1.0" encoding="utf-8"?>
<p:tagLst xmlns:p="http://schemas.openxmlformats.org/presentationml/2006/main">
  <p:tag name="MH" val="20151116120010"/>
  <p:tag name="MH_LIBRARY" val="GRAPHIC"/>
  <p:tag name="MH_ORDER" val="直接连接符 22"/>
</p:tagLst>
</file>

<file path=ppt/tags/tag4.xml><?xml version="1.0" encoding="utf-8"?>
<p:tagLst xmlns:p="http://schemas.openxmlformats.org/presentationml/2006/main">
  <p:tag name="MH" val="20151116120010"/>
  <p:tag name="MH_LIBRARY" val="GRAPHIC"/>
  <p:tag name="MH_ORDER" val="直接连接符 23"/>
</p:tagLst>
</file>

<file path=ppt/tags/tag5.xml><?xml version="1.0" encoding="utf-8"?>
<p:tagLst xmlns:p="http://schemas.openxmlformats.org/presentationml/2006/main">
  <p:tag name="MH" val="20151116120010"/>
  <p:tag name="MH_LIBRARY" val="GRAPHIC"/>
  <p:tag name="MH_ORDER" val="文本框 26"/>
</p:tagLst>
</file>

<file path=ppt/tags/tag6.xml><?xml version="1.0" encoding="utf-8"?>
<p:tagLst xmlns:p="http://schemas.openxmlformats.org/presentationml/2006/main">
  <p:tag name="MH" val="20151116120010"/>
  <p:tag name="MH_LIBRARY" val="GRAPHIC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6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accent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3937</Words>
  <Application>Kingsoft Office WPP</Application>
  <PresentationFormat>全屏显示(16:9)</PresentationFormat>
  <Paragraphs>487</Paragraphs>
  <Slides>54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自定义设计方案</vt:lpstr>
      <vt:lpstr>默认设计模板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神州数码简介课</dc:title>
  <dc:creator>人力资源部-mazqa</dc:creator>
  <cp:lastModifiedBy>Administrator</cp:lastModifiedBy>
  <cp:revision>875</cp:revision>
  <dcterms:created xsi:type="dcterms:W3CDTF">2009-05-11T03:02:00Z</dcterms:created>
  <dcterms:modified xsi:type="dcterms:W3CDTF">2016-02-18T15:52:57Z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