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70" r:id="rId2"/>
    <p:sldId id="269" r:id="rId3"/>
    <p:sldId id="260" r:id="rId4"/>
    <p:sldId id="262" r:id="rId5"/>
    <p:sldId id="266" r:id="rId6"/>
    <p:sldId id="271" r:id="rId7"/>
    <p:sldId id="267" r:id="rId8"/>
    <p:sldId id="261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67"/>
    <p:restoredTop sz="91400"/>
  </p:normalViewPr>
  <p:slideViewPr>
    <p:cSldViewPr snapToGrid="0" snapToObjects="1">
      <p:cViewPr>
        <p:scale>
          <a:sx n="72" d="100"/>
          <a:sy n="72" d="100"/>
        </p:scale>
        <p:origin x="2608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40318-3CE3-EC42-8F78-91BBC2F6C01F}" type="datetimeFigureOut">
              <a:rPr lang="en-US" smtClean="0"/>
              <a:t>7/27/17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E2F96-88A9-2C40-B10D-A525CAB4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51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tabLst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4562" y="0"/>
            <a:ext cx="11242876" cy="600726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>
              <a:lnSpc>
                <a:spcPct val="150000"/>
              </a:lnSpc>
            </a:pPr>
            <a:endParaRPr lang="en-US" sz="3300" b="1" dirty="0" smtClean="0">
              <a:solidFill>
                <a:srgbClr val="000000"/>
              </a:solidFill>
              <a:latin typeface="Helvetica" charset="0"/>
            </a:endParaRPr>
          </a:p>
          <a:p>
            <a:pPr>
              <a:lnSpc>
                <a:spcPct val="150000"/>
              </a:lnSpc>
            </a:pPr>
            <a:r>
              <a:rPr lang="en-US" sz="3300" b="1" dirty="0" smtClean="0">
                <a:solidFill>
                  <a:srgbClr val="000000"/>
                </a:solidFill>
                <a:latin typeface="Helvetica" charset="0"/>
              </a:rPr>
              <a:t>Testbed for Trajectory Control of a Two-Wheeled Robot</a:t>
            </a:r>
          </a:p>
          <a:p>
            <a:pPr>
              <a:lnSpc>
                <a:spcPct val="150000"/>
              </a:lnSpc>
            </a:pPr>
            <a:r>
              <a:rPr lang="en-US" sz="3300" dirty="0" smtClean="0">
                <a:solidFill>
                  <a:srgbClr val="000000"/>
                </a:solidFill>
                <a:latin typeface="Helvetica" charset="0"/>
              </a:rPr>
              <a:t>N </a:t>
            </a:r>
            <a:r>
              <a:rPr lang="en-US" sz="3300" dirty="0" err="1" smtClean="0">
                <a:solidFill>
                  <a:srgbClr val="000000"/>
                </a:solidFill>
                <a:latin typeface="Helvetica" charset="0"/>
              </a:rPr>
              <a:t>Kando</a:t>
            </a:r>
            <a:endParaRPr lang="en-US" sz="3300" dirty="0" smtClean="0">
              <a:solidFill>
                <a:srgbClr val="000000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09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4562" y="0"/>
            <a:ext cx="11242876" cy="600726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 smtClean="0">
                <a:solidFill>
                  <a:srgbClr val="000000"/>
                </a:solidFill>
                <a:latin typeface="Helvetica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700" dirty="0" smtClean="0">
                <a:solidFill>
                  <a:srgbClr val="000000"/>
                </a:solidFill>
                <a:latin typeface="Helvetica" charset="0"/>
              </a:rPr>
              <a:t>Purpose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700" dirty="0" smtClean="0">
                <a:solidFill>
                  <a:srgbClr val="000000"/>
                </a:solidFill>
                <a:latin typeface="Helvetica" charset="0"/>
              </a:rPr>
              <a:t>Statement of the Problem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700" dirty="0" smtClean="0">
                <a:solidFill>
                  <a:srgbClr val="000000"/>
                </a:solidFill>
                <a:latin typeface="Helvetica" charset="0"/>
              </a:rPr>
              <a:t>Methodology</a:t>
            </a:r>
            <a:endParaRPr lang="en-US" sz="2700" dirty="0">
              <a:solidFill>
                <a:srgbClr val="000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16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4562" y="0"/>
            <a:ext cx="11242876" cy="600726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/>
              <a:t>Preliminary Decisions</a:t>
            </a:r>
          </a:p>
          <a:p>
            <a:pPr marL="571500" indent="-571500">
              <a:lnSpc>
                <a:spcPct val="150000"/>
              </a:lnSpc>
              <a:buFont typeface="Arial" charset="0"/>
              <a:buChar char="•"/>
            </a:pPr>
            <a:r>
              <a:rPr lang="en-US" sz="2700" dirty="0" smtClean="0"/>
              <a:t>Selection of Control Problem</a:t>
            </a:r>
          </a:p>
          <a:p>
            <a:pPr marL="1028700" lvl="1" indent="-571500">
              <a:lnSpc>
                <a:spcPct val="150000"/>
              </a:lnSpc>
              <a:buFont typeface="Arial" charset="0"/>
              <a:buChar char="•"/>
            </a:pPr>
            <a:r>
              <a:rPr lang="en-US" sz="2700" dirty="0" smtClean="0"/>
              <a:t>Inverted Pendulum</a:t>
            </a:r>
          </a:p>
          <a:p>
            <a:pPr marL="1028700" lvl="1" indent="-571500">
              <a:lnSpc>
                <a:spcPct val="150000"/>
              </a:lnSpc>
              <a:buFont typeface="Arial" charset="0"/>
              <a:buChar char="•"/>
            </a:pPr>
            <a:r>
              <a:rPr lang="en-US" sz="2700" dirty="0" smtClean="0"/>
              <a:t>Two-Wheeled Robot</a:t>
            </a:r>
          </a:p>
          <a:p>
            <a:pPr marL="571500" indent="-571500">
              <a:lnSpc>
                <a:spcPct val="150000"/>
              </a:lnSpc>
              <a:buFont typeface="Arial" charset="0"/>
              <a:buChar char="•"/>
              <a:tabLst>
                <a:tab pos="10909300" algn="r"/>
              </a:tabLst>
            </a:pPr>
            <a:r>
              <a:rPr lang="en-US" sz="2700" dirty="0" smtClean="0"/>
              <a:t>Selection of Hardware:</a:t>
            </a:r>
            <a:r>
              <a:rPr lang="en-US" sz="2700" dirty="0"/>
              <a:t> </a:t>
            </a:r>
            <a:r>
              <a:rPr lang="en-US" sz="2700" dirty="0" smtClean="0"/>
              <a:t>	</a:t>
            </a:r>
            <a:r>
              <a:rPr lang="en-US" sz="2250" b="1" dirty="0" err="1" smtClean="0"/>
              <a:t>MinSeg</a:t>
            </a:r>
            <a:r>
              <a:rPr lang="en-US" sz="2250" b="1" dirty="0" smtClean="0"/>
              <a:t> M2V3 Two-Wheeled Robot</a:t>
            </a:r>
          </a:p>
          <a:p>
            <a:pPr marL="571500" indent="-571500">
              <a:lnSpc>
                <a:spcPct val="150000"/>
              </a:lnSpc>
              <a:buFont typeface="Arial" charset="0"/>
              <a:buChar char="•"/>
              <a:tabLst>
                <a:tab pos="10909300" algn="r"/>
              </a:tabLst>
            </a:pPr>
            <a:r>
              <a:rPr lang="en-US" sz="2700" dirty="0" smtClean="0"/>
              <a:t>Selection of a Hardware Model:	</a:t>
            </a:r>
            <a:r>
              <a:rPr lang="en-US" sz="2250" dirty="0" smtClean="0"/>
              <a:t>Yamamoto</a:t>
            </a:r>
          </a:p>
          <a:p>
            <a:pPr marL="571500" indent="-571500">
              <a:lnSpc>
                <a:spcPct val="150000"/>
              </a:lnSpc>
              <a:buFont typeface="Arial" charset="0"/>
              <a:buChar char="•"/>
              <a:tabLst>
                <a:tab pos="10909300" algn="r"/>
              </a:tabLst>
            </a:pPr>
            <a:r>
              <a:rPr lang="en-US" sz="2700" dirty="0" smtClean="0"/>
              <a:t>Selection of Controller Design:	</a:t>
            </a:r>
            <a:r>
              <a:rPr lang="en-US" sz="2250" dirty="0" smtClean="0"/>
              <a:t>Linear State Feedback Regulator</a:t>
            </a:r>
          </a:p>
          <a:p>
            <a:pPr marL="1028700" lvl="1" indent="-571500">
              <a:lnSpc>
                <a:spcPct val="150000"/>
              </a:lnSpc>
              <a:buFont typeface="Arial" charset="0"/>
              <a:buChar char="•"/>
              <a:tabLst>
                <a:tab pos="10909300" algn="r"/>
              </a:tabLst>
            </a:pPr>
            <a:r>
              <a:rPr lang="en-US" sz="2700" dirty="0" smtClean="0"/>
              <a:t>Gain Selection:	</a:t>
            </a:r>
            <a:r>
              <a:rPr lang="en-US" sz="2250" dirty="0" smtClean="0"/>
              <a:t>Optimal: LQR</a:t>
            </a:r>
          </a:p>
        </p:txBody>
      </p:sp>
    </p:spTree>
    <p:extLst>
      <p:ext uri="{BB962C8B-B14F-4D97-AF65-F5344CB8AC3E}">
        <p14:creationId xmlns:p14="http://schemas.microsoft.com/office/powerpoint/2010/main" val="174306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4562" y="0"/>
            <a:ext cx="11242876" cy="600726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 smtClean="0"/>
              <a:t>Hardware-Equivalent </a:t>
            </a:r>
            <a:r>
              <a:rPr lang="en-US" sz="3000" b="1" dirty="0"/>
              <a:t>Dynamics </a:t>
            </a:r>
            <a:r>
              <a:rPr lang="en-US" sz="3000" b="1" dirty="0" smtClean="0"/>
              <a:t>Model</a:t>
            </a:r>
          </a:p>
          <a:p>
            <a:pPr marL="571500" indent="-571500">
              <a:lnSpc>
                <a:spcPct val="150000"/>
              </a:lnSpc>
              <a:buFont typeface="Arial" charset="0"/>
              <a:buChar char="•"/>
            </a:pPr>
            <a:r>
              <a:rPr lang="en-US" sz="2700" dirty="0" smtClean="0"/>
              <a:t>Nonlinear Model</a:t>
            </a:r>
          </a:p>
          <a:p>
            <a:pPr marL="1028700" lvl="1" indent="-571500">
              <a:lnSpc>
                <a:spcPct val="150000"/>
              </a:lnSpc>
              <a:buFont typeface="Arial" charset="0"/>
              <a:buChar char="•"/>
            </a:pPr>
            <a:r>
              <a:rPr lang="en-US" sz="2700" dirty="0" smtClean="0"/>
              <a:t>Coordinate System</a:t>
            </a:r>
          </a:p>
          <a:p>
            <a:pPr marL="571500" indent="-571500">
              <a:lnSpc>
                <a:spcPct val="150000"/>
              </a:lnSpc>
              <a:buFont typeface="Arial" charset="0"/>
              <a:buChar char="•"/>
            </a:pPr>
            <a:r>
              <a:rPr lang="en-US" sz="2700" dirty="0" smtClean="0"/>
              <a:t>Linearization via Small-Angle Assumptions</a:t>
            </a:r>
          </a:p>
          <a:p>
            <a:pPr marL="571500" indent="-571500">
              <a:lnSpc>
                <a:spcPct val="150000"/>
              </a:lnSpc>
              <a:buFont typeface="Arial" charset="0"/>
              <a:buChar char="•"/>
            </a:pPr>
            <a:r>
              <a:rPr lang="en-US" sz="2700" dirty="0" smtClean="0"/>
              <a:t>Differential Equations</a:t>
            </a:r>
          </a:p>
          <a:p>
            <a:pPr marL="1028700" lvl="1" indent="-571500">
              <a:lnSpc>
                <a:spcPct val="150000"/>
              </a:lnSpc>
              <a:buFont typeface="Arial" charset="0"/>
              <a:buChar char="•"/>
            </a:pPr>
            <a:r>
              <a:rPr lang="en-US" sz="2700" dirty="0" smtClean="0"/>
              <a:t>Wheel Angular Position </a:t>
            </a:r>
            <a:r>
              <a:rPr lang="en-US" sz="2700" dirty="0" err="1" smtClean="0"/>
              <a:t>θ</a:t>
            </a:r>
            <a:r>
              <a:rPr lang="en-US" sz="2700" dirty="0" smtClean="0"/>
              <a:t> &amp; Body Pitch </a:t>
            </a:r>
            <a:r>
              <a:rPr lang="en-US" sz="2700" dirty="0" err="1" smtClean="0"/>
              <a:t>φ</a:t>
            </a:r>
            <a:r>
              <a:rPr lang="en-US" sz="2700" baseline="-25000" dirty="0" err="1" smtClean="0"/>
              <a:t>x</a:t>
            </a:r>
            <a:endParaRPr lang="en-US" sz="2700" dirty="0" smtClean="0"/>
          </a:p>
          <a:p>
            <a:pPr marL="1028700" lvl="1" indent="-571500">
              <a:lnSpc>
                <a:spcPct val="150000"/>
              </a:lnSpc>
              <a:buFont typeface="Arial" charset="0"/>
              <a:buChar char="•"/>
            </a:pPr>
            <a:r>
              <a:rPr lang="en-US" sz="2700" dirty="0" smtClean="0"/>
              <a:t>Body Yaw </a:t>
            </a:r>
            <a:r>
              <a:rPr lang="en-US" sz="2700" dirty="0" err="1" smtClean="0"/>
              <a:t>φ</a:t>
            </a:r>
            <a:r>
              <a:rPr lang="en-US" sz="2700" baseline="-25000" dirty="0" err="1" smtClean="0"/>
              <a:t>y</a:t>
            </a:r>
            <a:endParaRPr lang="en-US" sz="2700" dirty="0" smtClean="0"/>
          </a:p>
          <a:p>
            <a:pPr marL="571500" indent="-571500">
              <a:lnSpc>
                <a:spcPct val="150000"/>
              </a:lnSpc>
              <a:buFont typeface="Arial" charset="0"/>
              <a:buChar char="•"/>
            </a:pPr>
            <a:r>
              <a:rPr lang="en-US" sz="2700" dirty="0" smtClean="0"/>
              <a:t>State-Space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4921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4562" y="0"/>
            <a:ext cx="11242876" cy="600726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 smtClean="0"/>
              <a:t>Hardware-Equivalent </a:t>
            </a:r>
            <a:r>
              <a:rPr lang="en-US" sz="3000" b="1" dirty="0"/>
              <a:t>Dynamics </a:t>
            </a:r>
            <a:r>
              <a:rPr lang="en-US" sz="3000" b="1" dirty="0" smtClean="0"/>
              <a:t>Model</a:t>
            </a:r>
          </a:p>
          <a:p>
            <a:pPr marL="571500" indent="-571500">
              <a:lnSpc>
                <a:spcPct val="150000"/>
              </a:lnSpc>
              <a:buFont typeface="Arial" charset="0"/>
              <a:buChar char="•"/>
            </a:pPr>
            <a:r>
              <a:rPr lang="en-US" sz="2700" dirty="0" smtClean="0"/>
              <a:t>Calculation of </a:t>
            </a:r>
            <a:r>
              <a:rPr lang="en-US" sz="2700" dirty="0" err="1" smtClean="0"/>
              <a:t>Nonintuitive</a:t>
            </a:r>
            <a:r>
              <a:rPr lang="en-US" sz="2700" dirty="0" smtClean="0"/>
              <a:t> Parameters</a:t>
            </a:r>
          </a:p>
          <a:p>
            <a:pPr marL="1028700" lvl="1" indent="-571500">
              <a:lnSpc>
                <a:spcPct val="150000"/>
              </a:lnSpc>
              <a:buFont typeface="Arial" charset="0"/>
              <a:buChar char="•"/>
            </a:pPr>
            <a:r>
              <a:rPr lang="en-US" sz="2700" dirty="0" smtClean="0"/>
              <a:t>Moment of Inertia: Body: X-axis (Pitch) </a:t>
            </a:r>
            <a:r>
              <a:rPr lang="en-US" sz="2700" dirty="0" err="1" smtClean="0"/>
              <a:t>J</a:t>
            </a:r>
            <a:r>
              <a:rPr lang="en-US" sz="2700" baseline="-25000" dirty="0" err="1" smtClean="0"/>
              <a:t>φx</a:t>
            </a:r>
            <a:endParaRPr lang="en-US" sz="2700" baseline="-25000" dirty="0" smtClean="0"/>
          </a:p>
          <a:p>
            <a:pPr marL="1028700" lvl="1" indent="-571500">
              <a:lnSpc>
                <a:spcPct val="150000"/>
              </a:lnSpc>
              <a:buFont typeface="Arial" charset="0"/>
              <a:buChar char="•"/>
            </a:pPr>
            <a:r>
              <a:rPr lang="en-US" sz="2700" dirty="0" smtClean="0"/>
              <a:t>Moment of Inertia: Body: Y-axis (Yaw) </a:t>
            </a:r>
            <a:r>
              <a:rPr lang="en-US" sz="2700" dirty="0" err="1" smtClean="0"/>
              <a:t>J</a:t>
            </a:r>
            <a:r>
              <a:rPr lang="en-US" sz="2700" baseline="-25000" dirty="0" err="1" smtClean="0"/>
              <a:t>φy</a:t>
            </a:r>
            <a:endParaRPr lang="en-US" sz="2700" baseline="-25000" dirty="0" smtClean="0"/>
          </a:p>
          <a:p>
            <a:pPr marL="1028700" lvl="1" indent="-571500">
              <a:lnSpc>
                <a:spcPct val="150000"/>
              </a:lnSpc>
              <a:buFont typeface="Arial" charset="0"/>
              <a:buChar char="•"/>
            </a:pPr>
            <a:r>
              <a:rPr lang="en-US" sz="2700" dirty="0" smtClean="0"/>
              <a:t>Length From Body Center of Mass to Body Axis of Rotation l</a:t>
            </a:r>
            <a:r>
              <a:rPr lang="en-US" sz="2700" baseline="-25000" dirty="0" smtClean="0"/>
              <a:t>b.c2a</a:t>
            </a:r>
          </a:p>
        </p:txBody>
      </p:sp>
    </p:spTree>
    <p:extLst>
      <p:ext uri="{BB962C8B-B14F-4D97-AF65-F5344CB8AC3E}">
        <p14:creationId xmlns:p14="http://schemas.microsoft.com/office/powerpoint/2010/main" val="27715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4562" y="0"/>
            <a:ext cx="11242876" cy="600726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marL="571500" indent="-571500">
              <a:lnSpc>
                <a:spcPct val="150000"/>
              </a:lnSpc>
              <a:buFont typeface="Arial" charset="0"/>
              <a:buChar char="•"/>
            </a:pPr>
            <a:endParaRPr lang="en-US" sz="27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9" y="81026"/>
            <a:ext cx="5418199" cy="56831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56" y="81026"/>
            <a:ext cx="5294850" cy="56831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56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4562" y="0"/>
            <a:ext cx="11242876" cy="600726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/>
              <a:t>Control Design</a:t>
            </a:r>
            <a:endParaRPr lang="it-IT" sz="3000" b="1" dirty="0"/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700" dirty="0" smtClean="0"/>
              <a:t>State Feedback Regulation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700" dirty="0" smtClean="0"/>
              <a:t>Reference Tracking:  Addition of integration component</a:t>
            </a:r>
          </a:p>
          <a:p>
            <a:pPr marL="1371600" lvl="2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700" dirty="0" smtClean="0"/>
              <a:t>Mitigates near-steady-state error (</a:t>
            </a:r>
            <a:r>
              <a:rPr lang="en-US" sz="2700" i="1" dirty="0" smtClean="0"/>
              <a:t>caused by gyro bias</a:t>
            </a:r>
            <a:r>
              <a:rPr lang="en-US" sz="2700" dirty="0" smtClean="0"/>
              <a:t>)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700" dirty="0"/>
              <a:t>Inclusion of integrator dynamics in state-feedback </a:t>
            </a:r>
            <a:r>
              <a:rPr lang="en-US" sz="2700" dirty="0" smtClean="0"/>
              <a:t>plant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700" dirty="0" smtClean="0"/>
              <a:t>Control Gain Tuning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  <a:tabLst>
                <a:tab pos="10909300" algn="r"/>
              </a:tabLst>
            </a:pPr>
            <a:r>
              <a:rPr lang="en-US" sz="2700" dirty="0" smtClean="0"/>
              <a:t>LQR: 	</a:t>
            </a:r>
            <a:r>
              <a:rPr lang="en-US" sz="2250" dirty="0" smtClean="0"/>
              <a:t>Settling time vs output peak amplitude</a:t>
            </a:r>
            <a:endParaRPr lang="en-US" sz="2250" dirty="0"/>
          </a:p>
        </p:txBody>
      </p:sp>
    </p:spTree>
    <p:extLst>
      <p:ext uri="{BB962C8B-B14F-4D97-AF65-F5344CB8AC3E}">
        <p14:creationId xmlns:p14="http://schemas.microsoft.com/office/powerpoint/2010/main" val="16178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4562" y="0"/>
            <a:ext cx="11242876" cy="600726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it-IT" sz="3000" b="1" dirty="0" smtClean="0"/>
              <a:t>Test Platform</a:t>
            </a:r>
            <a:endParaRPr lang="it-IT" sz="3000" b="1" dirty="0"/>
          </a:p>
          <a:p>
            <a:pPr marL="571500" indent="-571500">
              <a:lnSpc>
                <a:spcPct val="150000"/>
              </a:lnSpc>
              <a:buFont typeface="Arial" charset="0"/>
              <a:buChar char="•"/>
              <a:tabLst>
                <a:tab pos="10909300" algn="r"/>
              </a:tabLst>
            </a:pPr>
            <a:r>
              <a:rPr lang="it-IT" sz="2700" dirty="0" err="1" smtClean="0"/>
              <a:t>Simulink</a:t>
            </a:r>
            <a:r>
              <a:rPr lang="it-IT" sz="2700" dirty="0" smtClean="0"/>
              <a:t>: 	</a:t>
            </a:r>
            <a:r>
              <a:rPr lang="it-IT" sz="2250" i="1" dirty="0" smtClean="0"/>
              <a:t>minseg_M2V3_2017a.slx</a:t>
            </a:r>
          </a:p>
          <a:p>
            <a:pPr marL="571500" indent="-571500">
              <a:lnSpc>
                <a:spcPct val="150000"/>
              </a:lnSpc>
              <a:buFont typeface="Arial" charset="0"/>
              <a:buChar char="•"/>
              <a:tabLst>
                <a:tab pos="10909300" algn="r"/>
              </a:tabLst>
            </a:pPr>
            <a:r>
              <a:rPr lang="it-IT" sz="2700" dirty="0" err="1" smtClean="0"/>
              <a:t>Matlab</a:t>
            </a:r>
            <a:r>
              <a:rPr lang="it-IT" sz="2700" dirty="0" smtClean="0"/>
              <a:t>: 	</a:t>
            </a:r>
            <a:r>
              <a:rPr lang="it-IT" sz="2250" i="1" dirty="0" err="1" smtClean="0"/>
              <a:t>minseg.m</a:t>
            </a:r>
            <a:endParaRPr lang="it-IT" sz="2250" i="1" dirty="0" smtClean="0"/>
          </a:p>
          <a:p>
            <a:pPr marL="571500" indent="-571500">
              <a:lnSpc>
                <a:spcPct val="150000"/>
              </a:lnSpc>
              <a:buFont typeface="Arial" charset="0"/>
              <a:buChar char="•"/>
            </a:pPr>
            <a:endParaRPr lang="it-IT" sz="2700" dirty="0"/>
          </a:p>
          <a:p>
            <a:pPr marL="571500" indent="-571500">
              <a:lnSpc>
                <a:spcPct val="150000"/>
              </a:lnSpc>
              <a:buFont typeface="Arial" charset="0"/>
              <a:buChar char="•"/>
            </a:pPr>
            <a:r>
              <a:rPr lang="it-IT" sz="2700" dirty="0" err="1" smtClean="0"/>
              <a:t>Demonstration</a:t>
            </a:r>
            <a:endParaRPr lang="it-IT" sz="2700" dirty="0" smtClean="0"/>
          </a:p>
          <a:p>
            <a:pPr marL="1028700" lvl="1" indent="-571500">
              <a:lnSpc>
                <a:spcPct val="150000"/>
              </a:lnSpc>
              <a:buFont typeface="Arial" charset="0"/>
              <a:buChar char="•"/>
            </a:pPr>
            <a:r>
              <a:rPr lang="it-IT" sz="2700" dirty="0" err="1" smtClean="0"/>
              <a:t>Results</a:t>
            </a:r>
            <a:endParaRPr lang="it-IT" sz="2700" dirty="0"/>
          </a:p>
        </p:txBody>
      </p:sp>
    </p:spTree>
    <p:extLst>
      <p:ext uri="{BB962C8B-B14F-4D97-AF65-F5344CB8AC3E}">
        <p14:creationId xmlns:p14="http://schemas.microsoft.com/office/powerpoint/2010/main" val="140697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4562" y="0"/>
            <a:ext cx="11242876" cy="6007261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/>
              <a:t>Questions?</a:t>
            </a:r>
            <a:endParaRPr lang="it-IT" sz="3300" b="1" dirty="0"/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347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2062</TotalTime>
  <Words>137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Gill Sans MT</vt:lpstr>
      <vt:lpstr>Helvetica</vt:lpstr>
      <vt:lpstr>Arial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dcterms:created xsi:type="dcterms:W3CDTF">2017-07-26T16:57:47Z</dcterms:created>
  <dcterms:modified xsi:type="dcterms:W3CDTF">2017-07-28T03:22:26Z</dcterms:modified>
</cp:coreProperties>
</file>