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3"/>
  </p:handoutMasterIdLst>
  <p:sldIdLst>
    <p:sldId id="632" r:id="rId3"/>
    <p:sldId id="633" r:id="rId5"/>
    <p:sldId id="634" r:id="rId6"/>
    <p:sldId id="635" r:id="rId7"/>
    <p:sldId id="3219" r:id="rId8"/>
    <p:sldId id="3220" r:id="rId9"/>
    <p:sldId id="3221" r:id="rId10"/>
    <p:sldId id="645" r:id="rId11"/>
    <p:sldId id="414"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7" userDrawn="1">
          <p15:clr>
            <a:srgbClr val="A4A3A4"/>
          </p15:clr>
        </p15:guide>
        <p15:guide id="2" pos="382" userDrawn="1">
          <p15:clr>
            <a:srgbClr val="A4A3A4"/>
          </p15:clr>
        </p15:guide>
        <p15:guide id="3" pos="7292" userDrawn="1">
          <p15:clr>
            <a:srgbClr val="A4A3A4"/>
          </p15:clr>
        </p15:guide>
        <p15:guide id="4" orient="horz" pos="612" userDrawn="1">
          <p15:clr>
            <a:srgbClr val="A4A3A4"/>
          </p15:clr>
        </p15:guide>
        <p15:guide id="5" orient="horz" pos="4000" userDrawn="1">
          <p15:clr>
            <a:srgbClr val="A4A3A4"/>
          </p15:clr>
        </p15:guide>
        <p15:guide id="6"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4" autoAdjust="0"/>
    <p:restoredTop sz="94660"/>
  </p:normalViewPr>
  <p:slideViewPr>
    <p:cSldViewPr snapToGrid="0" showGuides="1">
      <p:cViewPr varScale="1">
        <p:scale>
          <a:sx n="66" d="100"/>
          <a:sy n="66" d="100"/>
        </p:scale>
        <p:origin x="96" y="336"/>
      </p:cViewPr>
      <p:guideLst>
        <p:guide orient="horz" pos="2117"/>
        <p:guide pos="382"/>
        <p:guide pos="7292"/>
        <p:guide orient="horz" pos="612"/>
        <p:guide orient="horz" pos="4000"/>
        <p:guide pos="3840"/>
      </p:guideLst>
    </p:cSldViewPr>
  </p:slideViewPr>
  <p:notesTextViewPr>
    <p:cViewPr>
      <p:scale>
        <a:sx n="3" d="2"/>
        <a:sy n="3" d="2"/>
      </p:scale>
      <p:origin x="0" y="0"/>
    </p:cViewPr>
  </p:notesTextViewPr>
  <p:sorterViewPr>
    <p:cViewPr>
      <p:scale>
        <a:sx n="50" d="100"/>
        <a:sy n="50" d="100"/>
      </p:scale>
      <p:origin x="0" y="-480"/>
    </p:cViewPr>
  </p:sorter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5" Type="http://schemas.openxmlformats.org/officeDocument/2006/relationships/image" Target="file:///C:\Users\1V994W2\PycharmProjects\PPT_Background_Generation/pic_temp/pic_sup.png" TargetMode="External"/><Relationship Id="rId4" Type="http://schemas.openxmlformats.org/officeDocument/2006/relationships/image" Target="../media/image2.png"/><Relationship Id="rId3" Type="http://schemas.openxmlformats.org/officeDocument/2006/relationships/tags" Target="../tags/tag1.xm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4.png"/><Relationship Id="rId5" Type="http://schemas.openxmlformats.org/officeDocument/2006/relationships/tags" Target="../tags/tag1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3.png"/><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4.png"/><Relationship Id="rId5" Type="http://schemas.openxmlformats.org/officeDocument/2006/relationships/tags" Target="../tags/tag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3.png"/><Relationship Id="rId2" Type="http://schemas.openxmlformats.org/officeDocument/2006/relationships/tags" Target="../tags/tag2.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4.png"/><Relationship Id="rId5" Type="http://schemas.openxmlformats.org/officeDocument/2006/relationships/tags" Target="../tags/tag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3.png"/><Relationship Id="rId2" Type="http://schemas.openxmlformats.org/officeDocument/2006/relationships/tags" Target="../tags/tag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4.png"/><Relationship Id="rId5" Type="http://schemas.openxmlformats.org/officeDocument/2006/relationships/tags" Target="../tags/tag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3.png"/><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4.png"/><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image" Target="file:///C:\Users\1V994W2\Documents\Tencent%20Files\574576071\FileRecv\&#25340;&#35013;&#32032;&#26448;\&#25913;left\\38\subject_holdright_58,113,176_0_staid_full_0.png" TargetMode="External"/><Relationship Id="rId3" Type="http://schemas.openxmlformats.org/officeDocument/2006/relationships/image" Target="../media/image5.png"/><Relationship Id="rId2" Type="http://schemas.openxmlformats.org/officeDocument/2006/relationships/tags" Target="../tags/tag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60FBDFE-C587-4B4C-A407-44438C67B59E}" type="datetimeFigureOut">
              <a:rPr lang="zh-CN" altLang="en-US" smtClean="0"/>
            </a:fld>
            <a:endParaRPr lang="zh-CN" alt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zh-CN" altLang="en-US" dirty="0"/>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9AE70B2-8BF9-45C0-BB95-33D1B9D3A854}" type="slidenum">
              <a:rPr lang="zh-CN" altLang="en-US" smtClean="0"/>
            </a:fld>
            <a:endParaRPr lang="zh-CN" altLang="en-US" dirty="0"/>
          </a:p>
        </p:txBody>
      </p:sp>
      <p:pic>
        <p:nvPicPr>
          <p:cNvPr id="5" name="图片 4"/>
          <p:cNvPicPr/>
          <p:nvPr userDrawn="1">
            <p:custDataLst>
              <p:tags r:id="rId3"/>
            </p:custDataLst>
          </p:nvPr>
        </p:nvPicPr>
        <p:blipFill>
          <a:blip r:embed="rId4" r:link="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561906"/>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61906"/>
          </a:xfrm>
          <a:prstGeom prst="rect">
            <a:avLst/>
          </a:prstGeom>
        </p:spPr>
      </p:pic>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dirty="0"/>
          </a:p>
        </p:txBody>
      </p:sp>
      <p:sp>
        <p:nvSpPr>
          <p:cNvPr id="5" name="Slide Number Placeholder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561906"/>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61906"/>
          </a:xfrm>
          <a:prstGeom prst="rect">
            <a:avLst/>
          </a:prstGeom>
        </p:spPr>
      </p:pic>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49AE70B2-8BF9-45C0-BB95-33D1B9D3A854}" type="slidenum">
              <a:rPr lang="zh-CN" altLang="en-US" smtClean="0"/>
            </a:fld>
            <a:endParaRPr lang="zh-CN" altLang="en-US"/>
          </a:p>
        </p:txBody>
      </p:sp>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561906"/>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61906"/>
          </a:xfrm>
          <a:prstGeom prst="rect">
            <a:avLst/>
          </a:prstGeom>
        </p:spPr>
      </p:pic>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p>
            <a:endParaRPr lang="zh-CN" altLang="en-US"/>
          </a:p>
        </p:txBody>
      </p:sp>
      <p:sp>
        <p:nvSpPr>
          <p:cNvPr id="9" name="Slide Number Placeholder 8"/>
          <p:cNvSpPr>
            <a:spLocks noGrp="1"/>
          </p:cNvSpPr>
          <p:nvPr>
            <p:ph type="sldNum" sz="quarter" idx="12"/>
          </p:nvPr>
        </p:nvSpPr>
        <p:spPr/>
        <p:txBody>
          <a:bodyPr/>
          <a:p>
            <a:fld id="{49AE70B2-8BF9-45C0-BB95-33D1B9D3A854}" type="slidenum">
              <a:rPr lang="zh-CN" altLang="en-US" smtClean="0"/>
            </a:fld>
            <a:endParaRPr lang="zh-CN" altLang="en-US"/>
          </a:p>
        </p:txBody>
      </p:sp>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561906"/>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61906"/>
          </a:xfrm>
          <a:prstGeom prst="rect">
            <a:avLst/>
          </a:prstGeom>
        </p:spPr>
      </p:pic>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p>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任意多边形 6"/>
          <p:cNvSpPr/>
          <p:nvPr userDrawn="1">
            <p:custDataLst>
              <p:tags r:id="rId5"/>
            </p:custDataLst>
          </p:nvPr>
        </p:nvSpPr>
        <p:spPr>
          <a:xfrm flipH="1">
            <a:off x="0" y="0"/>
            <a:ext cx="7313295"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96094"/>
            <a:ext cx="720090" cy="561906"/>
          </a:xfrm>
          <a:prstGeom prst="rect">
            <a:avLst/>
          </a:prstGeom>
        </p:spPr>
      </p:pic>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760FBDFE-C587-4B4C-A407-44438C67B59E}" type="datetimeFigureOut">
              <a:rPr lang="zh-CN" altLang="en-US" smtClean="0"/>
            </a:fld>
            <a:endParaRPr lang="zh-CN" altLang="en-US"/>
          </a:p>
        </p:txBody>
      </p:sp>
      <p:sp>
        <p:nvSpPr>
          <p:cNvPr id="3" name="Footer Placeholder 2"/>
          <p:cNvSpPr>
            <a:spLocks noGrp="1"/>
          </p:cNvSpPr>
          <p:nvPr>
            <p:ph type="ftr" sz="quarter" idx="11"/>
          </p:nvPr>
        </p:nvSpPr>
        <p:spPr/>
        <p:txBody>
          <a:bodyPr/>
          <a:p>
            <a:endParaRPr lang="zh-CN" altLang="en-US"/>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13.xml"/><Relationship Id="rId13" Type="http://schemas.openxmlformats.org/officeDocument/2006/relationships/image" Target="../media/image6.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60FBDFE-C587-4B4C-A407-44438C67B59E}" type="datetimeFigureOut">
              <a:rPr lang="zh-CN" altLang="en-US" smtClean="0"/>
            </a:fld>
            <a:endParaRPr lang="zh-CN" alt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zh-CN" altLang="en-US" dirty="0"/>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9AE70B2-8BF9-45C0-BB95-33D1B9D3A854}" type="slidenum">
              <a:rPr lang="zh-CN" altLang="en-US" smtClean="0"/>
            </a:fld>
            <a:endParaRPr lang="zh-CN" altLang="en-US" dirty="0"/>
          </a:p>
        </p:txBody>
      </p:sp>
      <p:sp>
        <p:nvSpPr>
          <p:cNvPr id="7" name="KSO_TEMPLATE" hidden="1"/>
          <p:cNvSpPr/>
          <p:nvPr userDrawn="1">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7.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7.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image" Target="../media/image7.png"/><Relationship Id="rId1" Type="http://schemas.openxmlformats.org/officeDocument/2006/relationships/tags" Target="../tags/tag25.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tags" Target="../tags/tag30.xml"/><Relationship Id="rId3" Type="http://schemas.openxmlformats.org/officeDocument/2006/relationships/image" Target="../media/image8.png"/><Relationship Id="rId2" Type="http://schemas.openxmlformats.org/officeDocument/2006/relationships/tags" Target="../tags/tag29.xml"/><Relationship Id="rId1" Type="http://schemas.openxmlformats.org/officeDocument/2006/relationships/tags" Target="../tags/tag28.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tags" Target="../tags/tag33.xml"/><Relationship Id="rId3" Type="http://schemas.openxmlformats.org/officeDocument/2006/relationships/image" Target="../media/image9.png"/><Relationship Id="rId2" Type="http://schemas.openxmlformats.org/officeDocument/2006/relationships/tags" Target="../tags/tag32.xml"/><Relationship Id="rId1" Type="http://schemas.openxmlformats.org/officeDocument/2006/relationships/tags" Target="../tags/tag31.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tags" Target="../tags/tag36.xml"/><Relationship Id="rId3" Type="http://schemas.openxmlformats.org/officeDocument/2006/relationships/image" Target="../media/image10.png"/><Relationship Id="rId2" Type="http://schemas.openxmlformats.org/officeDocument/2006/relationships/tags" Target="../tags/tag35.xml"/><Relationship Id="rId1" Type="http://schemas.openxmlformats.org/officeDocument/2006/relationships/tags" Target="../tags/tag34.xml"/></Relationships>
</file>

<file path=ppt/slides/_rels/slide8.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image" Target="../media/image11.png"/><Relationship Id="rId13" Type="http://schemas.openxmlformats.org/officeDocument/2006/relationships/notesSlide" Target="../notesSlides/notesSlide8.xml"/><Relationship Id="rId12" Type="http://schemas.openxmlformats.org/officeDocument/2006/relationships/slideLayout" Target="../slideLayouts/slideLayout7.xml"/><Relationship Id="rId11" Type="http://schemas.openxmlformats.org/officeDocument/2006/relationships/tags" Target="../tags/tag46.xml"/><Relationship Id="rId10" Type="http://schemas.openxmlformats.org/officeDocument/2006/relationships/tags" Target="../tags/tag45.xml"/><Relationship Id="rId1" Type="http://schemas.openxmlformats.org/officeDocument/2006/relationships/tags" Target="../tags/tag37.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2.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13"/>
            <p:custDataLst>
              <p:tags r:id="rId1"/>
            </p:custDataLst>
          </p:nvPr>
        </p:nvSpPr>
        <p:spPr>
          <a:xfrm>
            <a:off x="147955" y="1399540"/>
            <a:ext cx="6061710" cy="1727200"/>
          </a:xfrm>
        </p:spPr>
        <p:txBody>
          <a:bodyPr wrap="square">
            <a:normAutofit/>
          </a:bodyPr>
          <a:lstStyle/>
          <a:p>
            <a:r>
              <a:rPr lang="en-US" altLang="zh-CN" sz="4000" b="1">
                <a:solidFill>
                  <a:schemeClr val="lt1"/>
                </a:solidFill>
                <a:latin typeface="Tahoma" panose="020B0604030504040204" charset="0"/>
                <a:cs typeface="Tahoma" panose="020B0604030504040204" charset="0"/>
              </a:rPr>
              <a:t>Lending club case study</a:t>
            </a:r>
            <a:endParaRPr lang="en-US" altLang="zh-CN" sz="4000" b="1">
              <a:solidFill>
                <a:schemeClr val="lt1"/>
              </a:solidFill>
              <a:latin typeface="Tahoma" panose="020B0604030504040204" charset="0"/>
              <a:cs typeface="Tahoma" panose="020B0604030504040204" charset="0"/>
            </a:endParaRPr>
          </a:p>
        </p:txBody>
      </p:sp>
      <p:sp>
        <p:nvSpPr>
          <p:cNvPr id="3" name="副标题 2"/>
          <p:cNvSpPr>
            <a:spLocks noGrp="1"/>
          </p:cNvSpPr>
          <p:nvPr>
            <p:ph type="subTitle" idx="14"/>
            <p:custDataLst>
              <p:tags r:id="rId2"/>
            </p:custDataLst>
          </p:nvPr>
        </p:nvSpPr>
        <p:spPr>
          <a:xfrm>
            <a:off x="369849" y="3560128"/>
            <a:ext cx="4775238" cy="1569720"/>
          </a:xfrm>
        </p:spPr>
        <p:txBody>
          <a:bodyPr wrap="square">
            <a:normAutofit lnSpcReduction="20000"/>
          </a:bodyPr>
          <a:lstStyle/>
          <a:p>
            <a:pPr marL="0" indent="0">
              <a:buNone/>
            </a:pPr>
            <a:r>
              <a:rPr lang="en-US" altLang="zh-CN" sz="2400" b="1">
                <a:solidFill>
                  <a:schemeClr val="lt1"/>
                </a:solidFill>
              </a:rPr>
              <a:t>Team Members :</a:t>
            </a:r>
            <a:endParaRPr lang="en-US" altLang="zh-CN" sz="2400" b="1">
              <a:solidFill>
                <a:schemeClr val="lt1"/>
              </a:solidFill>
            </a:endParaRPr>
          </a:p>
          <a:p>
            <a:r>
              <a:rPr lang="en-US" altLang="zh-CN" sz="2800" b="1">
                <a:solidFill>
                  <a:schemeClr val="lt1"/>
                </a:solidFill>
                <a:latin typeface="Cambria" panose="02040503050406030204" charset="0"/>
                <a:cs typeface="Cambria" panose="02040503050406030204" charset="0"/>
              </a:rPr>
              <a:t>Karthikeyan M</a:t>
            </a:r>
            <a:endParaRPr lang="en-US" altLang="zh-CN" sz="2800" b="1">
              <a:solidFill>
                <a:schemeClr val="lt1"/>
              </a:solidFill>
              <a:latin typeface="Cambria" panose="02040503050406030204" charset="0"/>
              <a:cs typeface="Cambria" panose="02040503050406030204" charset="0"/>
            </a:endParaRPr>
          </a:p>
          <a:p>
            <a:r>
              <a:rPr lang="en-US" altLang="zh-CN" sz="2800" b="1">
                <a:solidFill>
                  <a:schemeClr val="lt1"/>
                </a:solidFill>
                <a:latin typeface="Cambria" panose="02040503050406030204" charset="0"/>
                <a:cs typeface="Cambria" panose="02040503050406030204" charset="0"/>
              </a:rPr>
              <a:t>K. Sathish Kumar</a:t>
            </a:r>
            <a:endParaRPr lang="en-US" altLang="zh-CN" sz="2800" b="1">
              <a:solidFill>
                <a:schemeClr val="lt1"/>
              </a:solidFill>
              <a:latin typeface="Cambria" panose="02040503050406030204" charset="0"/>
              <a:cs typeface="Cambria" panose="02040503050406030204" charset="0"/>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scaled="0"/>
        </a:gradFill>
        <a:effectLst/>
      </p:bgPr>
    </p:bg>
    <p:spTree>
      <p:nvGrpSpPr>
        <p:cNvPr id="1" name=""/>
        <p:cNvGrpSpPr/>
        <p:nvPr/>
      </p:nvGrpSpPr>
      <p:grpSpPr>
        <a:xfrm>
          <a:off x="0" y="0"/>
          <a:ext cx="0" cy="0"/>
          <a:chOff x="0" y="0"/>
          <a:chExt cx="0" cy="0"/>
        </a:xfrm>
      </p:grpSpPr>
      <p:sp>
        <p:nvSpPr>
          <p:cNvPr id="2" name="内容占位符 1"/>
          <p:cNvSpPr txBox="1"/>
          <p:nvPr>
            <p:custDataLst>
              <p:tags r:id="rId1"/>
            </p:custDataLst>
          </p:nvPr>
        </p:nvSpPr>
        <p:spPr>
          <a:xfrm>
            <a:off x="608965" y="972185"/>
            <a:ext cx="10970260" cy="1301115"/>
          </a:xfrm>
          <a:prstGeom prst="rect">
            <a:avLst/>
          </a:prstGeom>
        </p:spPr>
        <p:txBody>
          <a:bodyPr wrap="square">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00"/>
              </a:spcBef>
            </a:pPr>
            <a:r>
              <a:rPr lang="en-US" altLang="zh-CN" spc="0">
                <a:solidFill>
                  <a:schemeClr val="tx1">
                    <a:lumMod val="65000"/>
                    <a:lumOff val="35000"/>
                  </a:schemeClr>
                </a:solidFill>
                <a:latin typeface="Arial" panose="020B0604020202020204" pitchFamily="34" charset="0"/>
              </a:rPr>
              <a:t>Lending club is a consumer finance company which specialises in lending various types of loans to urban customers.</a:t>
            </a:r>
            <a:endParaRPr lang="en-US" altLang="zh-CN" spc="0">
              <a:solidFill>
                <a:schemeClr val="tx1">
                  <a:lumMod val="65000"/>
                  <a:lumOff val="35000"/>
                </a:schemeClr>
              </a:solidFill>
              <a:latin typeface="Arial" panose="020B0604020202020204" pitchFamily="34" charset="0"/>
            </a:endParaRPr>
          </a:p>
          <a:p>
            <a:pPr>
              <a:spcBef>
                <a:spcPts val="1000"/>
              </a:spcBef>
            </a:pPr>
            <a:r>
              <a:rPr lang="en-US" altLang="zh-CN" spc="0">
                <a:solidFill>
                  <a:schemeClr val="tx1">
                    <a:lumMod val="65000"/>
                    <a:lumOff val="35000"/>
                  </a:schemeClr>
                </a:solidFill>
                <a:latin typeface="Arial" panose="020B0604020202020204" pitchFamily="34" charset="0"/>
              </a:rPr>
              <a:t>The company is the largest online loan marketplace, facilitating personal loans, business loans, and financing of medical procedures.  Borrowers can easily access lower interest rate loans through a fast online interface. </a:t>
            </a:r>
            <a:endParaRPr lang="en-US" altLang="zh-CN" spc="0">
              <a:solidFill>
                <a:schemeClr val="tx1">
                  <a:lumMod val="65000"/>
                  <a:lumOff val="35000"/>
                </a:schemeClr>
              </a:solidFill>
              <a:latin typeface="Arial" panose="020B0604020202020204" pitchFamily="34" charset="0"/>
            </a:endParaRPr>
          </a:p>
          <a:p>
            <a:pPr marL="0" indent="0">
              <a:spcBef>
                <a:spcPts val="1000"/>
              </a:spcBef>
              <a:buNone/>
            </a:pPr>
            <a:endParaRPr lang="en-US" altLang="zh-CN" spc="0">
              <a:solidFill>
                <a:schemeClr val="tx1">
                  <a:lumMod val="65000"/>
                  <a:lumOff val="35000"/>
                </a:schemeClr>
              </a:solidFill>
              <a:latin typeface="Arial" panose="020B0604020202020204" pitchFamily="34" charset="0"/>
            </a:endParaRPr>
          </a:p>
          <a:p>
            <a:pPr marL="0" indent="0">
              <a:spcBef>
                <a:spcPts val="1000"/>
              </a:spcBef>
              <a:buNone/>
            </a:pPr>
            <a:r>
              <a:rPr lang="en-US" altLang="zh-CN" spc="0">
                <a:solidFill>
                  <a:schemeClr val="tx1">
                    <a:lumMod val="65000"/>
                    <a:lumOff val="35000"/>
                  </a:schemeClr>
                </a:solidFill>
                <a:latin typeface="Arial" panose="020B0604020202020204" pitchFamily="34" charset="0"/>
              </a:rPr>
              <a:t> </a:t>
            </a:r>
            <a:endParaRPr lang="en-US" altLang="zh-CN" spc="0">
              <a:solidFill>
                <a:schemeClr val="tx1">
                  <a:lumMod val="65000"/>
                  <a:lumOff val="35000"/>
                </a:schemeClr>
              </a:solidFill>
              <a:latin typeface="Arial" panose="020B0604020202020204" pitchFamily="34" charset="0"/>
            </a:endParaRPr>
          </a:p>
        </p:txBody>
      </p:sp>
      <p:sp>
        <p:nvSpPr>
          <p:cNvPr id="3" name="文本框 2"/>
          <p:cNvSpPr txBox="1"/>
          <p:nvPr>
            <p:custDataLst>
              <p:tags r:id="rId2"/>
            </p:custDataLst>
          </p:nvPr>
        </p:nvSpPr>
        <p:spPr>
          <a:xfrm>
            <a:off x="608400" y="26550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r>
              <a:rPr lang="en-US" altLang="zh-CN" sz="2400">
                <a:sym typeface="+mn-ea"/>
              </a:rPr>
              <a:t>About the business</a:t>
            </a:r>
            <a:endParaRPr lang="en-US" altLang="zh-CN" sz="2400">
              <a:sym typeface="+mn-ea"/>
            </a:endParaRPr>
          </a:p>
        </p:txBody>
      </p:sp>
      <p:sp>
        <p:nvSpPr>
          <p:cNvPr id="5" name="文本框 2"/>
          <p:cNvSpPr txBox="1"/>
          <p:nvPr>
            <p:custDataLst>
              <p:tags r:id="rId3"/>
            </p:custDataLst>
          </p:nvPr>
        </p:nvSpPr>
        <p:spPr>
          <a:xfrm>
            <a:off x="607765" y="2411165"/>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r>
              <a:rPr lang="en-US" altLang="zh-CN" sz="2400">
                <a:sym typeface="+mn-ea"/>
              </a:rPr>
              <a:t>Problem Statement</a:t>
            </a:r>
            <a:endParaRPr lang="en-US" altLang="zh-CN" sz="2400">
              <a:sym typeface="+mn-ea"/>
            </a:endParaRPr>
          </a:p>
        </p:txBody>
      </p:sp>
      <p:sp>
        <p:nvSpPr>
          <p:cNvPr id="8" name="内容占位符 1"/>
          <p:cNvSpPr txBox="1"/>
          <p:nvPr>
            <p:custDataLst>
              <p:tags r:id="rId4"/>
            </p:custDataLst>
          </p:nvPr>
        </p:nvSpPr>
        <p:spPr>
          <a:xfrm>
            <a:off x="607695" y="2983865"/>
            <a:ext cx="10970260" cy="3172460"/>
          </a:xfrm>
          <a:prstGeom prst="rect">
            <a:avLst/>
          </a:prstGeom>
        </p:spPr>
        <p:txBody>
          <a:bodyPr wrap="square">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000"/>
              </a:spcBef>
              <a:buNone/>
            </a:pPr>
            <a:r>
              <a:rPr lang="en-US" altLang="zh-CN" spc="0">
                <a:solidFill>
                  <a:schemeClr val="tx1">
                    <a:lumMod val="65000"/>
                    <a:lumOff val="35000"/>
                  </a:schemeClr>
                </a:solidFill>
                <a:latin typeface="Arial" panose="020B0604020202020204" pitchFamily="34" charset="0"/>
              </a:rPr>
              <a:t>When a person applies for a loan, there are two types of decisions that could be taken by the company:</a:t>
            </a:r>
            <a:endParaRPr lang="en-US" altLang="zh-CN" spc="0">
              <a:solidFill>
                <a:schemeClr val="tx1">
                  <a:lumMod val="65000"/>
                  <a:lumOff val="35000"/>
                </a:schemeClr>
              </a:solidFill>
              <a:latin typeface="Arial" panose="020B0604020202020204" pitchFamily="34" charset="0"/>
            </a:endParaRPr>
          </a:p>
          <a:p>
            <a:pPr marL="0" indent="0">
              <a:spcBef>
                <a:spcPts val="1000"/>
              </a:spcBef>
              <a:buNone/>
            </a:pPr>
            <a:r>
              <a:rPr lang="en-US" altLang="zh-CN" spc="0">
                <a:solidFill>
                  <a:schemeClr val="tx1">
                    <a:lumMod val="65000"/>
                    <a:lumOff val="35000"/>
                  </a:schemeClr>
                </a:solidFill>
                <a:latin typeface="Arial" panose="020B0604020202020204" pitchFamily="34" charset="0"/>
              </a:rPr>
              <a:t>• If the applicant is likely to repay the loan, then not approving the loan results in a loss of business to the company</a:t>
            </a:r>
            <a:endParaRPr lang="en-US" altLang="zh-CN" spc="0">
              <a:solidFill>
                <a:schemeClr val="tx1">
                  <a:lumMod val="65000"/>
                  <a:lumOff val="35000"/>
                </a:schemeClr>
              </a:solidFill>
              <a:latin typeface="Arial" panose="020B0604020202020204" pitchFamily="34" charset="0"/>
            </a:endParaRPr>
          </a:p>
          <a:p>
            <a:pPr marL="0" indent="0">
              <a:spcBef>
                <a:spcPts val="1000"/>
              </a:spcBef>
              <a:buNone/>
            </a:pPr>
            <a:r>
              <a:rPr lang="en-US" altLang="zh-CN" spc="0">
                <a:solidFill>
                  <a:schemeClr val="tx1">
                    <a:lumMod val="65000"/>
                    <a:lumOff val="35000"/>
                  </a:schemeClr>
                </a:solidFill>
                <a:latin typeface="Arial" panose="020B0604020202020204" pitchFamily="34" charset="0"/>
              </a:rPr>
              <a:t>• If the applicant is not likely to repay the loan, i.e. he/she is likely to default,then approving the loan may lead to a financial loss for the company</a:t>
            </a:r>
            <a:endParaRPr lang="en-US" altLang="zh-CN" spc="0">
              <a:solidFill>
                <a:schemeClr val="tx1">
                  <a:lumMod val="65000"/>
                  <a:lumOff val="35000"/>
                </a:schemeClr>
              </a:solidFill>
              <a:latin typeface="Arial" panose="020B0604020202020204" pitchFamily="34" charset="0"/>
            </a:endParaRPr>
          </a:p>
          <a:p>
            <a:pPr marL="0" indent="0">
              <a:spcBef>
                <a:spcPts val="1000"/>
              </a:spcBef>
              <a:buNone/>
            </a:pPr>
            <a:r>
              <a:rPr lang="en-US" altLang="zh-CN" spc="0">
                <a:solidFill>
                  <a:schemeClr val="tx1">
                    <a:lumMod val="65000"/>
                    <a:lumOff val="35000"/>
                  </a:schemeClr>
                </a:solidFill>
                <a:latin typeface="Arial" panose="020B0604020202020204" pitchFamily="34" charset="0"/>
              </a:rPr>
              <a:t>Lending club company wants to understand the driving factors (or driver variables) behind loan default, i.e. the variables which are strong indicators of default. The company can utilize this knownledge for its portfolio and risk assessment.</a:t>
            </a:r>
            <a:endParaRPr lang="en-US" altLang="zh-CN" spc="0">
              <a:solidFill>
                <a:schemeClr val="tx1">
                  <a:lumMod val="65000"/>
                  <a:lumOff val="35000"/>
                </a:schemeClr>
              </a:solidFill>
              <a:latin typeface="Arial" panose="020B0604020202020204" pitchFamily="34" charset="0"/>
            </a:endParaRPr>
          </a:p>
          <a:p>
            <a:pPr marL="0" indent="0">
              <a:spcBef>
                <a:spcPts val="1000"/>
              </a:spcBef>
              <a:buNone/>
            </a:pPr>
            <a:r>
              <a:rPr lang="en-US" altLang="zh-CN" spc="0">
                <a:solidFill>
                  <a:schemeClr val="tx1">
                    <a:lumMod val="65000"/>
                    <a:lumOff val="35000"/>
                  </a:schemeClr>
                </a:solidFill>
                <a:latin typeface="Arial" panose="020B0604020202020204" pitchFamily="34" charset="0"/>
              </a:rPr>
              <a:t> </a:t>
            </a:r>
            <a:endParaRPr lang="en-US" altLang="zh-CN" spc="0">
              <a:solidFill>
                <a:schemeClr val="tx1">
                  <a:lumMod val="65000"/>
                  <a:lumOff val="35000"/>
                </a:schemeClr>
              </a:solidFill>
              <a:latin typeface="Arial" panose="020B0604020202020204" pitchFamily="34" charset="0"/>
            </a:endParaRPr>
          </a:p>
        </p:txBody>
      </p:sp>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42945" y="18549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pPr algn="ctr"/>
            <a:r>
              <a:rPr lang="en-US" altLang="zh-CN">
                <a:solidFill>
                  <a:schemeClr val="tx1">
                    <a:lumMod val="85000"/>
                    <a:lumOff val="15000"/>
                  </a:schemeClr>
                </a:solidFill>
                <a:uFillTx/>
                <a:latin typeface="Cambria" panose="02040503050406030204" charset="0"/>
                <a:cs typeface="Cambria" panose="02040503050406030204" charset="0"/>
              </a:rPr>
              <a:t>Analysis Methodology</a:t>
            </a:r>
            <a:endParaRPr lang="en-US" altLang="zh-CN">
              <a:solidFill>
                <a:schemeClr val="tx1">
                  <a:lumMod val="85000"/>
                  <a:lumOff val="15000"/>
                </a:schemeClr>
              </a:solidFill>
              <a:uFillTx/>
              <a:latin typeface="Cambria" panose="02040503050406030204" charset="0"/>
              <a:cs typeface="Cambria" panose="02040503050406030204" charset="0"/>
            </a:endParaRPr>
          </a:p>
        </p:txBody>
      </p:sp>
      <p:sp>
        <p:nvSpPr>
          <p:cNvPr id="8" name="内容占位符 1"/>
          <p:cNvSpPr txBox="1"/>
          <p:nvPr>
            <p:custDataLst>
              <p:tags r:id="rId2"/>
            </p:custDataLst>
          </p:nvPr>
        </p:nvSpPr>
        <p:spPr>
          <a:xfrm>
            <a:off x="264795" y="1169035"/>
            <a:ext cx="11042015" cy="5442585"/>
          </a:xfrm>
          <a:prstGeom prst="rect">
            <a:avLst/>
          </a:prstGeom>
        </p:spPr>
        <p:txBody>
          <a:bodyPr wrap="square">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Bef>
                <a:spcPts val="1000"/>
              </a:spcBef>
              <a:buFont typeface="Wingdings" panose="05000000000000000000" charset="0"/>
              <a:buChar char="Ø"/>
            </a:pPr>
            <a:r>
              <a:rPr lang="en-US" altLang="zh-CN" sz="2400" spc="0">
                <a:solidFill>
                  <a:schemeClr val="tx1">
                    <a:lumMod val="65000"/>
                    <a:lumOff val="35000"/>
                  </a:schemeClr>
                </a:solidFill>
                <a:latin typeface="Georgia" panose="02040502050405020303" charset="0"/>
                <a:cs typeface="Georgia" panose="02040502050405020303" charset="0"/>
              </a:rPr>
              <a:t>Data Sourcing</a:t>
            </a:r>
            <a:endParaRPr lang="en-US" altLang="zh-CN" sz="2400" spc="0">
              <a:solidFill>
                <a:schemeClr val="tx1">
                  <a:lumMod val="65000"/>
                  <a:lumOff val="35000"/>
                </a:schemeClr>
              </a:solidFill>
              <a:latin typeface="Georgia" panose="02040502050405020303" charset="0"/>
              <a:cs typeface="Georgia" panose="02040502050405020303" charset="0"/>
            </a:endParaRPr>
          </a:p>
          <a:p>
            <a:pPr algn="ctr">
              <a:spcBef>
                <a:spcPts val="1000"/>
              </a:spcBef>
              <a:buFont typeface="Wingdings" panose="05000000000000000000" charset="0"/>
              <a:buChar char="Ø"/>
            </a:pPr>
            <a:r>
              <a:rPr lang="en-US" altLang="zh-CN" sz="2400" spc="0">
                <a:solidFill>
                  <a:schemeClr val="tx1">
                    <a:lumMod val="65000"/>
                    <a:lumOff val="35000"/>
                  </a:schemeClr>
                </a:solidFill>
                <a:latin typeface="Georgia" panose="02040502050405020303" charset="0"/>
                <a:cs typeface="Georgia" panose="02040502050405020303" charset="0"/>
              </a:rPr>
              <a:t>Data cleaning and handling</a:t>
            </a:r>
            <a:endParaRPr lang="en-US" altLang="zh-CN" sz="2400" spc="0">
              <a:solidFill>
                <a:schemeClr val="tx1">
                  <a:lumMod val="65000"/>
                  <a:lumOff val="35000"/>
                </a:schemeClr>
              </a:solidFill>
              <a:latin typeface="Georgia" panose="02040502050405020303" charset="0"/>
              <a:cs typeface="Georgia" panose="02040502050405020303" charset="0"/>
            </a:endParaRPr>
          </a:p>
          <a:p>
            <a:pPr algn="ctr">
              <a:spcBef>
                <a:spcPts val="1000"/>
              </a:spcBef>
              <a:buFont typeface="Wingdings" panose="05000000000000000000" charset="0"/>
              <a:buChar char="Ø"/>
            </a:pPr>
            <a:r>
              <a:rPr lang="en-US" altLang="zh-CN" sz="2400" spc="0">
                <a:solidFill>
                  <a:schemeClr val="tx1">
                    <a:lumMod val="65000"/>
                    <a:lumOff val="35000"/>
                  </a:schemeClr>
                </a:solidFill>
                <a:latin typeface="Georgia" panose="02040502050405020303" charset="0"/>
                <a:cs typeface="Georgia" panose="02040502050405020303" charset="0"/>
              </a:rPr>
              <a:t>Univariate Analysis</a:t>
            </a:r>
            <a:endParaRPr lang="en-US" altLang="zh-CN" sz="2400" spc="0">
              <a:solidFill>
                <a:schemeClr val="tx1">
                  <a:lumMod val="65000"/>
                  <a:lumOff val="35000"/>
                </a:schemeClr>
              </a:solidFill>
              <a:latin typeface="Georgia" panose="02040502050405020303" charset="0"/>
              <a:cs typeface="Georgia" panose="02040502050405020303" charset="0"/>
            </a:endParaRPr>
          </a:p>
          <a:p>
            <a:pPr algn="ctr">
              <a:spcBef>
                <a:spcPts val="1000"/>
              </a:spcBef>
              <a:buFont typeface="Wingdings" panose="05000000000000000000" charset="0"/>
              <a:buChar char="Ø"/>
            </a:pPr>
            <a:r>
              <a:rPr lang="en-US" altLang="zh-CN" sz="2400" spc="0">
                <a:solidFill>
                  <a:schemeClr val="tx1">
                    <a:lumMod val="65000"/>
                    <a:lumOff val="35000"/>
                  </a:schemeClr>
                </a:solidFill>
                <a:latin typeface="Georgia" panose="02040502050405020303" charset="0"/>
                <a:cs typeface="Georgia" panose="02040502050405020303" charset="0"/>
              </a:rPr>
              <a:t>Segmented Univariate Analysis</a:t>
            </a:r>
            <a:endParaRPr lang="en-US" altLang="zh-CN" sz="2400" spc="0">
              <a:solidFill>
                <a:schemeClr val="tx1">
                  <a:lumMod val="65000"/>
                  <a:lumOff val="35000"/>
                </a:schemeClr>
              </a:solidFill>
              <a:latin typeface="Georgia" panose="02040502050405020303" charset="0"/>
              <a:cs typeface="Georgia" panose="02040502050405020303" charset="0"/>
            </a:endParaRPr>
          </a:p>
          <a:p>
            <a:pPr algn="ctr">
              <a:spcBef>
                <a:spcPts val="1000"/>
              </a:spcBef>
              <a:buFont typeface="Wingdings" panose="05000000000000000000" charset="0"/>
              <a:buChar char="Ø"/>
            </a:pPr>
            <a:r>
              <a:rPr lang="en-US" altLang="zh-CN" sz="2400" spc="0">
                <a:solidFill>
                  <a:schemeClr val="tx1">
                    <a:lumMod val="65000"/>
                    <a:lumOff val="35000"/>
                  </a:schemeClr>
                </a:solidFill>
                <a:latin typeface="Georgia" panose="02040502050405020303" charset="0"/>
                <a:cs typeface="Georgia" panose="02040502050405020303" charset="0"/>
              </a:rPr>
              <a:t>Bivariate Analysis</a:t>
            </a:r>
            <a:endParaRPr lang="en-US" altLang="zh-CN" sz="2400" spc="0">
              <a:solidFill>
                <a:schemeClr val="tx1">
                  <a:lumMod val="65000"/>
                  <a:lumOff val="35000"/>
                </a:schemeClr>
              </a:solidFill>
              <a:latin typeface="Georgia" panose="02040502050405020303" charset="0"/>
              <a:cs typeface="Georgia" panose="02040502050405020303" charset="0"/>
            </a:endParaRPr>
          </a:p>
          <a:p>
            <a:pPr algn="ctr">
              <a:spcBef>
                <a:spcPts val="1000"/>
              </a:spcBef>
              <a:buFont typeface="Wingdings" panose="05000000000000000000" charset="0"/>
              <a:buChar char="Ø"/>
            </a:pPr>
            <a:r>
              <a:rPr lang="en-US" altLang="zh-CN" sz="2400" spc="0">
                <a:solidFill>
                  <a:schemeClr val="tx1">
                    <a:lumMod val="65000"/>
                    <a:lumOff val="35000"/>
                  </a:schemeClr>
                </a:solidFill>
                <a:latin typeface="Georgia" panose="02040502050405020303" charset="0"/>
                <a:cs typeface="Georgia" panose="02040502050405020303" charset="0"/>
              </a:rPr>
              <a:t>Correlation matrix</a:t>
            </a:r>
            <a:endParaRPr lang="en-US" altLang="zh-CN" sz="2400" spc="0">
              <a:solidFill>
                <a:schemeClr val="tx1">
                  <a:lumMod val="65000"/>
                  <a:lumOff val="35000"/>
                </a:schemeClr>
              </a:solidFill>
              <a:latin typeface="Georgia" panose="02040502050405020303" charset="0"/>
              <a:cs typeface="Georgia" panose="02040502050405020303" charset="0"/>
            </a:endParaRPr>
          </a:p>
          <a:p>
            <a:pPr algn="ctr">
              <a:spcBef>
                <a:spcPts val="1000"/>
              </a:spcBef>
              <a:buFont typeface="Wingdings" panose="05000000000000000000" charset="0"/>
              <a:buChar char="Ø"/>
            </a:pPr>
            <a:r>
              <a:rPr lang="en-US" altLang="zh-CN" sz="2400" spc="0">
                <a:solidFill>
                  <a:schemeClr val="tx1">
                    <a:lumMod val="65000"/>
                    <a:lumOff val="35000"/>
                  </a:schemeClr>
                </a:solidFill>
                <a:latin typeface="Georgia" panose="02040502050405020303" charset="0"/>
                <a:cs typeface="Georgia" panose="02040502050405020303" charset="0"/>
              </a:rPr>
              <a:t>Recommendations</a:t>
            </a:r>
            <a:endParaRPr lang="en-US" altLang="zh-CN" sz="2400" spc="0">
              <a:solidFill>
                <a:schemeClr val="tx1">
                  <a:lumMod val="65000"/>
                  <a:lumOff val="35000"/>
                </a:schemeClr>
              </a:solidFill>
              <a:latin typeface="Georgia" panose="02040502050405020303" charset="0"/>
              <a:cs typeface="Georgia" panose="02040502050405020303" charset="0"/>
            </a:endParaRPr>
          </a:p>
          <a:p>
            <a:pPr marL="0" indent="0" algn="ctr">
              <a:spcBef>
                <a:spcPts val="1000"/>
              </a:spcBef>
              <a:buNone/>
            </a:pPr>
            <a:r>
              <a:rPr lang="en-US" altLang="zh-CN" sz="2400" spc="0">
                <a:solidFill>
                  <a:schemeClr val="tx1">
                    <a:lumMod val="65000"/>
                    <a:lumOff val="35000"/>
                  </a:schemeClr>
                </a:solidFill>
                <a:latin typeface="Arial" panose="020B0604020202020204" pitchFamily="34" charset="0"/>
              </a:rPr>
              <a:t> </a:t>
            </a:r>
            <a:endParaRPr lang="en-US" altLang="zh-CN" sz="2400" spc="0">
              <a:solidFill>
                <a:schemeClr val="tx1">
                  <a:lumMod val="65000"/>
                  <a:lumOff val="35000"/>
                </a:schemeClr>
              </a:solidFill>
              <a:latin typeface="Arial" panose="020B0604020202020204" pitchFamily="34" charset="0"/>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scaled="0"/>
        </a:gradFill>
        <a:effectLst/>
      </p:bgPr>
    </p:bg>
    <p:spTree>
      <p:nvGrpSpPr>
        <p:cNvPr id="1" name=""/>
        <p:cNvGrpSpPr/>
        <p:nvPr/>
      </p:nvGrpSpPr>
      <p:grpSpPr>
        <a:xfrm>
          <a:off x="0" y="0"/>
          <a:ext cx="0" cy="0"/>
          <a:chOff x="0" y="0"/>
          <a:chExt cx="0" cy="0"/>
        </a:xfrm>
      </p:grpSpPr>
      <p:sp>
        <p:nvSpPr>
          <p:cNvPr id="9" name="文本框 8"/>
          <p:cNvSpPr txBox="1"/>
          <p:nvPr>
            <p:custDataLst>
              <p:tags r:id="rId1"/>
            </p:custDataLst>
          </p:nvPr>
        </p:nvSpPr>
        <p:spPr>
          <a:xfrm>
            <a:off x="128905" y="0"/>
            <a:ext cx="4098925" cy="69278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r>
              <a:rPr lang="en-US" altLang="zh-CN" sz="2800">
                <a:solidFill>
                  <a:schemeClr val="tx1">
                    <a:lumMod val="85000"/>
                    <a:lumOff val="15000"/>
                  </a:schemeClr>
                </a:solidFill>
                <a:latin typeface="Cambria" panose="02040503050406030204" charset="0"/>
                <a:cs typeface="Cambria" panose="02040503050406030204" charset="0"/>
              </a:rPr>
              <a:t>Loan Interest Rate</a:t>
            </a:r>
            <a:endParaRPr lang="en-US" altLang="zh-CN" sz="2800">
              <a:solidFill>
                <a:schemeClr val="tx1">
                  <a:lumMod val="85000"/>
                  <a:lumOff val="15000"/>
                </a:schemeClr>
              </a:solidFill>
              <a:latin typeface="Cambria" panose="02040503050406030204" charset="0"/>
              <a:cs typeface="Cambria" panose="02040503050406030204" charset="0"/>
            </a:endParaRPr>
          </a:p>
        </p:txBody>
      </p:sp>
      <p:pic>
        <p:nvPicPr>
          <p:cNvPr id="13" name="Picture 12"/>
          <p:cNvPicPr>
            <a:picLocks noChangeAspect="1"/>
          </p:cNvPicPr>
          <p:nvPr/>
        </p:nvPicPr>
        <p:blipFill>
          <a:blip r:embed="rId2"/>
          <a:stretch>
            <a:fillRect/>
          </a:stretch>
        </p:blipFill>
        <p:spPr>
          <a:xfrm>
            <a:off x="1728470" y="2343150"/>
            <a:ext cx="8248650" cy="4514850"/>
          </a:xfrm>
          <a:prstGeom prst="rect">
            <a:avLst/>
          </a:prstGeom>
          <a:effectLst>
            <a:glow rad="228600">
              <a:schemeClr val="accent1">
                <a:satMod val="175000"/>
                <a:alpha val="40000"/>
              </a:schemeClr>
            </a:glow>
          </a:effectLst>
        </p:spPr>
      </p:pic>
      <p:sp>
        <p:nvSpPr>
          <p:cNvPr id="14" name="内容占位符 1"/>
          <p:cNvSpPr txBox="1"/>
          <p:nvPr>
            <p:custDataLst>
              <p:tags r:id="rId3"/>
            </p:custDataLst>
          </p:nvPr>
        </p:nvSpPr>
        <p:spPr>
          <a:xfrm>
            <a:off x="128905" y="635635"/>
            <a:ext cx="11627485" cy="1557655"/>
          </a:xfrm>
          <a:prstGeom prst="rect">
            <a:avLst/>
          </a:prstGeom>
          <a:ln w="6350" cap="flat" cmpd="sng" algn="ctr">
            <a:solidFill>
              <a:schemeClr val="accent5"/>
            </a:solidFill>
            <a:prstDash val="dash"/>
            <a:miter lim="800000"/>
          </a:ln>
        </p:spPr>
        <p:style>
          <a:lnRef idx="0">
            <a:schemeClr val="accent1"/>
          </a:lnRef>
          <a:fillRef idx="0">
            <a:srgbClr val="FFFFFF"/>
          </a:fillRef>
          <a:effectRef idx="0">
            <a:srgbClr val="FFFFFF"/>
          </a:effectRef>
          <a:fontRef idx="minor">
            <a:schemeClr val="dk1"/>
          </a:fontRef>
        </p:style>
        <p:txBody>
          <a:bodyPr wrap="square">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00"/>
              </a:spcBef>
            </a:pPr>
            <a:r>
              <a:rPr lang="en-US" altLang="zh-CN" sz="2000" spc="0">
                <a:solidFill>
                  <a:schemeClr val="tx1">
                    <a:lumMod val="65000"/>
                    <a:lumOff val="35000"/>
                  </a:schemeClr>
                </a:solidFill>
                <a:latin typeface="Arial" panose="020B0604020202020204" pitchFamily="34" charset="0"/>
              </a:rPr>
              <a:t>Lending club provides loans to its customer between 5%-25%.</a:t>
            </a:r>
            <a:endParaRPr lang="en-US" altLang="zh-CN" sz="2000" spc="0">
              <a:solidFill>
                <a:schemeClr val="tx1">
                  <a:lumMod val="65000"/>
                  <a:lumOff val="35000"/>
                </a:schemeClr>
              </a:solidFill>
              <a:latin typeface="Arial" panose="020B0604020202020204" pitchFamily="34" charset="0"/>
            </a:endParaRPr>
          </a:p>
          <a:p>
            <a:pPr>
              <a:spcBef>
                <a:spcPts val="1000"/>
              </a:spcBef>
            </a:pPr>
            <a:r>
              <a:rPr lang="en-US" altLang="zh-CN" sz="2000" spc="0">
                <a:solidFill>
                  <a:schemeClr val="tx1">
                    <a:lumMod val="65000"/>
                    <a:lumOff val="35000"/>
                  </a:schemeClr>
                </a:solidFill>
                <a:latin typeface="Arial" panose="020B0604020202020204" pitchFamily="34" charset="0"/>
              </a:rPr>
              <a:t>According to the Histogram chart the frequency is high at around 11% followed by 7.5% and it gets reduced post 20%.</a:t>
            </a:r>
            <a:endParaRPr lang="en-US" altLang="zh-CN" sz="2000" spc="0">
              <a:solidFill>
                <a:schemeClr val="tx1">
                  <a:lumMod val="65000"/>
                  <a:lumOff val="35000"/>
                </a:schemeClr>
              </a:solidFill>
              <a:latin typeface="Arial" panose="020B0604020202020204" pitchFamily="34" charset="0"/>
            </a:endParaRPr>
          </a:p>
          <a:p>
            <a:pPr marL="0" indent="0">
              <a:spcBef>
                <a:spcPts val="1000"/>
              </a:spcBef>
              <a:buNone/>
            </a:pPr>
            <a:r>
              <a:rPr lang="en-US" altLang="zh-CN" sz="2000" spc="0">
                <a:solidFill>
                  <a:schemeClr val="tx1">
                    <a:lumMod val="65000"/>
                    <a:lumOff val="35000"/>
                  </a:schemeClr>
                </a:solidFill>
                <a:latin typeface="Arial" panose="020B0604020202020204" pitchFamily="34" charset="0"/>
              </a:rPr>
              <a:t> </a:t>
            </a:r>
            <a:endParaRPr lang="en-US" altLang="zh-CN" sz="2000" spc="0">
              <a:solidFill>
                <a:schemeClr val="tx1">
                  <a:lumMod val="65000"/>
                  <a:lumOff val="35000"/>
                </a:schemeClr>
              </a:solidFill>
              <a:latin typeface="Arial" panose="020B0604020202020204" pitchFamily="34" charset="0"/>
            </a:endParaRPr>
          </a:p>
        </p:txBody>
      </p:sp>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scaled="0"/>
        </a:gradFill>
        <a:effectLst/>
      </p:bgPr>
    </p:bg>
    <p:spTree>
      <p:nvGrpSpPr>
        <p:cNvPr id="1" name=""/>
        <p:cNvGrpSpPr/>
        <p:nvPr/>
      </p:nvGrpSpPr>
      <p:grpSpPr>
        <a:xfrm>
          <a:off x="0" y="0"/>
          <a:ext cx="0" cy="0"/>
          <a:chOff x="0" y="0"/>
          <a:chExt cx="0" cy="0"/>
        </a:xfrm>
      </p:grpSpPr>
      <p:sp>
        <p:nvSpPr>
          <p:cNvPr id="9" name="文本框 8"/>
          <p:cNvSpPr txBox="1"/>
          <p:nvPr>
            <p:custDataLst>
              <p:tags r:id="rId1"/>
            </p:custDataLst>
          </p:nvPr>
        </p:nvSpPr>
        <p:spPr>
          <a:xfrm>
            <a:off x="128905" y="85725"/>
            <a:ext cx="5812790" cy="69278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r>
              <a:rPr lang="en-US" altLang="zh-CN" sz="2800">
                <a:solidFill>
                  <a:schemeClr val="tx1">
                    <a:lumMod val="85000"/>
                    <a:lumOff val="15000"/>
                  </a:schemeClr>
                </a:solidFill>
                <a:latin typeface="Cambria" panose="02040503050406030204" charset="0"/>
                <a:cs typeface="Cambria" panose="02040503050406030204" charset="0"/>
              </a:rPr>
              <a:t>Interest Rate Vs Loan Status</a:t>
            </a:r>
            <a:endParaRPr lang="en-US" altLang="zh-CN" sz="2800">
              <a:solidFill>
                <a:schemeClr val="tx1">
                  <a:lumMod val="85000"/>
                  <a:lumOff val="15000"/>
                </a:schemeClr>
              </a:solidFill>
              <a:latin typeface="Cambria" panose="02040503050406030204" charset="0"/>
              <a:cs typeface="Cambria" panose="02040503050406030204" charset="0"/>
            </a:endParaRPr>
          </a:p>
        </p:txBody>
      </p:sp>
      <p:sp>
        <p:nvSpPr>
          <p:cNvPr id="14" name="内容占位符 1"/>
          <p:cNvSpPr txBox="1"/>
          <p:nvPr>
            <p:custDataLst>
              <p:tags r:id="rId2"/>
            </p:custDataLst>
          </p:nvPr>
        </p:nvSpPr>
        <p:spPr>
          <a:xfrm>
            <a:off x="128905" y="778510"/>
            <a:ext cx="10970260" cy="1301115"/>
          </a:xfrm>
          <a:prstGeom prst="rect">
            <a:avLst/>
          </a:prstGeom>
          <a:ln w="6350" cap="flat" cmpd="sng" algn="ctr">
            <a:solidFill>
              <a:schemeClr val="accent5"/>
            </a:solidFill>
            <a:prstDash val="dash"/>
            <a:miter lim="800000"/>
          </a:ln>
        </p:spPr>
        <p:style>
          <a:lnRef idx="0">
            <a:schemeClr val="accent1"/>
          </a:lnRef>
          <a:fillRef idx="0">
            <a:srgbClr val="FFFFFF"/>
          </a:fillRef>
          <a:effectRef idx="0">
            <a:srgbClr val="FFFFFF"/>
          </a:effectRef>
          <a:fontRef idx="minor">
            <a:schemeClr val="dk1"/>
          </a:fontRef>
        </p:style>
        <p:txBody>
          <a:bodyPr wrap="square">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00"/>
              </a:spcBef>
            </a:pPr>
            <a:r>
              <a:rPr lang="en-US" altLang="zh-CN" sz="2000" spc="0">
                <a:solidFill>
                  <a:schemeClr val="tx1">
                    <a:lumMod val="65000"/>
                    <a:lumOff val="35000"/>
                  </a:schemeClr>
                </a:solidFill>
                <a:latin typeface="Arial" panose="020B0604020202020204" pitchFamily="34" charset="0"/>
              </a:rPr>
              <a:t>According to the heat map analysis the risk of loans getting charged off or defaulted is very high when the interest rate is between 15%-25%.  When the Interest rate is between 5%-8% the possibilty of loan getting ‘Fully Paid’ is very high.</a:t>
            </a:r>
            <a:endParaRPr lang="en-US" altLang="zh-CN" sz="2000" spc="0">
              <a:solidFill>
                <a:schemeClr val="tx1">
                  <a:lumMod val="65000"/>
                  <a:lumOff val="35000"/>
                </a:schemeClr>
              </a:solidFill>
              <a:latin typeface="Arial" panose="020B0604020202020204" pitchFamily="34" charset="0"/>
            </a:endParaRPr>
          </a:p>
          <a:p>
            <a:pPr>
              <a:lnSpc>
                <a:spcPct val="150000"/>
              </a:lnSpc>
              <a:spcBef>
                <a:spcPts val="1000"/>
              </a:spcBef>
            </a:pPr>
            <a:endParaRPr lang="en-US" altLang="zh-CN" sz="2000" spc="0">
              <a:solidFill>
                <a:schemeClr val="tx1">
                  <a:lumMod val="65000"/>
                  <a:lumOff val="35000"/>
                </a:schemeClr>
              </a:solidFill>
              <a:latin typeface="Arial" panose="020B0604020202020204" pitchFamily="34" charset="0"/>
            </a:endParaRPr>
          </a:p>
          <a:p>
            <a:pPr marL="0" indent="0">
              <a:spcBef>
                <a:spcPts val="1000"/>
              </a:spcBef>
              <a:buNone/>
            </a:pPr>
            <a:r>
              <a:rPr lang="en-US" altLang="zh-CN" sz="2000" spc="0">
                <a:solidFill>
                  <a:schemeClr val="tx1">
                    <a:lumMod val="65000"/>
                    <a:lumOff val="35000"/>
                  </a:schemeClr>
                </a:solidFill>
                <a:latin typeface="Arial" panose="020B0604020202020204" pitchFamily="34" charset="0"/>
              </a:rPr>
              <a:t> </a:t>
            </a:r>
            <a:endParaRPr lang="en-US" altLang="zh-CN" sz="2000" spc="0">
              <a:solidFill>
                <a:schemeClr val="tx1">
                  <a:lumMod val="65000"/>
                  <a:lumOff val="35000"/>
                </a:schemeClr>
              </a:solidFill>
              <a:latin typeface="Arial" panose="020B0604020202020204" pitchFamily="34" charset="0"/>
            </a:endParaRPr>
          </a:p>
        </p:txBody>
      </p:sp>
      <p:pic>
        <p:nvPicPr>
          <p:cNvPr id="2" name="Picture 1"/>
          <p:cNvPicPr>
            <a:picLocks noChangeAspect="1"/>
          </p:cNvPicPr>
          <p:nvPr/>
        </p:nvPicPr>
        <p:blipFill>
          <a:blip r:embed="rId3"/>
          <a:stretch>
            <a:fillRect/>
          </a:stretch>
        </p:blipFill>
        <p:spPr>
          <a:xfrm>
            <a:off x="2994660" y="2235200"/>
            <a:ext cx="5238750" cy="4622800"/>
          </a:xfrm>
          <a:prstGeom prst="rect">
            <a:avLst/>
          </a:prstGeom>
          <a:effectLst>
            <a:glow rad="228600">
              <a:schemeClr val="accent1">
                <a:satMod val="175000"/>
                <a:alpha val="40000"/>
              </a:schemeClr>
            </a:glow>
          </a:effectLst>
        </p:spPr>
      </p:pic>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scaled="0"/>
        </a:gradFill>
        <a:effectLst/>
      </p:bgPr>
    </p:bg>
    <p:spTree>
      <p:nvGrpSpPr>
        <p:cNvPr id="1" name=""/>
        <p:cNvGrpSpPr/>
        <p:nvPr/>
      </p:nvGrpSpPr>
      <p:grpSpPr>
        <a:xfrm>
          <a:off x="0" y="0"/>
          <a:ext cx="0" cy="0"/>
          <a:chOff x="0" y="0"/>
          <a:chExt cx="0" cy="0"/>
        </a:xfrm>
      </p:grpSpPr>
      <p:sp>
        <p:nvSpPr>
          <p:cNvPr id="9" name="文本框 8"/>
          <p:cNvSpPr txBox="1"/>
          <p:nvPr>
            <p:custDataLst>
              <p:tags r:id="rId1"/>
            </p:custDataLst>
          </p:nvPr>
        </p:nvSpPr>
        <p:spPr>
          <a:xfrm>
            <a:off x="128905" y="0"/>
            <a:ext cx="4098925" cy="69278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r>
              <a:rPr lang="en-US" altLang="zh-CN" sz="2800">
                <a:solidFill>
                  <a:schemeClr val="tx1">
                    <a:lumMod val="85000"/>
                    <a:lumOff val="15000"/>
                  </a:schemeClr>
                </a:solidFill>
                <a:latin typeface="Cambria" panose="02040503050406030204" charset="0"/>
                <a:cs typeface="Cambria" panose="02040503050406030204" charset="0"/>
              </a:rPr>
              <a:t>Loan Term</a:t>
            </a:r>
            <a:endParaRPr lang="en-US" altLang="zh-CN" sz="2800">
              <a:solidFill>
                <a:schemeClr val="tx1">
                  <a:lumMod val="85000"/>
                  <a:lumOff val="15000"/>
                </a:schemeClr>
              </a:solidFill>
              <a:latin typeface="Cambria" panose="02040503050406030204" charset="0"/>
              <a:cs typeface="Cambria" panose="02040503050406030204" charset="0"/>
            </a:endParaRPr>
          </a:p>
        </p:txBody>
      </p:sp>
      <p:sp>
        <p:nvSpPr>
          <p:cNvPr id="14" name="内容占位符 1"/>
          <p:cNvSpPr txBox="1"/>
          <p:nvPr>
            <p:custDataLst>
              <p:tags r:id="rId2"/>
            </p:custDataLst>
          </p:nvPr>
        </p:nvSpPr>
        <p:spPr>
          <a:xfrm>
            <a:off x="128905" y="635635"/>
            <a:ext cx="11627485" cy="1957070"/>
          </a:xfrm>
          <a:prstGeom prst="rect">
            <a:avLst/>
          </a:prstGeom>
          <a:ln w="6350" cap="flat" cmpd="sng" algn="ctr">
            <a:solidFill>
              <a:schemeClr val="accent5"/>
            </a:solidFill>
            <a:prstDash val="dash"/>
            <a:miter lim="800000"/>
          </a:ln>
        </p:spPr>
        <p:style>
          <a:lnRef idx="0">
            <a:schemeClr val="accent1"/>
          </a:lnRef>
          <a:fillRef idx="0">
            <a:srgbClr val="FFFFFF"/>
          </a:fillRef>
          <a:effectRef idx="0">
            <a:srgbClr val="FFFFFF"/>
          </a:effectRef>
          <a:fontRef idx="minor">
            <a:schemeClr val="dk1"/>
          </a:fontRef>
        </p:style>
        <p:txBody>
          <a:bodyPr wrap="square">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00"/>
              </a:spcBef>
            </a:pPr>
            <a:r>
              <a:rPr lang="en-US" altLang="zh-CN" sz="2000" spc="0">
                <a:solidFill>
                  <a:schemeClr val="tx1">
                    <a:lumMod val="65000"/>
                    <a:lumOff val="35000"/>
                  </a:schemeClr>
                </a:solidFill>
                <a:latin typeface="Arial" panose="020B0604020202020204" pitchFamily="34" charset="0"/>
              </a:rPr>
              <a:t>The consumer finance company is providing loan to its customer with two loan term period options 36 and 60 months.</a:t>
            </a:r>
            <a:endParaRPr lang="en-US" altLang="zh-CN" sz="2000" spc="0">
              <a:solidFill>
                <a:schemeClr val="tx1">
                  <a:lumMod val="65000"/>
                  <a:lumOff val="35000"/>
                </a:schemeClr>
              </a:solidFill>
              <a:latin typeface="Arial" panose="020B0604020202020204" pitchFamily="34" charset="0"/>
            </a:endParaRPr>
          </a:p>
          <a:p>
            <a:pPr>
              <a:spcBef>
                <a:spcPts val="1000"/>
              </a:spcBef>
            </a:pPr>
            <a:r>
              <a:rPr lang="en-US" altLang="zh-CN" sz="2000" spc="0">
                <a:solidFill>
                  <a:schemeClr val="tx1">
                    <a:lumMod val="65000"/>
                    <a:lumOff val="35000"/>
                  </a:schemeClr>
                </a:solidFill>
                <a:latin typeface="Arial" panose="020B0604020202020204" pitchFamily="34" charset="0"/>
              </a:rPr>
              <a:t>Majority of the customers/borrowers are opting for 36 months loan period which amount to 73% of the total loan sanctioned </a:t>
            </a:r>
            <a:endParaRPr lang="en-US" altLang="zh-CN" sz="2000" spc="0">
              <a:solidFill>
                <a:schemeClr val="tx1">
                  <a:lumMod val="65000"/>
                  <a:lumOff val="35000"/>
                </a:schemeClr>
              </a:solidFill>
              <a:latin typeface="Arial" panose="020B0604020202020204" pitchFamily="34" charset="0"/>
            </a:endParaRPr>
          </a:p>
        </p:txBody>
      </p:sp>
      <p:pic>
        <p:nvPicPr>
          <p:cNvPr id="4" name="Picture 3"/>
          <p:cNvPicPr>
            <a:picLocks noChangeAspect="1"/>
          </p:cNvPicPr>
          <p:nvPr/>
        </p:nvPicPr>
        <p:blipFill>
          <a:blip r:embed="rId3"/>
          <a:stretch>
            <a:fillRect/>
          </a:stretch>
        </p:blipFill>
        <p:spPr>
          <a:xfrm>
            <a:off x="2484755" y="2720975"/>
            <a:ext cx="6686550" cy="4137025"/>
          </a:xfrm>
          <a:prstGeom prst="rect">
            <a:avLst/>
          </a:prstGeom>
          <a:effectLst>
            <a:glow rad="228600">
              <a:schemeClr val="accent1">
                <a:satMod val="175000"/>
                <a:alpha val="40000"/>
              </a:schemeClr>
            </a:glow>
          </a:effectLst>
        </p:spPr>
      </p:pic>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scaled="0"/>
        </a:gradFill>
        <a:effectLst/>
      </p:bgPr>
    </p:bg>
    <p:spTree>
      <p:nvGrpSpPr>
        <p:cNvPr id="1" name=""/>
        <p:cNvGrpSpPr/>
        <p:nvPr/>
      </p:nvGrpSpPr>
      <p:grpSpPr>
        <a:xfrm>
          <a:off x="0" y="0"/>
          <a:ext cx="0" cy="0"/>
          <a:chOff x="0" y="0"/>
          <a:chExt cx="0" cy="0"/>
        </a:xfrm>
      </p:grpSpPr>
      <p:sp>
        <p:nvSpPr>
          <p:cNvPr id="9" name="文本框 8"/>
          <p:cNvSpPr txBox="1"/>
          <p:nvPr>
            <p:custDataLst>
              <p:tags r:id="rId1"/>
            </p:custDataLst>
          </p:nvPr>
        </p:nvSpPr>
        <p:spPr>
          <a:xfrm>
            <a:off x="128905" y="13970"/>
            <a:ext cx="5812790" cy="69278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r>
              <a:rPr lang="en-US" altLang="zh-CN" sz="2800">
                <a:solidFill>
                  <a:schemeClr val="tx1">
                    <a:lumMod val="85000"/>
                    <a:lumOff val="15000"/>
                  </a:schemeClr>
                </a:solidFill>
                <a:latin typeface="Cambria" panose="02040503050406030204" charset="0"/>
                <a:cs typeface="Cambria" panose="02040503050406030204" charset="0"/>
              </a:rPr>
              <a:t>Loan Term Vs Loan Status</a:t>
            </a:r>
            <a:endParaRPr lang="en-US" altLang="zh-CN" sz="2800">
              <a:solidFill>
                <a:schemeClr val="tx1">
                  <a:lumMod val="85000"/>
                  <a:lumOff val="15000"/>
                </a:schemeClr>
              </a:solidFill>
              <a:latin typeface="Cambria" panose="02040503050406030204" charset="0"/>
              <a:cs typeface="Cambria" panose="02040503050406030204" charset="0"/>
            </a:endParaRPr>
          </a:p>
        </p:txBody>
      </p:sp>
      <p:sp>
        <p:nvSpPr>
          <p:cNvPr id="14" name="内容占位符 1"/>
          <p:cNvSpPr txBox="1"/>
          <p:nvPr>
            <p:custDataLst>
              <p:tags r:id="rId2"/>
            </p:custDataLst>
          </p:nvPr>
        </p:nvSpPr>
        <p:spPr>
          <a:xfrm>
            <a:off x="128905" y="778510"/>
            <a:ext cx="10970260" cy="1301115"/>
          </a:xfrm>
          <a:prstGeom prst="rect">
            <a:avLst/>
          </a:prstGeom>
          <a:ln w="6350" cap="flat" cmpd="sng" algn="ctr">
            <a:solidFill>
              <a:schemeClr val="accent5"/>
            </a:solidFill>
            <a:prstDash val="dash"/>
            <a:miter lim="800000"/>
          </a:ln>
        </p:spPr>
        <p:style>
          <a:lnRef idx="0">
            <a:schemeClr val="accent1"/>
          </a:lnRef>
          <a:fillRef idx="0">
            <a:srgbClr val="FFFFFF"/>
          </a:fillRef>
          <a:effectRef idx="0">
            <a:srgbClr val="FFFFFF"/>
          </a:effectRef>
          <a:fontRef idx="minor">
            <a:schemeClr val="dk1"/>
          </a:fontRef>
        </p:style>
        <p:txBody>
          <a:bodyPr wrap="square">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00"/>
              </a:spcBef>
            </a:pPr>
            <a:r>
              <a:rPr lang="en-US" altLang="zh-CN" sz="2000" spc="0">
                <a:solidFill>
                  <a:schemeClr val="tx1">
                    <a:lumMod val="65000"/>
                    <a:lumOff val="35000"/>
                  </a:schemeClr>
                </a:solidFill>
                <a:latin typeface="Arial" panose="020B0604020202020204" pitchFamily="34" charset="0"/>
              </a:rPr>
              <a:t>According to below bar graph loans with 60 months as loan tenure period has a very high risk of getting charged off compared to loans with 36 months as loan tenure. </a:t>
            </a:r>
            <a:endParaRPr lang="en-US" altLang="zh-CN" sz="2000" spc="0">
              <a:solidFill>
                <a:schemeClr val="tx1">
                  <a:lumMod val="65000"/>
                  <a:lumOff val="35000"/>
                </a:schemeClr>
              </a:solidFill>
              <a:latin typeface="Arial" panose="020B0604020202020204" pitchFamily="34" charset="0"/>
            </a:endParaRPr>
          </a:p>
          <a:p>
            <a:pPr>
              <a:lnSpc>
                <a:spcPct val="150000"/>
              </a:lnSpc>
              <a:spcBef>
                <a:spcPts val="1000"/>
              </a:spcBef>
            </a:pPr>
            <a:endParaRPr lang="en-US" altLang="zh-CN" sz="2000" spc="0">
              <a:solidFill>
                <a:schemeClr val="tx1">
                  <a:lumMod val="65000"/>
                  <a:lumOff val="35000"/>
                </a:schemeClr>
              </a:solidFill>
              <a:latin typeface="Arial" panose="020B0604020202020204" pitchFamily="34" charset="0"/>
            </a:endParaRPr>
          </a:p>
          <a:p>
            <a:pPr marL="0" indent="0">
              <a:spcBef>
                <a:spcPts val="1000"/>
              </a:spcBef>
              <a:buNone/>
            </a:pPr>
            <a:r>
              <a:rPr lang="en-US" altLang="zh-CN" sz="2000" spc="0">
                <a:solidFill>
                  <a:schemeClr val="tx1">
                    <a:lumMod val="65000"/>
                    <a:lumOff val="35000"/>
                  </a:schemeClr>
                </a:solidFill>
                <a:latin typeface="Arial" panose="020B0604020202020204" pitchFamily="34" charset="0"/>
              </a:rPr>
              <a:t> </a:t>
            </a:r>
            <a:endParaRPr lang="en-US" altLang="zh-CN" sz="2000" spc="0">
              <a:solidFill>
                <a:schemeClr val="tx1">
                  <a:lumMod val="65000"/>
                  <a:lumOff val="35000"/>
                </a:schemeClr>
              </a:solidFill>
              <a:latin typeface="Arial" panose="020B0604020202020204" pitchFamily="34" charset="0"/>
            </a:endParaRPr>
          </a:p>
        </p:txBody>
      </p:sp>
      <p:pic>
        <p:nvPicPr>
          <p:cNvPr id="3" name="Picture 2"/>
          <p:cNvPicPr>
            <a:picLocks noChangeAspect="1"/>
          </p:cNvPicPr>
          <p:nvPr/>
        </p:nvPicPr>
        <p:blipFill>
          <a:blip r:embed="rId3"/>
          <a:stretch>
            <a:fillRect/>
          </a:stretch>
        </p:blipFill>
        <p:spPr>
          <a:xfrm>
            <a:off x="2374900" y="2151380"/>
            <a:ext cx="6962775" cy="4607560"/>
          </a:xfrm>
          <a:prstGeom prst="rect">
            <a:avLst/>
          </a:prstGeom>
          <a:effectLst>
            <a:glow rad="228600">
              <a:schemeClr val="accent1">
                <a:satMod val="175000"/>
                <a:alpha val="40000"/>
              </a:schemeClr>
            </a:glow>
          </a:effectLst>
        </p:spPr>
      </p:pic>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p:nvPr>
            <p:custDataLst>
              <p:tags r:id="rId1"/>
            </p:custDataLst>
          </p:nvPr>
        </p:nvPicPr>
        <p:blipFill rotWithShape="1">
          <a:blip r:embed="rId2"/>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3" name="矩形 2"/>
          <p:cNvSpPr/>
          <p:nvPr>
            <p:custDataLst>
              <p:tags r:id="rId3"/>
            </p:custDataLst>
          </p:nvPr>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Microsoft YaHei" panose="020B0503020204020204" pitchFamily="34" charset="-122"/>
            </a:endParaRPr>
          </a:p>
        </p:txBody>
      </p:sp>
      <p:sp>
        <p:nvSpPr>
          <p:cNvPr id="4" name="矩形 3"/>
          <p:cNvSpPr/>
          <p:nvPr>
            <p:custDataLst>
              <p:tags r:id="rId4"/>
            </p:custDataLst>
          </p:nvPr>
        </p:nvSpPr>
        <p:spPr>
          <a:xfrm>
            <a:off x="2133599" y="0"/>
            <a:ext cx="4572001" cy="624416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Microsoft YaHei" panose="020B0503020204020204" pitchFamily="34" charset="-122"/>
            </a:endParaRPr>
          </a:p>
        </p:txBody>
      </p:sp>
      <p:sp>
        <p:nvSpPr>
          <p:cNvPr id="5" name="文本框 4"/>
          <p:cNvSpPr txBox="1"/>
          <p:nvPr>
            <p:custDataLst>
              <p:tags r:id="rId5"/>
            </p:custDataLst>
          </p:nvPr>
        </p:nvSpPr>
        <p:spPr>
          <a:xfrm>
            <a:off x="2560199" y="755083"/>
            <a:ext cx="3693281" cy="1124585"/>
          </a:xfrm>
          <a:prstGeom prst="rect">
            <a:avLst/>
          </a:prstGeom>
          <a:noFill/>
        </p:spPr>
        <p:txBody>
          <a:bodyPr wrap="square" rtlCol="0" anchor="ctr" anchorCtr="0">
            <a:normAutofit/>
          </a:bodyPr>
          <a:lstStyle/>
          <a:p>
            <a:pPr>
              <a:lnSpc>
                <a:spcPct val="120000"/>
              </a:lnSpc>
            </a:pPr>
            <a:r>
              <a:rPr lang="en-US" altLang="zh-CN" sz="2800" b="1">
                <a:solidFill>
                  <a:schemeClr val="tx1">
                    <a:lumMod val="75000"/>
                    <a:lumOff val="25000"/>
                  </a:schemeClr>
                </a:solidFill>
                <a:latin typeface="Arial" panose="020B0604020202020204" pitchFamily="34" charset="0"/>
                <a:ea typeface="Microsoft YaHei" panose="020B0503020204020204" pitchFamily="34" charset="-122"/>
                <a:cs typeface="Arial" panose="020B0604020202020204" pitchFamily="34" charset="0"/>
              </a:rPr>
              <a:t>Enter Title</a:t>
            </a:r>
            <a:endParaRPr lang="en-US" altLang="zh-CN" sz="2800" b="1">
              <a:solidFill>
                <a:schemeClr val="tx1">
                  <a:lumMod val="75000"/>
                  <a:lumOff val="25000"/>
                </a:schemeClr>
              </a:solidFill>
              <a:latin typeface="Arial" panose="020B0604020202020204" pitchFamily="34" charset="0"/>
              <a:ea typeface="Microsoft YaHei" panose="020B0503020204020204" pitchFamily="34" charset="-122"/>
              <a:cs typeface="Arial" panose="020B0604020202020204" pitchFamily="34" charset="0"/>
            </a:endParaRPr>
          </a:p>
        </p:txBody>
      </p:sp>
      <p:sp>
        <p:nvSpPr>
          <p:cNvPr id="6" name="文本框 5"/>
          <p:cNvSpPr txBox="1"/>
          <p:nvPr>
            <p:custDataLst>
              <p:tags r:id="rId6"/>
            </p:custDataLst>
          </p:nvPr>
        </p:nvSpPr>
        <p:spPr>
          <a:xfrm>
            <a:off x="2560199" y="2172812"/>
            <a:ext cx="3693281" cy="3003066"/>
          </a:xfrm>
          <a:prstGeom prst="rect">
            <a:avLst/>
          </a:prstGeom>
          <a:noFill/>
        </p:spPr>
        <p:txBody>
          <a:bodyPr wrap="square" rtlCol="0">
            <a:normAutofit/>
          </a:bodyPr>
          <a:lstStyle/>
          <a:p>
            <a:pPr lvl="0">
              <a:lnSpc>
                <a:spcPct val="150000"/>
              </a:lnSpc>
            </a:pPr>
            <a:r>
              <a:rPr lang="en-US" altLang="zh-CN" sz="1600">
                <a:solidFill>
                  <a:schemeClr val="tx1">
                    <a:lumMod val="75000"/>
                    <a:lumOff val="25000"/>
                  </a:schemeClr>
                </a:solidFill>
                <a:latin typeface="Arial" panose="020B0604020202020204" pitchFamily="34" charset="0"/>
                <a:ea typeface="Microsoft YaHei" panose="020B0503020204020204" pitchFamily="34" charset="-122"/>
                <a:sym typeface="+mn-ea"/>
              </a:rPr>
              <a:t>Click here to add the text, the text is the refinement of your thought, in order to finally demonstrate the good effect of the release, please try to explain the point of view as succinctly as possible.</a:t>
            </a:r>
            <a:endParaRPr lang="en-US" altLang="zh-CN" sz="1600">
              <a:solidFill>
                <a:schemeClr val="tx1">
                  <a:lumMod val="75000"/>
                  <a:lumOff val="25000"/>
                </a:schemeClr>
              </a:solidFill>
              <a:latin typeface="Arial" panose="020B0604020202020204" pitchFamily="34" charset="0"/>
              <a:ea typeface="Microsoft YaHei" panose="020B0503020204020204" pitchFamily="34" charset="-122"/>
              <a:sym typeface="+mn-ea"/>
            </a:endParaRPr>
          </a:p>
        </p:txBody>
      </p:sp>
      <p:grpSp>
        <p:nvGrpSpPr>
          <p:cNvPr id="7" name="组合 6"/>
          <p:cNvGrpSpPr/>
          <p:nvPr>
            <p:custDataLst>
              <p:tags r:id="rId7"/>
            </p:custDataLst>
          </p:nvPr>
        </p:nvGrpSpPr>
        <p:grpSpPr>
          <a:xfrm>
            <a:off x="11378484" y="636755"/>
            <a:ext cx="203545" cy="74612"/>
            <a:chOff x="9839643" y="910585"/>
            <a:chExt cx="203545" cy="74612"/>
          </a:xfrm>
        </p:grpSpPr>
        <p:cxnSp>
          <p:nvCxnSpPr>
            <p:cNvPr id="8" name="直接连接符 7"/>
            <p:cNvCxnSpPr/>
            <p:nvPr>
              <p:custDataLst>
                <p:tags r:id="rId8"/>
              </p:custDataLst>
            </p:nvPr>
          </p:nvCxnSpPr>
          <p:spPr>
            <a:xfrm>
              <a:off x="9839643" y="910585"/>
              <a:ext cx="20354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9"/>
              </p:custDataLst>
            </p:nvPr>
          </p:nvCxnSpPr>
          <p:spPr>
            <a:xfrm>
              <a:off x="9839643" y="985197"/>
              <a:ext cx="15557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任意多边形: 形状 9"/>
          <p:cNvSpPr/>
          <p:nvPr>
            <p:custDataLst>
              <p:tags r:id="rId10"/>
            </p:custDataLst>
          </p:nvPr>
        </p:nvSpPr>
        <p:spPr>
          <a:xfrm>
            <a:off x="609971" y="505786"/>
            <a:ext cx="336550" cy="336550"/>
          </a:xfrm>
          <a:custGeom>
            <a:avLst/>
            <a:gdLst>
              <a:gd name="connsiteX0" fmla="*/ 138801 w 336550"/>
              <a:gd name="connsiteY0" fmla="*/ 117033 h 336550"/>
              <a:gd name="connsiteX1" fmla="*/ 138801 w 336550"/>
              <a:gd name="connsiteY1" fmla="*/ 219517 h 336550"/>
              <a:gd name="connsiteX2" fmla="*/ 227149 w 336550"/>
              <a:gd name="connsiteY2" fmla="*/ 168275 h 336550"/>
              <a:gd name="connsiteX3" fmla="*/ 168275 w 336550"/>
              <a:gd name="connsiteY3" fmla="*/ 0 h 336550"/>
              <a:gd name="connsiteX4" fmla="*/ 336550 w 336550"/>
              <a:gd name="connsiteY4" fmla="*/ 168275 h 336550"/>
              <a:gd name="connsiteX5" fmla="*/ 168275 w 336550"/>
              <a:gd name="connsiteY5" fmla="*/ 336550 h 336550"/>
              <a:gd name="connsiteX6" fmla="*/ 0 w 336550"/>
              <a:gd name="connsiteY6" fmla="*/ 168275 h 336550"/>
              <a:gd name="connsiteX7" fmla="*/ 168275 w 336550"/>
              <a:gd name="connsiteY7"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550" h="336550">
                <a:moveTo>
                  <a:pt x="138801" y="117033"/>
                </a:moveTo>
                <a:lnTo>
                  <a:pt x="138801" y="219517"/>
                </a:lnTo>
                <a:lnTo>
                  <a:pt x="227149" y="168275"/>
                </a:lnTo>
                <a:close/>
                <a:moveTo>
                  <a:pt x="168275" y="0"/>
                </a:moveTo>
                <a:cubicBezTo>
                  <a:pt x="261211" y="0"/>
                  <a:pt x="336550" y="75339"/>
                  <a:pt x="336550" y="168275"/>
                </a:cubicBezTo>
                <a:cubicBezTo>
                  <a:pt x="336550" y="261211"/>
                  <a:pt x="261211" y="336550"/>
                  <a:pt x="168275" y="336550"/>
                </a:cubicBezTo>
                <a:cubicBezTo>
                  <a:pt x="75339" y="336550"/>
                  <a:pt x="0" y="261211"/>
                  <a:pt x="0" y="168275"/>
                </a:cubicBezTo>
                <a:cubicBezTo>
                  <a:pt x="0" y="75339"/>
                  <a:pt x="75339" y="0"/>
                  <a:pt x="16827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lnSpcReduction="10000"/>
          </a:bodyPr>
          <a:lstStyle/>
          <a:p>
            <a:pPr algn="ctr"/>
            <a:endParaRPr lang="zh-CN" altLang="en-US">
              <a:solidFill>
                <a:schemeClr val="lt1"/>
              </a:solidFill>
              <a:latin typeface="Arial" panose="020B0604020202020204" pitchFamily="34" charset="0"/>
              <a:ea typeface="Microsoft YaHei" panose="020B0503020204020204" pitchFamily="34" charset="-122"/>
            </a:endParaRPr>
          </a:p>
        </p:txBody>
      </p:sp>
    </p:spTree>
    <p:custDataLst>
      <p:tags r:id="rId1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13"/>
            <p:custDataLst>
              <p:tags r:id="rId1"/>
            </p:custDataLst>
          </p:nvPr>
        </p:nvSpPr>
        <p:spPr>
          <a:xfrm>
            <a:off x="1215390" y="2562542"/>
            <a:ext cx="4359910" cy="1172210"/>
          </a:xfrm>
        </p:spPr>
        <p:txBody>
          <a:bodyPr wrap="square">
            <a:normAutofit/>
          </a:bodyPr>
          <a:lstStyle/>
          <a:p>
            <a:r>
              <a:rPr lang="en-US" altLang="zh-CN">
                <a:solidFill>
                  <a:schemeClr val="lt1"/>
                </a:solidFill>
              </a:rPr>
              <a:t>THANKS</a:t>
            </a:r>
            <a:endParaRPr lang="en-US" altLang="zh-CN">
              <a:solidFill>
                <a:schemeClr val="lt1"/>
              </a:solidFill>
            </a:endParaRPr>
          </a:p>
        </p:txBody>
      </p:sp>
      <p:sp>
        <p:nvSpPr>
          <p:cNvPr id="5" name="文本占位符 4"/>
          <p:cNvSpPr>
            <a:spLocks noGrp="1"/>
          </p:cNvSpPr>
          <p:nvPr>
            <p:ph type="body" idx="14"/>
            <p:custDataLst>
              <p:tags r:id="rId2"/>
            </p:custDataLst>
          </p:nvPr>
        </p:nvSpPr>
        <p:spPr>
          <a:xfrm>
            <a:off x="1215390" y="3939222"/>
            <a:ext cx="4359910" cy="370205"/>
          </a:xfrm>
        </p:spPr>
        <p:txBody>
          <a:bodyPr wrap="square">
            <a:normAutofit/>
          </a:bodyPr>
          <a:lstStyle/>
          <a:p>
            <a:r>
              <a:rPr lang="en-US" altLang="zh-CN">
                <a:sym typeface="+mn-ea"/>
              </a:rPr>
              <a:t>Click here to add the text</a:t>
            </a:r>
            <a:endParaRPr lang="en-US" altLang="zh-CN">
              <a:sym typeface="+mn-ea"/>
            </a:endParaRPr>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q"/>
  <p:tag name="KSO_WM_UNIT_TYPE" val="i"/>
  <p:tag name="KSO_WM_UNIT_INDEX" val="1"/>
  <p:tag name="KSO_WM_UNIT_ID" val="_1*i*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xml><?xml version="1.0" encoding="utf-8"?>
<p:tagLst xmlns:p="http://schemas.openxmlformats.org/presentationml/2006/main">
  <p:tag name="KSO_WM_TEMPLATE_THUMBS_INDEX" val="1、4、7、9、12、15、16、17、18、19、20、21、24、29、34、37、38、39、40"/>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434"/>
</p:tagLst>
</file>

<file path=ppt/tags/tag14.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434_1*a*1"/>
  <p:tag name="KSO_WM_TEMPLATE_CATEGORY" val="custom"/>
  <p:tag name="KSO_WM_TEMPLATE_INDEX" val="20204434"/>
  <p:tag name="KSO_WM_UNIT_LAYERLEVEL" val="1"/>
  <p:tag name="KSO_WM_TAG_VERSION" val="1.0"/>
  <p:tag name="KSO_WM_BEAUTIFY_FLAG" val="#wm#"/>
  <p:tag name="KSO_WM_UNIT_PRESET_TEXT" val="BUSINESS"/>
</p:tagLst>
</file>

<file path=ppt/tags/tag15.xml><?xml version="1.0" encoding="utf-8"?>
<p:tagLst xmlns:p="http://schemas.openxmlformats.org/presentationml/2006/main">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b"/>
  <p:tag name="KSO_WM_UNIT_INDEX" val="1"/>
  <p:tag name="KSO_WM_UNIT_LAYERLEVEL" val="1"/>
  <p:tag name="KSO_WM_TAG_VERSION" val="1.0"/>
  <p:tag name="KSO_WM_BEAUTIFY_FLAG" val="#wm#"/>
  <p:tag name="KSO_WM_TEMPLATE_CATEGORY" val="custom"/>
  <p:tag name="KSO_WM_TEMPLATE_INDEX" val="20204434"/>
  <p:tag name="KSO_WM_UNIT_ID" val="custom20204434_1*b*1"/>
  <p:tag name="KSO_WM_UNIT_PRESET_TEXT" val="Click here to add a subtitle"/>
</p:tagLst>
</file>

<file path=ppt/tags/tag16.xml><?xml version="1.0" encoding="utf-8"?>
<p:tagLst xmlns:p="http://schemas.openxmlformats.org/presentationml/2006/main">
  <p:tag name="KSO_WM_TEMPLATE_THUMBS_INDEX" val="1、4、7、9、12、15、16、17、18、19、20、21、24、29、34、37、38、39、40"/>
  <p:tag name="KSO_WM_SLIDE_ID" val="custom20204434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4434"/>
  <p:tag name="KSO_WM_SLIDE_LAYOUT" val="a_b"/>
  <p:tag name="KSO_WM_SLIDE_LAYOUT_CNT" val="1_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NOCLEAR" val="0"/>
  <p:tag name="KSO_WM_UNIT_VALUE" val="636"/>
  <p:tag name="KSO_WM_UNIT_TYPE" val="f"/>
  <p:tag name="KSO_WM_UNIT_INDEX" val="1"/>
  <p:tag name="KSO_WM_TEMPLATE_CATEGORY" val="custom"/>
  <p:tag name="KSO_WM_TEMPLATE_INDEX" val="20204434"/>
  <p:tag name="KSO_WM_UNIT_ID" val="custom20204434_8*f*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13;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13;In order to make you have a more intuitive feeling of the number of words, and further easy to use, we have marked the most suitable position for you. When the text you enter comes here, it is the best visual effect."/>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TEMPLATE_CATEGORY" val="custom"/>
  <p:tag name="KSO_WM_TEMPLATE_INDEX" val="20204434"/>
  <p:tag name="KSO_WM_UNIT_ID" val="custom20204434_8*a*1"/>
  <p:tag name="KSO_WM_UNIT_PRESET_TEXT" val="Click here to add to the title"/>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TEMPLATE_CATEGORY" val="custom"/>
  <p:tag name="KSO_WM_TEMPLATE_INDEX" val="20204434"/>
  <p:tag name="KSO_WM_UNIT_ID" val="custom20204434_8*a*1"/>
  <p:tag name="KSO_WM_UNIT_PRESET_TEXT" val="Click here to add to the title"/>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NOCLEAR" val="0"/>
  <p:tag name="KSO_WM_UNIT_VALUE" val="636"/>
  <p:tag name="KSO_WM_UNIT_TYPE" val="f"/>
  <p:tag name="KSO_WM_UNIT_INDEX" val="1"/>
  <p:tag name="KSO_WM_TEMPLATE_CATEGORY" val="custom"/>
  <p:tag name="KSO_WM_TEMPLATE_INDEX" val="20204434"/>
  <p:tag name="KSO_WM_UNIT_ID" val="custom20204434_8*f*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13;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13;In order to make you have a more intuitive feeling of the number of words, and further easy to use, we have marked the most suitable position for you. When the text you enter comes here, it is the best visual effect."/>
</p:tagLst>
</file>

<file path=ppt/tags/tag21.xml><?xml version="1.0" encoding="utf-8"?>
<p:tagLst xmlns:p="http://schemas.openxmlformats.org/presentationml/2006/main">
  <p:tag name="KSO_WM_SLIDE_ID" val="custom20204434_8"/>
  <p:tag name="KSO_WM_TEMPLATE_SUBCATEGORY" val="0"/>
  <p:tag name="KSO_WM_TEMPLATE_MASTER_TYPE" val="1"/>
  <p:tag name="KSO_WM_TEMPLATE_COLOR_TYPE" val="1"/>
  <p:tag name="KSO_WM_SLIDE_TYPE" val="text"/>
  <p:tag name="KSO_WM_SLIDE_SUBTYPE" val="pureTxt"/>
  <p:tag name="KSO_WM_SLIDE_ITEM_CNT" val="0"/>
  <p:tag name="KSO_WM_SLIDE_INDEX" val="8"/>
  <p:tag name="KSO_WM_SLIDE_SIZE" val="863*444"/>
  <p:tag name="KSO_WM_SLIDE_POSITION" val="47*47"/>
  <p:tag name="KSO_WM_TAG_VERSION" val="1.0"/>
  <p:tag name="KSO_WM_BEAUTIFY_FLAG" val="#wm#"/>
  <p:tag name="KSO_WM_TEMPLATE_CATEGORY" val="custom"/>
  <p:tag name="KSO_WM_TEMPLATE_INDEX" val="20204434"/>
  <p:tag name="KSO_WM_SLIDE_LAYOUT" val="a_f"/>
  <p:tag name="KSO_WM_SLIDE_LAYOUT_CNT" val="1_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TEMPLATE_CATEGORY" val="custom"/>
  <p:tag name="KSO_WM_TEMPLATE_INDEX" val="20204434"/>
  <p:tag name="KSO_WM_UNIT_ID" val="custom20204434_9*a*1"/>
  <p:tag name="KSO_WM_UNIT_PRESET_TEXT" val="Click here to add to the title"/>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NOCLEAR" val="0"/>
  <p:tag name="KSO_WM_UNIT_VALUE" val="636"/>
  <p:tag name="KSO_WM_UNIT_TYPE" val="f"/>
  <p:tag name="KSO_WM_UNIT_INDEX" val="1"/>
  <p:tag name="KSO_WM_TEMPLATE_CATEGORY" val="custom"/>
  <p:tag name="KSO_WM_TEMPLATE_INDEX" val="20204434"/>
  <p:tag name="KSO_WM_UNIT_ID" val="custom20204434_8*f*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13;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13;In order to make you have a more intuitive feeling of the number of words, and further easy to use, we have marked the most suitable position for you. When the text you enter comes here, it is the best visual effect."/>
</p:tagLst>
</file>

<file path=ppt/tags/tag24.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BACKGROUND" val="[&quot;general&quot;]"/>
  <p:tag name="KSO_WM_SLIDE_RATIO" val="1.777778"/>
  <p:tag name="KSO_WM_SLIDE_ID" val="custom20204434_9"/>
  <p:tag name="KSO_WM_TEMPLATE_SUBCATEGORY" val="0"/>
  <p:tag name="KSO_WM_TEMPLATE_MASTER_TYPE" val="1"/>
  <p:tag name="KSO_WM_TEMPLATE_COLOR_TYPE" val="1"/>
  <p:tag name="KSO_WM_SLIDE_TYPE" val="text"/>
  <p:tag name="KSO_WM_SLIDE_SUBTYPE" val="picTxt"/>
  <p:tag name="KSO_WM_SLIDE_ITEM_CNT" val="0"/>
  <p:tag name="KSO_WM_SLIDE_INDEX" val="9"/>
  <p:tag name="KSO_WM_SLIDE_SIZE" val="959*481"/>
  <p:tag name="KSO_WM_SLIDE_POSITION" val="0*0"/>
  <p:tag name="KSO_WM_TAG_VERSION" val="1.0"/>
  <p:tag name="KSO_WM_BEAUTIFY_FLAG" val="#wm#"/>
  <p:tag name="KSO_WM_TEMPLATE_CATEGORY" val="custom"/>
  <p:tag name="KSO_WM_TEMPLATE_INDEX" val="20204434"/>
  <p:tag name="KSO_WM_SLIDE_LAYOUT" val="a_d_f"/>
  <p:tag name="KSO_WM_SLIDE_LAYOUT_CNT" val="1_1_2"/>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4434"/>
  <p:tag name="KSO_WM_UNIT_ID" val="custom20204434_10*a*1"/>
  <p:tag name="KSO_WM_UNIT_PRESET_TEXT" val="Click here to add to the title"/>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NOCLEAR" val="0"/>
  <p:tag name="KSO_WM_UNIT_VALUE" val="636"/>
  <p:tag name="KSO_WM_UNIT_TYPE" val="f"/>
  <p:tag name="KSO_WM_UNIT_INDEX" val="1"/>
  <p:tag name="KSO_WM_TEMPLATE_CATEGORY" val="custom"/>
  <p:tag name="KSO_WM_TEMPLATE_INDEX" val="20204434"/>
  <p:tag name="KSO_WM_UNIT_ID" val="custom20204434_8*f*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13;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13;In order to make you have a more intuitive feeling of the number of words, and further easy to use, we have marked the most suitable position for you. When the text you enter comes here, it is the best visual effect."/>
</p:tagLst>
</file>

<file path=ppt/tags/tag27.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34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1.544"/>
  <p:tag name="KSO_WM_SLIDE_POSITION" val="47.9555*160.6"/>
  <p:tag name="KSO_WM_DIAGRAM_GROUP_CODE" val="l1-2"/>
  <p:tag name="KSO_WM_SLIDE_DIAGTYPE" val="l"/>
  <p:tag name="KSO_WM_TAG_VERSION" val="1.0"/>
  <p:tag name="KSO_WM_BEAUTIFY_FLAG" val="#wm#"/>
  <p:tag name="KSO_WM_TEMPLATE_CATEGORY" val="custom"/>
  <p:tag name="KSO_WM_TEMPLATE_INDEX" val="20204434"/>
  <p:tag name="KSO_WM_SLIDE_LAYOUT" val="a_i_l"/>
  <p:tag name="KSO_WM_SLIDE_LAYOUT_CNT" val="1_1_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4434"/>
  <p:tag name="KSO_WM_UNIT_ID" val="custom20204434_10*a*1"/>
  <p:tag name="KSO_WM_UNIT_PRESET_TEXT" val="Click here to add to the title"/>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NOCLEAR" val="0"/>
  <p:tag name="KSO_WM_UNIT_VALUE" val="636"/>
  <p:tag name="KSO_WM_UNIT_TYPE" val="f"/>
  <p:tag name="KSO_WM_UNIT_INDEX" val="1"/>
  <p:tag name="KSO_WM_TEMPLATE_CATEGORY" val="custom"/>
  <p:tag name="KSO_WM_TEMPLATE_INDEX" val="20204434"/>
  <p:tag name="KSO_WM_UNIT_ID" val="custom20204434_8*f*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13;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13;In order to make you have a more intuitive feeling of the number of words, and further easy to use, we have marked the most suitable position for you. When the text you enter comes here, it is the best visual effect."/>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34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1.544"/>
  <p:tag name="KSO_WM_SLIDE_POSITION" val="47.9555*160.6"/>
  <p:tag name="KSO_WM_DIAGRAM_GROUP_CODE" val="l1-2"/>
  <p:tag name="KSO_WM_SLIDE_DIAGTYPE" val="l"/>
  <p:tag name="KSO_WM_TAG_VERSION" val="1.0"/>
  <p:tag name="KSO_WM_BEAUTIFY_FLAG" val="#wm#"/>
  <p:tag name="KSO_WM_TEMPLATE_CATEGORY" val="custom"/>
  <p:tag name="KSO_WM_TEMPLATE_INDEX" val="20204434"/>
  <p:tag name="KSO_WM_SLIDE_LAYOUT" val="a_i_l"/>
  <p:tag name="KSO_WM_SLIDE_LAYOUT_CNT" val="1_1_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4434"/>
  <p:tag name="KSO_WM_UNIT_ID" val="custom20204434_10*a*1"/>
  <p:tag name="KSO_WM_UNIT_PRESET_TEXT" val="Click here to add to the title"/>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NOCLEAR" val="0"/>
  <p:tag name="KSO_WM_UNIT_VALUE" val="636"/>
  <p:tag name="KSO_WM_UNIT_TYPE" val="f"/>
  <p:tag name="KSO_WM_UNIT_INDEX" val="1"/>
  <p:tag name="KSO_WM_TEMPLATE_CATEGORY" val="custom"/>
  <p:tag name="KSO_WM_TEMPLATE_INDEX" val="20204434"/>
  <p:tag name="KSO_WM_UNIT_ID" val="custom20204434_8*f*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13;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13;In order to make you have a more intuitive feeling of the number of words, and further easy to use, we have marked the most suitable position for you. When the text you enter comes here, it is the best visual effect."/>
</p:tagLst>
</file>

<file path=ppt/tags/tag33.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34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1.544"/>
  <p:tag name="KSO_WM_SLIDE_POSITION" val="47.9555*160.6"/>
  <p:tag name="KSO_WM_DIAGRAM_GROUP_CODE" val="l1-2"/>
  <p:tag name="KSO_WM_SLIDE_DIAGTYPE" val="l"/>
  <p:tag name="KSO_WM_TAG_VERSION" val="1.0"/>
  <p:tag name="KSO_WM_BEAUTIFY_FLAG" val="#wm#"/>
  <p:tag name="KSO_WM_TEMPLATE_CATEGORY" val="custom"/>
  <p:tag name="KSO_WM_TEMPLATE_INDEX" val="20204434"/>
  <p:tag name="KSO_WM_SLIDE_LAYOUT" val="a_i_l"/>
  <p:tag name="KSO_WM_SLIDE_LAYOUT_CNT" val="1_1_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4434"/>
  <p:tag name="KSO_WM_UNIT_ID" val="custom20204434_10*a*1"/>
  <p:tag name="KSO_WM_UNIT_PRESET_TEXT" val="Click here to add to the title"/>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NOCLEAR" val="0"/>
  <p:tag name="KSO_WM_UNIT_VALUE" val="636"/>
  <p:tag name="KSO_WM_UNIT_TYPE" val="f"/>
  <p:tag name="KSO_WM_UNIT_INDEX" val="1"/>
  <p:tag name="KSO_WM_TEMPLATE_CATEGORY" val="custom"/>
  <p:tag name="KSO_WM_TEMPLATE_INDEX" val="20204434"/>
  <p:tag name="KSO_WM_UNIT_ID" val="custom20204434_8*f*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13;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13;In order to make you have a more intuitive feeling of the number of words, and further easy to use, we have marked the most suitable position for you. When the text you enter comes here, it is the best visual effect."/>
</p:tagLst>
</file>

<file path=ppt/tags/tag36.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34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1.544"/>
  <p:tag name="KSO_WM_SLIDE_POSITION" val="47.9555*160.6"/>
  <p:tag name="KSO_WM_DIAGRAM_GROUP_CODE" val="l1-2"/>
  <p:tag name="KSO_WM_SLIDE_DIAGTYPE" val="l"/>
  <p:tag name="KSO_WM_TAG_VERSION" val="1.0"/>
  <p:tag name="KSO_WM_BEAUTIFY_FLAG" val="#wm#"/>
  <p:tag name="KSO_WM_TEMPLATE_CATEGORY" val="custom"/>
  <p:tag name="KSO_WM_TEMPLATE_INDEX" val="20204434"/>
  <p:tag name="KSO_WM_SLIDE_LAYOUT" val="a_i_l"/>
  <p:tag name="KSO_WM_SLIDE_LAYOUT_CNT" val="1_1_1"/>
</p:tagLst>
</file>

<file path=ppt/tags/tag37.xml><?xml version="1.0" encoding="utf-8"?>
<p:tagLst xmlns:p="http://schemas.openxmlformats.org/presentationml/2006/main">
  <p:tag name="KSO_WM_UNIT_VALUE" val="1904*3384"/>
  <p:tag name="KSO_WM_UNIT_HIGHLIGHT" val="0"/>
  <p:tag name="KSO_WM_UNIT_COMPATIBLE" val="0"/>
  <p:tag name="KSO_WM_UNIT_DIAGRAM_ISNUMVISUAL" val="0"/>
  <p:tag name="KSO_WM_UNIT_DIAGRAM_ISREFERUNIT" val="0"/>
  <p:tag name="KSO_WM_UNIT_TYPE" val="d"/>
  <p:tag name="KSO_WM_UNIT_INDEX" val="1"/>
  <p:tag name="KSO_WM_UNIT_LAYERLEVEL" val="1"/>
  <p:tag name="KSO_WM_TAG_VERSION" val="1.0"/>
  <p:tag name="KSO_WM_BEAUTIFY_FLAG" val="#wm#"/>
  <p:tag name="KSO_WM_UNIT_SUPPORT_UNIT_TYPE" val="[&quot;all&quot;]"/>
  <p:tag name="KSO_WM_TEMPLATE_CATEGORY" val="custom"/>
  <p:tag name="KSO_WM_TEMPLATE_INDEX" val="20204434"/>
  <p:tag name="KSO_WM_UNIT_ID" val="custom20204434_20*d*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4434"/>
  <p:tag name="KSO_WM_UNIT_ID" val="custom20204434_20*i*1"/>
  <p:tag name="KSO_WM_UNIT_TYPE" val="i"/>
  <p:tag name="KSO_WM_UNIT_INDEX"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4434"/>
  <p:tag name="KSO_WM_UNIT_ID" val="custom20204434_20*i*2"/>
  <p:tag name="KSO_WM_UNIT_TYPE" val="i"/>
  <p:tag name="KSO_WM_UNIT_INDEX" val="2"/>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0.xml><?xml version="1.0" encoding="utf-8"?>
<p:tagLst xmlns:p="http://schemas.openxmlformats.org/presentationml/2006/main">
  <p:tag name="KSO_WM_UNIT_ISCONTENTSTITLE" val="0"/>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TEMPLATE_CATEGORY" val="custom"/>
  <p:tag name="KSO_WM_TEMPLATE_INDEX" val="20204434"/>
  <p:tag name="KSO_WM_UNIT_ID" val="custom20204434_20*a*1"/>
  <p:tag name="KSO_WM_UNIT_PRESET_TEXT" val="Enter Title"/>
</p:tagLst>
</file>

<file path=ppt/tags/tag41.xml><?xml version="1.0" encoding="utf-8"?>
<p:tagLst xmlns:p="http://schemas.openxmlformats.org/presentationml/2006/main">
  <p:tag name="KSO_WM_UNIT_NOCLEAR" val="0"/>
  <p:tag name="KSO_WM_UNIT_VALUE" val="136"/>
  <p:tag name="KSO_WM_UNIT_HIGHLIGHT" val="0"/>
  <p:tag name="KSO_WM_UNIT_COMPATIBLE" val="0"/>
  <p:tag name="KSO_WM_UNIT_DIAGRAM_ISNUMVISUAL" val="0"/>
  <p:tag name="KSO_WM_UNIT_DIAGRAM_ISREFERUNIT" val="0"/>
  <p:tag name="KSO_WM_UNIT_TYPE" val="f"/>
  <p:tag name="KSO_WM_UNIT_INDEX" val="1"/>
  <p:tag name="KSO_WM_UNIT_LAYERLEVEL" val="1"/>
  <p:tag name="KSO_WM_TAG_VERSION" val="1.0"/>
  <p:tag name="KSO_WM_BEAUTIFY_FLAG" val="#wm#"/>
  <p:tag name="KSO_WM_TEMPLATE_CATEGORY" val="custom"/>
  <p:tag name="KSO_WM_TEMPLATE_INDEX" val="20204434"/>
  <p:tag name="KSO_WM_UNIT_ID" val="custom20204434_20*f*1"/>
  <p:tag name="KSO_WM_UNIT_PRESET_TEXT" val="Click here to add the text, the text is the refinement of your thought, in order to finally demonstrate the good effect of the release, please try to explain the point of view as succinctly as possible."/>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04434_20*i*3"/>
  <p:tag name="KSO_WM_TEMPLATE_CATEGORY" val="custom"/>
  <p:tag name="KSO_WM_TEMPLATE_INDEX" val="20204434"/>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4434"/>
  <p:tag name="KSO_WM_UNIT_ID" val="custom20204434_20*i*3"/>
  <p:tag name="KSO_WM_UNIT_TYPE" val="i"/>
  <p:tag name="KSO_WM_UNIT_INDEX" val="3"/>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4434"/>
  <p:tag name="KSO_WM_UNIT_ID" val="custom20204434_20*i*4"/>
  <p:tag name="KSO_WM_UNIT_TYPE" val="i"/>
  <p:tag name="KSO_WM_UNIT_INDEX" val="4"/>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4434"/>
  <p:tag name="KSO_WM_UNIT_ID" val="custom20204434_20*i*5"/>
  <p:tag name="KSO_WM_UNIT_TYPE" val="i"/>
  <p:tag name="KSO_WM_UNIT_INDEX" val="5"/>
</p:tagLst>
</file>

<file path=ppt/tags/tag46.xml><?xml version="1.0" encoding="utf-8"?>
<p:tagLst xmlns:p="http://schemas.openxmlformats.org/presentationml/2006/main">
  <p:tag name="KSO_WM_SLIDE_ID" val="custom20204434_20"/>
  <p:tag name="KSO_WM_TEMPLATE_SUBCATEGORY" val="0"/>
  <p:tag name="KSO_WM_TEMPLATE_MASTER_TYPE" val="1"/>
  <p:tag name="KSO_WM_TEMPLATE_COLOR_TYPE" val="1"/>
  <p:tag name="KSO_WM_SLIDE_TYPE" val="text"/>
  <p:tag name="KSO_WM_SLIDE_SUBTYPE" val="picTxt"/>
  <p:tag name="KSO_WM_SLIDE_ITEM_CNT" val="0"/>
  <p:tag name="KSO_WM_SLIDE_INDEX" val="20"/>
  <p:tag name="KSO_WM_SLIDE_SIZE" val="960*540"/>
  <p:tag name="KSO_WM_SLIDE_POSITION" val="0*0"/>
  <p:tag name="KSO_WM_TAG_VERSION" val="1.0"/>
  <p:tag name="KSO_WM_BEAUTIFY_FLAG" val="#wm#"/>
  <p:tag name="KSO_WM_TEMPLATE_CATEGORY" val="custom"/>
  <p:tag name="KSO_WM_TEMPLATE_INDEX" val="20204434"/>
  <p:tag name="KSO_WM_SLIDE_LAYOUT" val="a_d_f"/>
  <p:tag name="KSO_WM_SLIDE_LAYOUT_CNT" val="1_1_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1"/>
  <p:tag name="KSO_WM_UNIT_VALUE" val="10"/>
  <p:tag name="KSO_WM_UNIT_TYPE" val="a"/>
  <p:tag name="KSO_WM_UNIT_INDEX" val="1"/>
  <p:tag name="KSO_WM_UNIT_PRESET_TEXT" val="谢谢"/>
  <p:tag name="KSO_WM_TEMPLATE_CATEGORY" val="custom"/>
  <p:tag name="KSO_WM_TEMPLATE_INDEX" val="20204434"/>
  <p:tag name="KSO_WM_UNIT_ID" val="custom20204434_40*a*1"/>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b"/>
  <p:tag name="KSO_WM_UNIT_INDEX" val="1"/>
  <p:tag name="KSO_WM_TEMPLATE_CATEGORY" val="custom"/>
  <p:tag name="KSO_WM_TEMPLATE_INDEX" val="20204434"/>
  <p:tag name="KSO_WM_UNIT_ID" val="custom20204434_40*b*1"/>
  <p:tag name="KSO_WM_UNIT_PRESET_TEXT" val="Click here to add the text"/>
</p:tagLst>
</file>

<file path=ppt/tags/tag49.xml><?xml version="1.0" encoding="utf-8"?>
<p:tagLst xmlns:p="http://schemas.openxmlformats.org/presentationml/2006/main">
  <p:tag name="KSO_WM_SLIDE_ID" val="custom20204434_40"/>
  <p:tag name="KSO_WM_TEMPLATE_SUBCATEGORY" val="0"/>
  <p:tag name="KSO_WM_TEMPLATE_MASTER_TYPE" val="1"/>
  <p:tag name="KSO_WM_TEMPLATE_COLOR_TYPE" val="1"/>
  <p:tag name="KSO_WM_SLIDE_TYPE" val="endPage"/>
  <p:tag name="KSO_WM_SLIDE_SUBTYPE" val="pureTxt"/>
  <p:tag name="KSO_WM_SLIDE_ITEM_CNT" val="0"/>
  <p:tag name="KSO_WM_SLIDE_INDEX" val="40"/>
  <p:tag name="KSO_WM_TAG_VERSION" val="1.0"/>
  <p:tag name="KSO_WM_BEAUTIFY_FLAG" val="#wm#"/>
  <p:tag name="KSO_WM_TEMPLATE_CATEGORY" val="custom"/>
  <p:tag name="KSO_WM_TEMPLATE_INDEX" val="20204434"/>
  <p:tag name="KSO_WM_SLIDE_LAYOUT" val="a_b"/>
  <p:tag name="KSO_WM_SLIDE_LAYOUT_CNT" val="1_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2356</Words>
  <Application>WPS Presentation</Application>
  <PresentationFormat>宽屏</PresentationFormat>
  <Paragraphs>63</Paragraphs>
  <Slides>9</Slides>
  <Notes>40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Arial</vt:lpstr>
      <vt:lpstr>SimSun</vt:lpstr>
      <vt:lpstr>Wingdings</vt:lpstr>
      <vt:lpstr>Tahoma</vt:lpstr>
      <vt:lpstr>Cambria</vt:lpstr>
      <vt:lpstr>Microsoft YaHei</vt:lpstr>
      <vt:lpstr>Wingdings</vt:lpstr>
      <vt:lpstr>Georgia</vt:lpstr>
      <vt:lpstr>Arial Unicode MS</vt:lpstr>
      <vt:lpstr>等线</vt:lpstr>
      <vt:lpstr>Calibri</vt:lpstr>
      <vt:lpstr>Blue Waves</vt:lpstr>
      <vt:lpstr>Lending club case study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2GGTFQ2</dc:creator>
  <cp:lastModifiedBy>Itskarthikn</cp:lastModifiedBy>
  <cp:revision>273</cp:revision>
  <dcterms:created xsi:type="dcterms:W3CDTF">2018-07-25T09:21:00Z</dcterms:created>
  <dcterms:modified xsi:type="dcterms:W3CDTF">2024-03-05T19:14:39Z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1033-12.2.0.13489</vt:lpwstr>
  </property>
  <property fmtid="{D5CDD505-2E9C-101B-9397-08002B2CF9AE}" pid="3" name="ICV">
    <vt:lpwstr>2718DC0556F64DF5996F538F5D279C0B_13</vt:lpwstr>
  </property>
</Properties>
</file>