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6.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7.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9.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0.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1.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2.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3.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4.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5.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6.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7.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8.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19.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20.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21.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22.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23.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24.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25.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632" r:id="rId2"/>
    <p:sldId id="633" r:id="rId3"/>
    <p:sldId id="634" r:id="rId4"/>
    <p:sldId id="3231" r:id="rId5"/>
    <p:sldId id="635" r:id="rId6"/>
    <p:sldId id="3219" r:id="rId7"/>
    <p:sldId id="3220" r:id="rId8"/>
    <p:sldId id="3234" r:id="rId9"/>
    <p:sldId id="3221" r:id="rId10"/>
    <p:sldId id="3222" r:id="rId11"/>
    <p:sldId id="3223" r:id="rId12"/>
    <p:sldId id="3235" r:id="rId13"/>
    <p:sldId id="3236" r:id="rId14"/>
    <p:sldId id="3224" r:id="rId15"/>
    <p:sldId id="3225" r:id="rId16"/>
    <p:sldId id="3226" r:id="rId17"/>
    <p:sldId id="3227" r:id="rId18"/>
    <p:sldId id="3228" r:id="rId19"/>
    <p:sldId id="3229" r:id="rId20"/>
    <p:sldId id="3230" r:id="rId21"/>
    <p:sldId id="3232" r:id="rId22"/>
    <p:sldId id="3233" r:id="rId23"/>
    <p:sldId id="3237" r:id="rId24"/>
    <p:sldId id="3238" r:id="rId25"/>
    <p:sldId id="645" r:id="rId26"/>
    <p:sldId id="41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7" userDrawn="1">
          <p15:clr>
            <a:srgbClr val="A4A3A4"/>
          </p15:clr>
        </p15:guide>
        <p15:guide id="2" pos="382" userDrawn="1">
          <p15:clr>
            <a:srgbClr val="A4A3A4"/>
          </p15:clr>
        </p15:guide>
        <p15:guide id="3" pos="7292" userDrawn="1">
          <p15:clr>
            <a:srgbClr val="A4A3A4"/>
          </p15:clr>
        </p15:guide>
        <p15:guide id="4" orient="horz" pos="612" userDrawn="1">
          <p15:clr>
            <a:srgbClr val="A4A3A4"/>
          </p15:clr>
        </p15:guide>
        <p15:guide id="5" orient="horz" pos="4000" userDrawn="1">
          <p15:clr>
            <a:srgbClr val="A4A3A4"/>
          </p15:clr>
        </p15:guide>
        <p15:guide id="6"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4" autoAdjust="0"/>
    <p:restoredTop sz="94660"/>
  </p:normalViewPr>
  <p:slideViewPr>
    <p:cSldViewPr snapToGrid="0" showGuides="1">
      <p:cViewPr varScale="1">
        <p:scale>
          <a:sx n="70" d="100"/>
          <a:sy n="70" d="100"/>
        </p:scale>
        <p:origin x="384" y="48"/>
      </p:cViewPr>
      <p:guideLst>
        <p:guide orient="horz" pos="2117"/>
        <p:guide pos="382"/>
        <p:guide pos="7292"/>
        <p:guide orient="horz" pos="612"/>
        <p:guide orient="horz" pos="4000"/>
        <p:guide pos="3840"/>
      </p:guideLst>
    </p:cSldViewPr>
  </p:slideViewPr>
  <p:notesTextViewPr>
    <p:cViewPr>
      <p:scale>
        <a:sx n="3" d="2"/>
        <a:sy n="3" d="2"/>
      </p:scale>
      <p:origin x="0" y="0"/>
    </p:cViewPr>
  </p:notesTextViewPr>
  <p:sorterViewPr>
    <p:cViewPr>
      <p:scale>
        <a:sx n="50" d="100"/>
        <a:sy n="50" d="100"/>
      </p:scale>
      <p:origin x="0" y="-480"/>
    </p:cViewPr>
  </p:sorter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8BFD3E-DBF9-48F4-ADCA-A3EC3F8DE42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83D1342A-1F20-4C3E-B4CC-B5E813368470}">
      <dgm:prSet/>
      <dgm:spPr/>
      <dgm:t>
        <a:bodyPr/>
        <a:lstStyle/>
        <a:p>
          <a:r>
            <a:rPr lang="en-US" baseline="0"/>
            <a:t>Data Sourcing</a:t>
          </a:r>
          <a:endParaRPr lang="en-US"/>
        </a:p>
      </dgm:t>
    </dgm:pt>
    <dgm:pt modelId="{B098B8DE-D29F-4C43-B5BD-E0E70C71FA87}" type="parTrans" cxnId="{BDD89A73-1795-43B7-8624-4AD3CEF7B071}">
      <dgm:prSet/>
      <dgm:spPr/>
      <dgm:t>
        <a:bodyPr/>
        <a:lstStyle/>
        <a:p>
          <a:endParaRPr lang="en-US"/>
        </a:p>
      </dgm:t>
    </dgm:pt>
    <dgm:pt modelId="{2BF7D288-1337-4E70-A199-BE80DE6053DC}" type="sibTrans" cxnId="{BDD89A73-1795-43B7-8624-4AD3CEF7B071}">
      <dgm:prSet/>
      <dgm:spPr/>
      <dgm:t>
        <a:bodyPr/>
        <a:lstStyle/>
        <a:p>
          <a:endParaRPr lang="en-US"/>
        </a:p>
      </dgm:t>
    </dgm:pt>
    <dgm:pt modelId="{D5B822DF-400A-42BF-944A-671934AA3ABA}">
      <dgm:prSet/>
      <dgm:spPr/>
      <dgm:t>
        <a:bodyPr/>
        <a:lstStyle/>
        <a:p>
          <a:r>
            <a:rPr lang="en-US" baseline="0"/>
            <a:t>Data cleaning and handling</a:t>
          </a:r>
          <a:endParaRPr lang="en-US"/>
        </a:p>
      </dgm:t>
    </dgm:pt>
    <dgm:pt modelId="{9CD89171-3897-43D6-B2CB-E2A58F9EDB4A}" type="parTrans" cxnId="{4A9DA10C-0501-4395-8F47-771BE4EEDF05}">
      <dgm:prSet/>
      <dgm:spPr/>
      <dgm:t>
        <a:bodyPr/>
        <a:lstStyle/>
        <a:p>
          <a:endParaRPr lang="en-US"/>
        </a:p>
      </dgm:t>
    </dgm:pt>
    <dgm:pt modelId="{78F3A5AF-ED1F-4A16-9B84-4F94D6F11C45}" type="sibTrans" cxnId="{4A9DA10C-0501-4395-8F47-771BE4EEDF05}">
      <dgm:prSet/>
      <dgm:spPr/>
      <dgm:t>
        <a:bodyPr/>
        <a:lstStyle/>
        <a:p>
          <a:endParaRPr lang="en-US"/>
        </a:p>
      </dgm:t>
    </dgm:pt>
    <dgm:pt modelId="{B6861092-BF94-4997-8B3A-0B01699E4713}">
      <dgm:prSet/>
      <dgm:spPr/>
      <dgm:t>
        <a:bodyPr/>
        <a:lstStyle/>
        <a:p>
          <a:r>
            <a:rPr lang="en-US" baseline="0"/>
            <a:t>Univariate Analysis</a:t>
          </a:r>
          <a:endParaRPr lang="en-US"/>
        </a:p>
      </dgm:t>
    </dgm:pt>
    <dgm:pt modelId="{A616D9EB-087A-4A85-BA06-A41FF672BAA0}" type="parTrans" cxnId="{ACB08807-BFDE-4BD0-9814-A8B2294C2CEC}">
      <dgm:prSet/>
      <dgm:spPr/>
      <dgm:t>
        <a:bodyPr/>
        <a:lstStyle/>
        <a:p>
          <a:endParaRPr lang="en-US"/>
        </a:p>
      </dgm:t>
    </dgm:pt>
    <dgm:pt modelId="{7CE64B90-8553-4C45-B232-8054608E608A}" type="sibTrans" cxnId="{ACB08807-BFDE-4BD0-9814-A8B2294C2CEC}">
      <dgm:prSet/>
      <dgm:spPr/>
      <dgm:t>
        <a:bodyPr/>
        <a:lstStyle/>
        <a:p>
          <a:endParaRPr lang="en-US"/>
        </a:p>
      </dgm:t>
    </dgm:pt>
    <dgm:pt modelId="{9EF9D2C5-8BB3-49FD-A64B-4E7AB0D710A8}">
      <dgm:prSet/>
      <dgm:spPr/>
      <dgm:t>
        <a:bodyPr/>
        <a:lstStyle/>
        <a:p>
          <a:r>
            <a:rPr lang="en-US" baseline="0"/>
            <a:t>Segmented Univariate Analysis</a:t>
          </a:r>
          <a:endParaRPr lang="en-US"/>
        </a:p>
      </dgm:t>
    </dgm:pt>
    <dgm:pt modelId="{168BBBF3-C841-4A1F-B1BF-1B05C95E2058}" type="parTrans" cxnId="{380FB306-5239-420B-9902-ECFEEE072EC2}">
      <dgm:prSet/>
      <dgm:spPr/>
      <dgm:t>
        <a:bodyPr/>
        <a:lstStyle/>
        <a:p>
          <a:endParaRPr lang="en-US"/>
        </a:p>
      </dgm:t>
    </dgm:pt>
    <dgm:pt modelId="{268FA681-64F6-4F64-9704-583DCF8B6E3B}" type="sibTrans" cxnId="{380FB306-5239-420B-9902-ECFEEE072EC2}">
      <dgm:prSet/>
      <dgm:spPr/>
      <dgm:t>
        <a:bodyPr/>
        <a:lstStyle/>
        <a:p>
          <a:endParaRPr lang="en-US"/>
        </a:p>
      </dgm:t>
    </dgm:pt>
    <dgm:pt modelId="{870A7B6A-E618-476E-8733-83B6408B4B91}">
      <dgm:prSet/>
      <dgm:spPr/>
      <dgm:t>
        <a:bodyPr/>
        <a:lstStyle/>
        <a:p>
          <a:r>
            <a:rPr lang="en-US" baseline="0"/>
            <a:t>Bivariate Analysis</a:t>
          </a:r>
          <a:endParaRPr lang="en-US"/>
        </a:p>
      </dgm:t>
    </dgm:pt>
    <dgm:pt modelId="{6731B46C-D843-4BC6-A77F-F8F2C021605B}" type="parTrans" cxnId="{D067812C-E593-4C97-B411-C342D0AE159B}">
      <dgm:prSet/>
      <dgm:spPr/>
      <dgm:t>
        <a:bodyPr/>
        <a:lstStyle/>
        <a:p>
          <a:endParaRPr lang="en-US"/>
        </a:p>
      </dgm:t>
    </dgm:pt>
    <dgm:pt modelId="{6901A1FD-EF88-45AC-A16B-091D3A714EB6}" type="sibTrans" cxnId="{D067812C-E593-4C97-B411-C342D0AE159B}">
      <dgm:prSet/>
      <dgm:spPr/>
      <dgm:t>
        <a:bodyPr/>
        <a:lstStyle/>
        <a:p>
          <a:endParaRPr lang="en-US"/>
        </a:p>
      </dgm:t>
    </dgm:pt>
    <dgm:pt modelId="{5EA4ED8E-278F-4D61-8706-0F7194C265AE}">
      <dgm:prSet/>
      <dgm:spPr/>
      <dgm:t>
        <a:bodyPr/>
        <a:lstStyle/>
        <a:p>
          <a:r>
            <a:rPr lang="en-US" baseline="0"/>
            <a:t>Correlation matrix</a:t>
          </a:r>
          <a:endParaRPr lang="en-US"/>
        </a:p>
      </dgm:t>
    </dgm:pt>
    <dgm:pt modelId="{F853ABD5-1CDD-495E-8ADD-F7339268006E}" type="parTrans" cxnId="{96787796-FA7D-4E59-B6FA-0BFBE8493045}">
      <dgm:prSet/>
      <dgm:spPr/>
      <dgm:t>
        <a:bodyPr/>
        <a:lstStyle/>
        <a:p>
          <a:endParaRPr lang="en-US"/>
        </a:p>
      </dgm:t>
    </dgm:pt>
    <dgm:pt modelId="{D23DBA1D-8B17-4ADE-87FF-2A0BF73AC606}" type="sibTrans" cxnId="{96787796-FA7D-4E59-B6FA-0BFBE8493045}">
      <dgm:prSet/>
      <dgm:spPr/>
      <dgm:t>
        <a:bodyPr/>
        <a:lstStyle/>
        <a:p>
          <a:endParaRPr lang="en-US"/>
        </a:p>
      </dgm:t>
    </dgm:pt>
    <dgm:pt modelId="{14523B0F-34F4-4983-B72F-B536250C0680}">
      <dgm:prSet/>
      <dgm:spPr/>
      <dgm:t>
        <a:bodyPr/>
        <a:lstStyle/>
        <a:p>
          <a:r>
            <a:rPr lang="en-US" baseline="0"/>
            <a:t>Recommendations </a:t>
          </a:r>
          <a:endParaRPr lang="en-US"/>
        </a:p>
      </dgm:t>
    </dgm:pt>
    <dgm:pt modelId="{584C845F-10BE-4E5D-8406-95431D9E43FF}" type="parTrans" cxnId="{81132C2A-11EA-4BE0-9FC6-F7F7F1A88A78}">
      <dgm:prSet/>
      <dgm:spPr/>
      <dgm:t>
        <a:bodyPr/>
        <a:lstStyle/>
        <a:p>
          <a:endParaRPr lang="en-US"/>
        </a:p>
      </dgm:t>
    </dgm:pt>
    <dgm:pt modelId="{6A1D32DB-D29F-40BC-A9A2-DD24DCD3BF92}" type="sibTrans" cxnId="{81132C2A-11EA-4BE0-9FC6-F7F7F1A88A78}">
      <dgm:prSet/>
      <dgm:spPr/>
      <dgm:t>
        <a:bodyPr/>
        <a:lstStyle/>
        <a:p>
          <a:endParaRPr lang="en-US"/>
        </a:p>
      </dgm:t>
    </dgm:pt>
    <dgm:pt modelId="{37F36D46-AC9C-4843-8754-D7E64ED4F876}" type="pres">
      <dgm:prSet presAssocID="{6E8BFD3E-DBF9-48F4-ADCA-A3EC3F8DE425}" presName="Name0" presStyleCnt="0">
        <dgm:presLayoutVars>
          <dgm:dir/>
          <dgm:animLvl val="lvl"/>
          <dgm:resizeHandles val="exact"/>
        </dgm:presLayoutVars>
      </dgm:prSet>
      <dgm:spPr/>
    </dgm:pt>
    <dgm:pt modelId="{B2810B7B-C4C6-4157-B1CA-497AD68464E6}" type="pres">
      <dgm:prSet presAssocID="{83D1342A-1F20-4C3E-B4CC-B5E813368470}" presName="linNode" presStyleCnt="0"/>
      <dgm:spPr/>
    </dgm:pt>
    <dgm:pt modelId="{C32ECFF0-78E8-40C6-9E18-2B4CD723A907}" type="pres">
      <dgm:prSet presAssocID="{83D1342A-1F20-4C3E-B4CC-B5E813368470}" presName="parentText" presStyleLbl="node1" presStyleIdx="0" presStyleCnt="7">
        <dgm:presLayoutVars>
          <dgm:chMax val="1"/>
          <dgm:bulletEnabled val="1"/>
        </dgm:presLayoutVars>
      </dgm:prSet>
      <dgm:spPr/>
    </dgm:pt>
    <dgm:pt modelId="{9EBFC66B-5975-428A-8DB9-A56BC7E4F54D}" type="pres">
      <dgm:prSet presAssocID="{2BF7D288-1337-4E70-A199-BE80DE6053DC}" presName="sp" presStyleCnt="0"/>
      <dgm:spPr/>
    </dgm:pt>
    <dgm:pt modelId="{001A76A5-77AC-41F5-93CE-295985D9AC09}" type="pres">
      <dgm:prSet presAssocID="{D5B822DF-400A-42BF-944A-671934AA3ABA}" presName="linNode" presStyleCnt="0"/>
      <dgm:spPr/>
    </dgm:pt>
    <dgm:pt modelId="{BE753345-0D78-45B5-9DFB-324A86269591}" type="pres">
      <dgm:prSet presAssocID="{D5B822DF-400A-42BF-944A-671934AA3ABA}" presName="parentText" presStyleLbl="node1" presStyleIdx="1" presStyleCnt="7">
        <dgm:presLayoutVars>
          <dgm:chMax val="1"/>
          <dgm:bulletEnabled val="1"/>
        </dgm:presLayoutVars>
      </dgm:prSet>
      <dgm:spPr/>
    </dgm:pt>
    <dgm:pt modelId="{3221197B-5F1C-4D33-AEFA-814D4AB7DCC5}" type="pres">
      <dgm:prSet presAssocID="{78F3A5AF-ED1F-4A16-9B84-4F94D6F11C45}" presName="sp" presStyleCnt="0"/>
      <dgm:spPr/>
    </dgm:pt>
    <dgm:pt modelId="{66FA0736-42E0-450F-92FE-C52A6B7716B2}" type="pres">
      <dgm:prSet presAssocID="{B6861092-BF94-4997-8B3A-0B01699E4713}" presName="linNode" presStyleCnt="0"/>
      <dgm:spPr/>
    </dgm:pt>
    <dgm:pt modelId="{F6878ACB-9A57-416C-A99C-8C7A3702AF2D}" type="pres">
      <dgm:prSet presAssocID="{B6861092-BF94-4997-8B3A-0B01699E4713}" presName="parentText" presStyleLbl="node1" presStyleIdx="2" presStyleCnt="7">
        <dgm:presLayoutVars>
          <dgm:chMax val="1"/>
          <dgm:bulletEnabled val="1"/>
        </dgm:presLayoutVars>
      </dgm:prSet>
      <dgm:spPr/>
    </dgm:pt>
    <dgm:pt modelId="{B69BCE6B-5E08-4326-818F-6FC12BD53FDF}" type="pres">
      <dgm:prSet presAssocID="{7CE64B90-8553-4C45-B232-8054608E608A}" presName="sp" presStyleCnt="0"/>
      <dgm:spPr/>
    </dgm:pt>
    <dgm:pt modelId="{C23826EF-180D-44CC-9687-3CF353DB4E14}" type="pres">
      <dgm:prSet presAssocID="{9EF9D2C5-8BB3-49FD-A64B-4E7AB0D710A8}" presName="linNode" presStyleCnt="0"/>
      <dgm:spPr/>
    </dgm:pt>
    <dgm:pt modelId="{724CB5DD-3010-4A81-BDD5-0425792F04B6}" type="pres">
      <dgm:prSet presAssocID="{9EF9D2C5-8BB3-49FD-A64B-4E7AB0D710A8}" presName="parentText" presStyleLbl="node1" presStyleIdx="3" presStyleCnt="7">
        <dgm:presLayoutVars>
          <dgm:chMax val="1"/>
          <dgm:bulletEnabled val="1"/>
        </dgm:presLayoutVars>
      </dgm:prSet>
      <dgm:spPr/>
    </dgm:pt>
    <dgm:pt modelId="{4519FB1E-6487-45BE-88C3-2B0CC1C1A300}" type="pres">
      <dgm:prSet presAssocID="{268FA681-64F6-4F64-9704-583DCF8B6E3B}" presName="sp" presStyleCnt="0"/>
      <dgm:spPr/>
    </dgm:pt>
    <dgm:pt modelId="{CCDF9CE3-67CE-4538-A2C7-DAC32B0FD9C2}" type="pres">
      <dgm:prSet presAssocID="{870A7B6A-E618-476E-8733-83B6408B4B91}" presName="linNode" presStyleCnt="0"/>
      <dgm:spPr/>
    </dgm:pt>
    <dgm:pt modelId="{6F7C2C3B-A73F-422B-BCFA-7AADB5E1C858}" type="pres">
      <dgm:prSet presAssocID="{870A7B6A-E618-476E-8733-83B6408B4B91}" presName="parentText" presStyleLbl="node1" presStyleIdx="4" presStyleCnt="7">
        <dgm:presLayoutVars>
          <dgm:chMax val="1"/>
          <dgm:bulletEnabled val="1"/>
        </dgm:presLayoutVars>
      </dgm:prSet>
      <dgm:spPr/>
    </dgm:pt>
    <dgm:pt modelId="{5C37BA5C-9E04-4A83-BD0B-B94A94987252}" type="pres">
      <dgm:prSet presAssocID="{6901A1FD-EF88-45AC-A16B-091D3A714EB6}" presName="sp" presStyleCnt="0"/>
      <dgm:spPr/>
    </dgm:pt>
    <dgm:pt modelId="{D06CC6B4-507F-4D79-894C-5977317EAB0C}" type="pres">
      <dgm:prSet presAssocID="{5EA4ED8E-278F-4D61-8706-0F7194C265AE}" presName="linNode" presStyleCnt="0"/>
      <dgm:spPr/>
    </dgm:pt>
    <dgm:pt modelId="{CF25336B-C030-41D6-89EA-F6AC30E1808A}" type="pres">
      <dgm:prSet presAssocID="{5EA4ED8E-278F-4D61-8706-0F7194C265AE}" presName="parentText" presStyleLbl="node1" presStyleIdx="5" presStyleCnt="7">
        <dgm:presLayoutVars>
          <dgm:chMax val="1"/>
          <dgm:bulletEnabled val="1"/>
        </dgm:presLayoutVars>
      </dgm:prSet>
      <dgm:spPr/>
    </dgm:pt>
    <dgm:pt modelId="{EDD306C8-47C6-4A91-AA03-600C44BFA4C6}" type="pres">
      <dgm:prSet presAssocID="{D23DBA1D-8B17-4ADE-87FF-2A0BF73AC606}" presName="sp" presStyleCnt="0"/>
      <dgm:spPr/>
    </dgm:pt>
    <dgm:pt modelId="{78D5D5AE-CBB7-4B64-A262-71C1F6B17A98}" type="pres">
      <dgm:prSet presAssocID="{14523B0F-34F4-4983-B72F-B536250C0680}" presName="linNode" presStyleCnt="0"/>
      <dgm:spPr/>
    </dgm:pt>
    <dgm:pt modelId="{A7E4327D-A56E-4042-95AF-E3FF274D2612}" type="pres">
      <dgm:prSet presAssocID="{14523B0F-34F4-4983-B72F-B536250C0680}" presName="parentText" presStyleLbl="node1" presStyleIdx="6" presStyleCnt="7">
        <dgm:presLayoutVars>
          <dgm:chMax val="1"/>
          <dgm:bulletEnabled val="1"/>
        </dgm:presLayoutVars>
      </dgm:prSet>
      <dgm:spPr/>
    </dgm:pt>
  </dgm:ptLst>
  <dgm:cxnLst>
    <dgm:cxn modelId="{3B837502-652C-4833-B62A-BF46484D02DA}" type="presOf" srcId="{5EA4ED8E-278F-4D61-8706-0F7194C265AE}" destId="{CF25336B-C030-41D6-89EA-F6AC30E1808A}" srcOrd="0" destOrd="0" presId="urn:microsoft.com/office/officeart/2005/8/layout/vList5"/>
    <dgm:cxn modelId="{380FB306-5239-420B-9902-ECFEEE072EC2}" srcId="{6E8BFD3E-DBF9-48F4-ADCA-A3EC3F8DE425}" destId="{9EF9D2C5-8BB3-49FD-A64B-4E7AB0D710A8}" srcOrd="3" destOrd="0" parTransId="{168BBBF3-C841-4A1F-B1BF-1B05C95E2058}" sibTransId="{268FA681-64F6-4F64-9704-583DCF8B6E3B}"/>
    <dgm:cxn modelId="{ACB08807-BFDE-4BD0-9814-A8B2294C2CEC}" srcId="{6E8BFD3E-DBF9-48F4-ADCA-A3EC3F8DE425}" destId="{B6861092-BF94-4997-8B3A-0B01699E4713}" srcOrd="2" destOrd="0" parTransId="{A616D9EB-087A-4A85-BA06-A41FF672BAA0}" sibTransId="{7CE64B90-8553-4C45-B232-8054608E608A}"/>
    <dgm:cxn modelId="{4A9DA10C-0501-4395-8F47-771BE4EEDF05}" srcId="{6E8BFD3E-DBF9-48F4-ADCA-A3EC3F8DE425}" destId="{D5B822DF-400A-42BF-944A-671934AA3ABA}" srcOrd="1" destOrd="0" parTransId="{9CD89171-3897-43D6-B2CB-E2A58F9EDB4A}" sibTransId="{78F3A5AF-ED1F-4A16-9B84-4F94D6F11C45}"/>
    <dgm:cxn modelId="{81132C2A-11EA-4BE0-9FC6-F7F7F1A88A78}" srcId="{6E8BFD3E-DBF9-48F4-ADCA-A3EC3F8DE425}" destId="{14523B0F-34F4-4983-B72F-B536250C0680}" srcOrd="6" destOrd="0" parTransId="{584C845F-10BE-4E5D-8406-95431D9E43FF}" sibTransId="{6A1D32DB-D29F-40BC-A9A2-DD24DCD3BF92}"/>
    <dgm:cxn modelId="{D067812C-E593-4C97-B411-C342D0AE159B}" srcId="{6E8BFD3E-DBF9-48F4-ADCA-A3EC3F8DE425}" destId="{870A7B6A-E618-476E-8733-83B6408B4B91}" srcOrd="4" destOrd="0" parTransId="{6731B46C-D843-4BC6-A77F-F8F2C021605B}" sibTransId="{6901A1FD-EF88-45AC-A16B-091D3A714EB6}"/>
    <dgm:cxn modelId="{3899532D-CDC8-4983-B894-0D8020151DE3}" type="presOf" srcId="{14523B0F-34F4-4983-B72F-B536250C0680}" destId="{A7E4327D-A56E-4042-95AF-E3FF274D2612}" srcOrd="0" destOrd="0" presId="urn:microsoft.com/office/officeart/2005/8/layout/vList5"/>
    <dgm:cxn modelId="{D0B94032-87D3-49EF-8352-6A4B8809781B}" type="presOf" srcId="{870A7B6A-E618-476E-8733-83B6408B4B91}" destId="{6F7C2C3B-A73F-422B-BCFA-7AADB5E1C858}" srcOrd="0" destOrd="0" presId="urn:microsoft.com/office/officeart/2005/8/layout/vList5"/>
    <dgm:cxn modelId="{BDD89A73-1795-43B7-8624-4AD3CEF7B071}" srcId="{6E8BFD3E-DBF9-48F4-ADCA-A3EC3F8DE425}" destId="{83D1342A-1F20-4C3E-B4CC-B5E813368470}" srcOrd="0" destOrd="0" parTransId="{B098B8DE-D29F-4C43-B5BD-E0E70C71FA87}" sibTransId="{2BF7D288-1337-4E70-A199-BE80DE6053DC}"/>
    <dgm:cxn modelId="{EE71AA73-5122-4B3D-B700-8C7909C41B05}" type="presOf" srcId="{83D1342A-1F20-4C3E-B4CC-B5E813368470}" destId="{C32ECFF0-78E8-40C6-9E18-2B4CD723A907}" srcOrd="0" destOrd="0" presId="urn:microsoft.com/office/officeart/2005/8/layout/vList5"/>
    <dgm:cxn modelId="{8B8AC189-2D26-42AB-9FE0-BAB89CBE767E}" type="presOf" srcId="{D5B822DF-400A-42BF-944A-671934AA3ABA}" destId="{BE753345-0D78-45B5-9DFB-324A86269591}" srcOrd="0" destOrd="0" presId="urn:microsoft.com/office/officeart/2005/8/layout/vList5"/>
    <dgm:cxn modelId="{96787796-FA7D-4E59-B6FA-0BFBE8493045}" srcId="{6E8BFD3E-DBF9-48F4-ADCA-A3EC3F8DE425}" destId="{5EA4ED8E-278F-4D61-8706-0F7194C265AE}" srcOrd="5" destOrd="0" parTransId="{F853ABD5-1CDD-495E-8ADD-F7339268006E}" sibTransId="{D23DBA1D-8B17-4ADE-87FF-2A0BF73AC606}"/>
    <dgm:cxn modelId="{D6628AA8-268B-4D98-963E-5404CAB0C1E3}" type="presOf" srcId="{6E8BFD3E-DBF9-48F4-ADCA-A3EC3F8DE425}" destId="{37F36D46-AC9C-4843-8754-D7E64ED4F876}" srcOrd="0" destOrd="0" presId="urn:microsoft.com/office/officeart/2005/8/layout/vList5"/>
    <dgm:cxn modelId="{1D3468BB-7D37-42E5-819E-EDC9C1F0A568}" type="presOf" srcId="{9EF9D2C5-8BB3-49FD-A64B-4E7AB0D710A8}" destId="{724CB5DD-3010-4A81-BDD5-0425792F04B6}" srcOrd="0" destOrd="0" presId="urn:microsoft.com/office/officeart/2005/8/layout/vList5"/>
    <dgm:cxn modelId="{8893E7E1-961F-43E3-A4A3-5F1F4BEF8522}" type="presOf" srcId="{B6861092-BF94-4997-8B3A-0B01699E4713}" destId="{F6878ACB-9A57-416C-A99C-8C7A3702AF2D}" srcOrd="0" destOrd="0" presId="urn:microsoft.com/office/officeart/2005/8/layout/vList5"/>
    <dgm:cxn modelId="{A045F695-8A53-4C64-895A-310FDBD32054}" type="presParOf" srcId="{37F36D46-AC9C-4843-8754-D7E64ED4F876}" destId="{B2810B7B-C4C6-4157-B1CA-497AD68464E6}" srcOrd="0" destOrd="0" presId="urn:microsoft.com/office/officeart/2005/8/layout/vList5"/>
    <dgm:cxn modelId="{75A5B86C-238D-4CAB-9492-FE32A3B50ABB}" type="presParOf" srcId="{B2810B7B-C4C6-4157-B1CA-497AD68464E6}" destId="{C32ECFF0-78E8-40C6-9E18-2B4CD723A907}" srcOrd="0" destOrd="0" presId="urn:microsoft.com/office/officeart/2005/8/layout/vList5"/>
    <dgm:cxn modelId="{6A29FE55-4BEA-401A-A083-98B46E7161C1}" type="presParOf" srcId="{37F36D46-AC9C-4843-8754-D7E64ED4F876}" destId="{9EBFC66B-5975-428A-8DB9-A56BC7E4F54D}" srcOrd="1" destOrd="0" presId="urn:microsoft.com/office/officeart/2005/8/layout/vList5"/>
    <dgm:cxn modelId="{7699F2DC-4364-4404-9F3E-DEFCD52A620B}" type="presParOf" srcId="{37F36D46-AC9C-4843-8754-D7E64ED4F876}" destId="{001A76A5-77AC-41F5-93CE-295985D9AC09}" srcOrd="2" destOrd="0" presId="urn:microsoft.com/office/officeart/2005/8/layout/vList5"/>
    <dgm:cxn modelId="{A8D1B21A-D8B9-4F76-BB17-6E88B7C12B0D}" type="presParOf" srcId="{001A76A5-77AC-41F5-93CE-295985D9AC09}" destId="{BE753345-0D78-45B5-9DFB-324A86269591}" srcOrd="0" destOrd="0" presId="urn:microsoft.com/office/officeart/2005/8/layout/vList5"/>
    <dgm:cxn modelId="{3B2A504A-FA38-493C-B7E9-04E63235DB3B}" type="presParOf" srcId="{37F36D46-AC9C-4843-8754-D7E64ED4F876}" destId="{3221197B-5F1C-4D33-AEFA-814D4AB7DCC5}" srcOrd="3" destOrd="0" presId="urn:microsoft.com/office/officeart/2005/8/layout/vList5"/>
    <dgm:cxn modelId="{59823C91-0ADD-4D56-89A0-82BD50C10CC1}" type="presParOf" srcId="{37F36D46-AC9C-4843-8754-D7E64ED4F876}" destId="{66FA0736-42E0-450F-92FE-C52A6B7716B2}" srcOrd="4" destOrd="0" presId="urn:microsoft.com/office/officeart/2005/8/layout/vList5"/>
    <dgm:cxn modelId="{D3CF67A4-8F90-4CEE-BB0F-E8731AFE6408}" type="presParOf" srcId="{66FA0736-42E0-450F-92FE-C52A6B7716B2}" destId="{F6878ACB-9A57-416C-A99C-8C7A3702AF2D}" srcOrd="0" destOrd="0" presId="urn:microsoft.com/office/officeart/2005/8/layout/vList5"/>
    <dgm:cxn modelId="{05C37A8A-C347-47DF-989E-B76D568439DA}" type="presParOf" srcId="{37F36D46-AC9C-4843-8754-D7E64ED4F876}" destId="{B69BCE6B-5E08-4326-818F-6FC12BD53FDF}" srcOrd="5" destOrd="0" presId="urn:microsoft.com/office/officeart/2005/8/layout/vList5"/>
    <dgm:cxn modelId="{6676D86B-3F1E-4AD2-B55D-25B6662CCF3A}" type="presParOf" srcId="{37F36D46-AC9C-4843-8754-D7E64ED4F876}" destId="{C23826EF-180D-44CC-9687-3CF353DB4E14}" srcOrd="6" destOrd="0" presId="urn:microsoft.com/office/officeart/2005/8/layout/vList5"/>
    <dgm:cxn modelId="{BEF04132-AB62-40CC-9941-33A749D8B99B}" type="presParOf" srcId="{C23826EF-180D-44CC-9687-3CF353DB4E14}" destId="{724CB5DD-3010-4A81-BDD5-0425792F04B6}" srcOrd="0" destOrd="0" presId="urn:microsoft.com/office/officeart/2005/8/layout/vList5"/>
    <dgm:cxn modelId="{97FD38C2-DA2F-481C-8DBA-61388746999E}" type="presParOf" srcId="{37F36D46-AC9C-4843-8754-D7E64ED4F876}" destId="{4519FB1E-6487-45BE-88C3-2B0CC1C1A300}" srcOrd="7" destOrd="0" presId="urn:microsoft.com/office/officeart/2005/8/layout/vList5"/>
    <dgm:cxn modelId="{D00FA1FD-FB20-46D4-9080-DE7AB5DBC765}" type="presParOf" srcId="{37F36D46-AC9C-4843-8754-D7E64ED4F876}" destId="{CCDF9CE3-67CE-4538-A2C7-DAC32B0FD9C2}" srcOrd="8" destOrd="0" presId="urn:microsoft.com/office/officeart/2005/8/layout/vList5"/>
    <dgm:cxn modelId="{0D514CD9-AE07-4DEE-A045-7961526AB818}" type="presParOf" srcId="{CCDF9CE3-67CE-4538-A2C7-DAC32B0FD9C2}" destId="{6F7C2C3B-A73F-422B-BCFA-7AADB5E1C858}" srcOrd="0" destOrd="0" presId="urn:microsoft.com/office/officeart/2005/8/layout/vList5"/>
    <dgm:cxn modelId="{EE00AB49-DBA9-4BCF-86EF-FDAE1A2D3874}" type="presParOf" srcId="{37F36D46-AC9C-4843-8754-D7E64ED4F876}" destId="{5C37BA5C-9E04-4A83-BD0B-B94A94987252}" srcOrd="9" destOrd="0" presId="urn:microsoft.com/office/officeart/2005/8/layout/vList5"/>
    <dgm:cxn modelId="{72C43D8A-EF5D-4300-957F-3738FDA6124E}" type="presParOf" srcId="{37F36D46-AC9C-4843-8754-D7E64ED4F876}" destId="{D06CC6B4-507F-4D79-894C-5977317EAB0C}" srcOrd="10" destOrd="0" presId="urn:microsoft.com/office/officeart/2005/8/layout/vList5"/>
    <dgm:cxn modelId="{B23C6010-0EE5-41A9-A0FA-0A1D142C54F1}" type="presParOf" srcId="{D06CC6B4-507F-4D79-894C-5977317EAB0C}" destId="{CF25336B-C030-41D6-89EA-F6AC30E1808A}" srcOrd="0" destOrd="0" presId="urn:microsoft.com/office/officeart/2005/8/layout/vList5"/>
    <dgm:cxn modelId="{7A0310EA-2B93-4CA8-996A-968BB6F93B83}" type="presParOf" srcId="{37F36D46-AC9C-4843-8754-D7E64ED4F876}" destId="{EDD306C8-47C6-4A91-AA03-600C44BFA4C6}" srcOrd="11" destOrd="0" presId="urn:microsoft.com/office/officeart/2005/8/layout/vList5"/>
    <dgm:cxn modelId="{A4379CC8-FFDB-455A-A961-095B9FC67658}" type="presParOf" srcId="{37F36D46-AC9C-4843-8754-D7E64ED4F876}" destId="{78D5D5AE-CBB7-4B64-A262-71C1F6B17A98}" srcOrd="12" destOrd="0" presId="urn:microsoft.com/office/officeart/2005/8/layout/vList5"/>
    <dgm:cxn modelId="{E08A9D7D-F930-4FB8-83BE-820C9A689BB3}" type="presParOf" srcId="{78D5D5AE-CBB7-4B64-A262-71C1F6B17A98}" destId="{A7E4327D-A56E-4042-95AF-E3FF274D2612}" srcOrd="0"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ECFF0-78E8-40C6-9E18-2B4CD723A907}">
      <dsp:nvSpPr>
        <dsp:cNvPr id="0" name=""/>
        <dsp:cNvSpPr/>
      </dsp:nvSpPr>
      <dsp:spPr>
        <a:xfrm>
          <a:off x="3533444" y="465"/>
          <a:ext cx="3975125" cy="7454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baseline="0"/>
            <a:t>Data Sourcing</a:t>
          </a:r>
          <a:endParaRPr lang="en-US" sz="2200" kern="1200"/>
        </a:p>
      </dsp:txBody>
      <dsp:txXfrm>
        <a:off x="3569833" y="36854"/>
        <a:ext cx="3902347" cy="672654"/>
      </dsp:txXfrm>
    </dsp:sp>
    <dsp:sp modelId="{BE753345-0D78-45B5-9DFB-324A86269591}">
      <dsp:nvSpPr>
        <dsp:cNvPr id="0" name=""/>
        <dsp:cNvSpPr/>
      </dsp:nvSpPr>
      <dsp:spPr>
        <a:xfrm>
          <a:off x="3533444" y="783168"/>
          <a:ext cx="3975125" cy="7454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baseline="0"/>
            <a:t>Data cleaning and handling</a:t>
          </a:r>
          <a:endParaRPr lang="en-US" sz="2200" kern="1200"/>
        </a:p>
      </dsp:txBody>
      <dsp:txXfrm>
        <a:off x="3569833" y="819557"/>
        <a:ext cx="3902347" cy="672654"/>
      </dsp:txXfrm>
    </dsp:sp>
    <dsp:sp modelId="{F6878ACB-9A57-416C-A99C-8C7A3702AF2D}">
      <dsp:nvSpPr>
        <dsp:cNvPr id="0" name=""/>
        <dsp:cNvSpPr/>
      </dsp:nvSpPr>
      <dsp:spPr>
        <a:xfrm>
          <a:off x="3533444" y="1565872"/>
          <a:ext cx="3975125" cy="7454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baseline="0"/>
            <a:t>Univariate Analysis</a:t>
          </a:r>
          <a:endParaRPr lang="en-US" sz="2200" kern="1200"/>
        </a:p>
      </dsp:txBody>
      <dsp:txXfrm>
        <a:off x="3569833" y="1602261"/>
        <a:ext cx="3902347" cy="672654"/>
      </dsp:txXfrm>
    </dsp:sp>
    <dsp:sp modelId="{724CB5DD-3010-4A81-BDD5-0425792F04B6}">
      <dsp:nvSpPr>
        <dsp:cNvPr id="0" name=""/>
        <dsp:cNvSpPr/>
      </dsp:nvSpPr>
      <dsp:spPr>
        <a:xfrm>
          <a:off x="3533444" y="2348576"/>
          <a:ext cx="3975125" cy="7454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baseline="0"/>
            <a:t>Segmented Univariate Analysis</a:t>
          </a:r>
          <a:endParaRPr lang="en-US" sz="2200" kern="1200"/>
        </a:p>
      </dsp:txBody>
      <dsp:txXfrm>
        <a:off x="3569833" y="2384965"/>
        <a:ext cx="3902347" cy="672654"/>
      </dsp:txXfrm>
    </dsp:sp>
    <dsp:sp modelId="{6F7C2C3B-A73F-422B-BCFA-7AADB5E1C858}">
      <dsp:nvSpPr>
        <dsp:cNvPr id="0" name=""/>
        <dsp:cNvSpPr/>
      </dsp:nvSpPr>
      <dsp:spPr>
        <a:xfrm>
          <a:off x="3533444" y="3131280"/>
          <a:ext cx="3975125" cy="7454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baseline="0"/>
            <a:t>Bivariate Analysis</a:t>
          </a:r>
          <a:endParaRPr lang="en-US" sz="2200" kern="1200"/>
        </a:p>
      </dsp:txBody>
      <dsp:txXfrm>
        <a:off x="3569833" y="3167669"/>
        <a:ext cx="3902347" cy="672654"/>
      </dsp:txXfrm>
    </dsp:sp>
    <dsp:sp modelId="{CF25336B-C030-41D6-89EA-F6AC30E1808A}">
      <dsp:nvSpPr>
        <dsp:cNvPr id="0" name=""/>
        <dsp:cNvSpPr/>
      </dsp:nvSpPr>
      <dsp:spPr>
        <a:xfrm>
          <a:off x="3533444" y="3913983"/>
          <a:ext cx="3975125" cy="7454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baseline="0"/>
            <a:t>Correlation matrix</a:t>
          </a:r>
          <a:endParaRPr lang="en-US" sz="2200" kern="1200"/>
        </a:p>
      </dsp:txBody>
      <dsp:txXfrm>
        <a:off x="3569833" y="3950372"/>
        <a:ext cx="3902347" cy="672654"/>
      </dsp:txXfrm>
    </dsp:sp>
    <dsp:sp modelId="{A7E4327D-A56E-4042-95AF-E3FF274D2612}">
      <dsp:nvSpPr>
        <dsp:cNvPr id="0" name=""/>
        <dsp:cNvSpPr/>
      </dsp:nvSpPr>
      <dsp:spPr>
        <a:xfrm>
          <a:off x="3533444" y="4696687"/>
          <a:ext cx="3975125" cy="7454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baseline="0"/>
            <a:t>Recommendations </a:t>
          </a:r>
          <a:endParaRPr lang="en-US" sz="2200" kern="1200"/>
        </a:p>
      </dsp:txBody>
      <dsp:txXfrm>
        <a:off x="3569833" y="4733076"/>
        <a:ext cx="3902347" cy="67265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2024/3/6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49D05-6128-4D0D-A32A-06A5E73B386C}" type="datetimeFigureOut">
              <a:rPr lang="zh-CN" altLang="en-US" smtClean="0"/>
              <a:t>2024/3/6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10</a:t>
            </a:fld>
            <a:endParaRPr lang="zh-CN" altLang="en-US"/>
          </a:p>
        </p:txBody>
      </p:sp>
    </p:spTree>
    <p:extLst>
      <p:ext uri="{BB962C8B-B14F-4D97-AF65-F5344CB8AC3E}">
        <p14:creationId xmlns:p14="http://schemas.microsoft.com/office/powerpoint/2010/main" val="161655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11</a:t>
            </a:fld>
            <a:endParaRPr lang="zh-CN" altLang="en-US"/>
          </a:p>
        </p:txBody>
      </p:sp>
    </p:spTree>
    <p:extLst>
      <p:ext uri="{BB962C8B-B14F-4D97-AF65-F5344CB8AC3E}">
        <p14:creationId xmlns:p14="http://schemas.microsoft.com/office/powerpoint/2010/main" val="3886013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12</a:t>
            </a:fld>
            <a:endParaRPr lang="zh-CN" altLang="en-US"/>
          </a:p>
        </p:txBody>
      </p:sp>
    </p:spTree>
    <p:extLst>
      <p:ext uri="{BB962C8B-B14F-4D97-AF65-F5344CB8AC3E}">
        <p14:creationId xmlns:p14="http://schemas.microsoft.com/office/powerpoint/2010/main" val="474977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13</a:t>
            </a:fld>
            <a:endParaRPr lang="zh-CN" altLang="en-US"/>
          </a:p>
        </p:txBody>
      </p:sp>
    </p:spTree>
    <p:extLst>
      <p:ext uri="{BB962C8B-B14F-4D97-AF65-F5344CB8AC3E}">
        <p14:creationId xmlns:p14="http://schemas.microsoft.com/office/powerpoint/2010/main" val="527243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14</a:t>
            </a:fld>
            <a:endParaRPr lang="zh-CN" altLang="en-US"/>
          </a:p>
        </p:txBody>
      </p:sp>
    </p:spTree>
    <p:extLst>
      <p:ext uri="{BB962C8B-B14F-4D97-AF65-F5344CB8AC3E}">
        <p14:creationId xmlns:p14="http://schemas.microsoft.com/office/powerpoint/2010/main" val="1486997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15</a:t>
            </a:fld>
            <a:endParaRPr lang="zh-CN" altLang="en-US"/>
          </a:p>
        </p:txBody>
      </p:sp>
    </p:spTree>
    <p:extLst>
      <p:ext uri="{BB962C8B-B14F-4D97-AF65-F5344CB8AC3E}">
        <p14:creationId xmlns:p14="http://schemas.microsoft.com/office/powerpoint/2010/main" val="3287555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16</a:t>
            </a:fld>
            <a:endParaRPr lang="zh-CN" altLang="en-US"/>
          </a:p>
        </p:txBody>
      </p:sp>
    </p:spTree>
    <p:extLst>
      <p:ext uri="{BB962C8B-B14F-4D97-AF65-F5344CB8AC3E}">
        <p14:creationId xmlns:p14="http://schemas.microsoft.com/office/powerpoint/2010/main" val="2516833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17</a:t>
            </a:fld>
            <a:endParaRPr lang="zh-CN" altLang="en-US"/>
          </a:p>
        </p:txBody>
      </p:sp>
    </p:spTree>
    <p:extLst>
      <p:ext uri="{BB962C8B-B14F-4D97-AF65-F5344CB8AC3E}">
        <p14:creationId xmlns:p14="http://schemas.microsoft.com/office/powerpoint/2010/main" val="3682418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18</a:t>
            </a:fld>
            <a:endParaRPr lang="zh-CN" altLang="en-US"/>
          </a:p>
        </p:txBody>
      </p:sp>
    </p:spTree>
    <p:extLst>
      <p:ext uri="{BB962C8B-B14F-4D97-AF65-F5344CB8AC3E}">
        <p14:creationId xmlns:p14="http://schemas.microsoft.com/office/powerpoint/2010/main" val="4216960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19</a:t>
            </a:fld>
            <a:endParaRPr lang="zh-CN" altLang="en-US"/>
          </a:p>
        </p:txBody>
      </p:sp>
    </p:spTree>
    <p:extLst>
      <p:ext uri="{BB962C8B-B14F-4D97-AF65-F5344CB8AC3E}">
        <p14:creationId xmlns:p14="http://schemas.microsoft.com/office/powerpoint/2010/main" val="1599105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20</a:t>
            </a:fld>
            <a:endParaRPr lang="zh-CN" altLang="en-US"/>
          </a:p>
        </p:txBody>
      </p:sp>
    </p:spTree>
    <p:extLst>
      <p:ext uri="{BB962C8B-B14F-4D97-AF65-F5344CB8AC3E}">
        <p14:creationId xmlns:p14="http://schemas.microsoft.com/office/powerpoint/2010/main" val="1276791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21</a:t>
            </a:fld>
            <a:endParaRPr lang="zh-CN" altLang="en-US"/>
          </a:p>
        </p:txBody>
      </p:sp>
    </p:spTree>
    <p:extLst>
      <p:ext uri="{BB962C8B-B14F-4D97-AF65-F5344CB8AC3E}">
        <p14:creationId xmlns:p14="http://schemas.microsoft.com/office/powerpoint/2010/main" val="2907661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22</a:t>
            </a:fld>
            <a:endParaRPr lang="zh-CN" altLang="en-US"/>
          </a:p>
        </p:txBody>
      </p:sp>
    </p:spTree>
    <p:extLst>
      <p:ext uri="{BB962C8B-B14F-4D97-AF65-F5344CB8AC3E}">
        <p14:creationId xmlns:p14="http://schemas.microsoft.com/office/powerpoint/2010/main" val="4111034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23</a:t>
            </a:fld>
            <a:endParaRPr lang="zh-CN" altLang="en-US"/>
          </a:p>
        </p:txBody>
      </p:sp>
    </p:spTree>
    <p:extLst>
      <p:ext uri="{BB962C8B-B14F-4D97-AF65-F5344CB8AC3E}">
        <p14:creationId xmlns:p14="http://schemas.microsoft.com/office/powerpoint/2010/main" val="4615511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24</a:t>
            </a:fld>
            <a:endParaRPr lang="zh-CN" altLang="en-US"/>
          </a:p>
        </p:txBody>
      </p:sp>
    </p:spTree>
    <p:extLst>
      <p:ext uri="{BB962C8B-B14F-4D97-AF65-F5344CB8AC3E}">
        <p14:creationId xmlns:p14="http://schemas.microsoft.com/office/powerpoint/2010/main" val="3768545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26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4</a:t>
            </a:fld>
            <a:endParaRPr lang="zh-CN" altLang="en-US"/>
          </a:p>
        </p:txBody>
      </p:sp>
    </p:spTree>
    <p:extLst>
      <p:ext uri="{BB962C8B-B14F-4D97-AF65-F5344CB8AC3E}">
        <p14:creationId xmlns:p14="http://schemas.microsoft.com/office/powerpoint/2010/main" val="1540134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8</a:t>
            </a:fld>
            <a:endParaRPr lang="zh-CN" altLang="en-US"/>
          </a:p>
        </p:txBody>
      </p:sp>
    </p:spTree>
    <p:extLst>
      <p:ext uri="{BB962C8B-B14F-4D97-AF65-F5344CB8AC3E}">
        <p14:creationId xmlns:p14="http://schemas.microsoft.com/office/powerpoint/2010/main" val="2169085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file:///C:\Users\1V994W2\PycharmProjects\PPT_Background_Generation/pic_temp/pic_sup.png" TargetMode="Externa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5.png"/><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5.png"/><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11.xml"/><Relationship Id="rId7" Type="http://schemas.openxmlformats.org/officeDocument/2006/relationships/image" Target="../media/image5.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file:///C:\Users\1V994W2\Documents\Tencent%20Files\574576071\FileRecv\&#25340;&#35013;&#32032;&#26448;\&#25913;left\\38\subject_holdright_58,113,176_0_staid_full_0.png" TargetMode="External"/><Relationship Id="rId5" Type="http://schemas.openxmlformats.org/officeDocument/2006/relationships/image" Target="../media/image7.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3"/>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t>2024/3/6</a:t>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t>‹#›</a:t>
            </a:fld>
            <a:endParaRPr lang="zh-CN" altLang="en-US" dirty="0"/>
          </a:p>
        </p:txBody>
      </p:sp>
      <p:pic>
        <p:nvPicPr>
          <p:cNvPr id="5" name="图片 4"/>
          <p:cNvPicPr/>
          <p:nvPr userDrawn="1">
            <p:custDataLst>
              <p:tags r:id="rId1"/>
            </p:custDataLst>
          </p:nvPr>
        </p:nvPicPr>
        <p:blipFill>
          <a:blip r:embed="rId4" r:link="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2024/3/6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pic>
        <p:nvPicPr>
          <p:cNvPr id="8" name="图片 7"/>
          <p:cNvPicPr/>
          <p:nvPr userDrawn="1">
            <p:custDataLst>
              <p:tags r:id="rId1"/>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61906"/>
          </a:xfrm>
          <a:prstGeom prst="rect">
            <a:avLst/>
          </a:prstGeom>
        </p:spPr>
      </p:pic>
      <p:pic>
        <p:nvPicPr>
          <p:cNvPr id="7" name="图片 6"/>
          <p:cNvPicPr/>
          <p:nvPr userDrawn="1">
            <p:custDataLst>
              <p:tags r:id="rId2"/>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61906"/>
          </a:xfrm>
          <a:prstGeom prst="rect">
            <a:avLst/>
          </a:prstGeom>
        </p:spPr>
      </p:pic>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0FBDFE-C587-4B4C-A407-44438C67B59E}" type="datetimeFigureOut">
              <a:rPr lang="zh-CN" altLang="en-US" smtClean="0"/>
              <a:t>2024/3/6</a:t>
            </a:fld>
            <a:endParaRPr lang="zh-CN" altLang="en-US"/>
          </a:p>
        </p:txBody>
      </p:sp>
      <p:sp>
        <p:nvSpPr>
          <p:cNvPr id="4" name="Footer Placeholder 3"/>
          <p:cNvSpPr>
            <a:spLocks noGrp="1"/>
          </p:cNvSpPr>
          <p:nvPr>
            <p:ph type="ftr" sz="quarter" idx="11"/>
          </p:nvPr>
        </p:nvSpPr>
        <p:spPr/>
        <p:txBody>
          <a:bodyPr/>
          <a:lstStyle/>
          <a:p>
            <a:endParaRPr lang="zh-CN" altLang="en-US" dirty="0"/>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2024/3/6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pic>
        <p:nvPicPr>
          <p:cNvPr id="8" name="图片 7"/>
          <p:cNvPicPr/>
          <p:nvPr userDrawn="1">
            <p:custDataLst>
              <p:tags r:id="rId1"/>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61906"/>
          </a:xfrm>
          <a:prstGeom prst="rect">
            <a:avLst/>
          </a:prstGeom>
        </p:spPr>
      </p:pic>
      <p:pic>
        <p:nvPicPr>
          <p:cNvPr id="7" name="图片 6"/>
          <p:cNvPicPr/>
          <p:nvPr userDrawn="1">
            <p:custDataLst>
              <p:tags r:id="rId2"/>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61906"/>
          </a:xfrm>
          <a:prstGeom prst="rect">
            <a:avLst/>
          </a:prstGeom>
        </p:spPr>
      </p:pic>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0FBDFE-C587-4B4C-A407-44438C67B59E}" type="datetimeFigureOut">
              <a:rPr lang="zh-CN" altLang="en-US" smtClean="0"/>
              <a:t>2024/3/6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pic>
        <p:nvPicPr>
          <p:cNvPr id="9" name="图片 8"/>
          <p:cNvPicPr/>
          <p:nvPr userDrawn="1">
            <p:custDataLst>
              <p:tags r:id="rId1"/>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61906"/>
          </a:xfrm>
          <a:prstGeom prst="rect">
            <a:avLst/>
          </a:prstGeom>
        </p:spPr>
      </p:pic>
      <p:pic>
        <p:nvPicPr>
          <p:cNvPr id="8" name="图片 7"/>
          <p:cNvPicPr/>
          <p:nvPr userDrawn="1">
            <p:custDataLst>
              <p:tags r:id="rId2"/>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61906"/>
          </a:xfrm>
          <a:prstGeom prst="rect">
            <a:avLst/>
          </a:prstGeom>
        </p:spPr>
      </p:pic>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0FBDFE-C587-4B4C-A407-44438C67B59E}" type="datetimeFigureOut">
              <a:rPr lang="zh-CN" altLang="en-US" smtClean="0"/>
              <a:t>2024/3/6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a:t>
            </a:fld>
            <a:endParaRPr lang="zh-CN" altLang="en-US"/>
          </a:p>
        </p:txBody>
      </p:sp>
      <p:pic>
        <p:nvPicPr>
          <p:cNvPr id="11" name="图片 10"/>
          <p:cNvPicPr/>
          <p:nvPr userDrawn="1">
            <p:custDataLst>
              <p:tags r:id="rId1"/>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61906"/>
          </a:xfrm>
          <a:prstGeom prst="rect">
            <a:avLst/>
          </a:prstGeom>
        </p:spPr>
      </p:pic>
      <p:pic>
        <p:nvPicPr>
          <p:cNvPr id="10" name="图片 9"/>
          <p:cNvPicPr/>
          <p:nvPr userDrawn="1">
            <p:custDataLst>
              <p:tags r:id="rId2"/>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61906"/>
          </a:xfrm>
          <a:prstGeom prst="rect">
            <a:avLst/>
          </a:prstGeom>
        </p:spPr>
      </p:pic>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0FBDFE-C587-4B4C-A407-44438C67B59E}" type="datetimeFigureOut">
              <a:rPr lang="zh-CN" altLang="en-US" smtClean="0"/>
              <a:t>2024/3/6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t>‹#›</a:t>
            </a:fld>
            <a:endParaRPr lang="zh-CN" altLang="en-US"/>
          </a:p>
        </p:txBody>
      </p:sp>
      <p:pic>
        <p:nvPicPr>
          <p:cNvPr id="8" name="图片 7"/>
          <p:cNvPicPr/>
          <p:nvPr userDrawn="1">
            <p:custDataLst>
              <p:tags r:id="rId1"/>
            </p:custDataLst>
          </p:nvPr>
        </p:nvPicPr>
        <p:blipFill>
          <a:blip r:embed="rId5" r:link="rId6"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任意多边形 6"/>
          <p:cNvSpPr/>
          <p:nvPr userDrawn="1">
            <p:custDataLst>
              <p:tags r:id="rId2"/>
            </p:custDataLst>
          </p:nvPr>
        </p:nvSpPr>
        <p:spPr>
          <a:xfrm flipH="1">
            <a:off x="0" y="0"/>
            <a:ext cx="7313295"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6" name="图片 5"/>
          <p:cNvPicPr/>
          <p:nvPr userDrawn="1">
            <p:custDataLst>
              <p:tags r:id="rId3"/>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96094"/>
            <a:ext cx="720090" cy="561906"/>
          </a:xfrm>
          <a:prstGeom prst="rect">
            <a:avLst/>
          </a:prstGeom>
        </p:spPr>
      </p:pic>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t>2024/3/6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5"/>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t>2024/3/6</a:t>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t>‹#›</a:t>
            </a:fld>
            <a:endParaRPr lang="zh-CN" altLang="en-US" dirty="0"/>
          </a:p>
        </p:txBody>
      </p:sp>
      <p:sp>
        <p:nvSpPr>
          <p:cNvPr id="7"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15.png"/><Relationship Id="rId5" Type="http://schemas.openxmlformats.org/officeDocument/2006/relationships/notesSlide" Target="../notesSlides/notesSlide10.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7.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16.png"/><Relationship Id="rId5" Type="http://schemas.openxmlformats.org/officeDocument/2006/relationships/notesSlide" Target="../notesSlides/notesSlide11.xml"/><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18.png"/><Relationship Id="rId5" Type="http://schemas.openxmlformats.org/officeDocument/2006/relationships/notesSlide" Target="../notesSlides/notesSlide12.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image" Target="../media/image20.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19.png"/><Relationship Id="rId5" Type="http://schemas.openxmlformats.org/officeDocument/2006/relationships/notesSlide" Target="../notesSlides/notesSlide13.xml"/><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21.png"/><Relationship Id="rId5" Type="http://schemas.openxmlformats.org/officeDocument/2006/relationships/notesSlide" Target="../notesSlides/notesSlide14.xml"/><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22.png"/><Relationship Id="rId5" Type="http://schemas.openxmlformats.org/officeDocument/2006/relationships/notesSlide" Target="../notesSlides/notesSlide15.xml"/><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23.png"/><Relationship Id="rId5" Type="http://schemas.openxmlformats.org/officeDocument/2006/relationships/notesSlide" Target="../notesSlides/notesSlide16.xml"/><Relationship Id="rId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24.png"/><Relationship Id="rId5" Type="http://schemas.openxmlformats.org/officeDocument/2006/relationships/notesSlide" Target="../notesSlides/notesSlide17.xml"/><Relationship Id="rId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25.png"/><Relationship Id="rId5" Type="http://schemas.openxmlformats.org/officeDocument/2006/relationships/notesSlide" Target="../notesSlides/notesSlide18.xml"/><Relationship Id="rId4"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image" Target="../media/image27.png"/><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26.png"/><Relationship Id="rId5" Type="http://schemas.openxmlformats.org/officeDocument/2006/relationships/notesSlide" Target="../notesSlides/notesSlide19.xml"/><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notesSlide" Target="../notesSlides/notesSlide2.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7.xml"/><Relationship Id="rId5" Type="http://schemas.openxmlformats.org/officeDocument/2006/relationships/tags" Target="../tags/tag21.xml"/><Relationship Id="rId4" Type="http://schemas.openxmlformats.org/officeDocument/2006/relationships/tags" Target="../tags/tag20.xml"/></Relationships>
</file>

<file path=ppt/slides/_rels/slide20.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29.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28.png"/><Relationship Id="rId5" Type="http://schemas.openxmlformats.org/officeDocument/2006/relationships/notesSlide" Target="../notesSlides/notesSlide20.xml"/><Relationship Id="rId4"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30.png"/><Relationship Id="rId5" Type="http://schemas.openxmlformats.org/officeDocument/2006/relationships/notesSlide" Target="../notesSlides/notesSlide21.xml"/><Relationship Id="rId4"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2.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31.png"/><Relationship Id="rId5" Type="http://schemas.openxmlformats.org/officeDocument/2006/relationships/notesSlide" Target="../notesSlides/notesSlide22.xml"/><Relationship Id="rId4"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33.png"/><Relationship Id="rId5" Type="http://schemas.openxmlformats.org/officeDocument/2006/relationships/notesSlide" Target="../notesSlides/notesSlide23.xml"/><Relationship Id="rId4"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34.png"/><Relationship Id="rId5" Type="http://schemas.openxmlformats.org/officeDocument/2006/relationships/notesSlide" Target="../notesSlides/notesSlide24.xml"/><Relationship Id="rId4"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tags" Target="../tags/tag94.xml"/><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image" Target="../media/image36.jpe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image" Target="../media/image35.png"/><Relationship Id="rId5" Type="http://schemas.openxmlformats.org/officeDocument/2006/relationships/tags" Target="../tags/tag91.xml"/><Relationship Id="rId10" Type="http://schemas.openxmlformats.org/officeDocument/2006/relationships/notesSlide" Target="../notesSlides/notesSlide25.xml"/><Relationship Id="rId4" Type="http://schemas.openxmlformats.org/officeDocument/2006/relationships/tags" Target="../tags/tag90.xml"/><Relationship Id="rId9"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notesSlide" Target="../notesSlides/notesSlide26.xml"/><Relationship Id="rId4"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7.xml"/><Relationship Id="rId7" Type="http://schemas.openxmlformats.org/officeDocument/2006/relationships/diagramQuickStyle" Target="../diagrams/quickStyle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3.xm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8.png"/><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9.png"/><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10.png"/><Relationship Id="rId5" Type="http://schemas.openxmlformats.org/officeDocument/2006/relationships/notesSlide" Target="../notesSlides/notesSlide6.xml"/><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2.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1.png"/><Relationship Id="rId5" Type="http://schemas.openxmlformats.org/officeDocument/2006/relationships/notesSlide" Target="../notesSlides/notesSlide7.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13.png"/><Relationship Id="rId5" Type="http://schemas.openxmlformats.org/officeDocument/2006/relationships/notesSlide" Target="../notesSlides/notesSlide8.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14.png"/><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 y="1206119"/>
            <a:ext cx="6327647" cy="1082675"/>
          </a:xfrm>
        </p:spPr>
        <p:txBody>
          <a:bodyPr wrap="square">
            <a:normAutofit/>
          </a:bodyPr>
          <a:lstStyle/>
          <a:p>
            <a:pPr algn="l"/>
            <a:r>
              <a:rPr lang="en-US" altLang="zh-CN" sz="4000" b="1" dirty="0">
                <a:solidFill>
                  <a:schemeClr val="lt1"/>
                </a:solidFill>
                <a:latin typeface="Tahoma" panose="020B0604030504040204" charset="0"/>
                <a:cs typeface="Tahoma" panose="020B0604030504040204" charset="0"/>
              </a:rPr>
              <a:t>Lending club case study</a:t>
            </a:r>
          </a:p>
        </p:txBody>
      </p:sp>
      <p:sp>
        <p:nvSpPr>
          <p:cNvPr id="3" name="副标题 2"/>
          <p:cNvSpPr>
            <a:spLocks noGrp="1"/>
          </p:cNvSpPr>
          <p:nvPr>
            <p:ph type="subTitle" idx="1"/>
            <p:custDataLst>
              <p:tags r:id="rId3"/>
            </p:custDataLst>
          </p:nvPr>
        </p:nvSpPr>
        <p:spPr>
          <a:xfrm>
            <a:off x="425365" y="2952877"/>
            <a:ext cx="4521539" cy="1683131"/>
          </a:xfrm>
        </p:spPr>
        <p:txBody>
          <a:bodyPr wrap="square">
            <a:normAutofit/>
          </a:bodyPr>
          <a:lstStyle/>
          <a:p>
            <a:pPr marL="0" indent="0" algn="l">
              <a:buNone/>
            </a:pPr>
            <a:r>
              <a:rPr lang="en-US" altLang="zh-CN" sz="2400" b="1" dirty="0">
                <a:solidFill>
                  <a:schemeClr val="lt1"/>
                </a:solidFill>
              </a:rPr>
              <a:t>Team Members :</a:t>
            </a:r>
          </a:p>
          <a:p>
            <a:pPr algn="l"/>
            <a:r>
              <a:rPr lang="en-US" altLang="zh-CN" sz="2800" b="1" dirty="0">
                <a:solidFill>
                  <a:schemeClr val="lt1"/>
                </a:solidFill>
                <a:latin typeface="Cambria" panose="02040503050406030204" charset="0"/>
                <a:cs typeface="Cambria" panose="02040503050406030204" charset="0"/>
              </a:rPr>
              <a:t>Karthikeyan M</a:t>
            </a:r>
          </a:p>
          <a:p>
            <a:pPr algn="l"/>
            <a:r>
              <a:rPr lang="en-US" altLang="zh-CN" sz="2800" b="1" dirty="0">
                <a:solidFill>
                  <a:schemeClr val="lt1"/>
                </a:solidFill>
                <a:latin typeface="Cambria" panose="02040503050406030204" charset="0"/>
                <a:cs typeface="Cambria" panose="02040503050406030204" charset="0"/>
              </a:rPr>
              <a:t>K. Sathish Kumar</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1087005" y="274746"/>
            <a:ext cx="3455821" cy="601946"/>
          </a:xfrm>
          <a:prstGeom prst="rect">
            <a:avLst/>
          </a:prstGeom>
        </p:spPr>
        <p:txBody>
          <a:bodyPr vert="horz" lIns="91440" tIns="45720" rIns="91440" bIns="45720" rtlCol="0" anchor="b"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a:lnSpc>
                <a:spcPct val="90000"/>
              </a:lnSpc>
              <a:spcAft>
                <a:spcPts val="600"/>
              </a:spcAft>
            </a:pPr>
            <a:r>
              <a:rPr lang="en-US" altLang="zh-CN" sz="3200" kern="1200" dirty="0">
                <a:solidFill>
                  <a:schemeClr val="tx1"/>
                </a:solidFill>
                <a:latin typeface="+mj-lt"/>
                <a:ea typeface="+mj-ea"/>
                <a:cs typeface="+mj-cs"/>
              </a:rPr>
              <a:t>Loan Purpose</a:t>
            </a:r>
          </a:p>
        </p:txBody>
      </p:sp>
      <p:sp>
        <p:nvSpPr>
          <p:cNvPr id="14" name="内容占位符 1"/>
          <p:cNvSpPr txBox="1"/>
          <p:nvPr>
            <p:custDataLst>
              <p:tags r:id="rId3"/>
            </p:custDataLst>
          </p:nvPr>
        </p:nvSpPr>
        <p:spPr>
          <a:xfrm>
            <a:off x="1087004" y="1280748"/>
            <a:ext cx="3455821" cy="1892220"/>
          </a:xfrm>
          <a:prstGeom prst="rect">
            <a:avLst/>
          </a:prstGeom>
        </p:spPr>
        <p:style>
          <a:lnRef idx="0">
            <a:schemeClr val="accent1"/>
          </a:lnRef>
          <a:fillRef idx="0">
            <a:srgbClr val="FFFFFF"/>
          </a:fillRef>
          <a:effectRef idx="0">
            <a:srgbClr val="FFFFFF"/>
          </a:effectRef>
          <a:fontRef idx="minor">
            <a:schemeClr val="dk1"/>
          </a:fontRef>
        </p:style>
        <p:txBody>
          <a:bodyPr vert="horz" lIns="91440" tIns="45720" rIns="91440" bIns="45720" rtlCol="0" anchor="t">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1000"/>
              </a:spcBef>
            </a:pPr>
            <a:r>
              <a:rPr lang="en-US" altLang="zh-CN" sz="2000" spc="0" dirty="0">
                <a:latin typeface="+mn-lt"/>
                <a:ea typeface="+mn-ea"/>
              </a:rPr>
              <a:t>Nearly 50% of the loans borrowed by the customers were for the purpose of debt consolidation followed by credit card (13%).</a:t>
            </a:r>
          </a:p>
          <a:p>
            <a:pPr>
              <a:lnSpc>
                <a:spcPct val="90000"/>
              </a:lnSpc>
              <a:spcBef>
                <a:spcPts val="1000"/>
              </a:spcBef>
            </a:pPr>
            <a:endParaRPr lang="en-US" altLang="zh-CN" sz="2000" spc="0" dirty="0">
              <a:latin typeface="+mn-lt"/>
              <a:ea typeface="+mn-ea"/>
            </a:endParaRPr>
          </a:p>
          <a:p>
            <a:pPr>
              <a:lnSpc>
                <a:spcPct val="90000"/>
              </a:lnSpc>
              <a:spcBef>
                <a:spcPts val="1000"/>
              </a:spcBef>
            </a:pPr>
            <a:endParaRPr lang="en-US" altLang="zh-CN" sz="2000" spc="0" dirty="0">
              <a:latin typeface="+mn-lt"/>
              <a:ea typeface="+mn-ea"/>
            </a:endParaRPr>
          </a:p>
        </p:txBody>
      </p:sp>
      <p:pic>
        <p:nvPicPr>
          <p:cNvPr id="8" name="Picture 7" descr="A graph of a number of people&#10;&#10;Description automatically generated with medium confidence">
            <a:extLst>
              <a:ext uri="{FF2B5EF4-FFF2-40B4-BE49-F238E27FC236}">
                <a16:creationId xmlns:a16="http://schemas.microsoft.com/office/drawing/2014/main" id="{DF555D04-2F00-E716-45B5-E2B36EC8315B}"/>
              </a:ext>
            </a:extLst>
          </p:cNvPr>
          <p:cNvPicPr>
            <a:picLocks noChangeAspect="1"/>
          </p:cNvPicPr>
          <p:nvPr/>
        </p:nvPicPr>
        <p:blipFill>
          <a:blip r:embed="rId6"/>
          <a:stretch>
            <a:fillRect/>
          </a:stretch>
        </p:blipFill>
        <p:spPr>
          <a:xfrm>
            <a:off x="4634359" y="761448"/>
            <a:ext cx="6389346" cy="5335103"/>
          </a:xfrm>
          <a:prstGeom prst="rect">
            <a:avLst/>
          </a:prstGeom>
          <a:effectLst>
            <a:glow rad="228600">
              <a:schemeClr val="accent2">
                <a:satMod val="175000"/>
                <a:alpha val="40000"/>
              </a:schemeClr>
            </a:glow>
          </a:effectLst>
        </p:spPr>
      </p:pic>
    </p:spTree>
    <p:custDataLst>
      <p:tags r:id="rId1"/>
    </p:custDataLst>
    <p:extLst>
      <p:ext uri="{BB962C8B-B14F-4D97-AF65-F5344CB8AC3E}">
        <p14:creationId xmlns:p14="http://schemas.microsoft.com/office/powerpoint/2010/main" val="3377501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6142857" y="128016"/>
            <a:ext cx="5334923" cy="940274"/>
          </a:xfrm>
          <a:prstGeom prst="rect">
            <a:avLst/>
          </a:prstGeom>
        </p:spPr>
        <p:txBody>
          <a:bodyPr vert="horz" lIns="91440" tIns="45720" rIns="91440" bIns="45720" rtlCol="0" anchor="b" anchorCtr="0">
            <a:normAutofit lnSpcReduction="10000"/>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a:lnSpc>
                <a:spcPct val="90000"/>
              </a:lnSpc>
              <a:spcAft>
                <a:spcPts val="600"/>
              </a:spcAft>
            </a:pPr>
            <a:r>
              <a:rPr lang="en-US" altLang="zh-CN" sz="3200" dirty="0">
                <a:solidFill>
                  <a:schemeClr val="tx1"/>
                </a:solidFill>
                <a:latin typeface="+mj-lt"/>
                <a:ea typeface="+mj-ea"/>
              </a:rPr>
              <a:t>Loan Purpose Vs Loan Status</a:t>
            </a:r>
          </a:p>
        </p:txBody>
      </p:sp>
      <p:pic>
        <p:nvPicPr>
          <p:cNvPr id="4" name="Picture 3" descr="A graph with different colored bars&#10;&#10;Description automatically generated">
            <a:extLst>
              <a:ext uri="{FF2B5EF4-FFF2-40B4-BE49-F238E27FC236}">
                <a16:creationId xmlns:a16="http://schemas.microsoft.com/office/drawing/2014/main" id="{ADC6F8F8-28AD-B855-8AFF-1FCDADC5B88E}"/>
              </a:ext>
            </a:extLst>
          </p:cNvPr>
          <p:cNvPicPr>
            <a:picLocks noChangeAspect="1"/>
          </p:cNvPicPr>
          <p:nvPr/>
        </p:nvPicPr>
        <p:blipFill>
          <a:blip r:embed="rId6"/>
          <a:stretch>
            <a:fillRect/>
          </a:stretch>
        </p:blipFill>
        <p:spPr>
          <a:xfrm>
            <a:off x="444283" y="128016"/>
            <a:ext cx="4456901" cy="3019549"/>
          </a:xfrm>
          <a:prstGeom prst="rect">
            <a:avLst/>
          </a:prstGeom>
          <a:effectLst>
            <a:glow rad="228600">
              <a:schemeClr val="accent2">
                <a:satMod val="175000"/>
                <a:alpha val="40000"/>
              </a:schemeClr>
            </a:glow>
          </a:effectLst>
        </p:spPr>
      </p:pic>
      <p:pic>
        <p:nvPicPr>
          <p:cNvPr id="6" name="Picture 5" descr="A graph of different colored bars&#10;&#10;Description automatically generated">
            <a:extLst>
              <a:ext uri="{FF2B5EF4-FFF2-40B4-BE49-F238E27FC236}">
                <a16:creationId xmlns:a16="http://schemas.microsoft.com/office/drawing/2014/main" id="{ED365045-AC9E-1EC7-6F16-E6DFCFAEA94A}"/>
              </a:ext>
            </a:extLst>
          </p:cNvPr>
          <p:cNvPicPr>
            <a:picLocks noChangeAspect="1"/>
          </p:cNvPicPr>
          <p:nvPr/>
        </p:nvPicPr>
        <p:blipFill>
          <a:blip r:embed="rId7"/>
          <a:stretch>
            <a:fillRect/>
          </a:stretch>
        </p:blipFill>
        <p:spPr>
          <a:xfrm>
            <a:off x="444283" y="3270927"/>
            <a:ext cx="4456901" cy="3463710"/>
          </a:xfrm>
          <a:prstGeom prst="rect">
            <a:avLst/>
          </a:prstGeom>
          <a:effectLst>
            <a:glow rad="228600">
              <a:schemeClr val="accent2">
                <a:satMod val="175000"/>
                <a:alpha val="40000"/>
              </a:schemeClr>
            </a:glow>
          </a:effectLst>
        </p:spPr>
      </p:pic>
      <p:sp>
        <p:nvSpPr>
          <p:cNvPr id="14" name="内容占位符 1"/>
          <p:cNvSpPr txBox="1"/>
          <p:nvPr>
            <p:custDataLst>
              <p:tags r:id="rId3"/>
            </p:custDataLst>
          </p:nvPr>
        </p:nvSpPr>
        <p:spPr>
          <a:xfrm>
            <a:off x="6142857" y="1143588"/>
            <a:ext cx="5219308" cy="3447832"/>
          </a:xfrm>
          <a:prstGeom prst="rect">
            <a:avLst/>
          </a:prstGeom>
        </p:spPr>
        <p:style>
          <a:lnRef idx="0">
            <a:schemeClr val="accent1"/>
          </a:lnRef>
          <a:fillRef idx="0">
            <a:srgbClr val="FFFFFF"/>
          </a:fillRef>
          <a:effectRef idx="0">
            <a:srgbClr val="FFFFFF"/>
          </a:effectRef>
          <a:fontRef idx="minor">
            <a:schemeClr val="dk1"/>
          </a:fontRef>
        </p:style>
        <p:txBody>
          <a:bodyPr vert="horz" lIns="91440" tIns="45720" rIns="91440" bIns="45720" rtlCol="0" anchor="t">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sz="2000" b="0" i="0" dirty="0">
                <a:effectLst/>
                <a:latin typeface="+mn-lt"/>
                <a:ea typeface="+mn-ea"/>
              </a:rPr>
              <a:t>Fig 1 bar plot plotted among charged off loan data indicates that nearly half of the defaulted / charged off loans are opted for the purpose of debt consolidation followed by loans opted for other purposes.</a:t>
            </a:r>
          </a:p>
          <a:p>
            <a:pPr>
              <a:lnSpc>
                <a:spcPct val="90000"/>
              </a:lnSpc>
            </a:pPr>
            <a:r>
              <a:rPr lang="en-US" sz="2000" b="0" i="0" dirty="0">
                <a:effectLst/>
                <a:latin typeface="+mn-lt"/>
                <a:ea typeface="+mn-ea"/>
              </a:rPr>
              <a:t>Fig 2 bar plot plotted by calculating charged off proportion among individual purposes indicates small business loans have high charged off proportion (27%) followed by renewable energy (18%)</a:t>
            </a:r>
          </a:p>
          <a:p>
            <a:pPr>
              <a:lnSpc>
                <a:spcPct val="90000"/>
              </a:lnSpc>
            </a:pPr>
            <a:r>
              <a:rPr lang="en-US" sz="2000" b="0" i="0" dirty="0">
                <a:effectLst/>
                <a:latin typeface="+mn-lt"/>
                <a:ea typeface="+mn-ea"/>
              </a:rPr>
              <a:t>By </a:t>
            </a:r>
            <a:r>
              <a:rPr lang="en-US" sz="2000" b="0" i="0" dirty="0" err="1">
                <a:effectLst/>
                <a:latin typeface="+mn-lt"/>
                <a:ea typeface="+mn-ea"/>
              </a:rPr>
              <a:t>analysing</a:t>
            </a:r>
            <a:r>
              <a:rPr lang="en-US" sz="2000" b="0" i="0" dirty="0">
                <a:effectLst/>
                <a:latin typeface="+mn-lt"/>
                <a:ea typeface="+mn-ea"/>
              </a:rPr>
              <a:t> the two plot the </a:t>
            </a:r>
            <a:r>
              <a:rPr lang="en-US" sz="2000" b="1" i="0" dirty="0">
                <a:effectLst/>
                <a:latin typeface="+mn-lt"/>
                <a:ea typeface="+mn-ea"/>
              </a:rPr>
              <a:t>‘Risk’ </a:t>
            </a:r>
            <a:r>
              <a:rPr lang="en-US" sz="2000" b="0" i="0" dirty="0">
                <a:effectLst/>
                <a:latin typeface="+mn-lt"/>
                <a:ea typeface="+mn-ea"/>
              </a:rPr>
              <a:t>loan purposes are 'debt consolidation' and 'small business'</a:t>
            </a:r>
          </a:p>
        </p:txBody>
      </p:sp>
    </p:spTree>
    <p:custDataLst>
      <p:tags r:id="rId1"/>
    </p:custDataLst>
    <p:extLst>
      <p:ext uri="{BB962C8B-B14F-4D97-AF65-F5344CB8AC3E}">
        <p14:creationId xmlns:p14="http://schemas.microsoft.com/office/powerpoint/2010/main" val="3692157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1089345" y="559132"/>
            <a:ext cx="3455821" cy="635120"/>
          </a:xfrm>
          <a:prstGeom prst="rect">
            <a:avLst/>
          </a:prstGeom>
        </p:spPr>
        <p:txBody>
          <a:bodyPr vert="horz" lIns="91440" tIns="45720" rIns="91440" bIns="45720" rtlCol="0" anchor="b"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a:lnSpc>
                <a:spcPct val="90000"/>
              </a:lnSpc>
              <a:spcAft>
                <a:spcPts val="600"/>
              </a:spcAft>
            </a:pPr>
            <a:r>
              <a:rPr lang="en-US" altLang="zh-CN" sz="3200" kern="1200" dirty="0">
                <a:solidFill>
                  <a:schemeClr val="tx1"/>
                </a:solidFill>
                <a:latin typeface="+mj-lt"/>
                <a:ea typeface="+mj-ea"/>
                <a:cs typeface="+mj-cs"/>
              </a:rPr>
              <a:t>Loan Grade</a:t>
            </a:r>
          </a:p>
        </p:txBody>
      </p:sp>
      <p:sp>
        <p:nvSpPr>
          <p:cNvPr id="14" name="内容占位符 1"/>
          <p:cNvSpPr txBox="1"/>
          <p:nvPr>
            <p:custDataLst>
              <p:tags r:id="rId3"/>
            </p:custDataLst>
          </p:nvPr>
        </p:nvSpPr>
        <p:spPr>
          <a:xfrm>
            <a:off x="776223" y="1332430"/>
            <a:ext cx="4006089" cy="4179095"/>
          </a:xfrm>
          <a:prstGeom prst="rect">
            <a:avLst/>
          </a:prstGeom>
        </p:spPr>
        <p:style>
          <a:lnRef idx="0">
            <a:schemeClr val="accent1"/>
          </a:lnRef>
          <a:fillRef idx="0">
            <a:srgbClr val="FFFFFF"/>
          </a:fillRef>
          <a:effectRef idx="0">
            <a:srgbClr val="FFFFFF"/>
          </a:effectRef>
          <a:fontRef idx="minor">
            <a:schemeClr val="dk1"/>
          </a:fontRef>
        </p:style>
        <p:txBody>
          <a:bodyPr vert="horz" lIns="91440" tIns="45720" rIns="91440" bIns="45720" rtlCol="0" anchor="t">
            <a:normAutofit fontScale="925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dirty="0">
                <a:effectLst/>
                <a:latin typeface="+mn-lt"/>
              </a:rPr>
              <a:t>Lending club has divided loans into 7 grades A (lowest grade) to E (highest grade).</a:t>
            </a:r>
          </a:p>
          <a:p>
            <a:pPr algn="l">
              <a:buFont typeface="Arial" panose="020B0604020202020204" pitchFamily="34" charset="0"/>
              <a:buChar char="•"/>
            </a:pPr>
            <a:r>
              <a:rPr lang="en-US" sz="2400" b="0" i="0" dirty="0">
                <a:effectLst/>
                <a:latin typeface="+mn-lt"/>
              </a:rPr>
              <a:t>About 30% of loans issue falls in category B followed by grade A (25%) and grade C (20%)</a:t>
            </a:r>
          </a:p>
        </p:txBody>
      </p:sp>
      <p:pic>
        <p:nvPicPr>
          <p:cNvPr id="3" name="Picture 2">
            <a:extLst>
              <a:ext uri="{FF2B5EF4-FFF2-40B4-BE49-F238E27FC236}">
                <a16:creationId xmlns:a16="http://schemas.microsoft.com/office/drawing/2014/main" id="{A065423A-C414-C09B-9373-BD2566D1ACFD}"/>
              </a:ext>
            </a:extLst>
          </p:cNvPr>
          <p:cNvPicPr>
            <a:picLocks noChangeAspect="1"/>
          </p:cNvPicPr>
          <p:nvPr/>
        </p:nvPicPr>
        <p:blipFill>
          <a:blip r:embed="rId6"/>
          <a:stretch>
            <a:fillRect/>
          </a:stretch>
        </p:blipFill>
        <p:spPr>
          <a:xfrm>
            <a:off x="4910328" y="1374875"/>
            <a:ext cx="6505449" cy="3681757"/>
          </a:xfrm>
          <a:prstGeom prst="rect">
            <a:avLst/>
          </a:prstGeom>
          <a:effectLst>
            <a:glow rad="228600">
              <a:schemeClr val="accent6">
                <a:satMod val="175000"/>
                <a:alpha val="40000"/>
              </a:schemeClr>
            </a:glow>
          </a:effectLst>
        </p:spPr>
      </p:pic>
    </p:spTree>
    <p:custDataLst>
      <p:tags r:id="rId1"/>
    </p:custDataLst>
    <p:extLst>
      <p:ext uri="{BB962C8B-B14F-4D97-AF65-F5344CB8AC3E}">
        <p14:creationId xmlns:p14="http://schemas.microsoft.com/office/powerpoint/2010/main" val="1328282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6142857" y="128016"/>
            <a:ext cx="5334923" cy="940274"/>
          </a:xfrm>
          <a:prstGeom prst="rect">
            <a:avLst/>
          </a:prstGeom>
        </p:spPr>
        <p:txBody>
          <a:bodyPr vert="horz" lIns="91440" tIns="45720" rIns="91440" bIns="45720" rtlCol="0" anchor="b" anchorCtr="0">
            <a:normAutofit lnSpcReduction="10000"/>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a:lnSpc>
                <a:spcPct val="90000"/>
              </a:lnSpc>
              <a:spcAft>
                <a:spcPts val="600"/>
              </a:spcAft>
            </a:pPr>
            <a:r>
              <a:rPr lang="en-US" altLang="zh-CN" sz="3200" dirty="0">
                <a:solidFill>
                  <a:schemeClr val="tx1"/>
                </a:solidFill>
                <a:latin typeface="+mj-lt"/>
                <a:ea typeface="+mj-ea"/>
              </a:rPr>
              <a:t>Loan Grade Vs Loan Status</a:t>
            </a:r>
          </a:p>
        </p:txBody>
      </p:sp>
      <p:sp>
        <p:nvSpPr>
          <p:cNvPr id="14" name="内容占位符 1"/>
          <p:cNvSpPr txBox="1"/>
          <p:nvPr>
            <p:custDataLst>
              <p:tags r:id="rId3"/>
            </p:custDataLst>
          </p:nvPr>
        </p:nvSpPr>
        <p:spPr>
          <a:xfrm>
            <a:off x="6142857" y="1068290"/>
            <a:ext cx="5219308" cy="5586396"/>
          </a:xfrm>
          <a:prstGeom prst="rect">
            <a:avLst/>
          </a:prstGeom>
        </p:spPr>
        <p:style>
          <a:lnRef idx="0">
            <a:schemeClr val="accent1"/>
          </a:lnRef>
          <a:fillRef idx="0">
            <a:srgbClr val="FFFFFF"/>
          </a:fillRef>
          <a:effectRef idx="0">
            <a:srgbClr val="FFFFFF"/>
          </a:effectRef>
          <a:fontRef idx="minor">
            <a:schemeClr val="dk1"/>
          </a:fontRef>
        </p:style>
        <p:txBody>
          <a:bodyPr vert="horz" lIns="91440" tIns="45720" rIns="91440" bIns="45720" rtlCol="0" anchor="t">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2000" b="0" i="0" dirty="0">
                <a:effectLst/>
                <a:latin typeface="+mn-lt"/>
              </a:rPr>
              <a:t>Fig 1 bar plot plotted among charged off loan data indicates loans with grade 'B' and 'C' have high defaulted percentage 25% and 24% respectively.</a:t>
            </a:r>
          </a:p>
          <a:p>
            <a:pPr algn="l">
              <a:buFont typeface="Arial" panose="020B0604020202020204" pitchFamily="34" charset="0"/>
              <a:buChar char="•"/>
            </a:pPr>
            <a:r>
              <a:rPr lang="en-US" sz="2000" b="0" i="0" dirty="0">
                <a:effectLst/>
                <a:latin typeface="+mn-lt"/>
              </a:rPr>
              <a:t>Fig 2 bar plot plotted by calculating charged off proportion among individual grades indicates loan grade 'G' has high charged off proportion (34%) followed by grade F (33%)</a:t>
            </a:r>
          </a:p>
          <a:p>
            <a:pPr algn="l">
              <a:buFont typeface="Arial" panose="020B0604020202020204" pitchFamily="34" charset="0"/>
              <a:buChar char="•"/>
            </a:pPr>
            <a:r>
              <a:rPr lang="en-US" sz="2000" b="0" i="0" dirty="0">
                <a:effectLst/>
                <a:latin typeface="+mn-lt"/>
              </a:rPr>
              <a:t>By analyzing the two plot the </a:t>
            </a:r>
            <a:r>
              <a:rPr lang="en-US" sz="2000" b="1" i="0" dirty="0">
                <a:effectLst/>
                <a:latin typeface="+mn-lt"/>
              </a:rPr>
              <a:t>‘Risk’ </a:t>
            </a:r>
            <a:r>
              <a:rPr lang="en-US" sz="2000" b="0" i="0" dirty="0">
                <a:effectLst/>
                <a:latin typeface="+mn-lt"/>
              </a:rPr>
              <a:t>loan grades are 'C' and 'F'</a:t>
            </a:r>
          </a:p>
        </p:txBody>
      </p:sp>
      <p:pic>
        <p:nvPicPr>
          <p:cNvPr id="3" name="Picture 2">
            <a:extLst>
              <a:ext uri="{FF2B5EF4-FFF2-40B4-BE49-F238E27FC236}">
                <a16:creationId xmlns:a16="http://schemas.microsoft.com/office/drawing/2014/main" id="{60B4412B-F94C-52EF-E9BE-CB90F43352AA}"/>
              </a:ext>
            </a:extLst>
          </p:cNvPr>
          <p:cNvPicPr>
            <a:picLocks noChangeAspect="1"/>
          </p:cNvPicPr>
          <p:nvPr/>
        </p:nvPicPr>
        <p:blipFill>
          <a:blip r:embed="rId6"/>
          <a:stretch>
            <a:fillRect/>
          </a:stretch>
        </p:blipFill>
        <p:spPr>
          <a:xfrm>
            <a:off x="200498" y="60904"/>
            <a:ext cx="5051986" cy="3216817"/>
          </a:xfrm>
          <a:prstGeom prst="rect">
            <a:avLst/>
          </a:prstGeom>
          <a:effectLst>
            <a:glow rad="228600">
              <a:schemeClr val="accent6">
                <a:satMod val="175000"/>
                <a:alpha val="40000"/>
              </a:schemeClr>
            </a:glow>
          </a:effectLst>
        </p:spPr>
      </p:pic>
      <p:pic>
        <p:nvPicPr>
          <p:cNvPr id="7" name="Picture 6">
            <a:extLst>
              <a:ext uri="{FF2B5EF4-FFF2-40B4-BE49-F238E27FC236}">
                <a16:creationId xmlns:a16="http://schemas.microsoft.com/office/drawing/2014/main" id="{32D21164-EEFD-D52A-4342-6C93FA499580}"/>
              </a:ext>
            </a:extLst>
          </p:cNvPr>
          <p:cNvPicPr>
            <a:picLocks noChangeAspect="1"/>
          </p:cNvPicPr>
          <p:nvPr/>
        </p:nvPicPr>
        <p:blipFill>
          <a:blip r:embed="rId7"/>
          <a:stretch>
            <a:fillRect/>
          </a:stretch>
        </p:blipFill>
        <p:spPr>
          <a:xfrm>
            <a:off x="200411" y="3338624"/>
            <a:ext cx="5052073" cy="3519376"/>
          </a:xfrm>
          <a:prstGeom prst="rect">
            <a:avLst/>
          </a:prstGeom>
          <a:effectLst>
            <a:glow rad="228600">
              <a:schemeClr val="accent6">
                <a:satMod val="175000"/>
                <a:alpha val="40000"/>
              </a:schemeClr>
            </a:glow>
          </a:effectLst>
        </p:spPr>
      </p:pic>
    </p:spTree>
    <p:custDataLst>
      <p:tags r:id="rId1"/>
    </p:custDataLst>
    <p:extLst>
      <p:ext uri="{BB962C8B-B14F-4D97-AF65-F5344CB8AC3E}">
        <p14:creationId xmlns:p14="http://schemas.microsoft.com/office/powerpoint/2010/main" val="1999855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977277" y="347472"/>
            <a:ext cx="8102715" cy="529220"/>
          </a:xfrm>
          <a:prstGeom prst="rect">
            <a:avLst/>
          </a:prstGeom>
        </p:spPr>
        <p:txBody>
          <a:bodyPr vert="horz" lIns="91440" tIns="45720" rIns="91440" bIns="45720" rtlCol="0" anchor="b" anchorCtr="0">
            <a:no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a:lnSpc>
                <a:spcPct val="90000"/>
              </a:lnSpc>
              <a:spcAft>
                <a:spcPts val="600"/>
              </a:spcAft>
            </a:pPr>
            <a:r>
              <a:rPr lang="en-US" altLang="zh-CN" sz="3200" kern="1200" dirty="0">
                <a:solidFill>
                  <a:schemeClr val="tx1"/>
                </a:solidFill>
                <a:latin typeface="+mj-lt"/>
                <a:ea typeface="+mj-ea"/>
                <a:cs typeface="+mj-cs"/>
              </a:rPr>
              <a:t>Borrowers Annual Income</a:t>
            </a:r>
          </a:p>
        </p:txBody>
      </p:sp>
      <p:sp>
        <p:nvSpPr>
          <p:cNvPr id="14" name="内容占位符 1"/>
          <p:cNvSpPr txBox="1"/>
          <p:nvPr>
            <p:custDataLst>
              <p:tags r:id="rId3"/>
            </p:custDataLst>
          </p:nvPr>
        </p:nvSpPr>
        <p:spPr>
          <a:xfrm>
            <a:off x="901359" y="876692"/>
            <a:ext cx="10940121" cy="1327012"/>
          </a:xfrm>
          <a:prstGeom prst="rect">
            <a:avLst/>
          </a:prstGeom>
        </p:spPr>
        <p:style>
          <a:lnRef idx="0">
            <a:schemeClr val="accent1"/>
          </a:lnRef>
          <a:fillRef idx="0">
            <a:srgbClr val="FFFFFF"/>
          </a:fillRef>
          <a:effectRef idx="0">
            <a:srgbClr val="FFFFFF"/>
          </a:effectRef>
          <a:fontRef idx="minor">
            <a:schemeClr val="dk1"/>
          </a:fontRef>
        </p:style>
        <p:txBody>
          <a:bodyPr vert="horz" lIns="91440" tIns="45720" rIns="91440" bIns="45720" rtlCol="0" anchor="t">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2000" b="0" i="0" dirty="0">
                <a:effectLst/>
                <a:latin typeface="+mn-lt"/>
              </a:rPr>
              <a:t>Annual income of the applicants is plotted via box plot.</a:t>
            </a:r>
          </a:p>
          <a:p>
            <a:r>
              <a:rPr lang="en-US" sz="2000" b="0" i="0" dirty="0">
                <a:effectLst/>
                <a:latin typeface="+mn-lt"/>
              </a:rPr>
              <a:t>After the outlier entries were removed the average annual income of the applicants is around '$60000'.</a:t>
            </a:r>
          </a:p>
          <a:p>
            <a:pPr>
              <a:lnSpc>
                <a:spcPct val="90000"/>
              </a:lnSpc>
              <a:spcBef>
                <a:spcPts val="1000"/>
              </a:spcBef>
            </a:pPr>
            <a:endParaRPr lang="en-US" altLang="zh-CN" sz="2000" spc="0" dirty="0">
              <a:latin typeface="+mn-lt"/>
              <a:ea typeface="+mn-ea"/>
            </a:endParaRPr>
          </a:p>
          <a:p>
            <a:pPr>
              <a:lnSpc>
                <a:spcPct val="90000"/>
              </a:lnSpc>
              <a:spcBef>
                <a:spcPts val="1000"/>
              </a:spcBef>
            </a:pPr>
            <a:endParaRPr lang="en-US" altLang="zh-CN" sz="2000" spc="0" dirty="0">
              <a:latin typeface="+mn-lt"/>
              <a:ea typeface="+mn-ea"/>
            </a:endParaRPr>
          </a:p>
        </p:txBody>
      </p:sp>
      <p:pic>
        <p:nvPicPr>
          <p:cNvPr id="3" name="Picture 2">
            <a:extLst>
              <a:ext uri="{FF2B5EF4-FFF2-40B4-BE49-F238E27FC236}">
                <a16:creationId xmlns:a16="http://schemas.microsoft.com/office/drawing/2014/main" id="{94A87BBD-360B-FE11-3B1A-E23F4DDCFE2A}"/>
              </a:ext>
            </a:extLst>
          </p:cNvPr>
          <p:cNvPicPr>
            <a:picLocks noChangeAspect="1"/>
          </p:cNvPicPr>
          <p:nvPr/>
        </p:nvPicPr>
        <p:blipFill>
          <a:blip r:embed="rId6"/>
          <a:stretch>
            <a:fillRect/>
          </a:stretch>
        </p:blipFill>
        <p:spPr>
          <a:xfrm>
            <a:off x="394129" y="2439312"/>
            <a:ext cx="10632626" cy="4272384"/>
          </a:xfrm>
          <a:prstGeom prst="rect">
            <a:avLst/>
          </a:prstGeom>
          <a:effectLst>
            <a:glow rad="228600">
              <a:schemeClr val="accent2">
                <a:satMod val="175000"/>
                <a:alpha val="40000"/>
              </a:schemeClr>
            </a:glow>
          </a:effectLst>
        </p:spPr>
      </p:pic>
    </p:spTree>
    <p:custDataLst>
      <p:tags r:id="rId1"/>
    </p:custDataLst>
    <p:extLst>
      <p:ext uri="{BB962C8B-B14F-4D97-AF65-F5344CB8AC3E}">
        <p14:creationId xmlns:p14="http://schemas.microsoft.com/office/powerpoint/2010/main" val="1237627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876693" y="420624"/>
            <a:ext cx="7334619" cy="539496"/>
          </a:xfrm>
          <a:prstGeom prst="rect">
            <a:avLst/>
          </a:prstGeom>
        </p:spPr>
        <p:txBody>
          <a:bodyPr vert="horz" lIns="91440" tIns="45720" rIns="91440" bIns="45720" rtlCol="0" anchor="b"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a:lnSpc>
                <a:spcPct val="90000"/>
              </a:lnSpc>
              <a:spcAft>
                <a:spcPts val="600"/>
              </a:spcAft>
            </a:pPr>
            <a:r>
              <a:rPr lang="en-US" altLang="zh-CN" sz="3200" kern="1200" dirty="0">
                <a:solidFill>
                  <a:schemeClr val="tx1"/>
                </a:solidFill>
                <a:latin typeface="+mj-lt"/>
                <a:ea typeface="+mj-ea"/>
                <a:cs typeface="+mj-cs"/>
              </a:rPr>
              <a:t>Annual Income Vs Loan Status</a:t>
            </a:r>
          </a:p>
        </p:txBody>
      </p:sp>
      <p:sp>
        <p:nvSpPr>
          <p:cNvPr id="14" name="内容占位符 1"/>
          <p:cNvSpPr txBox="1"/>
          <p:nvPr>
            <p:custDataLst>
              <p:tags r:id="rId3"/>
            </p:custDataLst>
          </p:nvPr>
        </p:nvSpPr>
        <p:spPr>
          <a:xfrm>
            <a:off x="522055" y="1381031"/>
            <a:ext cx="4129210" cy="5348954"/>
          </a:xfrm>
          <a:prstGeom prst="rect">
            <a:avLst/>
          </a:prstGeom>
        </p:spPr>
        <p:style>
          <a:lnRef idx="0">
            <a:schemeClr val="accent1"/>
          </a:lnRef>
          <a:fillRef idx="0">
            <a:srgbClr val="FFFFFF"/>
          </a:fillRef>
          <a:effectRef idx="0">
            <a:srgbClr val="FFFFFF"/>
          </a:effectRef>
          <a:fontRef idx="minor">
            <a:schemeClr val="dk1"/>
          </a:fontRef>
        </p:style>
        <p:txBody>
          <a:bodyPr vert="horz" lIns="91440" tIns="45720" rIns="91440" bIns="45720" rtlCol="0" anchor="t">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2000" b="0" i="0" dirty="0">
                <a:effectLst/>
                <a:latin typeface="+mn-lt"/>
              </a:rPr>
              <a:t>The bar graph shows that when the annual income increase the possibility of loan getting charged off / defaulted decreases.</a:t>
            </a:r>
          </a:p>
          <a:p>
            <a:pPr algn="l">
              <a:buFont typeface="Arial" panose="020B0604020202020204" pitchFamily="34" charset="0"/>
              <a:buChar char="•"/>
            </a:pPr>
            <a:r>
              <a:rPr lang="en-US" sz="2000" dirty="0">
                <a:latin typeface="+mn-lt"/>
              </a:rPr>
              <a:t>When the annual income is less than $40000 the </a:t>
            </a:r>
            <a:r>
              <a:rPr lang="en-US" sz="2000" b="1" dirty="0">
                <a:latin typeface="+mn-lt"/>
              </a:rPr>
              <a:t>risk</a:t>
            </a:r>
            <a:r>
              <a:rPr lang="en-US" sz="2000" dirty="0">
                <a:latin typeface="+mn-lt"/>
              </a:rPr>
              <a:t> of loans getting charged off / defaulted is </a:t>
            </a:r>
            <a:r>
              <a:rPr lang="en-US" sz="2000" b="1" dirty="0">
                <a:latin typeface="+mn-lt"/>
              </a:rPr>
              <a:t>very high</a:t>
            </a:r>
            <a:endParaRPr lang="en-US" sz="2000" b="1" i="0" dirty="0">
              <a:effectLst/>
              <a:latin typeface="+mn-lt"/>
            </a:endParaRPr>
          </a:p>
          <a:p>
            <a:pPr algn="l">
              <a:buFont typeface="Arial" panose="020B0604020202020204" pitchFamily="34" charset="0"/>
              <a:buChar char="•"/>
            </a:pPr>
            <a:endParaRPr lang="en-US" sz="2000" b="0" i="0" dirty="0">
              <a:effectLst/>
              <a:latin typeface="+mn-lt"/>
            </a:endParaRPr>
          </a:p>
        </p:txBody>
      </p:sp>
      <p:pic>
        <p:nvPicPr>
          <p:cNvPr id="4" name="Picture 3">
            <a:extLst>
              <a:ext uri="{FF2B5EF4-FFF2-40B4-BE49-F238E27FC236}">
                <a16:creationId xmlns:a16="http://schemas.microsoft.com/office/drawing/2014/main" id="{1FB2B36C-EA4B-C6EB-7ECB-C96BE1B15A00}"/>
              </a:ext>
            </a:extLst>
          </p:cNvPr>
          <p:cNvPicPr>
            <a:picLocks noChangeAspect="1"/>
          </p:cNvPicPr>
          <p:nvPr/>
        </p:nvPicPr>
        <p:blipFill>
          <a:blip r:embed="rId6"/>
          <a:stretch>
            <a:fillRect/>
          </a:stretch>
        </p:blipFill>
        <p:spPr>
          <a:xfrm>
            <a:off x="4651265" y="1381031"/>
            <a:ext cx="6525536" cy="4861246"/>
          </a:xfrm>
          <a:prstGeom prst="rect">
            <a:avLst/>
          </a:prstGeom>
          <a:effectLst>
            <a:glow rad="228600">
              <a:schemeClr val="accent2">
                <a:satMod val="175000"/>
                <a:alpha val="40000"/>
              </a:schemeClr>
            </a:glow>
          </a:effectLst>
        </p:spPr>
      </p:pic>
    </p:spTree>
    <p:custDataLst>
      <p:tags r:id="rId1"/>
    </p:custDataLst>
    <p:extLst>
      <p:ext uri="{BB962C8B-B14F-4D97-AF65-F5344CB8AC3E}">
        <p14:creationId xmlns:p14="http://schemas.microsoft.com/office/powerpoint/2010/main" val="3096136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758952" y="251595"/>
            <a:ext cx="7554925" cy="659254"/>
          </a:xfrm>
          <a:prstGeom prst="rect">
            <a:avLst/>
          </a:prstGeom>
        </p:spPr>
        <p:txBody>
          <a:bodyPr vert="horz" lIns="91440" tIns="45720" rIns="91440" bIns="45720" rtlCol="0" anchor="t"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a:lnSpc>
                <a:spcPct val="90000"/>
              </a:lnSpc>
              <a:spcAft>
                <a:spcPts val="600"/>
              </a:spcAft>
            </a:pPr>
            <a:r>
              <a:rPr lang="en-US" altLang="zh-CN" sz="3200" kern="1200" dirty="0">
                <a:solidFill>
                  <a:schemeClr val="tx1"/>
                </a:solidFill>
                <a:latin typeface="+mj-lt"/>
                <a:ea typeface="+mj-ea"/>
                <a:cs typeface="+mj-cs"/>
              </a:rPr>
              <a:t>Income Verification Status</a:t>
            </a:r>
          </a:p>
        </p:txBody>
      </p:sp>
      <p:pic>
        <p:nvPicPr>
          <p:cNvPr id="3" name="Picture 2">
            <a:extLst>
              <a:ext uri="{FF2B5EF4-FFF2-40B4-BE49-F238E27FC236}">
                <a16:creationId xmlns:a16="http://schemas.microsoft.com/office/drawing/2014/main" id="{03FF651F-C91B-13C1-AD30-3F953BA2FCFE}"/>
              </a:ext>
            </a:extLst>
          </p:cNvPr>
          <p:cNvPicPr>
            <a:picLocks noChangeAspect="1"/>
          </p:cNvPicPr>
          <p:nvPr/>
        </p:nvPicPr>
        <p:blipFill>
          <a:blip r:embed="rId6"/>
          <a:stretch>
            <a:fillRect/>
          </a:stretch>
        </p:blipFill>
        <p:spPr>
          <a:xfrm>
            <a:off x="1625010" y="2642703"/>
            <a:ext cx="7967238" cy="3963702"/>
          </a:xfrm>
          <a:prstGeom prst="rect">
            <a:avLst/>
          </a:prstGeom>
          <a:effectLst>
            <a:glow rad="228600">
              <a:schemeClr val="accent6">
                <a:satMod val="175000"/>
                <a:alpha val="40000"/>
              </a:schemeClr>
            </a:glow>
          </a:effectLst>
        </p:spPr>
      </p:pic>
      <p:sp>
        <p:nvSpPr>
          <p:cNvPr id="14" name="内容占位符 1"/>
          <p:cNvSpPr txBox="1"/>
          <p:nvPr>
            <p:custDataLst>
              <p:tags r:id="rId3"/>
            </p:custDataLst>
          </p:nvPr>
        </p:nvSpPr>
        <p:spPr>
          <a:xfrm>
            <a:off x="758952" y="887657"/>
            <a:ext cx="10469597" cy="1623733"/>
          </a:xfrm>
          <a:prstGeom prst="rect">
            <a:avLst/>
          </a:prstGeom>
        </p:spPr>
        <p:style>
          <a:lnRef idx="0">
            <a:schemeClr val="accent1"/>
          </a:lnRef>
          <a:fillRef idx="0">
            <a:srgbClr val="FFFFFF"/>
          </a:fillRef>
          <a:effectRef idx="0">
            <a:srgbClr val="FFFFFF"/>
          </a:effectRef>
          <a:fontRef idx="minor">
            <a:schemeClr val="dk1"/>
          </a:fontRef>
        </p:style>
        <p:txBody>
          <a:bodyPr vert="horz" lIns="91440" tIns="45720" rIns="91440" bIns="45720" rtlCol="0" anchor="t">
            <a:normAutofit fontScale="850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2400" dirty="0">
                <a:latin typeface="+mn-lt"/>
              </a:rPr>
              <a:t>In about </a:t>
            </a:r>
            <a:r>
              <a:rPr lang="en-US" sz="2400" b="0" i="0" dirty="0">
                <a:effectLst/>
                <a:latin typeface="+mn-lt"/>
              </a:rPr>
              <a:t>one third (43%) of the loans issued by the lending company, applicants income were not verified.</a:t>
            </a:r>
          </a:p>
          <a:p>
            <a:pPr algn="l">
              <a:buFont typeface="Arial" panose="020B0604020202020204" pitchFamily="34" charset="0"/>
              <a:buChar char="•"/>
            </a:pPr>
            <a:r>
              <a:rPr lang="en-US" sz="2400" b="0" i="0" dirty="0">
                <a:effectLst/>
                <a:latin typeface="+mn-lt"/>
              </a:rPr>
              <a:t>Only 32% of applicants income were verified whereas for about 25% of the applicants income source were verified.</a:t>
            </a:r>
          </a:p>
        </p:txBody>
      </p:sp>
    </p:spTree>
    <p:custDataLst>
      <p:tags r:id="rId1"/>
    </p:custDataLst>
    <p:extLst>
      <p:ext uri="{BB962C8B-B14F-4D97-AF65-F5344CB8AC3E}">
        <p14:creationId xmlns:p14="http://schemas.microsoft.com/office/powerpoint/2010/main" val="1087475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625259" y="456844"/>
            <a:ext cx="9830931" cy="484844"/>
          </a:xfrm>
          <a:prstGeom prst="rect">
            <a:avLst/>
          </a:prstGeom>
        </p:spPr>
        <p:txBody>
          <a:bodyPr vert="horz" lIns="91440" tIns="45720" rIns="91440" bIns="45720" rtlCol="0" anchor="b" anchorCtr="0">
            <a:normAutofit fontScale="92500" lnSpcReduction="10000"/>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a:lnSpc>
                <a:spcPct val="90000"/>
              </a:lnSpc>
              <a:spcAft>
                <a:spcPts val="600"/>
              </a:spcAft>
            </a:pPr>
            <a:r>
              <a:rPr lang="en-US" altLang="zh-CN" sz="3200" kern="1200" dirty="0">
                <a:solidFill>
                  <a:schemeClr val="tx1"/>
                </a:solidFill>
                <a:latin typeface="+mj-lt"/>
                <a:ea typeface="+mj-ea"/>
                <a:cs typeface="+mj-cs"/>
              </a:rPr>
              <a:t>Income</a:t>
            </a:r>
            <a:r>
              <a:rPr lang="en-US" altLang="zh-CN" sz="3200" dirty="0">
                <a:solidFill>
                  <a:schemeClr val="tx1"/>
                </a:solidFill>
                <a:latin typeface="+mj-lt"/>
                <a:ea typeface="+mj-ea"/>
              </a:rPr>
              <a:t> </a:t>
            </a:r>
            <a:r>
              <a:rPr lang="en-US" altLang="zh-CN" sz="3200" kern="1200" dirty="0">
                <a:solidFill>
                  <a:schemeClr val="tx1"/>
                </a:solidFill>
                <a:latin typeface="+mj-lt"/>
                <a:ea typeface="+mj-ea"/>
                <a:cs typeface="+mj-cs"/>
              </a:rPr>
              <a:t>verification Vs Loan Status</a:t>
            </a:r>
          </a:p>
        </p:txBody>
      </p:sp>
      <p:sp>
        <p:nvSpPr>
          <p:cNvPr id="14" name="内容占位符 1"/>
          <p:cNvSpPr txBox="1"/>
          <p:nvPr>
            <p:custDataLst>
              <p:tags r:id="rId3"/>
            </p:custDataLst>
          </p:nvPr>
        </p:nvSpPr>
        <p:spPr>
          <a:xfrm>
            <a:off x="625259" y="1100370"/>
            <a:ext cx="5014348" cy="4657260"/>
          </a:xfrm>
          <a:prstGeom prst="rect">
            <a:avLst/>
          </a:prstGeom>
        </p:spPr>
        <p:style>
          <a:lnRef idx="0">
            <a:schemeClr val="accent1"/>
          </a:lnRef>
          <a:fillRef idx="0">
            <a:srgbClr val="FFFFFF"/>
          </a:fillRef>
          <a:effectRef idx="0">
            <a:srgbClr val="FFFFFF"/>
          </a:effectRef>
          <a:fontRef idx="minor">
            <a:schemeClr val="dk1"/>
          </a:fontRef>
        </p:style>
        <p:txBody>
          <a:bodyPr vert="horz" lIns="91440" tIns="45720" rIns="91440" bIns="45720" rtlCol="0" anchor="t">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2000" b="0" i="0" dirty="0">
                <a:effectLst/>
                <a:latin typeface="+mn-lt"/>
              </a:rPr>
              <a:t>From the heat map analysis we can infer that income verification status doesn’t have much impact on the loan repayment capability of the borrower since the no. of loans ‘Fully paid’ by the borrower whose income were ‘Not Verified is higher than those whose income / income sources were verified. </a:t>
            </a:r>
          </a:p>
          <a:p>
            <a:pPr algn="l">
              <a:buFont typeface="Arial" panose="020B0604020202020204" pitchFamily="34" charset="0"/>
              <a:buChar char="•"/>
            </a:pPr>
            <a:r>
              <a:rPr lang="en-US" sz="2000" b="0" i="0" dirty="0">
                <a:effectLst/>
                <a:latin typeface="+mn-lt"/>
              </a:rPr>
              <a:t>Among defaulted/charged off loans there is a very minimal difference when applicant's income 'Not verified' or 'verified'.</a:t>
            </a:r>
          </a:p>
        </p:txBody>
      </p:sp>
      <p:pic>
        <p:nvPicPr>
          <p:cNvPr id="4" name="Picture 3">
            <a:extLst>
              <a:ext uri="{FF2B5EF4-FFF2-40B4-BE49-F238E27FC236}">
                <a16:creationId xmlns:a16="http://schemas.microsoft.com/office/drawing/2014/main" id="{14371767-57DF-C2AC-CAAA-00EC413E390F}"/>
              </a:ext>
            </a:extLst>
          </p:cNvPr>
          <p:cNvPicPr>
            <a:picLocks noChangeAspect="1"/>
          </p:cNvPicPr>
          <p:nvPr/>
        </p:nvPicPr>
        <p:blipFill>
          <a:blip r:embed="rId6"/>
          <a:stretch>
            <a:fillRect/>
          </a:stretch>
        </p:blipFill>
        <p:spPr>
          <a:xfrm>
            <a:off x="5792157" y="1431732"/>
            <a:ext cx="5774584" cy="4657260"/>
          </a:xfrm>
          <a:prstGeom prst="rect">
            <a:avLst/>
          </a:prstGeom>
          <a:effectLst>
            <a:glow rad="228600">
              <a:schemeClr val="accent6">
                <a:satMod val="175000"/>
                <a:alpha val="40000"/>
              </a:schemeClr>
            </a:glow>
          </a:effectLst>
        </p:spPr>
      </p:pic>
    </p:spTree>
    <p:custDataLst>
      <p:tags r:id="rId1"/>
    </p:custDataLst>
    <p:extLst>
      <p:ext uri="{BB962C8B-B14F-4D97-AF65-F5344CB8AC3E}">
        <p14:creationId xmlns:p14="http://schemas.microsoft.com/office/powerpoint/2010/main" val="1044573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1034481" y="193372"/>
            <a:ext cx="8008935" cy="635120"/>
          </a:xfrm>
          <a:prstGeom prst="rect">
            <a:avLst/>
          </a:prstGeom>
        </p:spPr>
        <p:txBody>
          <a:bodyPr vert="horz" lIns="91440" tIns="45720" rIns="91440" bIns="45720" rtlCol="0" anchor="b"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a:lnSpc>
                <a:spcPct val="90000"/>
              </a:lnSpc>
              <a:spcAft>
                <a:spcPts val="600"/>
              </a:spcAft>
            </a:pPr>
            <a:r>
              <a:rPr lang="en-US" altLang="zh-CN" sz="3200" dirty="0">
                <a:solidFill>
                  <a:schemeClr val="tx1"/>
                </a:solidFill>
                <a:latin typeface="+mj-lt"/>
                <a:ea typeface="+mj-ea"/>
              </a:rPr>
              <a:t>Borrower’s employment length</a:t>
            </a:r>
            <a:endParaRPr lang="en-US" altLang="zh-CN" sz="3200" kern="1200" dirty="0">
              <a:solidFill>
                <a:schemeClr val="tx1"/>
              </a:solidFill>
              <a:latin typeface="+mj-lt"/>
              <a:ea typeface="+mj-ea"/>
              <a:cs typeface="+mj-cs"/>
            </a:endParaRPr>
          </a:p>
        </p:txBody>
      </p:sp>
      <p:sp>
        <p:nvSpPr>
          <p:cNvPr id="14" name="内容占位符 1"/>
          <p:cNvSpPr txBox="1"/>
          <p:nvPr>
            <p:custDataLst>
              <p:tags r:id="rId3"/>
            </p:custDataLst>
          </p:nvPr>
        </p:nvSpPr>
        <p:spPr>
          <a:xfrm>
            <a:off x="840231" y="1448954"/>
            <a:ext cx="4306781" cy="4211181"/>
          </a:xfrm>
          <a:prstGeom prst="rect">
            <a:avLst/>
          </a:prstGeom>
        </p:spPr>
        <p:style>
          <a:lnRef idx="0">
            <a:schemeClr val="accent1"/>
          </a:lnRef>
          <a:fillRef idx="0">
            <a:srgbClr val="FFFFFF"/>
          </a:fillRef>
          <a:effectRef idx="0">
            <a:srgbClr val="FFFFFF"/>
          </a:effectRef>
          <a:fontRef idx="minor">
            <a:schemeClr val="dk1"/>
          </a:fontRef>
        </p:style>
        <p:txBody>
          <a:bodyPr vert="horz" lIns="91440" tIns="45720" rIns="91440" bIns="45720" rtlCol="0" anchor="t">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1000"/>
              </a:spcBef>
            </a:pPr>
            <a:r>
              <a:rPr lang="en-US" altLang="zh-CN" sz="2000" spc="0" dirty="0">
                <a:latin typeface="+mn-lt"/>
                <a:ea typeface="+mn-ea"/>
              </a:rPr>
              <a:t>Around 22% of loans were issued to applicants who has work experience of more than 10 years, followed applicants who has work experience of less than 1 year (12%) and 2 years (11%).</a:t>
            </a:r>
          </a:p>
        </p:txBody>
      </p:sp>
      <p:pic>
        <p:nvPicPr>
          <p:cNvPr id="3" name="Picture 2">
            <a:extLst>
              <a:ext uri="{FF2B5EF4-FFF2-40B4-BE49-F238E27FC236}">
                <a16:creationId xmlns:a16="http://schemas.microsoft.com/office/drawing/2014/main" id="{7784FED1-04E8-3E11-2E68-7AE1A93BF80E}"/>
              </a:ext>
            </a:extLst>
          </p:cNvPr>
          <p:cNvPicPr>
            <a:picLocks noChangeAspect="1"/>
          </p:cNvPicPr>
          <p:nvPr/>
        </p:nvPicPr>
        <p:blipFill>
          <a:blip r:embed="rId6"/>
          <a:stretch>
            <a:fillRect/>
          </a:stretch>
        </p:blipFill>
        <p:spPr>
          <a:xfrm>
            <a:off x="5147012" y="1448954"/>
            <a:ext cx="5661196" cy="4539913"/>
          </a:xfrm>
          <a:prstGeom prst="rect">
            <a:avLst/>
          </a:prstGeom>
        </p:spPr>
      </p:pic>
    </p:spTree>
    <p:custDataLst>
      <p:tags r:id="rId1"/>
    </p:custDataLst>
    <p:extLst>
      <p:ext uri="{BB962C8B-B14F-4D97-AF65-F5344CB8AC3E}">
        <p14:creationId xmlns:p14="http://schemas.microsoft.com/office/powerpoint/2010/main" val="2718127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6142857" y="128016"/>
            <a:ext cx="5334923" cy="940274"/>
          </a:xfrm>
          <a:prstGeom prst="rect">
            <a:avLst/>
          </a:prstGeom>
        </p:spPr>
        <p:txBody>
          <a:bodyPr vert="horz" lIns="91440" tIns="45720" rIns="91440" bIns="45720" rtlCol="0" anchor="b" anchorCtr="0">
            <a:normAutofit lnSpcReduction="10000"/>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a:lnSpc>
                <a:spcPct val="90000"/>
              </a:lnSpc>
              <a:spcAft>
                <a:spcPts val="600"/>
              </a:spcAft>
            </a:pPr>
            <a:r>
              <a:rPr lang="en-US" altLang="zh-CN" sz="3200">
                <a:solidFill>
                  <a:schemeClr val="tx1"/>
                </a:solidFill>
                <a:latin typeface="+mj-lt"/>
                <a:ea typeface="+mj-ea"/>
              </a:rPr>
              <a:t>Employment Length Vs Loan Status</a:t>
            </a:r>
            <a:endParaRPr lang="en-US" altLang="zh-CN" sz="3200" dirty="0">
              <a:solidFill>
                <a:schemeClr val="tx1"/>
              </a:solidFill>
              <a:latin typeface="+mj-lt"/>
              <a:ea typeface="+mj-ea"/>
            </a:endParaRPr>
          </a:p>
        </p:txBody>
      </p:sp>
      <p:sp>
        <p:nvSpPr>
          <p:cNvPr id="14" name="内容占位符 1"/>
          <p:cNvSpPr txBox="1"/>
          <p:nvPr>
            <p:custDataLst>
              <p:tags r:id="rId3"/>
            </p:custDataLst>
          </p:nvPr>
        </p:nvSpPr>
        <p:spPr>
          <a:xfrm>
            <a:off x="6096000" y="1180164"/>
            <a:ext cx="5219308" cy="5385228"/>
          </a:xfrm>
          <a:prstGeom prst="rect">
            <a:avLst/>
          </a:prstGeom>
        </p:spPr>
        <p:style>
          <a:lnRef idx="0">
            <a:schemeClr val="accent1"/>
          </a:lnRef>
          <a:fillRef idx="0">
            <a:srgbClr val="FFFFFF"/>
          </a:fillRef>
          <a:effectRef idx="0">
            <a:srgbClr val="FFFFFF"/>
          </a:effectRef>
          <a:fontRef idx="minor">
            <a:schemeClr val="dk1"/>
          </a:fontRef>
        </p:style>
        <p:txBody>
          <a:bodyPr vert="horz" lIns="91440" tIns="45720" rIns="91440" bIns="45720" rtlCol="0" anchor="t">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sz="2000" b="0" i="0" dirty="0">
                <a:effectLst/>
                <a:latin typeface="+mn-lt"/>
                <a:ea typeface="+mn-ea"/>
              </a:rPr>
              <a:t>Fig 1 bar plot plotted among charged off loan data indicates that nearly 25% of the defaulted / charged off loans are opted by the applicants who have work experience of more than 10 years.</a:t>
            </a:r>
          </a:p>
          <a:p>
            <a:pPr>
              <a:lnSpc>
                <a:spcPct val="90000"/>
              </a:lnSpc>
            </a:pPr>
            <a:r>
              <a:rPr lang="en-US" sz="2000" b="0" i="0" dirty="0">
                <a:effectLst/>
                <a:latin typeface="+mn-lt"/>
                <a:ea typeface="+mn-ea"/>
              </a:rPr>
              <a:t>Fig 2 bar plot plotted by calculating charged off proportion applicants who hasn’t furnished his work experience has high (22%) charged off rate.</a:t>
            </a:r>
          </a:p>
          <a:p>
            <a:pPr>
              <a:lnSpc>
                <a:spcPct val="90000"/>
              </a:lnSpc>
            </a:pPr>
            <a:r>
              <a:rPr lang="en-US" sz="2000" b="0" i="0" dirty="0">
                <a:effectLst/>
                <a:latin typeface="+mn-lt"/>
                <a:ea typeface="+mn-ea"/>
              </a:rPr>
              <a:t>By </a:t>
            </a:r>
            <a:r>
              <a:rPr lang="en-US" sz="2000" b="0" i="0" dirty="0" err="1">
                <a:effectLst/>
                <a:latin typeface="+mn-lt"/>
                <a:ea typeface="+mn-ea"/>
              </a:rPr>
              <a:t>analysing</a:t>
            </a:r>
            <a:r>
              <a:rPr lang="en-US" sz="2000" b="0" i="0" dirty="0">
                <a:effectLst/>
                <a:latin typeface="+mn-lt"/>
                <a:ea typeface="+mn-ea"/>
              </a:rPr>
              <a:t> the two plot applicants who have 10+ years or less than 1 year of work experience have high </a:t>
            </a:r>
            <a:r>
              <a:rPr lang="en-US" sz="2000" b="1" i="0" dirty="0">
                <a:effectLst/>
                <a:latin typeface="+mn-lt"/>
                <a:ea typeface="+mn-ea"/>
              </a:rPr>
              <a:t>‘Risk</a:t>
            </a:r>
            <a:r>
              <a:rPr lang="en-US" sz="2000" b="0" i="0" dirty="0">
                <a:effectLst/>
                <a:latin typeface="+mn-lt"/>
                <a:ea typeface="+mn-ea"/>
              </a:rPr>
              <a:t>’ of loan getting defaulted.</a:t>
            </a:r>
          </a:p>
          <a:p>
            <a:pPr>
              <a:lnSpc>
                <a:spcPct val="90000"/>
              </a:lnSpc>
            </a:pPr>
            <a:r>
              <a:rPr lang="en-US" sz="2000" dirty="0">
                <a:latin typeface="+mn-lt"/>
                <a:ea typeface="+mn-ea"/>
              </a:rPr>
              <a:t>Lending club need to make sure applicants furnish their work experience details as well </a:t>
            </a:r>
            <a:endParaRPr lang="en-US" sz="2000" b="0" i="0" dirty="0">
              <a:effectLst/>
              <a:latin typeface="+mn-lt"/>
              <a:ea typeface="+mn-ea"/>
            </a:endParaRPr>
          </a:p>
        </p:txBody>
      </p:sp>
      <p:pic>
        <p:nvPicPr>
          <p:cNvPr id="3" name="Picture 2">
            <a:extLst>
              <a:ext uri="{FF2B5EF4-FFF2-40B4-BE49-F238E27FC236}">
                <a16:creationId xmlns:a16="http://schemas.microsoft.com/office/drawing/2014/main" id="{C6146CA7-5CBA-1DF6-391B-5CBD72A55EE0}"/>
              </a:ext>
            </a:extLst>
          </p:cNvPr>
          <p:cNvPicPr>
            <a:picLocks noChangeAspect="1"/>
          </p:cNvPicPr>
          <p:nvPr/>
        </p:nvPicPr>
        <p:blipFill>
          <a:blip r:embed="rId6"/>
          <a:stretch>
            <a:fillRect/>
          </a:stretch>
        </p:blipFill>
        <p:spPr>
          <a:xfrm>
            <a:off x="186395" y="86249"/>
            <a:ext cx="5066089" cy="3092886"/>
          </a:xfrm>
          <a:prstGeom prst="rect">
            <a:avLst/>
          </a:prstGeom>
          <a:effectLst>
            <a:glow rad="228600">
              <a:schemeClr val="accent2">
                <a:satMod val="175000"/>
                <a:alpha val="40000"/>
              </a:schemeClr>
            </a:glow>
          </a:effectLst>
        </p:spPr>
      </p:pic>
      <p:pic>
        <p:nvPicPr>
          <p:cNvPr id="7" name="Picture 6">
            <a:extLst>
              <a:ext uri="{FF2B5EF4-FFF2-40B4-BE49-F238E27FC236}">
                <a16:creationId xmlns:a16="http://schemas.microsoft.com/office/drawing/2014/main" id="{B67983E6-7AB5-A132-6B9F-AD21E7BEF732}"/>
              </a:ext>
            </a:extLst>
          </p:cNvPr>
          <p:cNvPicPr>
            <a:picLocks noChangeAspect="1"/>
          </p:cNvPicPr>
          <p:nvPr/>
        </p:nvPicPr>
        <p:blipFill>
          <a:blip r:embed="rId7"/>
          <a:stretch>
            <a:fillRect/>
          </a:stretch>
        </p:blipFill>
        <p:spPr>
          <a:xfrm>
            <a:off x="192225" y="3222259"/>
            <a:ext cx="5060260" cy="3592616"/>
          </a:xfrm>
          <a:prstGeom prst="rect">
            <a:avLst/>
          </a:prstGeom>
          <a:effectLst>
            <a:glow rad="228600">
              <a:schemeClr val="accent2">
                <a:satMod val="175000"/>
                <a:alpha val="40000"/>
              </a:schemeClr>
            </a:glow>
          </a:effectLst>
        </p:spPr>
      </p:pic>
    </p:spTree>
    <p:custDataLst>
      <p:tags r:id="rId1"/>
    </p:custDataLst>
    <p:extLst>
      <p:ext uri="{BB962C8B-B14F-4D97-AF65-F5344CB8AC3E}">
        <p14:creationId xmlns:p14="http://schemas.microsoft.com/office/powerpoint/2010/main" val="155847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scaled="0"/>
        </a:gradFill>
        <a:effectLst/>
      </p:bgPr>
    </p:bg>
    <p:spTree>
      <p:nvGrpSpPr>
        <p:cNvPr id="1" name=""/>
        <p:cNvGrpSpPr/>
        <p:nvPr/>
      </p:nvGrpSpPr>
      <p:grpSpPr>
        <a:xfrm>
          <a:off x="0" y="0"/>
          <a:ext cx="0" cy="0"/>
          <a:chOff x="0" y="0"/>
          <a:chExt cx="0" cy="0"/>
        </a:xfrm>
      </p:grpSpPr>
      <p:sp>
        <p:nvSpPr>
          <p:cNvPr id="2" name="内容占位符 1"/>
          <p:cNvSpPr txBox="1"/>
          <p:nvPr>
            <p:custDataLst>
              <p:tags r:id="rId2"/>
            </p:custDataLst>
          </p:nvPr>
        </p:nvSpPr>
        <p:spPr>
          <a:xfrm>
            <a:off x="608965" y="972185"/>
            <a:ext cx="10970260" cy="1301115"/>
          </a:xfrm>
          <a:prstGeom prst="rect">
            <a:avLst/>
          </a:prstGeom>
        </p:spPr>
        <p:txBody>
          <a:bodyPr wrap="square">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0"/>
              </a:spcBef>
            </a:pPr>
            <a:r>
              <a:rPr lang="en-US" altLang="zh-CN" spc="0">
                <a:solidFill>
                  <a:schemeClr val="tx1">
                    <a:lumMod val="65000"/>
                    <a:lumOff val="35000"/>
                  </a:schemeClr>
                </a:solidFill>
                <a:latin typeface="Arial" panose="020B0604020202020204" pitchFamily="34" charset="0"/>
              </a:rPr>
              <a:t>Lending club is a consumer finance company which specialises in lending various types of loans to urban customers.</a:t>
            </a:r>
          </a:p>
          <a:p>
            <a:pPr>
              <a:spcBef>
                <a:spcPts val="1000"/>
              </a:spcBef>
            </a:pPr>
            <a:r>
              <a:rPr lang="en-US" altLang="zh-CN" spc="0">
                <a:solidFill>
                  <a:schemeClr val="tx1">
                    <a:lumMod val="65000"/>
                    <a:lumOff val="35000"/>
                  </a:schemeClr>
                </a:solidFill>
                <a:latin typeface="Arial" panose="020B0604020202020204" pitchFamily="34" charset="0"/>
              </a:rPr>
              <a:t>The company is the largest online loan marketplace, facilitating personal loans, business loans, and financing of medical procedures.  Borrowers can easily access lower interest rate loans through a fast online interface. </a:t>
            </a:r>
          </a:p>
          <a:p>
            <a:pPr marL="0" indent="0">
              <a:spcBef>
                <a:spcPts val="1000"/>
              </a:spcBef>
              <a:buNone/>
            </a:pPr>
            <a:endParaRPr lang="en-US" altLang="zh-CN" spc="0">
              <a:solidFill>
                <a:schemeClr val="tx1">
                  <a:lumMod val="65000"/>
                  <a:lumOff val="35000"/>
                </a:schemeClr>
              </a:solidFill>
              <a:latin typeface="Arial" panose="020B0604020202020204" pitchFamily="34" charset="0"/>
            </a:endParaRPr>
          </a:p>
          <a:p>
            <a:pPr marL="0" indent="0">
              <a:spcBef>
                <a:spcPts val="1000"/>
              </a:spcBef>
              <a:buNone/>
            </a:pPr>
            <a:r>
              <a:rPr lang="en-US" altLang="zh-CN" spc="0">
                <a:solidFill>
                  <a:schemeClr val="tx1">
                    <a:lumMod val="65000"/>
                    <a:lumOff val="35000"/>
                  </a:schemeClr>
                </a:solidFill>
                <a:latin typeface="Arial" panose="020B0604020202020204" pitchFamily="34" charset="0"/>
              </a:rPr>
              <a:t> </a:t>
            </a:r>
          </a:p>
        </p:txBody>
      </p:sp>
      <p:sp>
        <p:nvSpPr>
          <p:cNvPr id="3" name="文本框 2"/>
          <p:cNvSpPr txBox="1"/>
          <p:nvPr>
            <p:custDataLst>
              <p:tags r:id="rId3"/>
            </p:custDataLst>
          </p:nvPr>
        </p:nvSpPr>
        <p:spPr>
          <a:xfrm>
            <a:off x="608400" y="2655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sz="2400">
                <a:sym typeface="+mn-ea"/>
              </a:rPr>
              <a:t>About the business</a:t>
            </a:r>
          </a:p>
        </p:txBody>
      </p:sp>
      <p:sp>
        <p:nvSpPr>
          <p:cNvPr id="5" name="文本框 2"/>
          <p:cNvSpPr txBox="1"/>
          <p:nvPr>
            <p:custDataLst>
              <p:tags r:id="rId4"/>
            </p:custDataLst>
          </p:nvPr>
        </p:nvSpPr>
        <p:spPr>
          <a:xfrm>
            <a:off x="607765" y="241116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sz="2400">
                <a:sym typeface="+mn-ea"/>
              </a:rPr>
              <a:t>Problem Statement</a:t>
            </a:r>
          </a:p>
        </p:txBody>
      </p:sp>
      <p:sp>
        <p:nvSpPr>
          <p:cNvPr id="8" name="内容占位符 1"/>
          <p:cNvSpPr txBox="1"/>
          <p:nvPr>
            <p:custDataLst>
              <p:tags r:id="rId5"/>
            </p:custDataLst>
          </p:nvPr>
        </p:nvSpPr>
        <p:spPr>
          <a:xfrm>
            <a:off x="607695" y="2983865"/>
            <a:ext cx="10970260" cy="3172460"/>
          </a:xfrm>
          <a:prstGeom prst="rect">
            <a:avLst/>
          </a:prstGeom>
        </p:spPr>
        <p:txBody>
          <a:bodyPr wrap="square">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0"/>
              </a:spcBef>
              <a:buNone/>
            </a:pPr>
            <a:r>
              <a:rPr lang="en-US" altLang="zh-CN" spc="0">
                <a:solidFill>
                  <a:schemeClr val="tx1">
                    <a:lumMod val="65000"/>
                    <a:lumOff val="35000"/>
                  </a:schemeClr>
                </a:solidFill>
                <a:latin typeface="Arial" panose="020B0604020202020204" pitchFamily="34" charset="0"/>
              </a:rPr>
              <a:t>When a person applies for a loan, there are two types of decisions that could be taken by the company:</a:t>
            </a:r>
          </a:p>
          <a:p>
            <a:pPr marL="0" indent="0">
              <a:spcBef>
                <a:spcPts val="1000"/>
              </a:spcBef>
              <a:buNone/>
            </a:pPr>
            <a:r>
              <a:rPr lang="en-US" altLang="zh-CN" spc="0">
                <a:solidFill>
                  <a:schemeClr val="tx1">
                    <a:lumMod val="65000"/>
                    <a:lumOff val="35000"/>
                  </a:schemeClr>
                </a:solidFill>
                <a:latin typeface="Arial" panose="020B0604020202020204" pitchFamily="34" charset="0"/>
              </a:rPr>
              <a:t>• If the applicant is likely to repay the loan, then not approving the loan results in a loss of business to the company</a:t>
            </a:r>
          </a:p>
          <a:p>
            <a:pPr marL="0" indent="0">
              <a:spcBef>
                <a:spcPts val="1000"/>
              </a:spcBef>
              <a:buNone/>
            </a:pPr>
            <a:r>
              <a:rPr lang="en-US" altLang="zh-CN" spc="0">
                <a:solidFill>
                  <a:schemeClr val="tx1">
                    <a:lumMod val="65000"/>
                    <a:lumOff val="35000"/>
                  </a:schemeClr>
                </a:solidFill>
                <a:latin typeface="Arial" panose="020B0604020202020204" pitchFamily="34" charset="0"/>
              </a:rPr>
              <a:t>• If the applicant is not likely to repay the loan, i.e. he/she is likely to default,then approving the loan may lead to a financial loss for the company</a:t>
            </a:r>
          </a:p>
          <a:p>
            <a:pPr marL="0" indent="0">
              <a:spcBef>
                <a:spcPts val="1000"/>
              </a:spcBef>
              <a:buNone/>
            </a:pPr>
            <a:r>
              <a:rPr lang="en-US" altLang="zh-CN" spc="0">
                <a:solidFill>
                  <a:schemeClr val="tx1">
                    <a:lumMod val="65000"/>
                    <a:lumOff val="35000"/>
                  </a:schemeClr>
                </a:solidFill>
                <a:latin typeface="Arial" panose="020B0604020202020204" pitchFamily="34" charset="0"/>
              </a:rPr>
              <a:t>Lending club company wants to understand the driving factors (or driver variables) behind loan default, i.e. the variables which are strong indicators of default. The company can utilize this knownledge for its portfolio and risk assessment.</a:t>
            </a:r>
          </a:p>
          <a:p>
            <a:pPr marL="0" indent="0">
              <a:spcBef>
                <a:spcPts val="1000"/>
              </a:spcBef>
              <a:buNone/>
            </a:pPr>
            <a:r>
              <a:rPr lang="en-US" altLang="zh-CN" spc="0">
                <a:solidFill>
                  <a:schemeClr val="tx1">
                    <a:lumMod val="65000"/>
                    <a:lumOff val="35000"/>
                  </a:schemeClr>
                </a:solidFill>
                <a:latin typeface="Arial" panose="020B0604020202020204" pitchFamily="34" charset="0"/>
              </a:rPr>
              <a:t> </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5383366" y="166099"/>
            <a:ext cx="7554925" cy="953272"/>
          </a:xfrm>
          <a:prstGeom prst="rect">
            <a:avLst/>
          </a:prstGeom>
        </p:spPr>
        <p:txBody>
          <a:bodyPr vert="horz" lIns="91440" tIns="45720" rIns="91440" bIns="45720" rtlCol="0" anchor="t" anchorCtr="0">
            <a:normAutofit lnSpcReduction="10000"/>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a:lnSpc>
                <a:spcPct val="90000"/>
              </a:lnSpc>
              <a:spcAft>
                <a:spcPts val="600"/>
              </a:spcAft>
            </a:pPr>
            <a:r>
              <a:rPr lang="en-US" altLang="zh-CN" sz="3200" kern="1200" dirty="0">
                <a:solidFill>
                  <a:schemeClr val="tx1"/>
                </a:solidFill>
                <a:latin typeface="+mj-lt"/>
                <a:ea typeface="+mj-ea"/>
                <a:cs typeface="+mj-cs"/>
              </a:rPr>
              <a:t>Home Ownership Status</a:t>
            </a:r>
            <a:r>
              <a:rPr lang="en-US" altLang="zh-CN" sz="3200" dirty="0">
                <a:solidFill>
                  <a:schemeClr val="tx1"/>
                </a:solidFill>
                <a:latin typeface="+mj-lt"/>
                <a:ea typeface="+mj-ea"/>
              </a:rPr>
              <a:t> Vs Loan Status</a:t>
            </a:r>
            <a:endParaRPr lang="en-US" altLang="zh-CN" sz="3200" kern="1200" dirty="0">
              <a:solidFill>
                <a:schemeClr val="tx1"/>
              </a:solidFill>
              <a:latin typeface="+mj-lt"/>
              <a:ea typeface="+mj-ea"/>
              <a:cs typeface="+mj-cs"/>
            </a:endParaRPr>
          </a:p>
        </p:txBody>
      </p:sp>
      <p:sp>
        <p:nvSpPr>
          <p:cNvPr id="14" name="内容占位符 1"/>
          <p:cNvSpPr txBox="1"/>
          <p:nvPr>
            <p:custDataLst>
              <p:tags r:id="rId3"/>
            </p:custDataLst>
          </p:nvPr>
        </p:nvSpPr>
        <p:spPr>
          <a:xfrm>
            <a:off x="5383366" y="1219955"/>
            <a:ext cx="6421538" cy="3761685"/>
          </a:xfrm>
          <a:prstGeom prst="rect">
            <a:avLst/>
          </a:prstGeom>
        </p:spPr>
        <p:style>
          <a:lnRef idx="0">
            <a:schemeClr val="accent1"/>
          </a:lnRef>
          <a:fillRef idx="0">
            <a:srgbClr val="FFFFFF"/>
          </a:fillRef>
          <a:effectRef idx="0">
            <a:srgbClr val="FFFFFF"/>
          </a:effectRef>
          <a:fontRef idx="minor">
            <a:schemeClr val="dk1"/>
          </a:fontRef>
        </p:style>
        <p:txBody>
          <a:bodyPr vert="horz" lIns="91440" tIns="45720" rIns="91440" bIns="45720" rtlCol="0" anchor="t">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mn-lt"/>
              </a:rPr>
              <a:t>In about 90% of the defaulted or charged off loans the applicants are either living in a rented house or has mortgaged his house.</a:t>
            </a:r>
          </a:p>
          <a:p>
            <a:r>
              <a:rPr lang="en-US" sz="2000" dirty="0">
                <a:latin typeface="+mn-lt"/>
              </a:rPr>
              <a:t>Only 7% of the applicants have own house.</a:t>
            </a:r>
          </a:p>
          <a:p>
            <a:pPr>
              <a:lnSpc>
                <a:spcPct val="90000"/>
              </a:lnSpc>
            </a:pPr>
            <a:r>
              <a:rPr lang="en-US" sz="2000" b="1" i="0" dirty="0">
                <a:effectLst/>
                <a:latin typeface="+mn-lt"/>
                <a:ea typeface="+mn-ea"/>
              </a:rPr>
              <a:t>‘Risk’ </a:t>
            </a:r>
            <a:r>
              <a:rPr lang="en-US" sz="2000" b="0" i="0" dirty="0">
                <a:effectLst/>
                <a:latin typeface="+mn-lt"/>
                <a:ea typeface="+mn-ea"/>
              </a:rPr>
              <a:t>home ownership status are ‘Rent’ and ‘Mortgage’ </a:t>
            </a:r>
          </a:p>
        </p:txBody>
      </p:sp>
      <p:pic>
        <p:nvPicPr>
          <p:cNvPr id="4" name="Picture 3">
            <a:extLst>
              <a:ext uri="{FF2B5EF4-FFF2-40B4-BE49-F238E27FC236}">
                <a16:creationId xmlns:a16="http://schemas.microsoft.com/office/drawing/2014/main" id="{0924DC6B-A565-724E-6343-37AB95F1E338}"/>
              </a:ext>
            </a:extLst>
          </p:cNvPr>
          <p:cNvPicPr>
            <a:picLocks noChangeAspect="1"/>
          </p:cNvPicPr>
          <p:nvPr/>
        </p:nvPicPr>
        <p:blipFill>
          <a:blip r:embed="rId6"/>
          <a:stretch>
            <a:fillRect/>
          </a:stretch>
        </p:blipFill>
        <p:spPr>
          <a:xfrm>
            <a:off x="136080" y="4056147"/>
            <a:ext cx="5039424" cy="2331241"/>
          </a:xfrm>
          <a:prstGeom prst="rect">
            <a:avLst/>
          </a:prstGeom>
          <a:effectLst>
            <a:glow rad="228600">
              <a:schemeClr val="accent6">
                <a:satMod val="175000"/>
                <a:alpha val="40000"/>
              </a:schemeClr>
            </a:glow>
          </a:effectLst>
        </p:spPr>
      </p:pic>
      <p:pic>
        <p:nvPicPr>
          <p:cNvPr id="6" name="Picture 5">
            <a:extLst>
              <a:ext uri="{FF2B5EF4-FFF2-40B4-BE49-F238E27FC236}">
                <a16:creationId xmlns:a16="http://schemas.microsoft.com/office/drawing/2014/main" id="{BB16F39F-152D-89D9-FFA9-1256240D1790}"/>
              </a:ext>
            </a:extLst>
          </p:cNvPr>
          <p:cNvPicPr>
            <a:picLocks noChangeAspect="1"/>
          </p:cNvPicPr>
          <p:nvPr/>
        </p:nvPicPr>
        <p:blipFill>
          <a:blip r:embed="rId7"/>
          <a:stretch>
            <a:fillRect/>
          </a:stretch>
        </p:blipFill>
        <p:spPr>
          <a:xfrm>
            <a:off x="136080" y="226760"/>
            <a:ext cx="5039424" cy="3479057"/>
          </a:xfrm>
          <a:prstGeom prst="rect">
            <a:avLst/>
          </a:prstGeom>
          <a:effectLst>
            <a:glow rad="228600">
              <a:schemeClr val="accent2">
                <a:satMod val="175000"/>
                <a:alpha val="40000"/>
              </a:schemeClr>
            </a:glow>
          </a:effectLst>
        </p:spPr>
      </p:pic>
    </p:spTree>
    <p:custDataLst>
      <p:tags r:id="rId1"/>
    </p:custDataLst>
    <p:extLst>
      <p:ext uri="{BB962C8B-B14F-4D97-AF65-F5344CB8AC3E}">
        <p14:creationId xmlns:p14="http://schemas.microsoft.com/office/powerpoint/2010/main" val="74492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758952" y="251595"/>
            <a:ext cx="7554925" cy="659254"/>
          </a:xfrm>
          <a:prstGeom prst="rect">
            <a:avLst/>
          </a:prstGeom>
        </p:spPr>
        <p:txBody>
          <a:bodyPr vert="horz" lIns="91440" tIns="45720" rIns="91440" bIns="45720" rtlCol="0" anchor="t"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a:lnSpc>
                <a:spcPct val="90000"/>
              </a:lnSpc>
              <a:spcAft>
                <a:spcPts val="600"/>
              </a:spcAft>
            </a:pPr>
            <a:r>
              <a:rPr lang="en-US" altLang="zh-CN" sz="3200" kern="1200" dirty="0">
                <a:solidFill>
                  <a:schemeClr val="tx1"/>
                </a:solidFill>
                <a:latin typeface="+mj-lt"/>
                <a:ea typeface="+mj-ea"/>
                <a:cs typeface="+mj-cs"/>
              </a:rPr>
              <a:t>Applicant’s State (Region)</a:t>
            </a:r>
          </a:p>
        </p:txBody>
      </p:sp>
      <p:sp>
        <p:nvSpPr>
          <p:cNvPr id="14" name="内容占位符 1"/>
          <p:cNvSpPr txBox="1"/>
          <p:nvPr>
            <p:custDataLst>
              <p:tags r:id="rId3"/>
            </p:custDataLst>
          </p:nvPr>
        </p:nvSpPr>
        <p:spPr>
          <a:xfrm>
            <a:off x="758952" y="887657"/>
            <a:ext cx="10469597" cy="1623733"/>
          </a:xfrm>
          <a:prstGeom prst="rect">
            <a:avLst/>
          </a:prstGeom>
        </p:spPr>
        <p:style>
          <a:lnRef idx="0">
            <a:schemeClr val="accent1"/>
          </a:lnRef>
          <a:fillRef idx="0">
            <a:srgbClr val="FFFFFF"/>
          </a:fillRef>
          <a:effectRef idx="0">
            <a:srgbClr val="FFFFFF"/>
          </a:effectRef>
          <a:fontRef idx="minor">
            <a:schemeClr val="dk1"/>
          </a:fontRef>
        </p:style>
        <p:txBody>
          <a:bodyPr vert="horz" lIns="91440" tIns="45720" rIns="91440" bIns="45720" rtlCol="0" anchor="t">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2000" b="0" i="0" dirty="0">
                <a:effectLst/>
                <a:latin typeface="+mn-lt"/>
              </a:rPr>
              <a:t>Around 7000 applicants who borrowed loan from the Lending company comes from 'California’ region followed by New York which has nearly 4000 applicants</a:t>
            </a:r>
          </a:p>
        </p:txBody>
      </p:sp>
      <p:pic>
        <p:nvPicPr>
          <p:cNvPr id="4" name="Picture 3">
            <a:extLst>
              <a:ext uri="{FF2B5EF4-FFF2-40B4-BE49-F238E27FC236}">
                <a16:creationId xmlns:a16="http://schemas.microsoft.com/office/drawing/2014/main" id="{D4C32C46-F1F1-8A61-337D-FB1C8798A995}"/>
              </a:ext>
            </a:extLst>
          </p:cNvPr>
          <p:cNvPicPr>
            <a:picLocks noChangeAspect="1"/>
          </p:cNvPicPr>
          <p:nvPr/>
        </p:nvPicPr>
        <p:blipFill>
          <a:blip r:embed="rId6"/>
          <a:stretch>
            <a:fillRect/>
          </a:stretch>
        </p:blipFill>
        <p:spPr>
          <a:xfrm>
            <a:off x="1484141" y="2651522"/>
            <a:ext cx="8354803" cy="3767512"/>
          </a:xfrm>
          <a:prstGeom prst="rect">
            <a:avLst/>
          </a:prstGeom>
          <a:effectLst>
            <a:glow rad="228600">
              <a:schemeClr val="accent6">
                <a:satMod val="175000"/>
                <a:alpha val="40000"/>
              </a:schemeClr>
            </a:glow>
          </a:effectLst>
        </p:spPr>
      </p:pic>
    </p:spTree>
    <p:custDataLst>
      <p:tags r:id="rId1"/>
    </p:custDataLst>
    <p:extLst>
      <p:ext uri="{BB962C8B-B14F-4D97-AF65-F5344CB8AC3E}">
        <p14:creationId xmlns:p14="http://schemas.microsoft.com/office/powerpoint/2010/main" val="3288751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172305" y="3882981"/>
            <a:ext cx="4717077" cy="2106333"/>
          </a:xfrm>
          <a:prstGeom prst="rect">
            <a:avLst/>
          </a:prstGeom>
        </p:spPr>
        <p:txBody>
          <a:bodyPr vert="horz" lIns="91440" tIns="45720" rIns="91440" bIns="45720" rtlCol="0" anchor="t"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a:lnSpc>
                <a:spcPct val="90000"/>
              </a:lnSpc>
              <a:spcAft>
                <a:spcPts val="600"/>
              </a:spcAft>
            </a:pPr>
            <a:r>
              <a:rPr lang="en-US" altLang="zh-CN" sz="3200" kern="1200" dirty="0">
                <a:solidFill>
                  <a:schemeClr val="tx1"/>
                </a:solidFill>
                <a:latin typeface="+mj-lt"/>
                <a:ea typeface="+mj-ea"/>
                <a:cs typeface="+mj-cs"/>
              </a:rPr>
              <a:t>Applicant’s State (Region)</a:t>
            </a:r>
          </a:p>
          <a:p>
            <a:pPr>
              <a:lnSpc>
                <a:spcPct val="90000"/>
              </a:lnSpc>
              <a:spcAft>
                <a:spcPts val="600"/>
              </a:spcAft>
            </a:pPr>
            <a:r>
              <a:rPr lang="en-US" altLang="zh-CN" sz="3200" kern="1200" dirty="0">
                <a:solidFill>
                  <a:schemeClr val="tx1"/>
                </a:solidFill>
                <a:latin typeface="+mj-lt"/>
                <a:ea typeface="+mj-ea"/>
                <a:cs typeface="+mj-cs"/>
              </a:rPr>
              <a:t>Vs Loan Status</a:t>
            </a:r>
          </a:p>
        </p:txBody>
      </p:sp>
      <p:pic>
        <p:nvPicPr>
          <p:cNvPr id="6" name="Picture 5">
            <a:extLst>
              <a:ext uri="{FF2B5EF4-FFF2-40B4-BE49-F238E27FC236}">
                <a16:creationId xmlns:a16="http://schemas.microsoft.com/office/drawing/2014/main" id="{7C732773-27FC-D72C-9402-66A53D9C3C67}"/>
              </a:ext>
            </a:extLst>
          </p:cNvPr>
          <p:cNvPicPr>
            <a:picLocks noChangeAspect="1"/>
          </p:cNvPicPr>
          <p:nvPr/>
        </p:nvPicPr>
        <p:blipFill rotWithShape="1">
          <a:blip r:embed="rId6"/>
          <a:srcRect l="3205" r="795"/>
          <a:stretch/>
        </p:blipFill>
        <p:spPr>
          <a:xfrm>
            <a:off x="6271204" y="108177"/>
            <a:ext cx="5808832" cy="3382504"/>
          </a:xfrm>
          <a:prstGeom prst="rect">
            <a:avLst/>
          </a:prstGeom>
          <a:effectLst>
            <a:glow rad="228600">
              <a:schemeClr val="accent6">
                <a:satMod val="175000"/>
                <a:alpha val="40000"/>
              </a:schemeClr>
            </a:glow>
          </a:effectLst>
        </p:spPr>
      </p:pic>
      <p:sp>
        <p:nvSpPr>
          <p:cNvPr id="14" name="内容占位符 1"/>
          <p:cNvSpPr txBox="1"/>
          <p:nvPr>
            <p:custDataLst>
              <p:tags r:id="rId3"/>
            </p:custDataLst>
          </p:nvPr>
        </p:nvSpPr>
        <p:spPr>
          <a:xfrm>
            <a:off x="4230280" y="3636400"/>
            <a:ext cx="7059079" cy="2973947"/>
          </a:xfrm>
          <a:prstGeom prst="rect">
            <a:avLst/>
          </a:prstGeom>
        </p:spPr>
        <p:style>
          <a:lnRef idx="0">
            <a:schemeClr val="accent1"/>
          </a:lnRef>
          <a:fillRef idx="0">
            <a:srgbClr val="FFFFFF"/>
          </a:fillRef>
          <a:effectRef idx="0">
            <a:srgbClr val="FFFFFF"/>
          </a:effectRef>
          <a:fontRef idx="minor">
            <a:schemeClr val="dk1"/>
          </a:fontRef>
        </p:style>
        <p:txBody>
          <a:bodyPr vert="horz" lIns="91440" tIns="45720" rIns="91440" bIns="45720" rtlCol="0" anchor="t">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sz="2000" b="0" i="0" dirty="0">
                <a:effectLst/>
                <a:latin typeface="+mn-lt"/>
                <a:ea typeface="+mn-ea"/>
              </a:rPr>
              <a:t>Fig 1 bar plot plotted among charged off loan data indicates around 20 % charged off loans comes from 'California' region followed by 'Florida' (9%) and 'New York' (8.6%).</a:t>
            </a:r>
          </a:p>
          <a:p>
            <a:pPr>
              <a:lnSpc>
                <a:spcPct val="90000"/>
              </a:lnSpc>
            </a:pPr>
            <a:r>
              <a:rPr lang="en-US" sz="2000" b="0" i="0" dirty="0">
                <a:effectLst/>
                <a:latin typeface="+mn-lt"/>
                <a:ea typeface="+mn-ea"/>
              </a:rPr>
              <a:t>Fig 2 bar plot plotted by calculating charged off proportion among individual states indicates about 60% of loans that comes from 'Nebraska' region are charged off.</a:t>
            </a:r>
          </a:p>
          <a:p>
            <a:pPr>
              <a:lnSpc>
                <a:spcPct val="90000"/>
              </a:lnSpc>
            </a:pPr>
            <a:r>
              <a:rPr lang="en-US" sz="2000" b="0" i="0" dirty="0">
                <a:effectLst/>
                <a:latin typeface="+mn-lt"/>
                <a:ea typeface="+mn-ea"/>
              </a:rPr>
              <a:t>By </a:t>
            </a:r>
            <a:r>
              <a:rPr lang="en-US" sz="2000" b="0" i="0" dirty="0" err="1">
                <a:effectLst/>
                <a:latin typeface="+mn-lt"/>
                <a:ea typeface="+mn-ea"/>
              </a:rPr>
              <a:t>analysing</a:t>
            </a:r>
            <a:r>
              <a:rPr lang="en-US" sz="2000" b="0" i="0" dirty="0">
                <a:effectLst/>
                <a:latin typeface="+mn-lt"/>
                <a:ea typeface="+mn-ea"/>
              </a:rPr>
              <a:t> the two plot the risk states are 'California', 'Florida', 'New York' and 'Nebraska'.</a:t>
            </a:r>
          </a:p>
        </p:txBody>
      </p:sp>
      <p:pic>
        <p:nvPicPr>
          <p:cNvPr id="10" name="Picture 9">
            <a:extLst>
              <a:ext uri="{FF2B5EF4-FFF2-40B4-BE49-F238E27FC236}">
                <a16:creationId xmlns:a16="http://schemas.microsoft.com/office/drawing/2014/main" id="{91E19551-0DA5-5857-9FDF-1D49F66F9D1A}"/>
              </a:ext>
            </a:extLst>
          </p:cNvPr>
          <p:cNvPicPr>
            <a:picLocks noChangeAspect="1"/>
          </p:cNvPicPr>
          <p:nvPr/>
        </p:nvPicPr>
        <p:blipFill>
          <a:blip r:embed="rId7"/>
          <a:stretch>
            <a:fillRect/>
          </a:stretch>
        </p:blipFill>
        <p:spPr>
          <a:xfrm>
            <a:off x="111964" y="108176"/>
            <a:ext cx="5920796" cy="3382505"/>
          </a:xfrm>
          <a:prstGeom prst="rect">
            <a:avLst/>
          </a:prstGeom>
          <a:effectLst>
            <a:glow rad="228600">
              <a:schemeClr val="accent6">
                <a:satMod val="175000"/>
                <a:alpha val="40000"/>
              </a:schemeClr>
            </a:glow>
          </a:effectLst>
        </p:spPr>
      </p:pic>
    </p:spTree>
    <p:custDataLst>
      <p:tags r:id="rId1"/>
    </p:custDataLst>
    <p:extLst>
      <p:ext uri="{BB962C8B-B14F-4D97-AF65-F5344CB8AC3E}">
        <p14:creationId xmlns:p14="http://schemas.microsoft.com/office/powerpoint/2010/main" val="451334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840231" y="311348"/>
            <a:ext cx="10205721" cy="557785"/>
          </a:xfrm>
          <a:prstGeom prst="rect">
            <a:avLst/>
          </a:prstGeom>
        </p:spPr>
        <p:txBody>
          <a:bodyPr vert="horz" lIns="91440" tIns="45720" rIns="91440" bIns="45720" rtlCol="0" anchor="b" anchorCtr="0">
            <a:no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algn="l"/>
            <a:r>
              <a:rPr lang="en-US" sz="3200" b="1" i="0" dirty="0">
                <a:effectLst/>
                <a:latin typeface="+mj-lt"/>
              </a:rPr>
              <a:t>Debt to Income Ratio (DTI) Vs Loan Status</a:t>
            </a:r>
          </a:p>
        </p:txBody>
      </p:sp>
      <p:sp>
        <p:nvSpPr>
          <p:cNvPr id="14" name="内容占位符 1"/>
          <p:cNvSpPr txBox="1"/>
          <p:nvPr>
            <p:custDataLst>
              <p:tags r:id="rId3"/>
            </p:custDataLst>
          </p:nvPr>
        </p:nvSpPr>
        <p:spPr>
          <a:xfrm>
            <a:off x="636048" y="981595"/>
            <a:ext cx="4306781" cy="4587101"/>
          </a:xfrm>
          <a:prstGeom prst="rect">
            <a:avLst/>
          </a:prstGeom>
        </p:spPr>
        <p:style>
          <a:lnRef idx="0">
            <a:schemeClr val="accent1"/>
          </a:lnRef>
          <a:fillRef idx="0">
            <a:srgbClr val="FFFFFF"/>
          </a:fillRef>
          <a:effectRef idx="0">
            <a:srgbClr val="FFFFFF"/>
          </a:effectRef>
          <a:fontRef idx="minor">
            <a:schemeClr val="dk1"/>
          </a:fontRef>
        </p:style>
        <p:txBody>
          <a:bodyPr vert="horz" lIns="91440" tIns="45720" rIns="91440" bIns="45720" rtlCol="0" anchor="t">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2000" b="0" i="0" dirty="0">
                <a:effectLst/>
                <a:latin typeface="+mn-lt"/>
              </a:rPr>
              <a:t>For charged off / defaulted loans the debt to income ratio is higher than 'Fully paid' loans.</a:t>
            </a:r>
          </a:p>
          <a:p>
            <a:pPr algn="l">
              <a:buFont typeface="Arial" panose="020B0604020202020204" pitchFamily="34" charset="0"/>
              <a:buChar char="•"/>
            </a:pPr>
            <a:r>
              <a:rPr lang="en-US" sz="2000" b="0" i="0" dirty="0">
                <a:effectLst/>
                <a:latin typeface="+mn-lt"/>
              </a:rPr>
              <a:t>Current loans are having slightly higher DTI ratio than charged off or defaulted loan. The probability of current loans getting defaulted is high.</a:t>
            </a:r>
          </a:p>
        </p:txBody>
      </p:sp>
      <p:pic>
        <p:nvPicPr>
          <p:cNvPr id="4" name="Picture 3">
            <a:extLst>
              <a:ext uri="{FF2B5EF4-FFF2-40B4-BE49-F238E27FC236}">
                <a16:creationId xmlns:a16="http://schemas.microsoft.com/office/drawing/2014/main" id="{6CFAEB8E-6C90-FAAE-E272-BBF11FC9F0D3}"/>
              </a:ext>
            </a:extLst>
          </p:cNvPr>
          <p:cNvPicPr>
            <a:picLocks noChangeAspect="1"/>
          </p:cNvPicPr>
          <p:nvPr/>
        </p:nvPicPr>
        <p:blipFill>
          <a:blip r:embed="rId6"/>
          <a:stretch>
            <a:fillRect/>
          </a:stretch>
        </p:blipFill>
        <p:spPr>
          <a:xfrm>
            <a:off x="5147012" y="1300842"/>
            <a:ext cx="6408940" cy="4653707"/>
          </a:xfrm>
          <a:prstGeom prst="rect">
            <a:avLst/>
          </a:prstGeom>
          <a:effectLst>
            <a:glow rad="228600">
              <a:schemeClr val="accent6">
                <a:satMod val="175000"/>
                <a:alpha val="40000"/>
              </a:schemeClr>
            </a:glow>
          </a:effectLst>
        </p:spPr>
      </p:pic>
    </p:spTree>
    <p:custDataLst>
      <p:tags r:id="rId1"/>
    </p:custDataLst>
    <p:extLst>
      <p:ext uri="{BB962C8B-B14F-4D97-AF65-F5344CB8AC3E}">
        <p14:creationId xmlns:p14="http://schemas.microsoft.com/office/powerpoint/2010/main" val="1769977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758952" y="251595"/>
            <a:ext cx="7554925" cy="659254"/>
          </a:xfrm>
          <a:prstGeom prst="rect">
            <a:avLst/>
          </a:prstGeom>
        </p:spPr>
        <p:txBody>
          <a:bodyPr vert="horz" lIns="91440" tIns="45720" rIns="91440" bIns="45720" rtlCol="0" anchor="t"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algn="l"/>
            <a:r>
              <a:rPr lang="en-US" sz="3200" b="1" i="0" dirty="0">
                <a:effectLst/>
                <a:latin typeface="+mn-lt"/>
              </a:rPr>
              <a:t>Correlation Matrix</a:t>
            </a:r>
          </a:p>
        </p:txBody>
      </p:sp>
      <p:sp>
        <p:nvSpPr>
          <p:cNvPr id="14" name="内容占位符 1"/>
          <p:cNvSpPr txBox="1"/>
          <p:nvPr>
            <p:custDataLst>
              <p:tags r:id="rId3"/>
            </p:custDataLst>
          </p:nvPr>
        </p:nvSpPr>
        <p:spPr>
          <a:xfrm>
            <a:off x="758952" y="788175"/>
            <a:ext cx="10469597" cy="2053782"/>
          </a:xfrm>
          <a:prstGeom prst="rect">
            <a:avLst/>
          </a:prstGeom>
        </p:spPr>
        <p:style>
          <a:lnRef idx="0">
            <a:schemeClr val="accent1"/>
          </a:lnRef>
          <a:fillRef idx="0">
            <a:srgbClr val="FFFFFF"/>
          </a:fillRef>
          <a:effectRef idx="0">
            <a:srgbClr val="FFFFFF"/>
          </a:effectRef>
          <a:fontRef idx="minor">
            <a:schemeClr val="dk1"/>
          </a:fontRef>
        </p:style>
        <p:txBody>
          <a:bodyPr vert="horz" lIns="91440" tIns="45720" rIns="91440" bIns="45720" rtlCol="0" anchor="t">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2000" b="0" i="0" dirty="0">
                <a:effectLst/>
                <a:latin typeface="+mn-lt"/>
              </a:rPr>
              <a:t>Annual income has strong correlation with loan amount whereas the correlation is very weak with interest rate.</a:t>
            </a:r>
          </a:p>
          <a:p>
            <a:pPr algn="l">
              <a:buFont typeface="Arial" panose="020B0604020202020204" pitchFamily="34" charset="0"/>
              <a:buChar char="•"/>
            </a:pPr>
            <a:r>
              <a:rPr lang="en-US" sz="2000" b="0" i="0" dirty="0">
                <a:effectLst/>
                <a:latin typeface="+mn-lt"/>
              </a:rPr>
              <a:t>Loan term have a very good correlation with interest rate and loan amount</a:t>
            </a:r>
          </a:p>
          <a:p>
            <a:pPr algn="l">
              <a:buFont typeface="Arial" panose="020B0604020202020204" pitchFamily="34" charset="0"/>
              <a:buChar char="•"/>
            </a:pPr>
            <a:r>
              <a:rPr lang="en-US" sz="2000" b="0" i="0" dirty="0">
                <a:effectLst/>
                <a:latin typeface="+mn-lt"/>
              </a:rPr>
              <a:t>DTI has weak correlation with rest of the fields.</a:t>
            </a:r>
          </a:p>
        </p:txBody>
      </p:sp>
      <p:pic>
        <p:nvPicPr>
          <p:cNvPr id="4" name="Picture 3">
            <a:extLst>
              <a:ext uri="{FF2B5EF4-FFF2-40B4-BE49-F238E27FC236}">
                <a16:creationId xmlns:a16="http://schemas.microsoft.com/office/drawing/2014/main" id="{7064B664-3F0F-8736-CA6F-D4804279FAE9}"/>
              </a:ext>
            </a:extLst>
          </p:cNvPr>
          <p:cNvPicPr>
            <a:picLocks noChangeAspect="1"/>
          </p:cNvPicPr>
          <p:nvPr/>
        </p:nvPicPr>
        <p:blipFill>
          <a:blip r:embed="rId6"/>
          <a:stretch>
            <a:fillRect/>
          </a:stretch>
        </p:blipFill>
        <p:spPr>
          <a:xfrm>
            <a:off x="1392227" y="2841957"/>
            <a:ext cx="7925510" cy="3764448"/>
          </a:xfrm>
          <a:prstGeom prst="rect">
            <a:avLst/>
          </a:prstGeom>
        </p:spPr>
      </p:pic>
    </p:spTree>
    <p:custDataLst>
      <p:tags r:id="rId1"/>
    </p:custDataLst>
    <p:extLst>
      <p:ext uri="{BB962C8B-B14F-4D97-AF65-F5344CB8AC3E}">
        <p14:creationId xmlns:p14="http://schemas.microsoft.com/office/powerpoint/2010/main" val="1390287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图片 11"/>
          <p:cNvPicPr/>
          <p:nvPr>
            <p:custDataLst>
              <p:tags r:id="rId2"/>
            </p:custDataLst>
          </p:nvPr>
        </p:nvPicPr>
        <p:blipFill rotWithShape="1">
          <a:blip r:embed="rId11"/>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4" name="矩形 3"/>
          <p:cNvSpPr/>
          <p:nvPr>
            <p:custDataLst>
              <p:tags r:id="rId3"/>
            </p:custDataLst>
          </p:nvPr>
        </p:nvSpPr>
        <p:spPr>
          <a:xfrm>
            <a:off x="2420112" y="335004"/>
            <a:ext cx="7351776" cy="6345936"/>
          </a:xfrm>
          <a:prstGeom prst="rect">
            <a:avLst/>
          </a:prstGeom>
          <a:blipFill>
            <a:blip r:embed="rId1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solidFill>
                <a:schemeClr val="lt1"/>
              </a:solidFill>
              <a:highlight>
                <a:srgbClr val="000000"/>
              </a:highlight>
              <a:latin typeface="Arial" panose="020B0604020202020204" pitchFamily="34" charset="0"/>
              <a:ea typeface="Microsoft YaHei" panose="020B0503020204020204" pitchFamily="34" charset="-122"/>
            </a:endParaRPr>
          </a:p>
        </p:txBody>
      </p:sp>
      <p:sp>
        <p:nvSpPr>
          <p:cNvPr id="5" name="文本框 4"/>
          <p:cNvSpPr txBox="1"/>
          <p:nvPr>
            <p:custDataLst>
              <p:tags r:id="rId4"/>
            </p:custDataLst>
          </p:nvPr>
        </p:nvSpPr>
        <p:spPr>
          <a:xfrm>
            <a:off x="3758151" y="473623"/>
            <a:ext cx="4544690" cy="475488"/>
          </a:xfrm>
          <a:prstGeom prst="rect">
            <a:avLst/>
          </a:prstGeom>
          <a:noFill/>
        </p:spPr>
        <p:txBody>
          <a:bodyPr wrap="square" rtlCol="0" anchor="ctr" anchorCtr="0">
            <a:noAutofit/>
          </a:bodyPr>
          <a:lstStyle/>
          <a:p>
            <a:pPr algn="ctr"/>
            <a:r>
              <a:rPr lang="en-US" sz="3200" b="1" i="0" dirty="0">
                <a:effectLst/>
                <a:latin typeface="+mj-lt"/>
              </a:rPr>
              <a:t>Recommendations</a:t>
            </a:r>
          </a:p>
        </p:txBody>
      </p:sp>
      <p:sp>
        <p:nvSpPr>
          <p:cNvPr id="6" name="文本框 5"/>
          <p:cNvSpPr txBox="1"/>
          <p:nvPr>
            <p:custDataLst>
              <p:tags r:id="rId5"/>
            </p:custDataLst>
          </p:nvPr>
        </p:nvSpPr>
        <p:spPr>
          <a:xfrm>
            <a:off x="2688215" y="1102693"/>
            <a:ext cx="6903841" cy="5435266"/>
          </a:xfrm>
          <a:prstGeom prst="rect">
            <a:avLst/>
          </a:prstGeom>
          <a:noFill/>
        </p:spPr>
        <p:txBody>
          <a:bodyPr wrap="square" rtlCol="0">
            <a:normAutofit/>
          </a:bodyPr>
          <a:lstStyle/>
          <a:p>
            <a:pPr algn="l"/>
            <a:r>
              <a:rPr lang="en-US" b="0" i="0" dirty="0">
                <a:effectLst/>
              </a:rPr>
              <a:t>Lending club company should consider applicants who satisfies the below points as high risk of getting charged off / defaulted.</a:t>
            </a:r>
            <a:br>
              <a:rPr lang="en-US" b="0" i="0" dirty="0">
                <a:effectLst/>
              </a:rPr>
            </a:br>
            <a:endParaRPr lang="en-US" b="0" i="0" dirty="0">
              <a:effectLst/>
            </a:endParaRPr>
          </a:p>
          <a:p>
            <a:pPr algn="l">
              <a:buFont typeface="Arial" panose="020B0604020202020204" pitchFamily="34" charset="0"/>
              <a:buChar char="•"/>
            </a:pPr>
            <a:r>
              <a:rPr lang="en-US" b="0" i="0" dirty="0">
                <a:effectLst/>
              </a:rPr>
              <a:t>Applicants having home ownership status as 'Rent' or 'Mortgage'.</a:t>
            </a:r>
          </a:p>
          <a:p>
            <a:pPr algn="l">
              <a:buFont typeface="Arial" panose="020B0604020202020204" pitchFamily="34" charset="0"/>
              <a:buChar char="•"/>
            </a:pPr>
            <a:r>
              <a:rPr lang="en-US" b="0" i="0" dirty="0">
                <a:effectLst/>
              </a:rPr>
              <a:t>Applicants opting interest rate between 15%-25%.</a:t>
            </a:r>
          </a:p>
          <a:p>
            <a:pPr algn="l">
              <a:buFont typeface="Arial" panose="020B0604020202020204" pitchFamily="34" charset="0"/>
              <a:buChar char="•"/>
            </a:pPr>
            <a:r>
              <a:rPr lang="en-US" b="0" i="0" dirty="0">
                <a:effectLst/>
              </a:rPr>
              <a:t>Applicants whose annual income is less than '$40000'.</a:t>
            </a:r>
          </a:p>
          <a:p>
            <a:pPr algn="l">
              <a:buFont typeface="Arial" panose="020B0604020202020204" pitchFamily="34" charset="0"/>
              <a:buChar char="•"/>
            </a:pPr>
            <a:r>
              <a:rPr lang="en-US" b="0" i="0" dirty="0">
                <a:effectLst/>
              </a:rPr>
              <a:t>Applicants who opt loans for debt consolidation, small business.</a:t>
            </a:r>
          </a:p>
          <a:p>
            <a:pPr algn="l">
              <a:buFont typeface="Arial" panose="020B0604020202020204" pitchFamily="34" charset="0"/>
              <a:buChar char="•"/>
            </a:pPr>
            <a:r>
              <a:rPr lang="en-US" b="0" i="0" dirty="0">
                <a:effectLst/>
              </a:rPr>
              <a:t>Applicants whose employment length is either 10+ years or less than 1 year.</a:t>
            </a:r>
          </a:p>
          <a:p>
            <a:pPr algn="l">
              <a:buFont typeface="Arial" panose="020B0604020202020204" pitchFamily="34" charset="0"/>
              <a:buChar char="•"/>
            </a:pPr>
            <a:r>
              <a:rPr lang="en-US" b="0" i="0" dirty="0">
                <a:effectLst/>
              </a:rPr>
              <a:t>Applicants who opted loan term as 60 months.</a:t>
            </a:r>
          </a:p>
          <a:p>
            <a:pPr algn="l">
              <a:buFont typeface="Arial" panose="020B0604020202020204" pitchFamily="34" charset="0"/>
              <a:buChar char="•"/>
            </a:pPr>
            <a:r>
              <a:rPr lang="en-US" b="0" i="0" dirty="0">
                <a:effectLst/>
              </a:rPr>
              <a:t>Applicants who opt for higher interest grades G (higher grade) --&gt; A (lower grade).</a:t>
            </a:r>
          </a:p>
          <a:p>
            <a:pPr algn="l">
              <a:buFont typeface="Arial" panose="020B0604020202020204" pitchFamily="34" charset="0"/>
              <a:buChar char="•"/>
            </a:pPr>
            <a:r>
              <a:rPr lang="en-US" b="0" i="0" dirty="0">
                <a:effectLst/>
              </a:rPr>
              <a:t>Applicants from 'California', 'Florida' and 'New York' region.</a:t>
            </a:r>
          </a:p>
          <a:p>
            <a:pPr algn="l">
              <a:buFont typeface="Arial" panose="020B0604020202020204" pitchFamily="34" charset="0"/>
              <a:buChar char="•"/>
            </a:pPr>
            <a:r>
              <a:rPr lang="en-US" b="0" i="0" dirty="0">
                <a:effectLst/>
              </a:rPr>
              <a:t>Applicants having high DTI ratio.</a:t>
            </a:r>
          </a:p>
          <a:p>
            <a:pPr algn="l">
              <a:buFont typeface="Arial" panose="020B0604020202020204" pitchFamily="34" charset="0"/>
              <a:buChar char="•"/>
            </a:pPr>
            <a:r>
              <a:rPr lang="en-US" b="0" i="0" dirty="0">
                <a:effectLst/>
              </a:rPr>
              <a:t>Applicants borrowing high loan amount are most likely to be defaulted or charged off.</a:t>
            </a:r>
          </a:p>
          <a:p>
            <a:pPr algn="l">
              <a:buFont typeface="Arial" panose="020B0604020202020204" pitchFamily="34" charset="0"/>
              <a:buChar char="•"/>
            </a:pPr>
            <a:r>
              <a:rPr lang="en-US" b="0" i="0" dirty="0">
                <a:effectLst/>
              </a:rPr>
              <a:t>Applicants whose income are not verified by the lending company.</a:t>
            </a:r>
          </a:p>
        </p:txBody>
      </p:sp>
      <p:grpSp>
        <p:nvGrpSpPr>
          <p:cNvPr id="7" name="组合 6"/>
          <p:cNvGrpSpPr/>
          <p:nvPr>
            <p:custDataLst>
              <p:tags r:id="rId6"/>
            </p:custDataLst>
          </p:nvPr>
        </p:nvGrpSpPr>
        <p:grpSpPr>
          <a:xfrm>
            <a:off x="11378484" y="636755"/>
            <a:ext cx="203545" cy="74612"/>
            <a:chOff x="9839643" y="910585"/>
            <a:chExt cx="203545" cy="74612"/>
          </a:xfrm>
        </p:grpSpPr>
        <p:cxnSp>
          <p:nvCxnSpPr>
            <p:cNvPr id="8" name="直接连接符 7"/>
            <p:cNvCxnSpPr/>
            <p:nvPr>
              <p:custDataLst>
                <p:tags r:id="rId7"/>
              </p:custDataLst>
            </p:nvPr>
          </p:nvCxnSpPr>
          <p:spPr>
            <a:xfrm>
              <a:off x="9839643" y="910585"/>
              <a:ext cx="20354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8"/>
              </p:custDataLst>
            </p:nvPr>
          </p:nvCxnSpPr>
          <p:spPr>
            <a:xfrm>
              <a:off x="9839643" y="985197"/>
              <a:ext cx="15557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custDataLst>
              <p:tags r:id="rId2"/>
            </p:custDataLst>
          </p:nvPr>
        </p:nvSpPr>
        <p:spPr>
          <a:xfrm>
            <a:off x="1389278" y="1233241"/>
            <a:ext cx="3240506" cy="4064628"/>
          </a:xfrm>
        </p:spPr>
        <p:txBody>
          <a:bodyPr vert="horz" lIns="91440" tIns="45720" rIns="91440" bIns="45720" rtlCol="0" anchor="ctr">
            <a:normAutofit/>
          </a:bodyPr>
          <a:lstStyle/>
          <a:p>
            <a:pPr>
              <a:lnSpc>
                <a:spcPct val="90000"/>
              </a:lnSpc>
            </a:pPr>
            <a:r>
              <a:rPr lang="en-US" altLang="zh-CN" sz="4400" kern="1200">
                <a:solidFill>
                  <a:srgbClr val="FFFFFF"/>
                </a:solidFill>
                <a:latin typeface="+mj-lt"/>
                <a:ea typeface="+mj-ea"/>
                <a:cs typeface="+mj-cs"/>
              </a:rPr>
              <a:t>THANK YOU</a:t>
            </a:r>
          </a:p>
        </p:txBody>
      </p:sp>
      <p:sp>
        <p:nvSpPr>
          <p:cNvPr id="60" name="Freeform: Shape 59">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1">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副标题 2">
            <a:extLst>
              <a:ext uri="{FF2B5EF4-FFF2-40B4-BE49-F238E27FC236}">
                <a16:creationId xmlns:a16="http://schemas.microsoft.com/office/drawing/2014/main" id="{66B83F5F-360D-83E3-2F47-865029E24FB3}"/>
              </a:ext>
            </a:extLst>
          </p:cNvPr>
          <p:cNvSpPr txBox="1">
            <a:spLocks/>
          </p:cNvSpPr>
          <p:nvPr>
            <p:custDataLst>
              <p:tags r:id="rId3"/>
            </p:custDataLst>
          </p:nvPr>
        </p:nvSpPr>
        <p:spPr>
          <a:xfrm>
            <a:off x="6226808" y="2149949"/>
            <a:ext cx="5257799" cy="1741567"/>
          </a:xfrm>
          <a:prstGeom prst="rect">
            <a:avLst/>
          </a:prstGeom>
        </p:spPr>
        <p:txBody>
          <a:bodyPr vert="horz" lIns="91440" tIns="45720" rIns="91440" bIns="45720" rtlCol="0" anchor="t">
            <a:normAutofit/>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zh-CN" b="1" dirty="0"/>
              <a:t>By:</a:t>
            </a:r>
          </a:p>
          <a:p>
            <a:pPr indent="-228600">
              <a:lnSpc>
                <a:spcPct val="90000"/>
              </a:lnSpc>
              <a:buFont typeface="Arial" panose="020B0604020202020204" pitchFamily="34" charset="0"/>
              <a:buChar char="•"/>
            </a:pPr>
            <a:r>
              <a:rPr lang="en-US" altLang="zh-CN" b="1" dirty="0"/>
              <a:t>Karthikeyan M</a:t>
            </a:r>
          </a:p>
          <a:p>
            <a:pPr indent="-228600">
              <a:lnSpc>
                <a:spcPct val="90000"/>
              </a:lnSpc>
              <a:buFont typeface="Arial" panose="020B0604020202020204" pitchFamily="34" charset="0"/>
              <a:buChar char="•"/>
            </a:pPr>
            <a:r>
              <a:rPr lang="en-US" altLang="zh-CN" b="1" dirty="0"/>
              <a:t>K. Sathish Kumar</a:t>
            </a:r>
          </a:p>
        </p:txBody>
      </p:sp>
      <p:sp>
        <p:nvSpPr>
          <p:cNvPr id="66" name="Freeform: Shape 65">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42945" y="18549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algn="ctr"/>
            <a:r>
              <a:rPr lang="en-US" altLang="zh-CN">
                <a:solidFill>
                  <a:schemeClr val="tx1">
                    <a:lumMod val="85000"/>
                    <a:lumOff val="15000"/>
                  </a:schemeClr>
                </a:solidFill>
                <a:uFillTx/>
                <a:latin typeface="Cambria" panose="02040503050406030204" charset="0"/>
                <a:cs typeface="Cambria" panose="02040503050406030204" charset="0"/>
              </a:rPr>
              <a:t>Analysis Methodology</a:t>
            </a:r>
          </a:p>
        </p:txBody>
      </p:sp>
      <p:graphicFrame>
        <p:nvGraphicFramePr>
          <p:cNvPr id="12" name="内容占位符 1">
            <a:extLst>
              <a:ext uri="{FF2B5EF4-FFF2-40B4-BE49-F238E27FC236}">
                <a16:creationId xmlns:a16="http://schemas.microsoft.com/office/drawing/2014/main" id="{81577CC5-0EF3-215B-4068-40E536737112}"/>
              </a:ext>
            </a:extLst>
          </p:cNvPr>
          <p:cNvGraphicFramePr/>
          <p:nvPr>
            <p:extLst>
              <p:ext uri="{D42A27DB-BD31-4B8C-83A1-F6EECF244321}">
                <p14:modId xmlns:p14="http://schemas.microsoft.com/office/powerpoint/2010/main" val="1063855307"/>
              </p:ext>
            </p:extLst>
          </p:nvPr>
        </p:nvGraphicFramePr>
        <p:xfrm>
          <a:off x="264795" y="1169035"/>
          <a:ext cx="11042015" cy="54425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840229" y="202516"/>
            <a:ext cx="3455821" cy="635120"/>
          </a:xfrm>
          <a:prstGeom prst="rect">
            <a:avLst/>
          </a:prstGeom>
        </p:spPr>
        <p:txBody>
          <a:bodyPr vert="horz" lIns="91440" tIns="45720" rIns="91440" bIns="45720" rtlCol="0" anchor="b"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a:lnSpc>
                <a:spcPct val="90000"/>
              </a:lnSpc>
              <a:spcAft>
                <a:spcPts val="600"/>
              </a:spcAft>
            </a:pPr>
            <a:r>
              <a:rPr lang="en-US" altLang="zh-CN" sz="3200" kern="1200" dirty="0">
                <a:solidFill>
                  <a:schemeClr val="tx1"/>
                </a:solidFill>
                <a:latin typeface="+mj-lt"/>
                <a:ea typeface="+mj-ea"/>
                <a:cs typeface="+mj-cs"/>
              </a:rPr>
              <a:t>Loan Status</a:t>
            </a:r>
          </a:p>
        </p:txBody>
      </p:sp>
      <p:sp>
        <p:nvSpPr>
          <p:cNvPr id="14" name="内容占位符 1"/>
          <p:cNvSpPr txBox="1"/>
          <p:nvPr>
            <p:custDataLst>
              <p:tags r:id="rId3"/>
            </p:custDataLst>
          </p:nvPr>
        </p:nvSpPr>
        <p:spPr>
          <a:xfrm>
            <a:off x="840229" y="1010707"/>
            <a:ext cx="9913113" cy="1376542"/>
          </a:xfrm>
          <a:prstGeom prst="rect">
            <a:avLst/>
          </a:prstGeom>
        </p:spPr>
        <p:style>
          <a:lnRef idx="0">
            <a:schemeClr val="accent1"/>
          </a:lnRef>
          <a:fillRef idx="0">
            <a:srgbClr val="FFFFFF"/>
          </a:fillRef>
          <a:effectRef idx="0">
            <a:srgbClr val="FFFFFF"/>
          </a:effectRef>
          <a:fontRef idx="minor">
            <a:schemeClr val="dk1"/>
          </a:fontRef>
        </p:style>
        <p:txBody>
          <a:bodyPr vert="horz" lIns="91440" tIns="45720" rIns="91440" bIns="45720" rtlCol="0" anchor="t">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1000"/>
              </a:spcBef>
            </a:pPr>
            <a:r>
              <a:rPr lang="en-US" altLang="zh-CN" sz="2000" spc="0" dirty="0">
                <a:latin typeface="+mn-lt"/>
                <a:ea typeface="+mn-ea"/>
              </a:rPr>
              <a:t>Lending club has issued nearly 40,000 loans out of which 83% of the loans have been ‘Fully Paid’ or closed.</a:t>
            </a:r>
          </a:p>
          <a:p>
            <a:pPr>
              <a:lnSpc>
                <a:spcPct val="90000"/>
              </a:lnSpc>
              <a:spcBef>
                <a:spcPts val="1000"/>
              </a:spcBef>
            </a:pPr>
            <a:r>
              <a:rPr lang="en-US" altLang="zh-CN" sz="2000" spc="0" dirty="0">
                <a:latin typeface="+mn-lt"/>
                <a:ea typeface="+mn-ea"/>
              </a:rPr>
              <a:t>There are about 5500+ loans that were charged off / defaulted.</a:t>
            </a:r>
          </a:p>
          <a:p>
            <a:pPr marL="0" indent="0">
              <a:lnSpc>
                <a:spcPct val="90000"/>
              </a:lnSpc>
              <a:spcBef>
                <a:spcPts val="1000"/>
              </a:spcBef>
              <a:buNone/>
            </a:pPr>
            <a:endParaRPr lang="en-US" altLang="zh-CN" sz="2000" spc="0" dirty="0">
              <a:latin typeface="+mn-lt"/>
              <a:ea typeface="+mn-ea"/>
            </a:endParaRPr>
          </a:p>
        </p:txBody>
      </p:sp>
      <p:pic>
        <p:nvPicPr>
          <p:cNvPr id="3" name="Picture 2">
            <a:extLst>
              <a:ext uri="{FF2B5EF4-FFF2-40B4-BE49-F238E27FC236}">
                <a16:creationId xmlns:a16="http://schemas.microsoft.com/office/drawing/2014/main" id="{D9DDE105-C0FA-2184-6681-01F22AE5B15A}"/>
              </a:ext>
            </a:extLst>
          </p:cNvPr>
          <p:cNvPicPr>
            <a:picLocks noChangeAspect="1"/>
          </p:cNvPicPr>
          <p:nvPr/>
        </p:nvPicPr>
        <p:blipFill>
          <a:blip r:embed="rId6"/>
          <a:stretch>
            <a:fillRect/>
          </a:stretch>
        </p:blipFill>
        <p:spPr>
          <a:xfrm>
            <a:off x="1571305" y="2560320"/>
            <a:ext cx="8030339" cy="4027645"/>
          </a:xfrm>
          <a:prstGeom prst="rect">
            <a:avLst/>
          </a:prstGeom>
          <a:effectLst>
            <a:glow rad="228600">
              <a:schemeClr val="accent2">
                <a:satMod val="175000"/>
                <a:alpha val="40000"/>
              </a:schemeClr>
            </a:glow>
          </a:effectLst>
        </p:spPr>
      </p:pic>
    </p:spTree>
    <p:custDataLst>
      <p:tags r:id="rId1"/>
    </p:custDataLst>
    <p:extLst>
      <p:ext uri="{BB962C8B-B14F-4D97-AF65-F5344CB8AC3E}">
        <p14:creationId xmlns:p14="http://schemas.microsoft.com/office/powerpoint/2010/main" val="131516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876693" y="648586"/>
            <a:ext cx="4588442" cy="589419"/>
          </a:xfrm>
          <a:prstGeom prst="rect">
            <a:avLst/>
          </a:prstGeom>
        </p:spPr>
        <p:txBody>
          <a:bodyPr vert="horz" lIns="91440" tIns="45720" rIns="91440" bIns="45720" rtlCol="0" anchor="b"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a:lnSpc>
                <a:spcPct val="90000"/>
              </a:lnSpc>
              <a:spcAft>
                <a:spcPts val="600"/>
              </a:spcAft>
            </a:pPr>
            <a:r>
              <a:rPr lang="en-US" altLang="zh-CN" sz="3200" kern="1200" dirty="0">
                <a:solidFill>
                  <a:schemeClr val="tx1"/>
                </a:solidFill>
                <a:latin typeface="+mj-lt"/>
                <a:ea typeface="+mj-ea"/>
                <a:cs typeface="+mj-cs"/>
              </a:rPr>
              <a:t>Loan Interest Rate</a:t>
            </a:r>
          </a:p>
        </p:txBody>
      </p:sp>
      <p:sp>
        <p:nvSpPr>
          <p:cNvPr id="14" name="内容占位符 1"/>
          <p:cNvSpPr txBox="1"/>
          <p:nvPr>
            <p:custDataLst>
              <p:tags r:id="rId3"/>
            </p:custDataLst>
          </p:nvPr>
        </p:nvSpPr>
        <p:spPr>
          <a:xfrm>
            <a:off x="876693" y="1684572"/>
            <a:ext cx="3455821" cy="3447832"/>
          </a:xfrm>
          <a:prstGeom prst="rect">
            <a:avLst/>
          </a:prstGeom>
        </p:spPr>
        <p:style>
          <a:lnRef idx="0">
            <a:schemeClr val="accent1"/>
          </a:lnRef>
          <a:fillRef idx="0">
            <a:srgbClr val="FFFFFF"/>
          </a:fillRef>
          <a:effectRef idx="0">
            <a:srgbClr val="FFFFFF"/>
          </a:effectRef>
          <a:fontRef idx="minor">
            <a:schemeClr val="dk1"/>
          </a:fontRef>
        </p:style>
        <p:txBody>
          <a:bodyPr vert="horz" lIns="91440" tIns="45720" rIns="91440" bIns="45720" rtlCol="0" anchor="t">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1000"/>
              </a:spcBef>
            </a:pPr>
            <a:r>
              <a:rPr lang="en-US" altLang="zh-CN" sz="2000" spc="0" dirty="0">
                <a:latin typeface="+mn-lt"/>
                <a:ea typeface="+mn-ea"/>
              </a:rPr>
              <a:t>Lending club provides loans to its customer with interest rates between 5%-25%.</a:t>
            </a:r>
          </a:p>
          <a:p>
            <a:pPr>
              <a:lnSpc>
                <a:spcPct val="90000"/>
              </a:lnSpc>
              <a:spcBef>
                <a:spcPts val="1000"/>
              </a:spcBef>
            </a:pPr>
            <a:r>
              <a:rPr lang="en-US" altLang="zh-CN" sz="2000" spc="0" dirty="0">
                <a:latin typeface="+mn-lt"/>
                <a:ea typeface="+mn-ea"/>
              </a:rPr>
              <a:t>According to the Histogram chart more no. of loans were issued in the range of 10.5-11% interest rates followed by interest rates around 7.5%</a:t>
            </a:r>
          </a:p>
        </p:txBody>
      </p:sp>
      <p:pic>
        <p:nvPicPr>
          <p:cNvPr id="13" name="Picture 12"/>
          <p:cNvPicPr>
            <a:picLocks noChangeAspect="1"/>
          </p:cNvPicPr>
          <p:nvPr/>
        </p:nvPicPr>
        <p:blipFill>
          <a:blip r:embed="rId6"/>
          <a:stretch>
            <a:fillRect/>
          </a:stretch>
        </p:blipFill>
        <p:spPr>
          <a:xfrm>
            <a:off x="4987672" y="1684572"/>
            <a:ext cx="6389346" cy="3498166"/>
          </a:xfrm>
          <a:prstGeom prst="rect">
            <a:avLst/>
          </a:prstGeom>
          <a:effectLst>
            <a:glow rad="228600">
              <a:schemeClr val="accent2">
                <a:satMod val="175000"/>
                <a:alpha val="40000"/>
              </a:schemeClr>
            </a:glow>
          </a:effectLst>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876693" y="447674"/>
            <a:ext cx="7671884" cy="484844"/>
          </a:xfrm>
          <a:prstGeom prst="rect">
            <a:avLst/>
          </a:prstGeom>
        </p:spPr>
        <p:txBody>
          <a:bodyPr vert="horz" lIns="91440" tIns="45720" rIns="91440" bIns="45720" rtlCol="0" anchor="b" anchorCtr="0">
            <a:normAutofit lnSpcReduction="10000"/>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a:lnSpc>
                <a:spcPct val="90000"/>
              </a:lnSpc>
              <a:spcAft>
                <a:spcPts val="600"/>
              </a:spcAft>
            </a:pPr>
            <a:r>
              <a:rPr lang="en-US" altLang="zh-CN" sz="3200" kern="1200" dirty="0">
                <a:solidFill>
                  <a:schemeClr val="tx1"/>
                </a:solidFill>
                <a:latin typeface="+mj-lt"/>
                <a:ea typeface="+mj-ea"/>
                <a:cs typeface="+mj-cs"/>
              </a:rPr>
              <a:t>Interest Rate Vs Loan Status</a:t>
            </a:r>
          </a:p>
        </p:txBody>
      </p:sp>
      <p:sp>
        <p:nvSpPr>
          <p:cNvPr id="14" name="内容占位符 1"/>
          <p:cNvSpPr txBox="1"/>
          <p:nvPr>
            <p:custDataLst>
              <p:tags r:id="rId3"/>
            </p:custDataLst>
          </p:nvPr>
        </p:nvSpPr>
        <p:spPr>
          <a:xfrm>
            <a:off x="876693" y="1376868"/>
            <a:ext cx="4597746" cy="3451164"/>
          </a:xfrm>
          <a:prstGeom prst="rect">
            <a:avLst/>
          </a:prstGeom>
        </p:spPr>
        <p:style>
          <a:lnRef idx="0">
            <a:schemeClr val="accent1"/>
          </a:lnRef>
          <a:fillRef idx="0">
            <a:srgbClr val="FFFFFF"/>
          </a:fillRef>
          <a:effectRef idx="0">
            <a:srgbClr val="FFFFFF"/>
          </a:effectRef>
          <a:fontRef idx="minor">
            <a:schemeClr val="dk1"/>
          </a:fontRef>
        </p:style>
        <p:txBody>
          <a:bodyPr vert="horz" lIns="91440" tIns="45720" rIns="91440" bIns="45720" rtlCol="0" anchor="t">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1000"/>
              </a:spcBef>
            </a:pPr>
            <a:r>
              <a:rPr lang="en-US" altLang="zh-CN" sz="2000" spc="0" dirty="0">
                <a:latin typeface="+mn-lt"/>
                <a:ea typeface="+mn-ea"/>
              </a:rPr>
              <a:t>According to the heat map analysis there is a very high risk of loans getting charged off or defaulted  when the interest rate is between 15%-25%.  </a:t>
            </a:r>
          </a:p>
          <a:p>
            <a:pPr>
              <a:lnSpc>
                <a:spcPct val="90000"/>
              </a:lnSpc>
              <a:spcBef>
                <a:spcPts val="1000"/>
              </a:spcBef>
            </a:pPr>
            <a:r>
              <a:rPr lang="en-US" altLang="zh-CN" sz="2000" spc="0" dirty="0">
                <a:latin typeface="+mn-lt"/>
                <a:ea typeface="+mn-ea"/>
              </a:rPr>
              <a:t>When the Interest rate is between 5%-8% there are very high chances of loans getting ‘Fully Paid’ or completed.</a:t>
            </a:r>
          </a:p>
        </p:txBody>
      </p:sp>
      <p:pic>
        <p:nvPicPr>
          <p:cNvPr id="2" name="Picture 1"/>
          <p:cNvPicPr>
            <a:picLocks noChangeAspect="1"/>
          </p:cNvPicPr>
          <p:nvPr/>
        </p:nvPicPr>
        <p:blipFill>
          <a:blip r:embed="rId6"/>
          <a:stretch>
            <a:fillRect/>
          </a:stretch>
        </p:blipFill>
        <p:spPr>
          <a:xfrm>
            <a:off x="6096000" y="1310723"/>
            <a:ext cx="4808972" cy="5048790"/>
          </a:xfrm>
          <a:prstGeom prst="rect">
            <a:avLst/>
          </a:prstGeom>
          <a:effectLst>
            <a:glow rad="228600">
              <a:schemeClr val="accent2">
                <a:satMod val="175000"/>
                <a:alpha val="40000"/>
              </a:schemeClr>
            </a:glow>
          </a:effectLst>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965983" y="293956"/>
            <a:ext cx="7432863" cy="410132"/>
          </a:xfrm>
          <a:prstGeom prst="rect">
            <a:avLst/>
          </a:prstGeom>
        </p:spPr>
        <p:txBody>
          <a:bodyPr vert="horz" lIns="91440" tIns="45720" rIns="91440" bIns="45720" rtlCol="0" anchor="b" anchorCtr="0">
            <a:no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a:lnSpc>
                <a:spcPct val="90000"/>
              </a:lnSpc>
              <a:spcAft>
                <a:spcPts val="600"/>
              </a:spcAft>
            </a:pPr>
            <a:r>
              <a:rPr lang="en-US" altLang="zh-CN" sz="3200" kern="1200" dirty="0">
                <a:solidFill>
                  <a:schemeClr val="tx1"/>
                </a:solidFill>
                <a:latin typeface="+mj-lt"/>
                <a:ea typeface="+mj-ea"/>
                <a:cs typeface="+mj-cs"/>
              </a:rPr>
              <a:t>Loan Amount VS Loan Status</a:t>
            </a:r>
          </a:p>
        </p:txBody>
      </p:sp>
      <p:sp>
        <p:nvSpPr>
          <p:cNvPr id="14" name="内容占位符 1"/>
          <p:cNvSpPr txBox="1"/>
          <p:nvPr>
            <p:custDataLst>
              <p:tags r:id="rId3"/>
            </p:custDataLst>
          </p:nvPr>
        </p:nvSpPr>
        <p:spPr>
          <a:xfrm>
            <a:off x="895095" y="936890"/>
            <a:ext cx="5795504" cy="2418958"/>
          </a:xfrm>
          <a:prstGeom prst="rect">
            <a:avLst/>
          </a:prstGeom>
        </p:spPr>
        <p:style>
          <a:lnRef idx="0">
            <a:schemeClr val="accent1"/>
          </a:lnRef>
          <a:fillRef idx="0">
            <a:srgbClr val="FFFFFF"/>
          </a:fillRef>
          <a:effectRef idx="0">
            <a:srgbClr val="FFFFFF"/>
          </a:effectRef>
          <a:fontRef idx="minor">
            <a:schemeClr val="dk1"/>
          </a:fontRef>
        </p:style>
        <p:txBody>
          <a:bodyPr vert="horz" lIns="91440" tIns="45720" rIns="91440" bIns="45720" rtlCol="0" anchor="t">
            <a:normAutofit fontScale="92500"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1000"/>
              </a:spcBef>
            </a:pPr>
            <a:r>
              <a:rPr lang="en-US" altLang="zh-CN" sz="2000" spc="0" dirty="0">
                <a:latin typeface="+mn-lt"/>
                <a:ea typeface="+mn-ea"/>
              </a:rPr>
              <a:t>Lending club provides loans to its customer with loan amount ranging from $5000, the maximum limit is $35000.</a:t>
            </a:r>
          </a:p>
          <a:p>
            <a:pPr>
              <a:lnSpc>
                <a:spcPct val="90000"/>
              </a:lnSpc>
              <a:spcBef>
                <a:spcPts val="1000"/>
              </a:spcBef>
            </a:pPr>
            <a:r>
              <a:rPr lang="en-US" altLang="zh-CN" sz="2000" spc="0" dirty="0">
                <a:latin typeface="+mn-lt"/>
                <a:ea typeface="+mn-ea"/>
              </a:rPr>
              <a:t>Average loan amount availed by the customer is around $9500.</a:t>
            </a:r>
          </a:p>
          <a:p>
            <a:pPr>
              <a:lnSpc>
                <a:spcPct val="90000"/>
              </a:lnSpc>
              <a:spcBef>
                <a:spcPts val="1000"/>
              </a:spcBef>
            </a:pPr>
            <a:r>
              <a:rPr lang="en-US" altLang="zh-CN" sz="2000" spc="0" dirty="0">
                <a:latin typeface="+mn-lt"/>
                <a:ea typeface="+mn-ea"/>
              </a:rPr>
              <a:t>Line plot analysis indicates more the loan amount the probability of loans getting charged off is high.</a:t>
            </a:r>
          </a:p>
        </p:txBody>
      </p:sp>
      <p:pic>
        <p:nvPicPr>
          <p:cNvPr id="6" name="Picture 5">
            <a:extLst>
              <a:ext uri="{FF2B5EF4-FFF2-40B4-BE49-F238E27FC236}">
                <a16:creationId xmlns:a16="http://schemas.microsoft.com/office/drawing/2014/main" id="{177DB3B9-12CE-70B3-7AD8-5D63467C5845}"/>
              </a:ext>
            </a:extLst>
          </p:cNvPr>
          <p:cNvPicPr>
            <a:picLocks noChangeAspect="1"/>
          </p:cNvPicPr>
          <p:nvPr/>
        </p:nvPicPr>
        <p:blipFill>
          <a:blip r:embed="rId6"/>
          <a:stretch>
            <a:fillRect/>
          </a:stretch>
        </p:blipFill>
        <p:spPr>
          <a:xfrm>
            <a:off x="527064" y="3429000"/>
            <a:ext cx="6163535" cy="3334215"/>
          </a:xfrm>
          <a:prstGeom prst="rect">
            <a:avLst/>
          </a:prstGeom>
          <a:effectLst>
            <a:glow rad="228600">
              <a:schemeClr val="accent2">
                <a:satMod val="175000"/>
                <a:alpha val="40000"/>
              </a:schemeClr>
            </a:glow>
          </a:effectLst>
        </p:spPr>
      </p:pic>
      <p:pic>
        <p:nvPicPr>
          <p:cNvPr id="8" name="Picture 7">
            <a:extLst>
              <a:ext uri="{FF2B5EF4-FFF2-40B4-BE49-F238E27FC236}">
                <a16:creationId xmlns:a16="http://schemas.microsoft.com/office/drawing/2014/main" id="{78076B98-DFD2-A53C-9FC7-EF8840A6279A}"/>
              </a:ext>
            </a:extLst>
          </p:cNvPr>
          <p:cNvPicPr>
            <a:picLocks noChangeAspect="1"/>
          </p:cNvPicPr>
          <p:nvPr/>
        </p:nvPicPr>
        <p:blipFill>
          <a:blip r:embed="rId7"/>
          <a:stretch>
            <a:fillRect/>
          </a:stretch>
        </p:blipFill>
        <p:spPr>
          <a:xfrm>
            <a:off x="7058630" y="936890"/>
            <a:ext cx="4660356" cy="3412810"/>
          </a:xfrm>
          <a:prstGeom prst="rect">
            <a:avLst/>
          </a:prstGeom>
          <a:effectLst>
            <a:glow rad="228600">
              <a:schemeClr val="accent2">
                <a:satMod val="175000"/>
                <a:alpha val="40000"/>
              </a:schemeClr>
            </a:glow>
          </a:effectLst>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1089345" y="559132"/>
            <a:ext cx="3455821" cy="635120"/>
          </a:xfrm>
          <a:prstGeom prst="rect">
            <a:avLst/>
          </a:prstGeom>
        </p:spPr>
        <p:txBody>
          <a:bodyPr vert="horz" lIns="91440" tIns="45720" rIns="91440" bIns="45720" rtlCol="0" anchor="b"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a:lnSpc>
                <a:spcPct val="90000"/>
              </a:lnSpc>
              <a:spcAft>
                <a:spcPts val="600"/>
              </a:spcAft>
            </a:pPr>
            <a:r>
              <a:rPr lang="en-US" altLang="zh-CN" sz="3200" kern="1200" dirty="0">
                <a:solidFill>
                  <a:schemeClr val="tx1"/>
                </a:solidFill>
                <a:latin typeface="+mj-lt"/>
                <a:ea typeface="+mj-ea"/>
                <a:cs typeface="+mj-cs"/>
              </a:rPr>
              <a:t>Loan Term</a:t>
            </a:r>
          </a:p>
        </p:txBody>
      </p:sp>
      <p:sp>
        <p:nvSpPr>
          <p:cNvPr id="14" name="内容占位符 1"/>
          <p:cNvSpPr txBox="1"/>
          <p:nvPr>
            <p:custDataLst>
              <p:tags r:id="rId3"/>
            </p:custDataLst>
          </p:nvPr>
        </p:nvSpPr>
        <p:spPr>
          <a:xfrm>
            <a:off x="840231" y="1448954"/>
            <a:ext cx="4006089" cy="4179095"/>
          </a:xfrm>
          <a:prstGeom prst="rect">
            <a:avLst/>
          </a:prstGeom>
        </p:spPr>
        <p:style>
          <a:lnRef idx="0">
            <a:schemeClr val="accent1"/>
          </a:lnRef>
          <a:fillRef idx="0">
            <a:srgbClr val="FFFFFF"/>
          </a:fillRef>
          <a:effectRef idx="0">
            <a:srgbClr val="FFFFFF"/>
          </a:effectRef>
          <a:fontRef idx="minor">
            <a:schemeClr val="dk1"/>
          </a:fontRef>
        </p:style>
        <p:txBody>
          <a:bodyPr vert="horz" lIns="91440" tIns="45720" rIns="91440" bIns="45720" rtlCol="0" anchor="t">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1000"/>
              </a:spcBef>
            </a:pPr>
            <a:r>
              <a:rPr lang="en-US" altLang="zh-CN" sz="2000" spc="0" dirty="0">
                <a:latin typeface="+mn-lt"/>
                <a:ea typeface="+mn-ea"/>
              </a:rPr>
              <a:t>Lending club is providing loans to its customer with two loan tenure options 36 and 60 months.</a:t>
            </a:r>
          </a:p>
          <a:p>
            <a:pPr>
              <a:lnSpc>
                <a:spcPct val="90000"/>
              </a:lnSpc>
              <a:spcBef>
                <a:spcPts val="1000"/>
              </a:spcBef>
            </a:pPr>
            <a:r>
              <a:rPr lang="en-US" altLang="zh-CN" sz="2000" spc="0" dirty="0">
                <a:latin typeface="+mn-lt"/>
                <a:ea typeface="+mn-ea"/>
              </a:rPr>
              <a:t>Majority of the loans (73%) were sanctioned with 36 months as loan tenure period.</a:t>
            </a:r>
          </a:p>
        </p:txBody>
      </p:sp>
      <p:pic>
        <p:nvPicPr>
          <p:cNvPr id="4" name="Picture 3"/>
          <p:cNvPicPr>
            <a:picLocks noChangeAspect="1"/>
          </p:cNvPicPr>
          <p:nvPr/>
        </p:nvPicPr>
        <p:blipFill>
          <a:blip r:embed="rId6"/>
          <a:stretch>
            <a:fillRect/>
          </a:stretch>
        </p:blipFill>
        <p:spPr>
          <a:xfrm>
            <a:off x="5129783" y="1328502"/>
            <a:ext cx="5960839" cy="4200995"/>
          </a:xfrm>
          <a:prstGeom prst="rect">
            <a:avLst/>
          </a:prstGeom>
          <a:effectLst>
            <a:glow rad="228600">
              <a:schemeClr val="accent2">
                <a:satMod val="175000"/>
                <a:alpha val="40000"/>
              </a:schemeClr>
            </a:glow>
          </a:effectLst>
        </p:spPr>
      </p:pic>
    </p:spTree>
    <p:custDataLst>
      <p:tags r:id="rId1"/>
    </p:custDataLst>
    <p:extLst>
      <p:ext uri="{BB962C8B-B14F-4D97-AF65-F5344CB8AC3E}">
        <p14:creationId xmlns:p14="http://schemas.microsoft.com/office/powerpoint/2010/main" val="3071680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876693" y="420624"/>
            <a:ext cx="6246483" cy="629378"/>
          </a:xfrm>
          <a:prstGeom prst="rect">
            <a:avLst/>
          </a:prstGeom>
        </p:spPr>
        <p:txBody>
          <a:bodyPr vert="horz" lIns="91440" tIns="45720" rIns="91440" bIns="45720" rtlCol="0" anchor="b"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a:lnSpc>
                <a:spcPct val="90000"/>
              </a:lnSpc>
              <a:spcAft>
                <a:spcPts val="600"/>
              </a:spcAft>
            </a:pPr>
            <a:r>
              <a:rPr lang="en-US" altLang="zh-CN" sz="3200" kern="1200" dirty="0">
                <a:solidFill>
                  <a:schemeClr val="tx1"/>
                </a:solidFill>
                <a:latin typeface="+mj-lt"/>
                <a:ea typeface="+mj-ea"/>
                <a:cs typeface="+mj-cs"/>
              </a:rPr>
              <a:t>Loan Term Vs Loan Status</a:t>
            </a:r>
          </a:p>
        </p:txBody>
      </p:sp>
      <p:sp>
        <p:nvSpPr>
          <p:cNvPr id="14" name="内容占位符 1"/>
          <p:cNvSpPr txBox="1"/>
          <p:nvPr>
            <p:custDataLst>
              <p:tags r:id="rId3"/>
            </p:custDataLst>
          </p:nvPr>
        </p:nvSpPr>
        <p:spPr>
          <a:xfrm>
            <a:off x="876693" y="1317022"/>
            <a:ext cx="4129210" cy="2276268"/>
          </a:xfrm>
          <a:prstGeom prst="rect">
            <a:avLst/>
          </a:prstGeom>
        </p:spPr>
        <p:style>
          <a:lnRef idx="0">
            <a:schemeClr val="accent1"/>
          </a:lnRef>
          <a:fillRef idx="0">
            <a:srgbClr val="FFFFFF"/>
          </a:fillRef>
          <a:effectRef idx="0">
            <a:srgbClr val="FFFFFF"/>
          </a:effectRef>
          <a:fontRef idx="minor">
            <a:schemeClr val="dk1"/>
          </a:fontRef>
        </p:style>
        <p:txBody>
          <a:bodyPr vert="horz" lIns="91440" tIns="45720" rIns="91440" bIns="45720" rtlCol="0" anchor="t">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1000"/>
              </a:spcBef>
            </a:pPr>
            <a:r>
              <a:rPr lang="en-US" altLang="zh-CN" sz="2000" spc="0" dirty="0">
                <a:latin typeface="+mn-lt"/>
                <a:ea typeface="+mn-ea"/>
              </a:rPr>
              <a:t>According to bar graph analysis loans with 60 months as loan tenure period have a very high risk of getting charged off compared to loans with 36 months as loan tenure. </a:t>
            </a:r>
          </a:p>
        </p:txBody>
      </p:sp>
      <p:pic>
        <p:nvPicPr>
          <p:cNvPr id="3" name="Picture 2" descr="A screenshot of a graph&#10;&#10;Description automatically generated"/>
          <p:cNvPicPr>
            <a:picLocks noChangeAspect="1"/>
          </p:cNvPicPr>
          <p:nvPr/>
        </p:nvPicPr>
        <p:blipFill>
          <a:blip r:embed="rId6"/>
          <a:stretch>
            <a:fillRect/>
          </a:stretch>
        </p:blipFill>
        <p:spPr>
          <a:xfrm>
            <a:off x="5005903" y="1205272"/>
            <a:ext cx="6389346" cy="4776036"/>
          </a:xfrm>
          <a:prstGeom prst="rect">
            <a:avLst/>
          </a:prstGeom>
          <a:effectLst>
            <a:glow rad="228600">
              <a:schemeClr val="accent2">
                <a:satMod val="175000"/>
                <a:alpha val="40000"/>
              </a:schemeClr>
            </a:glow>
          </a:effectLst>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9、12、15、16、17、18、19、20、21、24、29、34、37、38、39、40"/>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43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TEMPLATE_THUMBS_INDEX" val="1、4、7、9、12、15、16、17、18、19、20、21、24、29、34、37、38、39、40"/>
  <p:tag name="KSO_WM_SLIDE_ID" val="custom20204434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434"/>
  <p:tag name="KSO_WM_SLIDE_LAYOUT" val="a_b"/>
  <p:tag name="KSO_WM_SLIDE_LAYOUT_CNT" val="1_1"/>
</p:tagLst>
</file>

<file path=ppt/tags/tag1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434_1*a*1"/>
  <p:tag name="KSO_WM_TEMPLATE_CATEGORY" val="custom"/>
  <p:tag name="KSO_WM_TEMPLATE_INDEX" val="20204434"/>
  <p:tag name="KSO_WM_UNIT_LAYERLEVEL" val="1"/>
  <p:tag name="KSO_WM_TAG_VERSION" val="1.0"/>
  <p:tag name="KSO_WM_BEAUTIFY_FLAG" val="#wm#"/>
  <p:tag name="KSO_WM_UNIT_PRESET_TEXT" val="BUSINESS"/>
</p:tagLst>
</file>

<file path=ppt/tags/tag1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TEMPLATE_CATEGORY" val="custom"/>
  <p:tag name="KSO_WM_TEMPLATE_INDEX" val="20204434"/>
  <p:tag name="KSO_WM_UNIT_ID" val="custom20204434_1*b*1"/>
  <p:tag name="KSO_WM_UNIT_PRESET_TEXT" val="Click here to add a subtitle"/>
</p:tagLst>
</file>

<file path=ppt/tags/tag17.xml><?xml version="1.0" encoding="utf-8"?>
<p:tagLst xmlns:a="http://schemas.openxmlformats.org/drawingml/2006/main" xmlns:r="http://schemas.openxmlformats.org/officeDocument/2006/relationships" xmlns:p="http://schemas.openxmlformats.org/presentationml/2006/main">
  <p:tag name="KSO_WM_SLIDE_ID" val="custom20204434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863*444"/>
  <p:tag name="KSO_WM_SLIDE_POSITION" val="47*47"/>
  <p:tag name="KSO_WM_TAG_VERSION" val="1.0"/>
  <p:tag name="KSO_WM_BEAUTIFY_FLAG" val="#wm#"/>
  <p:tag name="KSO_WM_TEMPLATE_CATEGORY" val="custom"/>
  <p:tag name="KSO_WM_TEMPLATE_INDEX" val="20204434"/>
  <p:tag name="KSO_WM_SLIDE_LAYOUT" val="a_f"/>
  <p:tag name="KSO_WM_SLIDE_LAYOUT_CNT" val="1_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0;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In order to make you have a more intuitive feeling of the number of words, and further easy to use, we have marked the most suitable position for you. When the text you enter comes here, it is the best visual effect."/>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TEMPLATE_CATEGORY" val="custom"/>
  <p:tag name="KSO_WM_TEMPLATE_INDEX" val="20204434"/>
  <p:tag name="KSO_WM_UNIT_ID" val="custom20204434_8*a*1"/>
  <p:tag name="KSO_WM_UNIT_PRESET_TEXT" val="Click here to add to the title"/>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q"/>
  <p:tag name="KSO_WM_UNIT_TYPE" val="i"/>
  <p:tag name="KSO_WM_UNIT_INDEX" val="1"/>
  <p:tag name="KSO_WM_UNIT_ID" val="_1*i*1"/>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TEMPLATE_CATEGORY" val="custom"/>
  <p:tag name="KSO_WM_TEMPLATE_INDEX" val="20204434"/>
  <p:tag name="KSO_WM_UNIT_ID" val="custom20204434_8*a*1"/>
  <p:tag name="KSO_WM_UNIT_PRESET_TEXT" val="Click here to add to the title"/>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0;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In order to make you have a more intuitive feeling of the number of words, and further easy to use, we have marked the most suitable position for you. When the text you enter comes here, it is the best visual effect."/>
</p:tagLst>
</file>

<file path=ppt/tags/tag22.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34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959*481"/>
  <p:tag name="KSO_WM_SLIDE_POSITION" val="0*0"/>
  <p:tag name="KSO_WM_TAG_VERSION" val="1.0"/>
  <p:tag name="KSO_WM_BEAUTIFY_FLAG" val="#wm#"/>
  <p:tag name="KSO_WM_TEMPLATE_CATEGORY" val="custom"/>
  <p:tag name="KSO_WM_TEMPLATE_INDEX" val="20204434"/>
  <p:tag name="KSO_WM_SLIDE_LAYOUT" val="a_d_f"/>
  <p:tag name="KSO_WM_SLIDE_LAYOUT_CNT" val="1_1_2"/>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TEMPLATE_CATEGORY" val="custom"/>
  <p:tag name="KSO_WM_TEMPLATE_INDEX" val="20204434"/>
  <p:tag name="KSO_WM_UNIT_ID" val="custom20204434_9*a*1"/>
  <p:tag name="KSO_WM_UNIT_PRESET_TEXT" val="Click here to add to the title"/>
</p:tagLst>
</file>

<file path=ppt/tags/tag24.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0;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In order to make you have a more intuitive feeling of the number of words, and further easy to use, we have marked the most suitable position for you. When the text you enter comes here, it is the best visual effect."/>
</p:tagLst>
</file>

<file path=ppt/tags/tag27.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0;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In order to make you have a more intuitive feeling of the number of words, and further easy to use, we have marked the most suitable position for you. When the text you enter comes here, it is the best visual effect."/>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0;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In order to make you have a more intuitive feeling of the number of words, and further easy to use, we have marked the most suitable position for you. When the text you enter comes here, it is the best visual effect."/>
</p:tagLst>
</file>

<file path=ppt/tags/tag33.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0;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In order to make you have a more intuitive feeling of the number of words, and further easy to use, we have marked the most suitable position for you. When the text you enter comes here, it is the best visual effect."/>
</p:tagLst>
</file>

<file path=ppt/tags/tag36.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0;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In order to make you have a more intuitive feeling of the number of words, and further easy to use, we have marked the most suitable position for you. When the text you enter comes here, it is the best visual effect."/>
</p:tagLst>
</file>

<file path=ppt/tags/tag39.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0;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In order to make you have a more intuitive feeling of the number of words, and further easy to use, we have marked the most suitable position for you. When the text you enter comes here, it is the best visual effect."/>
</p:tagLst>
</file>

<file path=ppt/tags/tag42.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0;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In order to make you have a more intuitive feeling of the number of words, and further easy to use, we have marked the most suitable position for you. When the text you enter comes here, it is the best visual effect."/>
</p:tagLst>
</file>

<file path=ppt/tags/tag45.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0;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In order to make you have a more intuitive feeling of the number of words, and further easy to use, we have marked the most suitable position for you. When the text you enter comes here, it is the best visual effect."/>
</p:tagLst>
</file>

<file path=ppt/tags/tag48.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0;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In order to make you have a more intuitive feeling of the number of words, and further easy to use, we have marked the most suitable position for you. When the text you enter comes here, it is the best visual effect."/>
</p:tagLst>
</file>

<file path=ppt/tags/tag51.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0;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In order to make you have a more intuitive feeling of the number of words, and further easy to use, we have marked the most suitable position for you. When the text you enter comes here, it is the best visual effect."/>
</p:tagLst>
</file>

<file path=ppt/tags/tag54.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0;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In order to make you have a more intuitive feeling of the number of words, and further easy to use, we have marked the most suitable position for you. When the text you enter comes here, it is the best visual effect."/>
</p:tagLst>
</file>

<file path=ppt/tags/tag57.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0;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In order to make you have a more intuitive feeling of the number of words, and further easy to use, we have marked the most suitable position for you. When the text you enter comes here, it is the best visual effect."/>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0;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In order to make you have a more intuitive feeling of the number of words, and further easy to use, we have marked the most suitable position for you. When the text you enter comes here, it is the best visual effect."/>
</p:tagLst>
</file>

<file path=ppt/tags/tag63.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0;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In order to make you have a more intuitive feeling of the number of words, and further easy to use, we have marked the most suitable position for you. When the text you enter comes here, it is the best visual effect."/>
</p:tagLst>
</file>

<file path=ppt/tags/tag66.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0;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In order to make you have a more intuitive feeling of the number of words, and further easy to use, we have marked the most suitable position for you. When the text you enter comes here, it is the best visual effect."/>
</p:tagLst>
</file>

<file path=ppt/tags/tag69.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0;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In order to make you have a more intuitive feeling of the number of words, and further easy to use, we have marked the most suitable position for you. When the text you enter comes here, it is the best visual effect."/>
</p:tagLst>
</file>

<file path=ppt/tags/tag72.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0;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In order to make you have a more intuitive feeling of the number of words, and further easy to use, we have marked the most suitable position for you. When the text you enter comes here, it is the best visual effect."/>
</p:tagLst>
</file>

<file path=ppt/tags/tag75.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0;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In order to make you have a more intuitive feeling of the number of words, and further easy to use, we have marked the most suitable position for you. When the text you enter comes here, it is the best visual effect."/>
</p:tagLst>
</file>

<file path=ppt/tags/tag78.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0;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In order to make you have a more intuitive feeling of the number of words, and further easy to use, we have marked the most suitable position for you. When the text you enter comes here, it is the best visual effect."/>
</p:tagLst>
</file>

<file path=ppt/tags/tag81.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0;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In order to make you have a more intuitive feeling of the number of words, and further easy to use, we have marked the most suitable position for you. When the text you enter comes here, it is the best visual effect."/>
</p:tagLst>
</file>

<file path=ppt/tags/tag84.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0;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In order to make you have a more intuitive feeling of the number of words, and further easy to use, we have marked the most suitable position for you. When the text you enter comes here, it is the best visual effect."/>
</p:tagLst>
</file>

<file path=ppt/tags/tag87.xml><?xml version="1.0" encoding="utf-8"?>
<p:tagLst xmlns:a="http://schemas.openxmlformats.org/drawingml/2006/main" xmlns:r="http://schemas.openxmlformats.org/officeDocument/2006/relationships" xmlns:p="http://schemas.openxmlformats.org/presentationml/2006/main">
  <p:tag name="KSO_WM_SLIDE_ID" val="custom20204434_20"/>
  <p:tag name="KSO_WM_TEMPLATE_SUBCATEGORY" val="0"/>
  <p:tag name="KSO_WM_TEMPLATE_MASTER_TYPE" val="1"/>
  <p:tag name="KSO_WM_TEMPLATE_COLOR_TYPE" val="1"/>
  <p:tag name="KSO_WM_SLIDE_TYPE" val="text"/>
  <p:tag name="KSO_WM_SLIDE_SUBTYPE" val="picTxt"/>
  <p:tag name="KSO_WM_SLIDE_ITEM_CNT" val="0"/>
  <p:tag name="KSO_WM_SLIDE_INDEX" val="20"/>
  <p:tag name="KSO_WM_SLIDE_SIZE" val="960*540"/>
  <p:tag name="KSO_WM_SLIDE_POSITION" val="0*0"/>
  <p:tag name="KSO_WM_TAG_VERSION" val="1.0"/>
  <p:tag name="KSO_WM_BEAUTIFY_FLAG" val="#wm#"/>
  <p:tag name="KSO_WM_TEMPLATE_CATEGORY" val="custom"/>
  <p:tag name="KSO_WM_TEMPLATE_INDEX" val="20204434"/>
  <p:tag name="KSO_WM_SLIDE_LAYOUT" val="a_d_f"/>
  <p:tag name="KSO_WM_SLIDE_LAYOUT_CNT" val="1_1_1"/>
</p:tagLst>
</file>

<file path=ppt/tags/tag88.xml><?xml version="1.0" encoding="utf-8"?>
<p:tagLst xmlns:a="http://schemas.openxmlformats.org/drawingml/2006/main" xmlns:r="http://schemas.openxmlformats.org/officeDocument/2006/relationships" xmlns:p="http://schemas.openxmlformats.org/presentationml/2006/main">
  <p:tag name="KSO_WM_UNIT_VALUE" val="1904*3384"/>
  <p:tag name="KSO_WM_UNIT_HIGHLIGHT" val="0"/>
  <p:tag name="KSO_WM_UNIT_COMPATIBLE" val="0"/>
  <p:tag name="KSO_WM_UNIT_DIAGRAM_ISNUMVISUAL" val="0"/>
  <p:tag name="KSO_WM_UNIT_DIAGRAM_ISREFERUNIT" val="0"/>
  <p:tag name="KSO_WM_UNIT_TYPE" val="d"/>
  <p:tag name="KSO_WM_UNIT_INDEX" val="1"/>
  <p:tag name="KSO_WM_UNIT_LAYERLEVEL" val="1"/>
  <p:tag name="KSO_WM_TAG_VERSION" val="1.0"/>
  <p:tag name="KSO_WM_BEAUTIFY_FLAG" val="#wm#"/>
  <p:tag name="KSO_WM_UNIT_SUPPORT_UNIT_TYPE" val="[&quot;all&quot;]"/>
  <p:tag name="KSO_WM_TEMPLATE_CATEGORY" val="custom"/>
  <p:tag name="KSO_WM_TEMPLATE_INDEX" val="20204434"/>
  <p:tag name="KSO_WM_UNIT_ID" val="custom20204434_20*d*1"/>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34"/>
  <p:tag name="KSO_WM_UNIT_ID" val="custom20204434_20*i*2"/>
  <p:tag name="KSO_WM_UNIT_TYPE" val="i"/>
  <p:tag name="KSO_WM_UNIT_INDEX" val="2"/>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TEMPLATE_CATEGORY" val="custom"/>
  <p:tag name="KSO_WM_TEMPLATE_INDEX" val="20204434"/>
  <p:tag name="KSO_WM_UNIT_ID" val="custom20204434_20*a*1"/>
  <p:tag name="KSO_WM_UNIT_PRESET_TEXT" val="Enter Title"/>
</p:tagLst>
</file>

<file path=ppt/tags/tag91.xml><?xml version="1.0" encoding="utf-8"?>
<p:tagLst xmlns:a="http://schemas.openxmlformats.org/drawingml/2006/main" xmlns:r="http://schemas.openxmlformats.org/officeDocument/2006/relationships" xmlns:p="http://schemas.openxmlformats.org/presentationml/2006/main">
  <p:tag name="KSO_WM_UNIT_NOCLEAR" val="0"/>
  <p:tag name="KSO_WM_UNIT_VALUE" val="136"/>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TEMPLATE_CATEGORY" val="custom"/>
  <p:tag name="KSO_WM_TEMPLATE_INDEX" val="20204434"/>
  <p:tag name="KSO_WM_UNIT_ID" val="custom20204434_20*f*1"/>
  <p:tag name="KSO_WM_UNIT_PRESET_TEXT" val="Click here to add the text, the text is the refinement of your thought, in order to finally demonstrate the good effect of the release, please try to explain the point of view as succinctly as possible."/>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4434_20*i*3"/>
  <p:tag name="KSO_WM_TEMPLATE_CATEGORY" val="custom"/>
  <p:tag name="KSO_WM_TEMPLATE_INDEX" val="20204434"/>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34"/>
  <p:tag name="KSO_WM_UNIT_ID" val="custom20204434_20*i*3"/>
  <p:tag name="KSO_WM_UNIT_TYPE" val="i"/>
  <p:tag name="KSO_WM_UNIT_INDEX" val="3"/>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34"/>
  <p:tag name="KSO_WM_UNIT_ID" val="custom20204434_20*i*4"/>
  <p:tag name="KSO_WM_UNIT_TYPE" val="i"/>
  <p:tag name="KSO_WM_UNIT_INDEX" val="4"/>
</p:tagLst>
</file>

<file path=ppt/tags/tag95.xml><?xml version="1.0" encoding="utf-8"?>
<p:tagLst xmlns:a="http://schemas.openxmlformats.org/drawingml/2006/main" xmlns:r="http://schemas.openxmlformats.org/officeDocument/2006/relationships" xmlns:p="http://schemas.openxmlformats.org/presentationml/2006/main">
  <p:tag name="KSO_WM_SLIDE_ID" val="custom20204434_40"/>
  <p:tag name="KSO_WM_TEMPLATE_SUBCATEGORY" val="0"/>
  <p:tag name="KSO_WM_TEMPLATE_MASTER_TYPE" val="1"/>
  <p:tag name="KSO_WM_TEMPLATE_COLOR_TYPE" val="1"/>
  <p:tag name="KSO_WM_SLIDE_TYPE" val="endPage"/>
  <p:tag name="KSO_WM_SLIDE_SUBTYPE" val="pureTxt"/>
  <p:tag name="KSO_WM_SLIDE_ITEM_CNT" val="0"/>
  <p:tag name="KSO_WM_SLIDE_INDEX" val="40"/>
  <p:tag name="KSO_WM_TAG_VERSION" val="1.0"/>
  <p:tag name="KSO_WM_BEAUTIFY_FLAG" val="#wm#"/>
  <p:tag name="KSO_WM_TEMPLATE_CATEGORY" val="custom"/>
  <p:tag name="KSO_WM_TEMPLATE_INDEX" val="20204434"/>
  <p:tag name="KSO_WM_SLIDE_LAYOUT" val="a_b"/>
  <p:tag name="KSO_WM_SLIDE_LAYOUT_CNT" val="1_1"/>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1"/>
  <p:tag name="KSO_WM_UNIT_VALUE" val="10"/>
  <p:tag name="KSO_WM_UNIT_TYPE" val="a"/>
  <p:tag name="KSO_WM_UNIT_INDEX" val="1"/>
  <p:tag name="KSO_WM_UNIT_PRESET_TEXT" val="谢谢"/>
  <p:tag name="KSO_WM_TEMPLATE_CATEGORY" val="custom"/>
  <p:tag name="KSO_WM_TEMPLATE_INDEX" val="20204434"/>
  <p:tag name="KSO_WM_UNIT_ID" val="custom20204434_40*a*1"/>
</p:tagLst>
</file>

<file path=ppt/tags/tag9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TEMPLATE_CATEGORY" val="custom"/>
  <p:tag name="KSO_WM_TEMPLATE_INDEX" val="20204434"/>
  <p:tag name="KSO_WM_UNIT_ID" val="custom20204434_1*b*1"/>
  <p:tag name="KSO_WM_UNIT_PRESET_TEXT" val="Click here to add a subtitle"/>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498</TotalTime>
  <Words>1562</Words>
  <Application>Microsoft Office PowerPoint</Application>
  <PresentationFormat>Widescreen</PresentationFormat>
  <Paragraphs>134</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等线</vt:lpstr>
      <vt:lpstr>Arial</vt:lpstr>
      <vt:lpstr>Calibri</vt:lpstr>
      <vt:lpstr>Cambria</vt:lpstr>
      <vt:lpstr>Tahoma</vt:lpstr>
      <vt:lpstr>Blue Waves</vt:lpstr>
      <vt:lpstr>Lending club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2GGTFQ2</dc:creator>
  <cp:lastModifiedBy>Karthikeyan Muthu</cp:lastModifiedBy>
  <cp:revision>285</cp:revision>
  <dcterms:created xsi:type="dcterms:W3CDTF">2018-07-25T09:21:00Z</dcterms:created>
  <dcterms:modified xsi:type="dcterms:W3CDTF">2024-03-06T11:34:00Z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1033-12.2.0.13489</vt:lpwstr>
  </property>
  <property fmtid="{D5CDD505-2E9C-101B-9397-08002B2CF9AE}" pid="3" name="ICV">
    <vt:lpwstr>2718DC0556F64DF5996F538F5D279C0B_13</vt:lpwstr>
  </property>
</Properties>
</file>