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9" r:id="rId3"/>
    <p:sldId id="290" r:id="rId4"/>
    <p:sldId id="287" r:id="rId5"/>
    <p:sldId id="257" r:id="rId6"/>
    <p:sldId id="258" r:id="rId7"/>
    <p:sldId id="259" r:id="rId8"/>
    <p:sldId id="260" r:id="rId9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6" r:id="rId33"/>
    <p:sldId id="288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A22327-F4AF-4ADA-AE87-5D40ADB8373E}">
          <p14:sldIdLst>
            <p14:sldId id="289"/>
            <p14:sldId id="290"/>
            <p14:sldId id="28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8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D34F4-31B1-416B-9EEB-9D9DBED5218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9EEF1-D96D-4E75-A49A-E2E864F69B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ummer fields schoo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AutoShape 4" descr="Image result for summer fields schoo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6" descr="Image result for summer fields schoo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85" y="312420"/>
            <a:ext cx="1179830" cy="87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56840" y="1534795"/>
            <a:ext cx="3949700" cy="1383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MS Gothic" panose="020B0609070205080204" charset="-128"/>
                <a:ea typeface="MS Gothic" panose="020B0609070205080204" charset="-128"/>
              </a:rPr>
              <a:t>COMPUTER SCIENCE </a:t>
            </a:r>
            <a:endParaRPr lang="en-US" sz="2800" b="1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MS Gothic" panose="020B0609070205080204" charset="-128"/>
              <a:ea typeface="MS Gothic" panose="020B0609070205080204" charset="-128"/>
            </a:endParaRPr>
          </a:p>
          <a:p>
            <a:pPr algn="ctr"/>
            <a:r>
              <a:rPr lang="en-US" sz="2800" b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MS Gothic" panose="020B0609070205080204" charset="-128"/>
                <a:ea typeface="MS Gothic" panose="020B0609070205080204" charset="-128"/>
              </a:rPr>
              <a:t>PRACTICAL FILE</a:t>
            </a:r>
            <a:endParaRPr lang="en-US" sz="2800" b="1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MS Gothic" panose="020B0609070205080204" charset="-128"/>
              <a:ea typeface="MS Gothic" panose="020B0609070205080204" charset="-128"/>
            </a:endParaRPr>
          </a:p>
          <a:p>
            <a:pPr algn="ctr"/>
            <a:r>
              <a:rPr lang="en-US" sz="2800" b="1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MS Gothic" panose="020B0609070205080204" charset="-128"/>
                <a:ea typeface="MS Gothic" panose="020B0609070205080204" charset="-128"/>
              </a:rPr>
              <a:t>(2019-2020)</a:t>
            </a:r>
            <a:endParaRPr lang="en-US" sz="2800" b="1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MS Gothic" panose="020B0609070205080204" charset="-128"/>
              <a:ea typeface="MS Gothic" panose="020B060907020508020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5121" y="3267467"/>
            <a:ext cx="4572000" cy="9531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Summer Fields School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(ISO 9001:2000, ISO14001:2004)</a:t>
            </a:r>
            <a:br>
              <a:rPr lang="en-US" sz="1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DLF Qutab Enclave Complex, Phase-I</a:t>
            </a:r>
            <a:br>
              <a:rPr lang="en-US" sz="1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Gurgaon-122001, Haryana, INDIA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56205" y="4681220"/>
          <a:ext cx="3950335" cy="1190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35"/>
              </a:tblGrid>
              <a:tr h="489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– </a:t>
                      </a:r>
                      <a:r>
                        <a:rPr lang="en-US" sz="2400" smtClean="0">
                          <a:effectLst/>
                        </a:rPr>
                        <a:t>Kartikay Sharma</a:t>
                      </a:r>
                      <a:endParaRPr lang="en-US" sz="24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gradFill>
                      <a:gsLst>
                        <a:gs pos="7300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CLASS </a:t>
                      </a:r>
                      <a:r>
                        <a:rPr lang="en-US" sz="2000" smtClean="0">
                          <a:effectLst/>
                        </a:rPr>
                        <a:t>– XII-A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ADMN.NO - 5308</a:t>
                      </a:r>
                      <a:endParaRPr lang="en-US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FBFB11"/>
                        </a:gs>
                        <a:gs pos="8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0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- 4 : WAP to sort a dictionary’s values using  bubble sort and produce the sorted values as a list.</a:t>
            </a:r>
            <a:endParaRPr lang="en-US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24170"/>
            <a:ext cx="5157470" cy="101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7500"/>
            <a:ext cx="3662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150620"/>
            <a:ext cx="21383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Source Code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04410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07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- 5 : WAP namely </a:t>
            </a:r>
            <a:r>
              <a:rPr lang="en-US" b="1" i="1" dirty="0" err="1">
                <a:latin typeface="Times New Roman" panose="02020603050405020304" charset="0"/>
                <a:cs typeface="Times New Roman" panose="02020603050405020304" charset="0"/>
              </a:rPr>
              <a:t>nthroot</a:t>
            </a:r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() that receives two parameters x and n and returns nth root of x.</a:t>
            </a:r>
            <a:endParaRPr lang="en-US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750435"/>
            <a:ext cx="6003877" cy="161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3147695" cy="20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199" y="4107180"/>
            <a:ext cx="24384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24384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Source Code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00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- 6 : WAP that takes a no. n and then returns a randomly  generated no. having exactly n digits.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6229350" cy="101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" y="1825625"/>
            <a:ext cx="3888740" cy="210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2221" y="1150918"/>
            <a:ext cx="426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260006"/>
            <a:ext cx="30991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784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- 7 : WAP that takes two numbers and returns a number that has minimum one’s digit.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12715"/>
            <a:ext cx="509143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4325"/>
            <a:ext cx="2256790" cy="289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96266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725396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440" y="152400"/>
            <a:ext cx="8613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- 8 : WAP that generates a series using a function which takes first and last values of a series  and then generates four terms that are equidistant.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" y="1950720"/>
            <a:ext cx="444881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" y="4355465"/>
            <a:ext cx="5740400" cy="153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939" y="1186180"/>
            <a:ext cx="17628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64" y="3714750"/>
            <a:ext cx="17628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37490"/>
            <a:ext cx="731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- 9 : Create a module for conversion of  mass.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2575"/>
            <a:ext cx="2164715" cy="253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03165"/>
            <a:ext cx="5026025" cy="122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90600"/>
            <a:ext cx="198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367102"/>
            <a:ext cx="198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22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- 10 : WAP to count the words “to” and “the” present in a text file “poem.txt”.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9380"/>
            <a:ext cx="3385185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12995"/>
            <a:ext cx="427418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95000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40436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54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- 11 : WAP that appends the contents of one file to another.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3045"/>
            <a:ext cx="3871595" cy="205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27550"/>
            <a:ext cx="501777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873800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62070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153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- 12 : WAP that reads characters from the keyboard one by one. All lower case character gets stored in the file LOWER , all upper case characters gets stored in file UPPER and all other characters gets stored in a file OTHERS.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7835"/>
            <a:ext cx="215709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55870"/>
            <a:ext cx="3800475" cy="14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259205"/>
            <a:ext cx="182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687631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8435"/>
            <a:ext cx="800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- 13 : WAP and display the number  of lines starting with alphabet “A” present in a text file “LINES.TXT” 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" y="1640840"/>
            <a:ext cx="2722880" cy="236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3"/>
          <a:stretch>
            <a:fillRect/>
          </a:stretch>
        </p:blipFill>
        <p:spPr bwMode="auto">
          <a:xfrm>
            <a:off x="609600" y="4946650"/>
            <a:ext cx="53181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014909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58269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1" y="381000"/>
            <a:ext cx="7239000" cy="29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CERTIFICATE </a:t>
            </a:r>
            <a:endParaRPr lang="en-US" sz="3200" b="1" u="sng">
              <a:solidFill>
                <a:srgbClr val="C00000"/>
              </a:solidFill>
            </a:endParaRPr>
          </a:p>
          <a:p>
            <a:pPr algn="ctr"/>
            <a:endParaRPr lang="en-US" sz="3200" b="1">
              <a:solidFill>
                <a:srgbClr val="C00000"/>
              </a:solidFill>
            </a:endParaRPr>
          </a:p>
          <a:p>
            <a:pPr algn="ctr"/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This is to certify that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KARTIKAY SHARMA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, a student of class XII (A) has successfully completed the </a:t>
            </a:r>
            <a:r>
              <a:rPr lang="en-US" sz="2000" b="1" i="1">
                <a:latin typeface="Times New Roman" panose="02020603050405020304" charset="0"/>
                <a:cs typeface="Times New Roman" panose="02020603050405020304" charset="0"/>
              </a:rPr>
              <a:t>Practical Work on COMPUTER SCIENCE (Python)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 under the guidelines of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Mrs. SUSHMA SHARMA(Computer Teacher)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 during the year (2019-20) in partial fulfillment of the Computer Science Practical examination conducted by CBSE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7490" y="5074285"/>
            <a:ext cx="3493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_____________________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Mrs. Sushma Sharma                     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(Computer - Science Teacher) </a:t>
            </a:r>
            <a:r>
              <a:rPr lang="en-US"/>
              <a:t>                            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792470" y="5074285"/>
            <a:ext cx="2852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External Examiner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- 14 : WAP to display the greatest common divisor of two numbers.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9235"/>
            <a:ext cx="283083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09"/>
          <a:stretch>
            <a:fillRect/>
          </a:stretch>
        </p:blipFill>
        <p:spPr bwMode="auto">
          <a:xfrm>
            <a:off x="381000" y="4523105"/>
            <a:ext cx="6018530" cy="136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795695"/>
            <a:ext cx="20431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907155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96472"/>
            <a:ext cx="815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- 15 : WAP hailstone sequence.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85215"/>
            <a:ext cx="24669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83"/>
          <a:stretch>
            <a:fillRect/>
          </a:stretch>
        </p:blipFill>
        <p:spPr bwMode="auto">
          <a:xfrm>
            <a:off x="304800" y="4714240"/>
            <a:ext cx="3883025" cy="169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649605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176395"/>
            <a:ext cx="24241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710" y="266700"/>
            <a:ext cx="800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- 16 : WAP Happy numbers.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28130"/>
            <a:ext cx="26860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4"/>
          <a:stretch>
            <a:fillRect/>
          </a:stretch>
        </p:blipFill>
        <p:spPr bwMode="auto">
          <a:xfrm>
            <a:off x="469900" y="5127625"/>
            <a:ext cx="4020820" cy="136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762000"/>
            <a:ext cx="190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Source Code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5518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`</a:t>
            </a:r>
            <a:endParaRPr lang="en-US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- 17 : WAP </a:t>
            </a:r>
            <a:r>
              <a:rPr lang="en-US" b="1" i="1" dirty="0" smtClean="0">
                <a:latin typeface="Times New Roman" panose="02020603050405020304" charset="0"/>
                <a:cs typeface="Times New Roman" panose="02020603050405020304" charset="0"/>
              </a:rPr>
              <a:t>to Create </a:t>
            </a:r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a pie chart to check to check the amount of rainfall in </a:t>
            </a:r>
            <a:r>
              <a:rPr lang="en-US" b="1" i="1" dirty="0" err="1">
                <a:latin typeface="Times New Roman" panose="02020603050405020304" charset="0"/>
                <a:cs typeface="Times New Roman" panose="02020603050405020304" charset="0"/>
              </a:rPr>
              <a:t>jan</a:t>
            </a:r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 separately.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" y="1554480"/>
            <a:ext cx="376364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7" b="12241"/>
          <a:stretch>
            <a:fillRect/>
          </a:stretch>
        </p:blipFill>
        <p:spPr bwMode="auto">
          <a:xfrm>
            <a:off x="594360" y="4076700"/>
            <a:ext cx="384937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66" y="1098550"/>
            <a:ext cx="24304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i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561" y="3602696"/>
            <a:ext cx="24304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55" y="281940"/>
            <a:ext cx="845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-18 : </a:t>
            </a:r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WAP </a:t>
            </a:r>
            <a:r>
              <a:rPr lang="en-US" b="1" i="1" smtClean="0"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line chart depicting the pries of the apps.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0" y="1447800"/>
            <a:ext cx="559501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" y="4114800"/>
            <a:ext cx="5297805" cy="25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450" y="838200"/>
            <a:ext cx="175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6450" y="3505200"/>
            <a:ext cx="24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875" y="360045"/>
            <a:ext cx="822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Q - 19 : WAP to binary search in an array.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77130"/>
            <a:ext cx="4079875" cy="161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6525"/>
            <a:ext cx="2755265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914400"/>
            <a:ext cx="198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47" y="4542790"/>
            <a:ext cx="22700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30" y="307975"/>
            <a:ext cx="845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Q - 20 : WAP to linear search in an array.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" y="1255395"/>
            <a:ext cx="302133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" y="4215243"/>
            <a:ext cx="3743751" cy="203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1430" y="797560"/>
            <a:ext cx="269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430" y="3643630"/>
            <a:ext cx="29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0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Q - 21 : WAP for insertion of an element in a sorted array using traditional algorithm.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0775"/>
            <a:ext cx="3065145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7"/>
          <a:stretch>
            <a:fillRect/>
          </a:stretch>
        </p:blipFill>
        <p:spPr bwMode="auto">
          <a:xfrm>
            <a:off x="304800" y="5226050"/>
            <a:ext cx="4737100" cy="108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75247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4754880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0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Q - 22 : WAP for deletion of an element from  sorted linear list.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" y="1219835"/>
            <a:ext cx="34194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>
            <a:fillRect/>
          </a:stretch>
        </p:blipFill>
        <p:spPr bwMode="auto">
          <a:xfrm>
            <a:off x="539115" y="4892040"/>
            <a:ext cx="4064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539115" y="761365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4398645"/>
            <a:ext cx="138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37490"/>
            <a:ext cx="861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Q - 23 : WAP to implement stack.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6040"/>
            <a:ext cx="2500630" cy="494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744895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: 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4"/>
          <a:stretch>
            <a:fillRect/>
          </a:stretch>
        </p:blipFill>
        <p:spPr bwMode="auto">
          <a:xfrm>
            <a:off x="4426585" y="1336040"/>
            <a:ext cx="3922395" cy="38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8686800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ACKNOWLEDGEMENT</a:t>
            </a:r>
            <a:r>
              <a:rPr 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I would like to express my special thanks of gratitude to my teacher </a:t>
            </a:r>
            <a:r>
              <a:rPr lang="en-US" sz="2000" b="1" smtClean="0">
                <a:latin typeface="Times New Roman" panose="02020603050405020304" charset="0"/>
                <a:cs typeface="Times New Roman" panose="02020603050405020304" charset="0"/>
              </a:rPr>
              <a:t>Mrs. Sushma Sharma</a:t>
            </a:r>
            <a:r>
              <a:rPr lang="en-US" sz="2000" i="1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who gave me the golden opportunity to do this wonderful project of </a:t>
            </a:r>
            <a:r>
              <a:rPr lang="en-US" sz="2000" i="1" smtClean="0">
                <a:latin typeface="Times New Roman" panose="02020603050405020304" charset="0"/>
                <a:cs typeface="Times New Roman" panose="02020603050405020304" charset="0"/>
              </a:rPr>
              <a:t>Computer Science on </a:t>
            </a:r>
            <a:r>
              <a:rPr lang="en-US" sz="2000" b="1" i="1" smtClean="0">
                <a:latin typeface="Times New Roman" panose="02020603050405020304" charset="0"/>
                <a:cs typeface="Times New Roman" panose="02020603050405020304" charset="0"/>
              </a:rPr>
              <a:t>“PYTHON”</a:t>
            </a:r>
            <a:r>
              <a:rPr lang="en-US" sz="2000" i="1" smtClean="0">
                <a:latin typeface="Times New Roman" panose="02020603050405020304" charset="0"/>
                <a:cs typeface="Times New Roman" panose="02020603050405020304" charset="0"/>
              </a:rPr>
              <a:t>, who 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also helped me in completing my project. I came to know about so many new things I am really thankful to them. Secondly </a:t>
            </a:r>
            <a:r>
              <a:rPr lang="en-US" sz="2000" i="1" smtClean="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would also like to thank my parents and friends who helped me a lot in finalizing this project within the limited time frame.</a:t>
            </a:r>
            <a:r>
              <a:rPr lang="en-US" sz="2000" i="1"/>
              <a:t> </a:t>
            </a:r>
            <a:endParaRPr lang="en-US" sz="2000" i="1"/>
          </a:p>
          <a:p>
            <a:r>
              <a:rPr lang="en-US" sz="2000" i="1"/>
              <a:t> </a:t>
            </a:r>
            <a:endParaRPr lang="en-US" sz="2000" i="1"/>
          </a:p>
          <a:p>
            <a:endParaRPr lang="en-US" sz="2000" i="1"/>
          </a:p>
          <a:p>
            <a:endParaRPr lang="en-US" sz="2000" i="1"/>
          </a:p>
          <a:p>
            <a:endParaRPr lang="en-US" sz="2000" i="1"/>
          </a:p>
          <a:p>
            <a:endParaRPr lang="en-US" sz="2000" i="1"/>
          </a:p>
          <a:p>
            <a:r>
              <a:rPr lang="en-US" sz="2400" b="1" smtClean="0">
                <a:latin typeface="Times New Roman" panose="02020603050405020304" charset="0"/>
                <a:cs typeface="Times New Roman" panose="02020603050405020304" charset="0"/>
              </a:rPr>
              <a:t>Kartikay Sharma</a:t>
            </a:r>
            <a:endParaRPr lang="en-US" sz="2400" b="1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Class-XII</a:t>
            </a:r>
            <a:endParaRPr lang="en-US" sz="200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smtClean="0">
                <a:latin typeface="Times New Roman" panose="02020603050405020304" charset="0"/>
                <a:cs typeface="Times New Roman" panose="02020603050405020304" charset="0"/>
              </a:rPr>
              <a:t>Non-Medical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1312545"/>
            <a:ext cx="2738755" cy="366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360" y="626745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077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Q - 24 : Give the output of he following statement: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SELECT COUNT(DISTINCT SPORTS) FROM CLUB;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SELECT MIN(Age) FROM CLUB WHERE SEX=‘F’;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SELECT AVG(Pay) FROM CLUB WHERE SPORTS=‘KARATE’;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SELECT SUM(Pay) FROM CLUB WHERE DOA&gt;’1998-01-31’; </a:t>
            </a:r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59330"/>
            <a:ext cx="7320280" cy="443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381000" y="1774825"/>
            <a:ext cx="3150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&amp; 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" y="746760"/>
            <a:ext cx="5548630" cy="53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865" y="-25400"/>
            <a:ext cx="87642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25 : Write SQL queries for the following: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To display employee ids,names of employees,job ids with corresponding job titles.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To display names of employees sales and corresponding job titleswho achieved sales more than 1300000.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Identify foreign key in the table employee.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t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Write SQL command to change the JOBID to 104 of the employee with ID as E4 in th e table ‘EMPLOYEE’.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" y="2493645"/>
            <a:ext cx="5015865" cy="411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189865" y="2035175"/>
            <a:ext cx="443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Source Code &amp; Output : 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59"/>
          <a:stretch>
            <a:fillRect/>
          </a:stretch>
        </p:blipFill>
        <p:spPr bwMode="auto">
          <a:xfrm>
            <a:off x="762000" y="85090"/>
            <a:ext cx="4497705" cy="390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8"/>
          <a:stretch>
            <a:fillRect/>
          </a:stretch>
        </p:blipFill>
        <p:spPr bwMode="auto">
          <a:xfrm>
            <a:off x="762000" y="3985260"/>
            <a:ext cx="4497705" cy="257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687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INDEX</a:t>
            </a:r>
            <a:endParaRPr lang="en-US" sz="3600" b="1" dirty="0" smtClean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813435"/>
          <a:ext cx="86868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212541"/>
                <a:gridCol w="1788459"/>
              </a:tblGrid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 No.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Questions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Page No.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takes a string with multiple words and capitalizes first letter of each word and forms a new string out of it.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 reads a string and checks whether it’s a palindrome or not.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print the  longest word in a string of words.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to sort a dictionary’s values using  bubble sort and produce the sorted values as a list.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namely </a:t>
                      </a:r>
                      <a:r>
                        <a:rPr lang="en-US" sz="1700" baseline="0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nthroot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() that receives two parameters x and n and returns nth root of x.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 takes a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no. n and then returns a randomly  generated no. having exactly n digits.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 takes two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numbers and returns a number that has minimum one’s digit.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generates a series using a function which takes first and last values of a series  and then generates four terms that are equidistant.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Create a module for conversion of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 mass.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to count the words “to” and “the” present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in a text file “poem.txt”.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37160"/>
          <a:ext cx="8686800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229"/>
                <a:gridCol w="6004112"/>
                <a:gridCol w="1788459"/>
              </a:tblGrid>
              <a:tr h="300766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S. No.</a:t>
                      </a:r>
                      <a:endParaRPr lang="en-US" sz="17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Questions</a:t>
                      </a:r>
                      <a:endParaRPr lang="en-US" sz="17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Page No.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appends the contents of one file to another.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that reads characters from the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keyboard one by one. All lower case character gets stored in the file LOWER , all upper case characters gets stored in file UPPER and all other characters gets stored in a file OTHERS.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and display the number  of lines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starting with alphabet “A” present in a text file “LINES.TXT” 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to display the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greatest common divisor of two numbers.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hailstone sequence.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Happy numbers.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766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17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to 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Create a pie chart to check to check the amount of rainfall in </a:t>
                      </a:r>
                      <a:r>
                        <a:rPr lang="en-US" sz="1700" baseline="0" dirty="0" err="1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jan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separately.</a:t>
                      </a:r>
                      <a:endParaRPr lang="en-US" sz="1700" baseline="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18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</a:t>
                      </a:r>
                      <a:r>
                        <a:rPr lang="en-US" sz="170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 </a:t>
                      </a:r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A line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chart depicting the pries of the </a:t>
                      </a: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apps.</a:t>
                      </a:r>
                      <a:endParaRPr lang="en-US" sz="1700" baseline="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19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to binary search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in an array.</a:t>
                      </a:r>
                      <a:endParaRPr lang="en-US" sz="1700" baseline="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20.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to linear search in an array.</a:t>
                      </a:r>
                      <a:endParaRPr lang="en-US" sz="1700" baseline="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21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for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insertion of an element in a sorted array using traditional algorithm.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9080" y="227965"/>
          <a:ext cx="8625205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5982970"/>
                <a:gridCol w="1839595"/>
              </a:tblGrid>
              <a:tr h="37401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 No.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Questions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Page No.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22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for deletion of an element from  sorted linear</a:t>
                      </a:r>
                      <a:r>
                        <a:rPr lang="en-US" sz="1700" baseline="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list.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23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WAP to implement stack.</a:t>
                      </a:r>
                      <a:endParaRPr lang="en-US" sz="17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5640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24</a:t>
                      </a:r>
                      <a:endParaRPr lang="en-US" sz="170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Give the</a:t>
                      </a: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 output of he following statement: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SELECT COUNT(DISTINCT SPORTS) FROM CLUB;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SELECT MIN(Age) FROM CLUB WHERE SEX=‘F’;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SELECT AVG(Pay) FROM CLUB WHERE SPORTS=‘KARATE’;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SELECT SUM(Pay) FROM CLUB WHERE DOA&gt;’1998-01-31’; </a:t>
                      </a:r>
                      <a:endParaRPr lang="en-US" sz="170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1070"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25</a:t>
                      </a:r>
                      <a:endParaRPr lang="en-US" sz="170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Write SQL queries for the following</a:t>
                      </a: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: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display employee ids,names of employees,job ids with corresponding job titles.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display names of employees sales and corresponding job titleswho achieved sales more than 1300000.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Identify foreign key in the table employee.</a:t>
                      </a:r>
                      <a:endParaRPr lang="en-US" sz="1700" baseline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700" baseline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Write SQL command to change the JOBID to 104 of the employee with ID as E4 in th e table ‘EMPLOYEE’.</a:t>
                      </a:r>
                      <a:endParaRPr lang="en-US" sz="170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13360"/>
            <a:ext cx="8763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- 1 : WAP that takes a string with multiple words and capitalize first letter of each word and forms a new string out of it.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5299710"/>
            <a:ext cx="569916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1559560"/>
            <a:ext cx="32416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074599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Source Code 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472440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820" y="218440"/>
            <a:ext cx="8114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- 2 : WAP that reads a string and checks whether it’s a palindrome or not.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52600"/>
            <a:ext cx="39173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5003165"/>
            <a:ext cx="5786120" cy="121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055257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Source Code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563110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Output 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435" y="214090"/>
            <a:ext cx="784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i="1" dirty="0">
                <a:latin typeface="Times New Roman" panose="02020603050405020304" charset="0"/>
                <a:cs typeface="Times New Roman" panose="02020603050405020304" charset="0"/>
              </a:rPr>
              <a:t>Q - 3 : WAP that print the  longest word in a string of words.</a:t>
            </a:r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" y="4349750"/>
            <a:ext cx="5326380" cy="18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" y="1447800"/>
            <a:ext cx="40671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955175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Source Code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143" y="3981450"/>
            <a:ext cx="27498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6612</Words>
  <Application>WPS Presentation</Application>
  <PresentationFormat>On-screen Show (4:3)</PresentationFormat>
  <Paragraphs>347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SimSun</vt:lpstr>
      <vt:lpstr>Wingdings</vt:lpstr>
      <vt:lpstr>MS Gothic</vt:lpstr>
      <vt:lpstr>Times New Roman</vt:lpstr>
      <vt:lpstr>Calibri</vt:lpstr>
      <vt:lpstr>Times New Roman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pc</dc:creator>
  <cp:lastModifiedBy>Kartikay Sharma</cp:lastModifiedBy>
  <cp:revision>79</cp:revision>
  <dcterms:created xsi:type="dcterms:W3CDTF">2006-08-16T00:00:00Z</dcterms:created>
  <dcterms:modified xsi:type="dcterms:W3CDTF">2020-01-19T09:55:42Z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