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0"/>
  </p:notesMasterIdLst>
  <p:sldIdLst>
    <p:sldId id="292" r:id="rId2"/>
    <p:sldId id="293" r:id="rId3"/>
    <p:sldId id="296" r:id="rId4"/>
    <p:sldId id="297" r:id="rId5"/>
    <p:sldId id="324" r:id="rId6"/>
    <p:sldId id="298" r:id="rId7"/>
    <p:sldId id="295" r:id="rId8"/>
    <p:sldId id="299" r:id="rId9"/>
    <p:sldId id="300" r:id="rId10"/>
    <p:sldId id="262" r:id="rId11"/>
    <p:sldId id="306" r:id="rId12"/>
    <p:sldId id="261" r:id="rId13"/>
    <p:sldId id="305" r:id="rId14"/>
    <p:sldId id="259" r:id="rId15"/>
    <p:sldId id="260" r:id="rId16"/>
    <p:sldId id="294" r:id="rId17"/>
    <p:sldId id="302" r:id="rId18"/>
    <p:sldId id="269" r:id="rId19"/>
    <p:sldId id="301" r:id="rId20"/>
    <p:sldId id="307" r:id="rId21"/>
    <p:sldId id="270" r:id="rId22"/>
    <p:sldId id="273" r:id="rId23"/>
    <p:sldId id="265" r:id="rId24"/>
    <p:sldId id="304" r:id="rId25"/>
    <p:sldId id="308" r:id="rId26"/>
    <p:sldId id="303" r:id="rId27"/>
    <p:sldId id="278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924"/>
    <a:srgbClr val="D8A52F"/>
    <a:srgbClr val="F03745"/>
    <a:srgbClr val="BFBFBF"/>
    <a:srgbClr val="2CBBB9"/>
    <a:srgbClr val="B92023"/>
    <a:srgbClr val="F9F9F9"/>
    <a:srgbClr val="F7F7F7"/>
    <a:srgbClr val="F3F3F3"/>
    <a:srgbClr val="F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8" autoAdjust="0"/>
    <p:restoredTop sz="85926" autoAdjust="0"/>
  </p:normalViewPr>
  <p:slideViewPr>
    <p:cSldViewPr snapToGrid="0">
      <p:cViewPr varScale="1">
        <p:scale>
          <a:sx n="70" d="100"/>
          <a:sy n="70" d="100"/>
        </p:scale>
        <p:origin x="906" y="66"/>
      </p:cViewPr>
      <p:guideLst>
        <p:guide orient="horz" pos="217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36249968"/>
        <c:axId val="-1236253232"/>
      </c:barChart>
      <c:catAx>
        <c:axId val="-1236249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36253232"/>
        <c:crosses val="autoZero"/>
        <c:auto val="1"/>
        <c:lblAlgn val="ctr"/>
        <c:lblOffset val="100"/>
        <c:noMultiLvlLbl val="0"/>
      </c:catAx>
      <c:valAx>
        <c:axId val="-12362532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23624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explosion val="2"/>
            <c:spPr>
              <a:solidFill>
                <a:srgbClr val="B9202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D8A52F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第一季度</c:v>
                      </c:pt>
                      <c:pt idx="1">
                        <c:v>第二季度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B9202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8A52F"/>
              </a:solidFill>
              <a:ln>
                <a:noFill/>
              </a:ln>
              <a:effectLst/>
            </c:spPr>
          </c:dP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-2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类别 1</c:v>
                      </c:pt>
                      <c:pt idx="1">
                        <c:v>类别 2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-7"/>
        <c:axId val="-1236234736"/>
        <c:axId val="-1236259760"/>
      </c:barChart>
      <c:catAx>
        <c:axId val="-1236234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36259760"/>
        <c:crosses val="autoZero"/>
        <c:auto val="1"/>
        <c:lblAlgn val="ctr"/>
        <c:lblOffset val="100"/>
        <c:noMultiLvlLbl val="0"/>
      </c:catAx>
      <c:valAx>
        <c:axId val="-1236259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36234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1733-8BA9-4630-BA8F-209D83DFE62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572B3-F8A2-42E9-B42A-7256D1254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5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推荐</a:t>
            </a:r>
            <a:r>
              <a:rPr lang="en-US" altLang="zh-CN" dirty="0"/>
              <a:t>2013</a:t>
            </a:r>
            <a:r>
              <a:rPr lang="zh-CN" altLang="en-US" dirty="0"/>
              <a:t>版本</a:t>
            </a:r>
            <a:r>
              <a:rPr lang="en-US" altLang="zh-CN" dirty="0"/>
              <a:t>PPT</a:t>
            </a:r>
            <a:r>
              <a:rPr lang="zh-CN" altLang="en-US" dirty="0"/>
              <a:t>编辑使用本模板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欢迎购买</a:t>
            </a:r>
            <a:r>
              <a:rPr lang="en-US" altLang="zh-CN" dirty="0"/>
              <a:t>@PPT</a:t>
            </a:r>
            <a:r>
              <a:rPr lang="zh-CN" altLang="en-US" dirty="0"/>
              <a:t>演示之家大气模板，备注页有使用说明提示</a:t>
            </a:r>
            <a:endParaRPr lang="en-US" altLang="zh-CN" dirty="0"/>
          </a:p>
          <a:p>
            <a:r>
              <a:rPr lang="zh-CN" altLang="en-US" dirty="0"/>
              <a:t>任何咨询或定制模板，欢迎联系</a:t>
            </a:r>
            <a:r>
              <a:rPr lang="en-US" altLang="zh-CN" dirty="0"/>
              <a:t>237485059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45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五组数据关键文本排版展示，可列举五组数据排版展示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要添加</a:t>
            </a:r>
            <a:r>
              <a:rPr lang="en-US" altLang="zh-CN" dirty="0"/>
              <a:t>LOGO</a:t>
            </a:r>
            <a:r>
              <a:rPr lang="zh-CN" altLang="en-US" dirty="0"/>
              <a:t>，请进入视图</a:t>
            </a:r>
            <a:r>
              <a:rPr lang="en-US" altLang="zh-CN" dirty="0"/>
              <a:t>—— </a:t>
            </a:r>
            <a:r>
              <a:rPr lang="zh-CN" altLang="en-US" dirty="0"/>
              <a:t>幻灯片母版修改，如不清楚欢迎咨询</a:t>
            </a:r>
            <a:r>
              <a:rPr lang="en-US" altLang="zh-CN" dirty="0"/>
              <a:t>237485059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44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五组数据关键文本排版展示，可列举五组数据排版展示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要添加</a:t>
            </a:r>
            <a:r>
              <a:rPr lang="en-US" altLang="zh-CN" dirty="0"/>
              <a:t>LOGO</a:t>
            </a:r>
            <a:r>
              <a:rPr lang="zh-CN" altLang="en-US" dirty="0"/>
              <a:t>，请进入视图</a:t>
            </a:r>
            <a:r>
              <a:rPr lang="en-US" altLang="zh-CN" dirty="0"/>
              <a:t>—— </a:t>
            </a:r>
            <a:r>
              <a:rPr lang="zh-CN" altLang="en-US" dirty="0"/>
              <a:t>幻灯片母版修改，如不清楚欢迎咨询</a:t>
            </a:r>
            <a:r>
              <a:rPr lang="en-US" altLang="zh-CN" dirty="0"/>
              <a:t>237485059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65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三组数据文本排版说明页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99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三组数据文本排版说明页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08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图文排版页，四组数据展示，可展示季度数据，业绩数据等</a:t>
            </a:r>
            <a:endParaRPr lang="en-US" altLang="zh-CN" dirty="0"/>
          </a:p>
          <a:p>
            <a:r>
              <a:rPr lang="zh-CN" altLang="en-US" dirty="0"/>
              <a:t>要添加</a:t>
            </a:r>
            <a:r>
              <a:rPr lang="en-US" altLang="zh-CN" dirty="0"/>
              <a:t>LOGO</a:t>
            </a:r>
            <a:r>
              <a:rPr lang="zh-CN" altLang="en-US" dirty="0"/>
              <a:t>，请进入视图</a:t>
            </a:r>
            <a:r>
              <a:rPr lang="en-US" altLang="zh-CN" dirty="0"/>
              <a:t>—— </a:t>
            </a:r>
            <a:r>
              <a:rPr lang="zh-CN" altLang="en-US" dirty="0"/>
              <a:t>幻灯片母版修改，如不清楚欢迎咨询</a:t>
            </a:r>
            <a:r>
              <a:rPr lang="en-US" altLang="zh-CN" dirty="0"/>
              <a:t>237485059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10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三组数据文字混排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90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推荐</a:t>
            </a:r>
            <a:r>
              <a:rPr lang="en-US" altLang="zh-CN" dirty="0"/>
              <a:t>2013</a:t>
            </a:r>
            <a:r>
              <a:rPr lang="zh-CN" altLang="en-US" dirty="0"/>
              <a:t>版本</a:t>
            </a:r>
            <a:r>
              <a:rPr lang="en-US" altLang="zh-CN" dirty="0"/>
              <a:t>PPT</a:t>
            </a:r>
            <a:r>
              <a:rPr lang="zh-CN" altLang="en-US" dirty="0"/>
              <a:t>编辑使用本模板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欢迎购买</a:t>
            </a:r>
            <a:r>
              <a:rPr lang="en-US" altLang="zh-CN" dirty="0"/>
              <a:t>@PPT</a:t>
            </a:r>
            <a:r>
              <a:rPr lang="zh-CN" altLang="en-US" dirty="0"/>
              <a:t>演示之家大气模板，备注页有使用说明提示</a:t>
            </a:r>
            <a:endParaRPr lang="en-US" altLang="zh-CN" dirty="0"/>
          </a:p>
          <a:p>
            <a:r>
              <a:rPr lang="zh-CN" altLang="en-US" dirty="0"/>
              <a:t>任何咨询或定制模板，欢迎联系</a:t>
            </a:r>
            <a:r>
              <a:rPr lang="en-US" altLang="zh-CN" dirty="0"/>
              <a:t>237485059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89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第一章节过渡页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81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三组数据文本排版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69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三组数据文本排版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76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第一章节过渡页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48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三组数据文本排版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15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三组圆环图对比展示，右键修改数据，可展示三组同比数据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37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第四章节过渡页展示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12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三组两列柱形图对比展示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37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三组两列柱形图对比展示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66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第三章节过渡页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33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三组两列柱形图对比展示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31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欢迎关注我的微博</a:t>
            </a:r>
            <a:r>
              <a:rPr lang="en-US" altLang="zh-CN" dirty="0"/>
              <a:t>@PPT</a:t>
            </a:r>
            <a:r>
              <a:rPr lang="zh-CN" altLang="en-US" dirty="0"/>
              <a:t>演示之家，共同探讨</a:t>
            </a:r>
            <a:r>
              <a:rPr lang="en-US" altLang="zh-CN" dirty="0"/>
              <a:t>PPT</a:t>
            </a:r>
            <a:r>
              <a:rPr lang="zh-CN" altLang="en-US" dirty="0"/>
              <a:t>演示之美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8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并列文本排版页，可用于三项观点列举说明等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图文排版页，可用于展示客户案例、项目案例或部门活动等，直接右键更改图片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80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图文排版页，可用于展示客户案例、项目案例或部门活动等，直接右键更改图片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7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第二章节过渡页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1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附上设计色彩值，方便您的配色修改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CAE3-232F-4833-ACD9-407089935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1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附上设计色彩值，方便您的配色修改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CAE3-232F-4833-ACD9-407089935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5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第三章节过渡页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572B3-F8A2-42E9-B42A-7256D1254B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0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33402" y="0"/>
            <a:ext cx="742951" cy="762000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800" b="1" dirty="0"/>
              <a:t>LOGO</a:t>
            </a:r>
            <a:endParaRPr lang="zh-CN" altLang="en-US" sz="1800" b="1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90500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190500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648011"/>
            <a:ext cx="12192000" cy="2394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812"/>
            <a:ext cx="12192000" cy="6892127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876300" y="2687439"/>
            <a:ext cx="12192000" cy="173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</a:rPr>
              <a:t>Evaluating Automated 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</a:rPr>
              <a:t>ProgramRepair Using 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</a:rPr>
              <a:t>Characteristics of Defects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858963" y="3984425"/>
            <a:ext cx="0" cy="44061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55565" y="4425043"/>
            <a:ext cx="71410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993415" y="2687411"/>
            <a:ext cx="0" cy="1737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369300" y="2689225"/>
            <a:ext cx="6241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2672834"/>
            <a:ext cx="1378166" cy="175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71287" y="2672838"/>
            <a:ext cx="198483" cy="17522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4743451" y="6206384"/>
            <a:ext cx="3352800" cy="689717"/>
          </a:xfrm>
          <a:prstGeom prst="triangle">
            <a:avLst/>
          </a:prstGeom>
          <a:solidFill>
            <a:srgbClr val="F9F9F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7232199" y="5734051"/>
            <a:ext cx="3588204" cy="1159176"/>
          </a:xfrm>
          <a:prstGeom prst="triangle">
            <a:avLst/>
          </a:prstGeom>
          <a:solidFill>
            <a:srgbClr val="F9F9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939951" y="6457954"/>
            <a:ext cx="1607004" cy="435276"/>
          </a:xfrm>
          <a:prstGeom prst="triangle">
            <a:avLst/>
          </a:prstGeom>
          <a:solidFill>
            <a:srgbClr val="F9F9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1462430" y="6034933"/>
            <a:ext cx="3164684" cy="857192"/>
          </a:xfrm>
          <a:prstGeom prst="triangle">
            <a:avLst/>
          </a:prstGeom>
          <a:solidFill>
            <a:srgbClr val="F9F9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04840" y="4849495"/>
            <a:ext cx="440944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徐文斌   张玮凡  张钦圣   黄宇昊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895" y="4566920"/>
            <a:ext cx="5056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IEEE 8th International Workshop on Emprical Software Engineering in Pratice </a:t>
            </a:r>
          </a:p>
          <a:p>
            <a:r>
              <a:rPr lang="en-US" altLang="zh-CN">
                <a:solidFill>
                  <a:schemeClr val="bg1"/>
                </a:solidFill>
              </a:rPr>
              <a:t>Haruki Yokoyama, Yoshiki Higo and Shinji Kusmoto </a:t>
            </a:r>
          </a:p>
          <a:p>
            <a:r>
              <a:rPr lang="en-US" altLang="zh-CN">
                <a:solidFill>
                  <a:schemeClr val="bg1"/>
                </a:solidFill>
              </a:rPr>
              <a:t>Graduate School of Information Science and Technology, OSAKA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6"/>
    </mc:Choice>
    <mc:Fallback xmlns="">
      <p:transition spd="slow" advTm="6016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6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4" grpId="0" bldLvl="0" animBg="1"/>
          <p:bldP spid="31" grpId="0" bldLvl="0" animBg="1"/>
          <p:bldP spid="18" grpId="0" bldLvl="0" animBg="1"/>
          <p:bldP spid="40" grpId="0" bldLvl="0" animBg="1"/>
          <p:bldP spid="41" grpId="0" bldLvl="0" animBg="1"/>
          <p:bldP spid="42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6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4" grpId="0" bldLvl="0" animBg="1"/>
          <p:bldP spid="31" grpId="0" bldLvl="0" animBg="1"/>
          <p:bldP spid="18" grpId="0" bldLvl="0" animBg="1"/>
          <p:bldP spid="40" grpId="0" bldLvl="0" animBg="1"/>
          <p:bldP spid="41" grpId="0" bldLvl="0" animBg="1"/>
          <p:bldP spid="42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165471"/>
            <a:ext cx="11610975" cy="52578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33">
        <p15:prstTrans prst="pageCurlDouble" invX="1"/>
      </p:transition>
    </mc:Choice>
    <mc:Fallback xmlns="">
      <p:transition spd="slow" advTm="30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941802"/>
            <a:ext cx="6176963" cy="279711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175" y="3567409"/>
            <a:ext cx="7746042" cy="1276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33">
        <p15:prstTrans prst="pageCurlDouble" invX="1"/>
      </p:transition>
    </mc:Choice>
    <mc:Fallback xmlns="">
      <p:transition spd="slow" advTm="30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1729" y="2469889"/>
            <a:ext cx="2717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</a:p>
        </p:txBody>
      </p:sp>
      <p:sp>
        <p:nvSpPr>
          <p:cNvPr id="6" name="矩形 5"/>
          <p:cNvSpPr/>
          <p:nvPr/>
        </p:nvSpPr>
        <p:spPr>
          <a:xfrm>
            <a:off x="1301729" y="4350552"/>
            <a:ext cx="529138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 The success rate of fixing defects for Blocker and Critical defects was higher than for overall defects. </a:t>
            </a:r>
          </a:p>
          <a:p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jKali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failed to fix any Critical defects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。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3 Trivial defects were not fixed by any tools.</a:t>
            </a:r>
          </a:p>
          <a:p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29" y="3172766"/>
            <a:ext cx="5334000" cy="381000"/>
          </a:xfrm>
          <a:prstGeom prst="rect">
            <a:avLst/>
          </a:prstGeom>
        </p:spPr>
      </p:pic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337743" y="3589491"/>
          <a:ext cx="52553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0"/>
                <a:gridCol w="1751790"/>
                <a:gridCol w="1751790"/>
              </a:tblGrid>
              <a:tr h="34076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jGenProg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jKali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Nopol</a:t>
                      </a:r>
                      <a:endParaRPr lang="zh-CN" altLang="en-US" dirty="0"/>
                    </a:p>
                  </a:txBody>
                  <a:tcPr/>
                </a:tc>
              </a:tr>
              <a:tr h="34076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92" y="1085734"/>
            <a:ext cx="11791950" cy="19431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936">
        <p14:pan/>
      </p:transition>
    </mc:Choice>
    <mc:Fallback xmlns="">
      <p:transition spd="slow" advTm="29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1729" y="2469889"/>
            <a:ext cx="2717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2" y="1085734"/>
            <a:ext cx="11791950" cy="19431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729" y="3172766"/>
            <a:ext cx="5133975" cy="4000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77929" y="4353840"/>
            <a:ext cx="52553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 The success rate of fixing defects did not change very much from the viewpoint of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isReopened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Nopol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has not been able to fix any reopened defects.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77929" y="3558037"/>
          <a:ext cx="52553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0"/>
                <a:gridCol w="1751790"/>
                <a:gridCol w="1751790"/>
              </a:tblGrid>
              <a:tr h="34076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jGenProg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jKali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Nopol</a:t>
                      </a:r>
                      <a:endParaRPr lang="zh-CN" altLang="en-US" dirty="0"/>
                    </a:p>
                  </a:txBody>
                  <a:tcPr/>
                </a:tc>
              </a:tr>
              <a:tr h="340769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936">
        <p14:pan/>
      </p:transition>
    </mc:Choice>
    <mc:Fallback xmlns="">
      <p:transition spd="slow" advTm="29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648014"/>
            <a:ext cx="12192000" cy="2394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09664" y="640642"/>
            <a:ext cx="577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Time of Fixing Defects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5662957" y="3507033"/>
          <a:ext cx="6338487" cy="245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52" y="1256865"/>
            <a:ext cx="9877425" cy="4191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60">
        <p:blinds dir="vert"/>
      </p:transition>
    </mc:Choice>
    <mc:Fallback xmlns="">
      <p:transition spd="slow" advTm="306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65" y="333375"/>
            <a:ext cx="7576763" cy="33909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389429" y="4067175"/>
            <a:ext cx="59388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 The mean time of fixing defects for Minor is longer than the overall mean.</a:t>
            </a:r>
          </a:p>
          <a:p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 In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jGenProg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and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jKali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the mean time of fixing defects for reopened is longer than that for non-reopened.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528">
        <p15:prstTrans prst="pageCurlDouble"/>
      </p:transition>
    </mc:Choice>
    <mc:Fallback xmlns="">
      <p:transition spd="slow" advTm="25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2"/>
            <a:ext cx="12192000" cy="6892127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55565" y="2470950"/>
            <a:ext cx="34760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APR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876300" y="2825234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Discussion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858963" y="3984425"/>
            <a:ext cx="0" cy="44061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55565" y="4425043"/>
            <a:ext cx="71410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993415" y="2687411"/>
            <a:ext cx="0" cy="1737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369300" y="2689225"/>
            <a:ext cx="6241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2672834"/>
            <a:ext cx="1378166" cy="175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71287" y="2672838"/>
            <a:ext cx="198483" cy="17522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4743451" y="6206384"/>
            <a:ext cx="3352800" cy="689717"/>
          </a:xfrm>
          <a:prstGeom prst="triangle">
            <a:avLst/>
          </a:prstGeom>
          <a:solidFill>
            <a:srgbClr val="F9F9F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7232199" y="5734051"/>
            <a:ext cx="3588204" cy="1159176"/>
          </a:xfrm>
          <a:prstGeom prst="triangle">
            <a:avLst/>
          </a:prstGeom>
          <a:solidFill>
            <a:srgbClr val="F9F9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939951" y="6457954"/>
            <a:ext cx="1607004" cy="435276"/>
          </a:xfrm>
          <a:prstGeom prst="triangle">
            <a:avLst/>
          </a:prstGeom>
          <a:solidFill>
            <a:srgbClr val="F9F9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1462430" y="6034933"/>
            <a:ext cx="3164684" cy="857192"/>
          </a:xfrm>
          <a:prstGeom prst="triangle">
            <a:avLst/>
          </a:prstGeom>
          <a:solidFill>
            <a:srgbClr val="F9F9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6"/>
    </mc:Choice>
    <mc:Fallback xmlns="">
      <p:transition spd="slow" advTm="6016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6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" grpId="0"/>
          <p:bldP spid="14" grpId="0" bldLvl="0" animBg="1"/>
          <p:bldP spid="31" grpId="0" bldLvl="0" animBg="1"/>
          <p:bldP spid="18" grpId="0" bldLvl="0" animBg="1"/>
          <p:bldP spid="40" grpId="0" bldLvl="0" animBg="1"/>
          <p:bldP spid="41" grpId="0" bldLvl="0" animBg="1"/>
          <p:bldP spid="42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6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" grpId="0"/>
          <p:bldP spid="14" grpId="0" bldLvl="0" animBg="1"/>
          <p:bldP spid="31" grpId="0" bldLvl="0" animBg="1"/>
          <p:bldP spid="18" grpId="0" bldLvl="0" animBg="1"/>
          <p:bldP spid="40" grpId="0" bldLvl="0" animBg="1"/>
          <p:bldP spid="41" grpId="0" bldLvl="0" animBg="1"/>
          <p:bldP spid="42" grpId="0" bldLvl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"/>
            <a:ext cx="12192000" cy="6892127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21066235">
            <a:off x="5053459" y="2052605"/>
            <a:ext cx="2085083" cy="2105329"/>
            <a:chOff x="3739" y="2056"/>
            <a:chExt cx="206" cy="208"/>
          </a:xfrm>
          <a:solidFill>
            <a:schemeClr val="bg1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3739" y="2110"/>
              <a:ext cx="79" cy="154"/>
            </a:xfrm>
            <a:custGeom>
              <a:avLst/>
              <a:gdLst>
                <a:gd name="T0" fmla="*/ 28 w 32"/>
                <a:gd name="T1" fmla="*/ 0 h 63"/>
                <a:gd name="T2" fmla="*/ 9 w 32"/>
                <a:gd name="T3" fmla="*/ 2 h 63"/>
                <a:gd name="T4" fmla="*/ 0 w 32"/>
                <a:gd name="T5" fmla="*/ 11 h 63"/>
                <a:gd name="T6" fmla="*/ 0 w 32"/>
                <a:gd name="T7" fmla="*/ 23 h 63"/>
                <a:gd name="T8" fmla="*/ 9 w 32"/>
                <a:gd name="T9" fmla="*/ 33 h 63"/>
                <a:gd name="T10" fmla="*/ 19 w 32"/>
                <a:gd name="T11" fmla="*/ 36 h 63"/>
                <a:gd name="T12" fmla="*/ 19 w 32"/>
                <a:gd name="T13" fmla="*/ 58 h 63"/>
                <a:gd name="T14" fmla="*/ 22 w 32"/>
                <a:gd name="T15" fmla="*/ 61 h 63"/>
                <a:gd name="T16" fmla="*/ 27 w 32"/>
                <a:gd name="T17" fmla="*/ 52 h 63"/>
                <a:gd name="T18" fmla="*/ 28 w 32"/>
                <a:gd name="T19" fmla="*/ 45 h 63"/>
                <a:gd name="T20" fmla="*/ 28 w 32"/>
                <a:gd name="T21" fmla="*/ 37 h 63"/>
                <a:gd name="T22" fmla="*/ 31 w 32"/>
                <a:gd name="T23" fmla="*/ 31 h 63"/>
                <a:gd name="T24" fmla="*/ 31 w 32"/>
                <a:gd name="T25" fmla="*/ 4 h 63"/>
                <a:gd name="T26" fmla="*/ 28 w 32"/>
                <a:gd name="T27" fmla="*/ 0 h 63"/>
                <a:gd name="T28" fmla="*/ 10 w 32"/>
                <a:gd name="T29" fmla="*/ 23 h 63"/>
                <a:gd name="T30" fmla="*/ 7 w 32"/>
                <a:gd name="T31" fmla="*/ 26 h 63"/>
                <a:gd name="T32" fmla="*/ 5 w 32"/>
                <a:gd name="T33" fmla="*/ 23 h 63"/>
                <a:gd name="T34" fmla="*/ 5 w 32"/>
                <a:gd name="T35" fmla="*/ 11 h 63"/>
                <a:gd name="T36" fmla="*/ 7 w 32"/>
                <a:gd name="T37" fmla="*/ 8 h 63"/>
                <a:gd name="T38" fmla="*/ 10 w 32"/>
                <a:gd name="T39" fmla="*/ 11 h 63"/>
                <a:gd name="T40" fmla="*/ 10 w 32"/>
                <a:gd name="T41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63">
                  <a:moveTo>
                    <a:pt x="28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0" y="3"/>
                    <a:pt x="0" y="1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33"/>
                    <a:pt x="9" y="33"/>
                  </a:cubicBezTo>
                  <a:cubicBezTo>
                    <a:pt x="9" y="33"/>
                    <a:pt x="19" y="33"/>
                    <a:pt x="19" y="3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61"/>
                    <a:pt x="22" y="61"/>
                  </a:cubicBezTo>
                  <a:cubicBezTo>
                    <a:pt x="22" y="61"/>
                    <a:pt x="32" y="63"/>
                    <a:pt x="27" y="52"/>
                  </a:cubicBezTo>
                  <a:cubicBezTo>
                    <a:pt x="31" y="49"/>
                    <a:pt x="28" y="45"/>
                    <a:pt x="28" y="45"/>
                  </a:cubicBezTo>
                  <a:cubicBezTo>
                    <a:pt x="28" y="45"/>
                    <a:pt x="31" y="41"/>
                    <a:pt x="28" y="37"/>
                  </a:cubicBezTo>
                  <a:cubicBezTo>
                    <a:pt x="28" y="37"/>
                    <a:pt x="31" y="33"/>
                    <a:pt x="31" y="31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0"/>
                    <a:pt x="28" y="0"/>
                  </a:cubicBezTo>
                  <a:close/>
                  <a:moveTo>
                    <a:pt x="10" y="23"/>
                  </a:moveTo>
                  <a:cubicBezTo>
                    <a:pt x="10" y="25"/>
                    <a:pt x="9" y="26"/>
                    <a:pt x="7" y="26"/>
                  </a:cubicBezTo>
                  <a:cubicBezTo>
                    <a:pt x="6" y="26"/>
                    <a:pt x="5" y="25"/>
                    <a:pt x="5" y="2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9"/>
                    <a:pt x="6" y="8"/>
                    <a:pt x="7" y="8"/>
                  </a:cubicBezTo>
                  <a:cubicBezTo>
                    <a:pt x="9" y="8"/>
                    <a:pt x="10" y="9"/>
                    <a:pt x="10" y="11"/>
                  </a:cubicBezTo>
                  <a:lnTo>
                    <a:pt x="1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3820" y="2056"/>
              <a:ext cx="125" cy="178"/>
            </a:xfrm>
            <a:custGeom>
              <a:avLst/>
              <a:gdLst>
                <a:gd name="T0" fmla="*/ 46 w 51"/>
                <a:gd name="T1" fmla="*/ 28 h 73"/>
                <a:gd name="T2" fmla="*/ 46 w 51"/>
                <a:gd name="T3" fmla="*/ 3 h 73"/>
                <a:gd name="T4" fmla="*/ 43 w 51"/>
                <a:gd name="T5" fmla="*/ 3 h 73"/>
                <a:gd name="T6" fmla="*/ 3 w 51"/>
                <a:gd name="T7" fmla="*/ 22 h 73"/>
                <a:gd name="T8" fmla="*/ 1 w 51"/>
                <a:gd name="T9" fmla="*/ 25 h 73"/>
                <a:gd name="T10" fmla="*/ 1 w 51"/>
                <a:gd name="T11" fmla="*/ 48 h 73"/>
                <a:gd name="T12" fmla="*/ 4 w 51"/>
                <a:gd name="T13" fmla="*/ 51 h 73"/>
                <a:gd name="T14" fmla="*/ 44 w 51"/>
                <a:gd name="T15" fmla="*/ 70 h 73"/>
                <a:gd name="T16" fmla="*/ 46 w 51"/>
                <a:gd name="T17" fmla="*/ 70 h 73"/>
                <a:gd name="T18" fmla="*/ 46 w 51"/>
                <a:gd name="T19" fmla="*/ 45 h 73"/>
                <a:gd name="T20" fmla="*/ 51 w 51"/>
                <a:gd name="T21" fmla="*/ 36 h 73"/>
                <a:gd name="T22" fmla="*/ 46 w 51"/>
                <a:gd name="T2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73">
                  <a:moveTo>
                    <a:pt x="46" y="28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3" y="3"/>
                    <a:pt x="43" y="3"/>
                  </a:cubicBezTo>
                  <a:cubicBezTo>
                    <a:pt x="30" y="24"/>
                    <a:pt x="3" y="22"/>
                    <a:pt x="3" y="22"/>
                  </a:cubicBezTo>
                  <a:cubicBezTo>
                    <a:pt x="0" y="22"/>
                    <a:pt x="1" y="25"/>
                    <a:pt x="1" y="2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4" y="51"/>
                    <a:pt x="4" y="51"/>
                  </a:cubicBezTo>
                  <a:cubicBezTo>
                    <a:pt x="34" y="51"/>
                    <a:pt x="44" y="70"/>
                    <a:pt x="44" y="70"/>
                  </a:cubicBezTo>
                  <a:cubicBezTo>
                    <a:pt x="44" y="70"/>
                    <a:pt x="46" y="73"/>
                    <a:pt x="46" y="7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9" y="43"/>
                    <a:pt x="51" y="40"/>
                    <a:pt x="51" y="36"/>
                  </a:cubicBezTo>
                  <a:cubicBezTo>
                    <a:pt x="51" y="33"/>
                    <a:pt x="49" y="30"/>
                    <a:pt x="4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393179" y="4306759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36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DISCUSSION</a:t>
            </a:r>
            <a:endParaRPr lang="en-US" sz="36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89535" y="1139597"/>
            <a:ext cx="4612931" cy="4612931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832">
        <p14:switch dir="r"/>
      </p:transition>
    </mc:Choice>
    <mc:Fallback xmlns="">
      <p:transition spd="slow" advTm="18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2" y="437702"/>
            <a:ext cx="5391151" cy="335801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56287" y="1038064"/>
            <a:ext cx="48729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Why different types of defects have different impacts on APR tools?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42" y="1982068"/>
            <a:ext cx="5553075" cy="27720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10312" y="4564767"/>
            <a:ext cx="5514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To answer this question, this paper focused on the amount of change in source code in case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successful fixing. The source code difference is obtained in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the Unix Diff format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(consist of added lines and deleted lines)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6200" y="3795714"/>
            <a:ext cx="1843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Diff format example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1583492" y="4754134"/>
            <a:ext cx="3218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Similar diff format example in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github</a:t>
            </a:r>
            <a:endParaRPr lang="zh-CN" altLang="en-US" sz="1600" dirty="0"/>
          </a:p>
        </p:txBody>
      </p:sp>
    </p:spTree>
  </p:cSld>
  <p:clrMapOvr>
    <a:masterClrMapping/>
  </p:clrMapOvr>
  <p:transition spd="slow" advTm="2998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742950" y="4907342"/>
            <a:ext cx="3154680" cy="0"/>
          </a:xfrm>
          <a:prstGeom prst="line">
            <a:avLst/>
          </a:prstGeom>
          <a:ln w="9525">
            <a:solidFill>
              <a:srgbClr val="B92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4" y="804862"/>
            <a:ext cx="9915525" cy="399097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285232" y="4976400"/>
            <a:ext cx="96113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 The mean added/deleted lines of fixing defects for Minor is higher than the overall mean.</a:t>
            </a:r>
          </a:p>
          <a:p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In reopened defects, the added lines of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jKali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are much larger than others.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</p:spTree>
  </p:cSld>
  <p:clrMapOvr>
    <a:masterClrMapping/>
  </p:clrMapOvr>
  <p:transition spd="slow" advTm="2998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"/>
            <a:ext cx="12192000" cy="6892127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21066235">
            <a:off x="5053459" y="2052605"/>
            <a:ext cx="2085083" cy="2105329"/>
            <a:chOff x="3739" y="2056"/>
            <a:chExt cx="206" cy="208"/>
          </a:xfrm>
          <a:solidFill>
            <a:schemeClr val="bg1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3739" y="2110"/>
              <a:ext cx="79" cy="154"/>
            </a:xfrm>
            <a:custGeom>
              <a:avLst/>
              <a:gdLst>
                <a:gd name="T0" fmla="*/ 28 w 32"/>
                <a:gd name="T1" fmla="*/ 0 h 63"/>
                <a:gd name="T2" fmla="*/ 9 w 32"/>
                <a:gd name="T3" fmla="*/ 2 h 63"/>
                <a:gd name="T4" fmla="*/ 0 w 32"/>
                <a:gd name="T5" fmla="*/ 11 h 63"/>
                <a:gd name="T6" fmla="*/ 0 w 32"/>
                <a:gd name="T7" fmla="*/ 23 h 63"/>
                <a:gd name="T8" fmla="*/ 9 w 32"/>
                <a:gd name="T9" fmla="*/ 33 h 63"/>
                <a:gd name="T10" fmla="*/ 19 w 32"/>
                <a:gd name="T11" fmla="*/ 36 h 63"/>
                <a:gd name="T12" fmla="*/ 19 w 32"/>
                <a:gd name="T13" fmla="*/ 58 h 63"/>
                <a:gd name="T14" fmla="*/ 22 w 32"/>
                <a:gd name="T15" fmla="*/ 61 h 63"/>
                <a:gd name="T16" fmla="*/ 27 w 32"/>
                <a:gd name="T17" fmla="*/ 52 h 63"/>
                <a:gd name="T18" fmla="*/ 28 w 32"/>
                <a:gd name="T19" fmla="*/ 45 h 63"/>
                <a:gd name="T20" fmla="*/ 28 w 32"/>
                <a:gd name="T21" fmla="*/ 37 h 63"/>
                <a:gd name="T22" fmla="*/ 31 w 32"/>
                <a:gd name="T23" fmla="*/ 31 h 63"/>
                <a:gd name="T24" fmla="*/ 31 w 32"/>
                <a:gd name="T25" fmla="*/ 4 h 63"/>
                <a:gd name="T26" fmla="*/ 28 w 32"/>
                <a:gd name="T27" fmla="*/ 0 h 63"/>
                <a:gd name="T28" fmla="*/ 10 w 32"/>
                <a:gd name="T29" fmla="*/ 23 h 63"/>
                <a:gd name="T30" fmla="*/ 7 w 32"/>
                <a:gd name="T31" fmla="*/ 26 h 63"/>
                <a:gd name="T32" fmla="*/ 5 w 32"/>
                <a:gd name="T33" fmla="*/ 23 h 63"/>
                <a:gd name="T34" fmla="*/ 5 w 32"/>
                <a:gd name="T35" fmla="*/ 11 h 63"/>
                <a:gd name="T36" fmla="*/ 7 w 32"/>
                <a:gd name="T37" fmla="*/ 8 h 63"/>
                <a:gd name="T38" fmla="*/ 10 w 32"/>
                <a:gd name="T39" fmla="*/ 11 h 63"/>
                <a:gd name="T40" fmla="*/ 10 w 32"/>
                <a:gd name="T41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63">
                  <a:moveTo>
                    <a:pt x="28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0" y="3"/>
                    <a:pt x="0" y="1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33"/>
                    <a:pt x="9" y="33"/>
                  </a:cubicBezTo>
                  <a:cubicBezTo>
                    <a:pt x="9" y="33"/>
                    <a:pt x="19" y="33"/>
                    <a:pt x="19" y="3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61"/>
                    <a:pt x="22" y="61"/>
                  </a:cubicBezTo>
                  <a:cubicBezTo>
                    <a:pt x="22" y="61"/>
                    <a:pt x="32" y="63"/>
                    <a:pt x="27" y="52"/>
                  </a:cubicBezTo>
                  <a:cubicBezTo>
                    <a:pt x="31" y="49"/>
                    <a:pt x="28" y="45"/>
                    <a:pt x="28" y="45"/>
                  </a:cubicBezTo>
                  <a:cubicBezTo>
                    <a:pt x="28" y="45"/>
                    <a:pt x="31" y="41"/>
                    <a:pt x="28" y="37"/>
                  </a:cubicBezTo>
                  <a:cubicBezTo>
                    <a:pt x="28" y="37"/>
                    <a:pt x="31" y="33"/>
                    <a:pt x="31" y="31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0"/>
                    <a:pt x="28" y="0"/>
                  </a:cubicBezTo>
                  <a:close/>
                  <a:moveTo>
                    <a:pt x="10" y="23"/>
                  </a:moveTo>
                  <a:cubicBezTo>
                    <a:pt x="10" y="25"/>
                    <a:pt x="9" y="26"/>
                    <a:pt x="7" y="26"/>
                  </a:cubicBezTo>
                  <a:cubicBezTo>
                    <a:pt x="6" y="26"/>
                    <a:pt x="5" y="25"/>
                    <a:pt x="5" y="2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9"/>
                    <a:pt x="6" y="8"/>
                    <a:pt x="7" y="8"/>
                  </a:cubicBezTo>
                  <a:cubicBezTo>
                    <a:pt x="9" y="8"/>
                    <a:pt x="10" y="9"/>
                    <a:pt x="10" y="11"/>
                  </a:cubicBezTo>
                  <a:lnTo>
                    <a:pt x="1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3820" y="2056"/>
              <a:ext cx="125" cy="178"/>
            </a:xfrm>
            <a:custGeom>
              <a:avLst/>
              <a:gdLst>
                <a:gd name="T0" fmla="*/ 46 w 51"/>
                <a:gd name="T1" fmla="*/ 28 h 73"/>
                <a:gd name="T2" fmla="*/ 46 w 51"/>
                <a:gd name="T3" fmla="*/ 3 h 73"/>
                <a:gd name="T4" fmla="*/ 43 w 51"/>
                <a:gd name="T5" fmla="*/ 3 h 73"/>
                <a:gd name="T6" fmla="*/ 3 w 51"/>
                <a:gd name="T7" fmla="*/ 22 h 73"/>
                <a:gd name="T8" fmla="*/ 1 w 51"/>
                <a:gd name="T9" fmla="*/ 25 h 73"/>
                <a:gd name="T10" fmla="*/ 1 w 51"/>
                <a:gd name="T11" fmla="*/ 48 h 73"/>
                <a:gd name="T12" fmla="*/ 4 w 51"/>
                <a:gd name="T13" fmla="*/ 51 h 73"/>
                <a:gd name="T14" fmla="*/ 44 w 51"/>
                <a:gd name="T15" fmla="*/ 70 h 73"/>
                <a:gd name="T16" fmla="*/ 46 w 51"/>
                <a:gd name="T17" fmla="*/ 70 h 73"/>
                <a:gd name="T18" fmla="*/ 46 w 51"/>
                <a:gd name="T19" fmla="*/ 45 h 73"/>
                <a:gd name="T20" fmla="*/ 51 w 51"/>
                <a:gd name="T21" fmla="*/ 36 h 73"/>
                <a:gd name="T22" fmla="*/ 46 w 51"/>
                <a:gd name="T23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73">
                  <a:moveTo>
                    <a:pt x="46" y="28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3" y="3"/>
                    <a:pt x="43" y="3"/>
                  </a:cubicBezTo>
                  <a:cubicBezTo>
                    <a:pt x="30" y="24"/>
                    <a:pt x="3" y="22"/>
                    <a:pt x="3" y="22"/>
                  </a:cubicBezTo>
                  <a:cubicBezTo>
                    <a:pt x="0" y="22"/>
                    <a:pt x="1" y="25"/>
                    <a:pt x="1" y="2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4" y="51"/>
                    <a:pt x="4" y="51"/>
                  </a:cubicBezTo>
                  <a:cubicBezTo>
                    <a:pt x="34" y="51"/>
                    <a:pt x="44" y="70"/>
                    <a:pt x="44" y="70"/>
                  </a:cubicBezTo>
                  <a:cubicBezTo>
                    <a:pt x="44" y="70"/>
                    <a:pt x="46" y="73"/>
                    <a:pt x="46" y="7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9" y="43"/>
                    <a:pt x="51" y="40"/>
                    <a:pt x="51" y="36"/>
                  </a:cubicBezTo>
                  <a:cubicBezTo>
                    <a:pt x="51" y="33"/>
                    <a:pt x="49" y="30"/>
                    <a:pt x="4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393179" y="4306759"/>
            <a:ext cx="29451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BACKGROUND</a:t>
            </a:r>
          </a:p>
        </p:txBody>
      </p:sp>
      <p:sp>
        <p:nvSpPr>
          <p:cNvPr id="7" name="椭圆 6"/>
          <p:cNvSpPr/>
          <p:nvPr/>
        </p:nvSpPr>
        <p:spPr>
          <a:xfrm>
            <a:off x="3789535" y="1139597"/>
            <a:ext cx="4612931" cy="4612931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832">
        <p14:switch dir="r"/>
      </p:transition>
    </mc:Choice>
    <mc:Fallback xmlns="">
      <p:transition spd="slow" advTm="18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04862"/>
            <a:ext cx="6838949" cy="275266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095483" y="3937846"/>
            <a:ext cx="3905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 The mean added/deleted lines of fixing defects for Minor is higher than the overall mean.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In reopened defects, the added lines of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jKali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are much larger than others.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9114" y="3849394"/>
            <a:ext cx="54159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1 Minor defects: low success rate and long fixing time.</a:t>
            </a:r>
          </a:p>
          <a:p>
            <a:r>
              <a:rPr lang="en-US" altLang="zh-CN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2  </a:t>
            </a:r>
            <a:r>
              <a:rPr lang="en-US" altLang="zh-CN" sz="28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jKali</a:t>
            </a:r>
            <a:r>
              <a:rPr lang="en-US" altLang="zh-CN" sz="2800" dirty="0" smtClean="0">
                <a:solidFill>
                  <a:schemeClr val="tx2"/>
                </a:solidFill>
                <a:cs typeface="Arial" panose="020B0604020202020204" pitchFamily="34" charset="0"/>
              </a:rPr>
              <a:t> has longer fixing time with reopened defects.</a:t>
            </a:r>
            <a:endParaRPr lang="zh-CN" altLang="en-US" sz="28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</p:spTree>
  </p:cSld>
  <p:clrMapOvr>
    <a:masterClrMapping/>
  </p:clrMapOvr>
  <p:transition spd="slow" advTm="2998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127200" y="4434968"/>
            <a:ext cx="438151" cy="438151"/>
          </a:xfrm>
          <a:prstGeom prst="ellipse">
            <a:avLst/>
          </a:prstGeom>
          <a:solidFill>
            <a:srgbClr val="D8A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503102" y="4434968"/>
            <a:ext cx="438151" cy="438151"/>
          </a:xfrm>
          <a:prstGeom prst="ellipse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34075" y="443496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46749" y="443496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127200" y="2868607"/>
            <a:ext cx="2345647" cy="1778128"/>
            <a:chOff x="6169703" y="877457"/>
            <a:chExt cx="2345647" cy="1778129"/>
          </a:xfrm>
        </p:grpSpPr>
        <p:graphicFrame>
          <p:nvGraphicFramePr>
            <p:cNvPr id="24" name="图表 23"/>
            <p:cNvGraphicFramePr/>
            <p:nvPr/>
          </p:nvGraphicFramePr>
          <p:xfrm>
            <a:off x="6169703" y="877457"/>
            <a:ext cx="2345647" cy="15637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7135820" y="1457728"/>
              <a:ext cx="392113" cy="393700"/>
            </a:xfrm>
            <a:custGeom>
              <a:avLst/>
              <a:gdLst>
                <a:gd name="T0" fmla="*/ 36 w 102"/>
                <a:gd name="T1" fmla="*/ 4 h 102"/>
                <a:gd name="T2" fmla="*/ 98 w 102"/>
                <a:gd name="T3" fmla="*/ 36 h 102"/>
                <a:gd name="T4" fmla="*/ 66 w 102"/>
                <a:gd name="T5" fmla="*/ 98 h 102"/>
                <a:gd name="T6" fmla="*/ 28 w 102"/>
                <a:gd name="T7" fmla="*/ 95 h 102"/>
                <a:gd name="T8" fmla="*/ 4 w 102"/>
                <a:gd name="T9" fmla="*/ 66 h 102"/>
                <a:gd name="T10" fmla="*/ 90 w 102"/>
                <a:gd name="T11" fmla="*/ 58 h 102"/>
                <a:gd name="T12" fmla="*/ 85 w 102"/>
                <a:gd name="T13" fmla="*/ 43 h 102"/>
                <a:gd name="T14" fmla="*/ 75 w 102"/>
                <a:gd name="T15" fmla="*/ 40 h 102"/>
                <a:gd name="T16" fmla="*/ 70 w 102"/>
                <a:gd name="T17" fmla="*/ 34 h 102"/>
                <a:gd name="T18" fmla="*/ 74 w 102"/>
                <a:gd name="T19" fmla="*/ 24 h 102"/>
                <a:gd name="T20" fmla="*/ 68 w 102"/>
                <a:gd name="T21" fmla="*/ 23 h 102"/>
                <a:gd name="T22" fmla="*/ 65 w 102"/>
                <a:gd name="T23" fmla="*/ 30 h 102"/>
                <a:gd name="T24" fmla="*/ 63 w 102"/>
                <a:gd name="T25" fmla="*/ 23 h 102"/>
                <a:gd name="T26" fmla="*/ 61 w 102"/>
                <a:gd name="T27" fmla="*/ 14 h 102"/>
                <a:gd name="T28" fmla="*/ 54 w 102"/>
                <a:gd name="T29" fmla="*/ 12 h 102"/>
                <a:gd name="T30" fmla="*/ 44 w 102"/>
                <a:gd name="T31" fmla="*/ 14 h 102"/>
                <a:gd name="T32" fmla="*/ 38 w 102"/>
                <a:gd name="T33" fmla="*/ 22 h 102"/>
                <a:gd name="T34" fmla="*/ 33 w 102"/>
                <a:gd name="T35" fmla="*/ 19 h 102"/>
                <a:gd name="T36" fmla="*/ 29 w 102"/>
                <a:gd name="T37" fmla="*/ 26 h 102"/>
                <a:gd name="T38" fmla="*/ 23 w 102"/>
                <a:gd name="T39" fmla="*/ 30 h 102"/>
                <a:gd name="T40" fmla="*/ 27 w 102"/>
                <a:gd name="T41" fmla="*/ 32 h 102"/>
                <a:gd name="T42" fmla="*/ 31 w 102"/>
                <a:gd name="T43" fmla="*/ 28 h 102"/>
                <a:gd name="T44" fmla="*/ 36 w 102"/>
                <a:gd name="T45" fmla="*/ 34 h 102"/>
                <a:gd name="T46" fmla="*/ 31 w 102"/>
                <a:gd name="T47" fmla="*/ 38 h 102"/>
                <a:gd name="T48" fmla="*/ 29 w 102"/>
                <a:gd name="T49" fmla="*/ 44 h 102"/>
                <a:gd name="T50" fmla="*/ 28 w 102"/>
                <a:gd name="T51" fmla="*/ 50 h 102"/>
                <a:gd name="T52" fmla="*/ 21 w 102"/>
                <a:gd name="T53" fmla="*/ 50 h 102"/>
                <a:gd name="T54" fmla="*/ 22 w 102"/>
                <a:gd name="T55" fmla="*/ 57 h 102"/>
                <a:gd name="T56" fmla="*/ 24 w 102"/>
                <a:gd name="T57" fmla="*/ 57 h 102"/>
                <a:gd name="T58" fmla="*/ 30 w 102"/>
                <a:gd name="T59" fmla="*/ 61 h 102"/>
                <a:gd name="T60" fmla="*/ 36 w 102"/>
                <a:gd name="T61" fmla="*/ 63 h 102"/>
                <a:gd name="T62" fmla="*/ 43 w 102"/>
                <a:gd name="T63" fmla="*/ 59 h 102"/>
                <a:gd name="T64" fmla="*/ 52 w 102"/>
                <a:gd name="T65" fmla="*/ 60 h 102"/>
                <a:gd name="T66" fmla="*/ 59 w 102"/>
                <a:gd name="T67" fmla="*/ 63 h 102"/>
                <a:gd name="T68" fmla="*/ 67 w 102"/>
                <a:gd name="T69" fmla="*/ 63 h 102"/>
                <a:gd name="T70" fmla="*/ 68 w 102"/>
                <a:gd name="T71" fmla="*/ 70 h 102"/>
                <a:gd name="T72" fmla="*/ 66 w 102"/>
                <a:gd name="T73" fmla="*/ 75 h 102"/>
                <a:gd name="T74" fmla="*/ 64 w 102"/>
                <a:gd name="T75" fmla="*/ 81 h 102"/>
                <a:gd name="T76" fmla="*/ 60 w 102"/>
                <a:gd name="T77" fmla="*/ 86 h 102"/>
                <a:gd name="T78" fmla="*/ 57 w 102"/>
                <a:gd name="T79" fmla="*/ 90 h 102"/>
                <a:gd name="T80" fmla="*/ 86 w 102"/>
                <a:gd name="T81" fmla="*/ 70 h 102"/>
                <a:gd name="T82" fmla="*/ 49 w 102"/>
                <a:gd name="T83" fmla="*/ 89 h 102"/>
                <a:gd name="T84" fmla="*/ 42 w 102"/>
                <a:gd name="T85" fmla="*/ 80 h 102"/>
                <a:gd name="T86" fmla="*/ 38 w 102"/>
                <a:gd name="T87" fmla="*/ 77 h 102"/>
                <a:gd name="T88" fmla="*/ 34 w 102"/>
                <a:gd name="T89" fmla="*/ 71 h 102"/>
                <a:gd name="T90" fmla="*/ 35 w 102"/>
                <a:gd name="T91" fmla="*/ 64 h 102"/>
                <a:gd name="T92" fmla="*/ 27 w 102"/>
                <a:gd name="T93" fmla="*/ 61 h 102"/>
                <a:gd name="T94" fmla="*/ 18 w 102"/>
                <a:gd name="T95" fmla="*/ 59 h 102"/>
                <a:gd name="T96" fmla="*/ 12 w 102"/>
                <a:gd name="T97" fmla="*/ 53 h 102"/>
                <a:gd name="T98" fmla="*/ 32 w 102"/>
                <a:gd name="T99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102">
                  <a:moveTo>
                    <a:pt x="36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9" y="0"/>
                    <a:pt x="63" y="1"/>
                    <a:pt x="74" y="7"/>
                  </a:cubicBezTo>
                  <a:cubicBezTo>
                    <a:pt x="85" y="13"/>
                    <a:pt x="94" y="23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102" y="50"/>
                    <a:pt x="101" y="63"/>
                    <a:pt x="95" y="74"/>
                  </a:cubicBezTo>
                  <a:cubicBezTo>
                    <a:pt x="89" y="85"/>
                    <a:pt x="79" y="94"/>
                    <a:pt x="66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52" y="102"/>
                    <a:pt x="39" y="101"/>
                    <a:pt x="28" y="95"/>
                  </a:cubicBezTo>
                  <a:cubicBezTo>
                    <a:pt x="17" y="89"/>
                    <a:pt x="8" y="79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53"/>
                    <a:pt x="1" y="39"/>
                    <a:pt x="7" y="28"/>
                  </a:cubicBezTo>
                  <a:cubicBezTo>
                    <a:pt x="13" y="17"/>
                    <a:pt x="23" y="8"/>
                    <a:pt x="36" y="4"/>
                  </a:cubicBezTo>
                  <a:close/>
                  <a:moveTo>
                    <a:pt x="90" y="58"/>
                  </a:moveTo>
                  <a:cubicBezTo>
                    <a:pt x="87" y="52"/>
                    <a:pt x="87" y="52"/>
                    <a:pt x="87" y="5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4"/>
                    <a:pt x="75" y="41"/>
                    <a:pt x="75" y="40"/>
                  </a:cubicBezTo>
                  <a:cubicBezTo>
                    <a:pt x="75" y="39"/>
                    <a:pt x="73" y="39"/>
                    <a:pt x="73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3" y="24"/>
                    <a:pt x="74" y="24"/>
                  </a:cubicBezTo>
                  <a:cubicBezTo>
                    <a:pt x="75" y="24"/>
                    <a:pt x="74" y="22"/>
                    <a:pt x="74" y="22"/>
                  </a:cubicBezTo>
                  <a:cubicBezTo>
                    <a:pt x="74" y="22"/>
                    <a:pt x="72" y="21"/>
                    <a:pt x="72" y="22"/>
                  </a:cubicBezTo>
                  <a:cubicBezTo>
                    <a:pt x="71" y="22"/>
                    <a:pt x="69" y="23"/>
                    <a:pt x="68" y="23"/>
                  </a:cubicBezTo>
                  <a:cubicBezTo>
                    <a:pt x="67" y="24"/>
                    <a:pt x="69" y="26"/>
                    <a:pt x="69" y="2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1" y="11"/>
                    <a:pt x="46" y="12"/>
                    <a:pt x="41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3" y="19"/>
                    <a:pt x="43" y="20"/>
                  </a:cubicBezTo>
                  <a:cubicBezTo>
                    <a:pt x="42" y="21"/>
                    <a:pt x="40" y="21"/>
                    <a:pt x="40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8" y="33"/>
                    <a:pt x="36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5" y="37"/>
                    <a:pt x="34" y="37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9" y="48"/>
                    <a:pt x="29" y="49"/>
                  </a:cubicBezTo>
                  <a:cubicBezTo>
                    <a:pt x="30" y="50"/>
                    <a:pt x="28" y="50"/>
                    <a:pt x="28" y="50"/>
                  </a:cubicBezTo>
                  <a:cubicBezTo>
                    <a:pt x="27" y="50"/>
                    <a:pt x="26" y="47"/>
                    <a:pt x="26" y="47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3"/>
                    <a:pt x="36" y="63"/>
                  </a:cubicBezTo>
                  <a:cubicBezTo>
                    <a:pt x="36" y="62"/>
                    <a:pt x="35" y="62"/>
                    <a:pt x="37" y="61"/>
                  </a:cubicBezTo>
                  <a:cubicBezTo>
                    <a:pt x="39" y="60"/>
                    <a:pt x="41" y="59"/>
                    <a:pt x="42" y="59"/>
                  </a:cubicBezTo>
                  <a:cubicBezTo>
                    <a:pt x="42" y="59"/>
                    <a:pt x="42" y="59"/>
                    <a:pt x="43" y="59"/>
                  </a:cubicBezTo>
                  <a:cubicBezTo>
                    <a:pt x="44" y="59"/>
                    <a:pt x="45" y="59"/>
                    <a:pt x="46" y="59"/>
                  </a:cubicBezTo>
                  <a:cubicBezTo>
                    <a:pt x="46" y="59"/>
                    <a:pt x="47" y="58"/>
                    <a:pt x="48" y="59"/>
                  </a:cubicBezTo>
                  <a:cubicBezTo>
                    <a:pt x="49" y="59"/>
                    <a:pt x="52" y="59"/>
                    <a:pt x="52" y="60"/>
                  </a:cubicBezTo>
                  <a:cubicBezTo>
                    <a:pt x="53" y="60"/>
                    <a:pt x="53" y="60"/>
                    <a:pt x="54" y="60"/>
                  </a:cubicBezTo>
                  <a:cubicBezTo>
                    <a:pt x="55" y="61"/>
                    <a:pt x="54" y="61"/>
                    <a:pt x="56" y="62"/>
                  </a:cubicBezTo>
                  <a:cubicBezTo>
                    <a:pt x="57" y="62"/>
                    <a:pt x="58" y="63"/>
                    <a:pt x="59" y="63"/>
                  </a:cubicBezTo>
                  <a:cubicBezTo>
                    <a:pt x="60" y="63"/>
                    <a:pt x="61" y="63"/>
                    <a:pt x="62" y="63"/>
                  </a:cubicBezTo>
                  <a:cubicBezTo>
                    <a:pt x="63" y="63"/>
                    <a:pt x="64" y="63"/>
                    <a:pt x="65" y="63"/>
                  </a:cubicBezTo>
                  <a:cubicBezTo>
                    <a:pt x="66" y="63"/>
                    <a:pt x="67" y="63"/>
                    <a:pt x="67" y="63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7" y="67"/>
                    <a:pt x="67" y="68"/>
                  </a:cubicBezTo>
                  <a:cubicBezTo>
                    <a:pt x="68" y="68"/>
                    <a:pt x="68" y="69"/>
                    <a:pt x="68" y="70"/>
                  </a:cubicBezTo>
                  <a:cubicBezTo>
                    <a:pt x="69" y="70"/>
                    <a:pt x="69" y="71"/>
                    <a:pt x="68" y="72"/>
                  </a:cubicBezTo>
                  <a:cubicBezTo>
                    <a:pt x="67" y="73"/>
                    <a:pt x="67" y="73"/>
                    <a:pt x="66" y="74"/>
                  </a:cubicBezTo>
                  <a:cubicBezTo>
                    <a:pt x="66" y="74"/>
                    <a:pt x="66" y="74"/>
                    <a:pt x="66" y="75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7"/>
                    <a:pt x="64" y="79"/>
                  </a:cubicBezTo>
                  <a:cubicBezTo>
                    <a:pt x="64" y="80"/>
                    <a:pt x="65" y="80"/>
                    <a:pt x="64" y="81"/>
                  </a:cubicBezTo>
                  <a:cubicBezTo>
                    <a:pt x="63" y="82"/>
                    <a:pt x="64" y="83"/>
                    <a:pt x="63" y="84"/>
                  </a:cubicBezTo>
                  <a:cubicBezTo>
                    <a:pt x="62" y="84"/>
                    <a:pt x="61" y="85"/>
                    <a:pt x="61" y="85"/>
                  </a:cubicBezTo>
                  <a:cubicBezTo>
                    <a:pt x="61" y="85"/>
                    <a:pt x="61" y="85"/>
                    <a:pt x="60" y="86"/>
                  </a:cubicBezTo>
                  <a:cubicBezTo>
                    <a:pt x="60" y="87"/>
                    <a:pt x="61" y="87"/>
                    <a:pt x="60" y="88"/>
                  </a:cubicBezTo>
                  <a:cubicBezTo>
                    <a:pt x="58" y="89"/>
                    <a:pt x="57" y="89"/>
                    <a:pt x="57" y="89"/>
                  </a:cubicBezTo>
                  <a:cubicBezTo>
                    <a:pt x="57" y="89"/>
                    <a:pt x="57" y="89"/>
                    <a:pt x="57" y="90"/>
                  </a:cubicBezTo>
                  <a:cubicBezTo>
                    <a:pt x="59" y="90"/>
                    <a:pt x="61" y="89"/>
                    <a:pt x="63" y="89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73" y="86"/>
                    <a:pt x="81" y="78"/>
                    <a:pt x="86" y="70"/>
                  </a:cubicBezTo>
                  <a:cubicBezTo>
                    <a:pt x="88" y="66"/>
                    <a:pt x="89" y="62"/>
                    <a:pt x="90" y="58"/>
                  </a:cubicBezTo>
                  <a:close/>
                  <a:moveTo>
                    <a:pt x="50" y="90"/>
                  </a:moveTo>
                  <a:cubicBezTo>
                    <a:pt x="49" y="90"/>
                    <a:pt x="49" y="89"/>
                    <a:pt x="49" y="89"/>
                  </a:cubicBezTo>
                  <a:cubicBezTo>
                    <a:pt x="49" y="89"/>
                    <a:pt x="49" y="86"/>
                    <a:pt x="49" y="85"/>
                  </a:cubicBezTo>
                  <a:cubicBezTo>
                    <a:pt x="48" y="84"/>
                    <a:pt x="46" y="80"/>
                    <a:pt x="46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1" y="80"/>
                    <a:pt x="41" y="80"/>
                  </a:cubicBezTo>
                  <a:cubicBezTo>
                    <a:pt x="41" y="79"/>
                    <a:pt x="39" y="78"/>
                    <a:pt x="39" y="78"/>
                  </a:cubicBezTo>
                  <a:cubicBezTo>
                    <a:pt x="39" y="78"/>
                    <a:pt x="38" y="77"/>
                    <a:pt x="38" y="77"/>
                  </a:cubicBezTo>
                  <a:cubicBezTo>
                    <a:pt x="38" y="76"/>
                    <a:pt x="37" y="76"/>
                    <a:pt x="36" y="75"/>
                  </a:cubicBezTo>
                  <a:cubicBezTo>
                    <a:pt x="36" y="74"/>
                    <a:pt x="36" y="74"/>
                    <a:pt x="35" y="73"/>
                  </a:cubicBezTo>
                  <a:cubicBezTo>
                    <a:pt x="34" y="72"/>
                    <a:pt x="34" y="72"/>
                    <a:pt x="34" y="71"/>
                  </a:cubicBezTo>
                  <a:cubicBezTo>
                    <a:pt x="34" y="70"/>
                    <a:pt x="36" y="68"/>
                    <a:pt x="36" y="67"/>
                  </a:cubicBezTo>
                  <a:cubicBezTo>
                    <a:pt x="35" y="66"/>
                    <a:pt x="35" y="65"/>
                    <a:pt x="35" y="65"/>
                  </a:cubicBezTo>
                  <a:cubicBezTo>
                    <a:pt x="35" y="65"/>
                    <a:pt x="35" y="65"/>
                    <a:pt x="35" y="64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19" y="59"/>
                    <a:pt x="18" y="59"/>
                  </a:cubicBezTo>
                  <a:cubicBezTo>
                    <a:pt x="18" y="58"/>
                    <a:pt x="17" y="58"/>
                    <a:pt x="15" y="57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6"/>
                    <a:pt x="12" y="59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6" y="73"/>
                    <a:pt x="24" y="81"/>
                    <a:pt x="32" y="86"/>
                  </a:cubicBezTo>
                  <a:cubicBezTo>
                    <a:pt x="38" y="89"/>
                    <a:pt x="44" y="90"/>
                    <a:pt x="50" y="9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72884" y="234780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泪滴形 25"/>
          <p:cNvSpPr/>
          <p:nvPr/>
        </p:nvSpPr>
        <p:spPr>
          <a:xfrm rot="8216908">
            <a:off x="5266076" y="2159964"/>
            <a:ext cx="454621" cy="454621"/>
          </a:xfrm>
          <a:prstGeom prst="teardrop">
            <a:avLst/>
          </a:prstGeom>
          <a:solidFill>
            <a:srgbClr val="F03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泪滴形 26"/>
          <p:cNvSpPr/>
          <p:nvPr/>
        </p:nvSpPr>
        <p:spPr>
          <a:xfrm rot="8216908">
            <a:off x="6326932" y="2155457"/>
            <a:ext cx="454621" cy="454621"/>
          </a:xfrm>
          <a:prstGeom prst="teardrop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1837845" y="2382768"/>
            <a:ext cx="3429000" cy="0"/>
          </a:xfrm>
          <a:prstGeom prst="line">
            <a:avLst/>
          </a:prstGeom>
          <a:ln w="9525">
            <a:solidFill>
              <a:srgbClr val="F03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746800" y="2397312"/>
            <a:ext cx="3429000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89658" y="1920609"/>
            <a:ext cx="3379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Subject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70604" y="2406447"/>
            <a:ext cx="3258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Increasing the number of subject systems from one(Math) to three (Lang, Math, Time)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25793" y="2465017"/>
            <a:ext cx="3258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Evaluating the APR tools using success rate instead of the number of fixed defects.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6735417" y="1976597"/>
            <a:ext cx="3400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method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354" y="3377006"/>
            <a:ext cx="3314298" cy="1483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 invX="1"/>
      </p:transition>
    </mc:Choice>
    <mc:Fallback xmlns="">
      <p:transition spd="slow" advTm="4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/>
          <p:bldP spid="23" grpId="0"/>
          <p:bldP spid="26" grpId="0" animBg="1"/>
          <p:bldP spid="27" grpId="0" animBg="1"/>
          <p:bldP spid="31" grpId="0"/>
          <p:bldP spid="32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/>
          <p:bldP spid="23" grpId="0"/>
          <p:bldP spid="26" grpId="0" animBg="1"/>
          <p:bldP spid="27" grpId="0" animBg="1"/>
          <p:bldP spid="31" grpId="0"/>
          <p:bldP spid="32" grpId="0"/>
          <p:bldP spid="38" grpId="0"/>
          <p:bldP spid="40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"/>
            <a:ext cx="12192000" cy="6892127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85461" y="4295329"/>
            <a:ext cx="404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Threats to Validity</a:t>
            </a:r>
            <a:endParaRPr lang="zh-CN" altLang="en-US" sz="36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89535" y="1139597"/>
            <a:ext cx="4612931" cy="4612931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Group 23"/>
          <p:cNvGrpSpPr>
            <a:grpSpLocks noChangeAspect="1"/>
          </p:cNvGrpSpPr>
          <p:nvPr/>
        </p:nvGrpSpPr>
        <p:grpSpPr bwMode="auto">
          <a:xfrm>
            <a:off x="4926568" y="1320360"/>
            <a:ext cx="2338873" cy="2974969"/>
            <a:chOff x="3723" y="2008"/>
            <a:chExt cx="239" cy="304"/>
          </a:xfrm>
          <a:solidFill>
            <a:schemeClr val="bg1"/>
          </a:solidFill>
        </p:grpSpPr>
        <p:sp>
          <p:nvSpPr>
            <p:cNvPr id="9" name="Freeform 24"/>
            <p:cNvSpPr/>
            <p:nvPr/>
          </p:nvSpPr>
          <p:spPr bwMode="auto">
            <a:xfrm>
              <a:off x="3723" y="2155"/>
              <a:ext cx="239" cy="157"/>
            </a:xfrm>
            <a:custGeom>
              <a:avLst/>
              <a:gdLst>
                <a:gd name="T0" fmla="*/ 90 w 98"/>
                <a:gd name="T1" fmla="*/ 16 h 65"/>
                <a:gd name="T2" fmla="*/ 71 w 98"/>
                <a:gd name="T3" fmla="*/ 5 h 65"/>
                <a:gd name="T4" fmla="*/ 63 w 98"/>
                <a:gd name="T5" fmla="*/ 0 h 65"/>
                <a:gd name="T6" fmla="*/ 34 w 98"/>
                <a:gd name="T7" fmla="*/ 0 h 65"/>
                <a:gd name="T8" fmla="*/ 16 w 98"/>
                <a:gd name="T9" fmla="*/ 9 h 65"/>
                <a:gd name="T10" fmla="*/ 9 w 98"/>
                <a:gd name="T11" fmla="*/ 14 h 65"/>
                <a:gd name="T12" fmla="*/ 0 w 98"/>
                <a:gd name="T13" fmla="*/ 49 h 65"/>
                <a:gd name="T14" fmla="*/ 3 w 98"/>
                <a:gd name="T15" fmla="*/ 55 h 65"/>
                <a:gd name="T16" fmla="*/ 46 w 98"/>
                <a:gd name="T17" fmla="*/ 64 h 65"/>
                <a:gd name="T18" fmla="*/ 93 w 98"/>
                <a:gd name="T19" fmla="*/ 56 h 65"/>
                <a:gd name="T20" fmla="*/ 96 w 98"/>
                <a:gd name="T21" fmla="*/ 53 h 65"/>
                <a:gd name="T22" fmla="*/ 90 w 98"/>
                <a:gd name="T2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65">
                  <a:moveTo>
                    <a:pt x="90" y="16"/>
                  </a:moveTo>
                  <a:cubicBezTo>
                    <a:pt x="87" y="10"/>
                    <a:pt x="71" y="5"/>
                    <a:pt x="71" y="5"/>
                  </a:cubicBezTo>
                  <a:cubicBezTo>
                    <a:pt x="63" y="2"/>
                    <a:pt x="63" y="0"/>
                    <a:pt x="63" y="0"/>
                  </a:cubicBezTo>
                  <a:cubicBezTo>
                    <a:pt x="46" y="32"/>
                    <a:pt x="34" y="0"/>
                    <a:pt x="34" y="0"/>
                  </a:cubicBezTo>
                  <a:cubicBezTo>
                    <a:pt x="33" y="4"/>
                    <a:pt x="16" y="9"/>
                    <a:pt x="16" y="9"/>
                  </a:cubicBezTo>
                  <a:cubicBezTo>
                    <a:pt x="11" y="11"/>
                    <a:pt x="9" y="14"/>
                    <a:pt x="9" y="14"/>
                  </a:cubicBezTo>
                  <a:cubicBezTo>
                    <a:pt x="1" y="25"/>
                    <a:pt x="0" y="49"/>
                    <a:pt x="0" y="49"/>
                  </a:cubicBezTo>
                  <a:cubicBezTo>
                    <a:pt x="1" y="55"/>
                    <a:pt x="3" y="55"/>
                    <a:pt x="3" y="55"/>
                  </a:cubicBezTo>
                  <a:cubicBezTo>
                    <a:pt x="20" y="63"/>
                    <a:pt x="46" y="64"/>
                    <a:pt x="46" y="64"/>
                  </a:cubicBezTo>
                  <a:cubicBezTo>
                    <a:pt x="73" y="65"/>
                    <a:pt x="93" y="56"/>
                    <a:pt x="93" y="56"/>
                  </a:cubicBezTo>
                  <a:cubicBezTo>
                    <a:pt x="96" y="54"/>
                    <a:pt x="96" y="53"/>
                    <a:pt x="96" y="53"/>
                  </a:cubicBezTo>
                  <a:cubicBezTo>
                    <a:pt x="98" y="36"/>
                    <a:pt x="90" y="16"/>
                    <a:pt x="9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>
              <a:spLocks noEditPoints="1"/>
            </p:cNvSpPr>
            <p:nvPr/>
          </p:nvSpPr>
          <p:spPr bwMode="auto">
            <a:xfrm>
              <a:off x="3786" y="2008"/>
              <a:ext cx="115" cy="157"/>
            </a:xfrm>
            <a:custGeom>
              <a:avLst/>
              <a:gdLst>
                <a:gd name="T0" fmla="*/ 43 w 47"/>
                <a:gd name="T1" fmla="*/ 34 h 65"/>
                <a:gd name="T2" fmla="*/ 41 w 47"/>
                <a:gd name="T3" fmla="*/ 13 h 65"/>
                <a:gd name="T4" fmla="*/ 31 w 47"/>
                <a:gd name="T5" fmla="*/ 8 h 65"/>
                <a:gd name="T6" fmla="*/ 28 w 47"/>
                <a:gd name="T7" fmla="*/ 7 h 65"/>
                <a:gd name="T8" fmla="*/ 24 w 47"/>
                <a:gd name="T9" fmla="*/ 1 h 65"/>
                <a:gd name="T10" fmla="*/ 22 w 47"/>
                <a:gd name="T11" fmla="*/ 3 h 65"/>
                <a:gd name="T12" fmla="*/ 24 w 47"/>
                <a:gd name="T13" fmla="*/ 0 h 65"/>
                <a:gd name="T14" fmla="*/ 22 w 47"/>
                <a:gd name="T15" fmla="*/ 2 h 65"/>
                <a:gd name="T16" fmla="*/ 19 w 47"/>
                <a:gd name="T17" fmla="*/ 6 h 65"/>
                <a:gd name="T18" fmla="*/ 19 w 47"/>
                <a:gd name="T19" fmla="*/ 5 h 65"/>
                <a:gd name="T20" fmla="*/ 18 w 47"/>
                <a:gd name="T21" fmla="*/ 5 h 65"/>
                <a:gd name="T22" fmla="*/ 15 w 47"/>
                <a:gd name="T23" fmla="*/ 5 h 65"/>
                <a:gd name="T24" fmla="*/ 2 w 47"/>
                <a:gd name="T25" fmla="*/ 18 h 65"/>
                <a:gd name="T26" fmla="*/ 3 w 47"/>
                <a:gd name="T27" fmla="*/ 34 h 65"/>
                <a:gd name="T28" fmla="*/ 2 w 47"/>
                <a:gd name="T29" fmla="*/ 40 h 65"/>
                <a:gd name="T30" fmla="*/ 4 w 47"/>
                <a:gd name="T31" fmla="*/ 43 h 65"/>
                <a:gd name="T32" fmla="*/ 22 w 47"/>
                <a:gd name="T33" fmla="*/ 65 h 65"/>
                <a:gd name="T34" fmla="*/ 42 w 47"/>
                <a:gd name="T35" fmla="*/ 43 h 65"/>
                <a:gd name="T36" fmla="*/ 43 w 47"/>
                <a:gd name="T37" fmla="*/ 40 h 65"/>
                <a:gd name="T38" fmla="*/ 43 w 47"/>
                <a:gd name="T39" fmla="*/ 34 h 65"/>
                <a:gd name="T40" fmla="*/ 20 w 47"/>
                <a:gd name="T41" fmla="*/ 5 h 65"/>
                <a:gd name="T42" fmla="*/ 20 w 47"/>
                <a:gd name="T43" fmla="*/ 5 h 65"/>
                <a:gd name="T44" fmla="*/ 22 w 47"/>
                <a:gd name="T45" fmla="*/ 2 h 65"/>
                <a:gd name="T46" fmla="*/ 20 w 47"/>
                <a:gd name="T47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65">
                  <a:moveTo>
                    <a:pt x="43" y="34"/>
                  </a:moveTo>
                  <a:cubicBezTo>
                    <a:pt x="44" y="31"/>
                    <a:pt x="47" y="20"/>
                    <a:pt x="41" y="13"/>
                  </a:cubicBezTo>
                  <a:cubicBezTo>
                    <a:pt x="41" y="13"/>
                    <a:pt x="38" y="10"/>
                    <a:pt x="31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6"/>
                    <a:pt x="24" y="3"/>
                    <a:pt x="24" y="1"/>
                  </a:cubicBezTo>
                  <a:cubicBezTo>
                    <a:pt x="24" y="1"/>
                    <a:pt x="23" y="2"/>
                    <a:pt x="22" y="3"/>
                  </a:cubicBezTo>
                  <a:cubicBezTo>
                    <a:pt x="22" y="2"/>
                    <a:pt x="23" y="1"/>
                    <a:pt x="24" y="0"/>
                  </a:cubicBezTo>
                  <a:cubicBezTo>
                    <a:pt x="24" y="0"/>
                    <a:pt x="23" y="1"/>
                    <a:pt x="22" y="2"/>
                  </a:cubicBezTo>
                  <a:cubicBezTo>
                    <a:pt x="21" y="2"/>
                    <a:pt x="19" y="3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7" y="5"/>
                    <a:pt x="15" y="5"/>
                    <a:pt x="15" y="5"/>
                  </a:cubicBezTo>
                  <a:cubicBezTo>
                    <a:pt x="15" y="5"/>
                    <a:pt x="5" y="9"/>
                    <a:pt x="2" y="18"/>
                  </a:cubicBezTo>
                  <a:cubicBezTo>
                    <a:pt x="2" y="18"/>
                    <a:pt x="1" y="22"/>
                    <a:pt x="3" y="34"/>
                  </a:cubicBezTo>
                  <a:cubicBezTo>
                    <a:pt x="0" y="32"/>
                    <a:pt x="2" y="40"/>
                    <a:pt x="2" y="40"/>
                  </a:cubicBezTo>
                  <a:cubicBezTo>
                    <a:pt x="2" y="42"/>
                    <a:pt x="3" y="43"/>
                    <a:pt x="4" y="43"/>
                  </a:cubicBezTo>
                  <a:cubicBezTo>
                    <a:pt x="5" y="54"/>
                    <a:pt x="14" y="65"/>
                    <a:pt x="22" y="65"/>
                  </a:cubicBezTo>
                  <a:cubicBezTo>
                    <a:pt x="31" y="65"/>
                    <a:pt x="40" y="53"/>
                    <a:pt x="42" y="43"/>
                  </a:cubicBezTo>
                  <a:cubicBezTo>
                    <a:pt x="42" y="43"/>
                    <a:pt x="43" y="42"/>
                    <a:pt x="43" y="40"/>
                  </a:cubicBezTo>
                  <a:cubicBezTo>
                    <a:pt x="43" y="40"/>
                    <a:pt x="45" y="33"/>
                    <a:pt x="43" y="34"/>
                  </a:cubicBezTo>
                  <a:close/>
                  <a:moveTo>
                    <a:pt x="20" y="5"/>
                  </a:move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1" y="3"/>
                    <a:pt x="21" y="4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1511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2926249" y="904397"/>
            <a:ext cx="5608151" cy="4828019"/>
            <a:chOff x="266699" y="2435096"/>
            <a:chExt cx="3810001" cy="3588666"/>
          </a:xfrm>
        </p:grpSpPr>
        <p:sp>
          <p:nvSpPr>
            <p:cNvPr id="34" name="矩形 33"/>
            <p:cNvSpPr/>
            <p:nvPr/>
          </p:nvSpPr>
          <p:spPr>
            <a:xfrm>
              <a:off x="266699" y="4013200"/>
              <a:ext cx="3810000" cy="369332"/>
            </a:xfrm>
            <a:prstGeom prst="rect">
              <a:avLst/>
            </a:prstGeom>
            <a:solidFill>
              <a:srgbClr val="B92023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Threats to internal validity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66700" y="4353739"/>
              <a:ext cx="3810000" cy="1670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√</a:t>
              </a:r>
              <a:r>
                <a:rPr lang="zh-CN" alt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Use execution time to evaluate fixing time</a:t>
              </a:r>
            </a:p>
            <a:p>
              <a:r>
                <a:rPr lang="en-US" altLang="zh-CN" sz="20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X</a:t>
              </a:r>
              <a:r>
                <a: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 Did not consider the execution time for failed defects.</a:t>
              </a:r>
            </a:p>
            <a:p>
              <a:r>
                <a:rPr lang="en-US" altLang="zh-CN" sz="2000" dirty="0" smtClean="0">
                  <a:solidFill>
                    <a:schemeClr val="accent1"/>
                  </a:solidFill>
                  <a:cs typeface="Arial" panose="020B0604020202020204" pitchFamily="34" charset="0"/>
                </a:rPr>
                <a:t>R1: The execution time for failed defects is affected by the tool’s timeout setting.</a:t>
              </a:r>
            </a:p>
            <a:p>
              <a:r>
                <a:rPr lang="en-US" altLang="zh-CN" sz="2000" dirty="0" smtClean="0">
                  <a:solidFill>
                    <a:schemeClr val="accent1"/>
                  </a:solidFill>
                  <a:cs typeface="Arial" panose="020B0604020202020204" pitchFamily="34" charset="0"/>
                </a:rPr>
                <a:t>R2: Set the timeout limitation in case that tools do not stop operation within realistic time.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768350" y="2435096"/>
              <a:ext cx="2813050" cy="1641603"/>
              <a:chOff x="768350" y="2435096"/>
              <a:chExt cx="2813050" cy="1641603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768350" y="2563257"/>
                <a:ext cx="2813050" cy="1513442"/>
              </a:xfrm>
              <a:custGeom>
                <a:avLst/>
                <a:gdLst>
                  <a:gd name="connsiteX0" fmla="*/ 0 w 2952750"/>
                  <a:gd name="connsiteY0" fmla="*/ 1543136 h 1600286"/>
                  <a:gd name="connsiteX1" fmla="*/ 1428750 w 2952750"/>
                  <a:gd name="connsiteY1" fmla="*/ 86 h 1600286"/>
                  <a:gd name="connsiteX2" fmla="*/ 2952750 w 2952750"/>
                  <a:gd name="connsiteY2" fmla="*/ 1600286 h 160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52750" h="1600286">
                    <a:moveTo>
                      <a:pt x="0" y="1543136"/>
                    </a:moveTo>
                    <a:cubicBezTo>
                      <a:pt x="468312" y="766848"/>
                      <a:pt x="936625" y="-9439"/>
                      <a:pt x="1428750" y="86"/>
                    </a:cubicBezTo>
                    <a:cubicBezTo>
                      <a:pt x="1920875" y="9611"/>
                      <a:pt x="2436812" y="804948"/>
                      <a:pt x="2952750" y="1600286"/>
                    </a:cubicBezTo>
                  </a:path>
                </a:pathLst>
              </a:custGeom>
              <a:noFill/>
              <a:ln>
                <a:solidFill>
                  <a:srgbClr val="B920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949450" y="2435096"/>
                <a:ext cx="342900" cy="342900"/>
                <a:chOff x="1962150" y="2442716"/>
                <a:chExt cx="342900" cy="342900"/>
              </a:xfrm>
            </p:grpSpPr>
            <p:sp>
              <p:nvSpPr>
                <p:cNvPr id="39" name="椭圆 38"/>
                <p:cNvSpPr/>
                <p:nvPr/>
              </p:nvSpPr>
              <p:spPr>
                <a:xfrm>
                  <a:off x="1962150" y="2442716"/>
                  <a:ext cx="342900" cy="342900"/>
                </a:xfrm>
                <a:prstGeom prst="ellipse">
                  <a:avLst/>
                </a:prstGeom>
                <a:solidFill>
                  <a:srgbClr val="B920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2032621" y="2507591"/>
                  <a:ext cx="201958" cy="2019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 advTm="4601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357691" y="734886"/>
            <a:ext cx="6443659" cy="5360288"/>
            <a:chOff x="8115299" y="2435096"/>
            <a:chExt cx="3810001" cy="4695704"/>
          </a:xfrm>
        </p:grpSpPr>
        <p:grpSp>
          <p:nvGrpSpPr>
            <p:cNvPr id="12" name="组合 11"/>
            <p:cNvGrpSpPr/>
            <p:nvPr/>
          </p:nvGrpSpPr>
          <p:grpSpPr>
            <a:xfrm>
              <a:off x="8613774" y="2435096"/>
              <a:ext cx="2813050" cy="1641603"/>
              <a:chOff x="768350" y="2435096"/>
              <a:chExt cx="2813050" cy="1641603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768350" y="2563257"/>
                <a:ext cx="2813050" cy="1513442"/>
              </a:xfrm>
              <a:custGeom>
                <a:avLst/>
                <a:gdLst>
                  <a:gd name="connsiteX0" fmla="*/ 0 w 2952750"/>
                  <a:gd name="connsiteY0" fmla="*/ 1543136 h 1600286"/>
                  <a:gd name="connsiteX1" fmla="*/ 1428750 w 2952750"/>
                  <a:gd name="connsiteY1" fmla="*/ 86 h 1600286"/>
                  <a:gd name="connsiteX2" fmla="*/ 2952750 w 2952750"/>
                  <a:gd name="connsiteY2" fmla="*/ 1600286 h 160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52750" h="1600286">
                    <a:moveTo>
                      <a:pt x="0" y="1543136"/>
                    </a:moveTo>
                    <a:cubicBezTo>
                      <a:pt x="468312" y="766848"/>
                      <a:pt x="936625" y="-9439"/>
                      <a:pt x="1428750" y="86"/>
                    </a:cubicBezTo>
                    <a:cubicBezTo>
                      <a:pt x="1920875" y="9611"/>
                      <a:pt x="2436812" y="804948"/>
                      <a:pt x="2952750" y="1600286"/>
                    </a:cubicBezTo>
                  </a:path>
                </a:pathLst>
              </a:custGeom>
              <a:noFill/>
              <a:ln>
                <a:solidFill>
                  <a:srgbClr val="D8A5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949450" y="2435096"/>
                <a:ext cx="342900" cy="342900"/>
                <a:chOff x="1962150" y="2442716"/>
                <a:chExt cx="342900" cy="3429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962150" y="2442716"/>
                  <a:ext cx="342900" cy="342900"/>
                </a:xfrm>
                <a:prstGeom prst="ellipse">
                  <a:avLst/>
                </a:prstGeom>
                <a:solidFill>
                  <a:srgbClr val="D8A5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032621" y="2507591"/>
                  <a:ext cx="201958" cy="2019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" name="矩形 12"/>
            <p:cNvSpPr/>
            <p:nvPr/>
          </p:nvSpPr>
          <p:spPr>
            <a:xfrm>
              <a:off x="8115299" y="4013200"/>
              <a:ext cx="3810000" cy="369332"/>
            </a:xfrm>
            <a:prstGeom prst="rect">
              <a:avLst/>
            </a:prstGeom>
            <a:solidFill>
              <a:srgbClr val="D8A52F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Threats to external validity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115300" y="4353739"/>
              <a:ext cx="3810000" cy="2777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1 It is necessary to investigate more high-priority defects.</a:t>
              </a:r>
            </a:p>
            <a:p>
              <a:r>
                <a:rPr lang="en-US" altLang="zh-CN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2 It is necessary to investigate more reopened defects. </a:t>
              </a:r>
              <a:r>
                <a: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To support </a:t>
              </a:r>
              <a:r>
                <a:rPr lang="en-US" altLang="zh-CN" sz="2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Mi</a:t>
              </a:r>
              <a:r>
                <a: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 et al.’s findings, this investigate need more reopened defects data.</a:t>
              </a:r>
            </a:p>
            <a:p>
              <a:r>
                <a:rPr lang="en-US" altLang="zh-CN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3 It is necessary to increase defects</a:t>
              </a:r>
              <a:r>
                <a: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. The Evaluation does not consider differences in projects. To evaluate by project, the number of defects in each category is too small.</a:t>
              </a:r>
            </a:p>
            <a:p>
              <a:r>
                <a:rPr lang="en-US" altLang="zh-CN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4 Only based on Java defect dataset</a:t>
              </a:r>
              <a:r>
                <a:rPr lang="en-US" altLang="zh-CN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, results from other investigations on other programming languages may be different.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9" name="图表 18"/>
          <p:cNvGraphicFramePr/>
          <p:nvPr/>
        </p:nvGraphicFramePr>
        <p:xfrm>
          <a:off x="1139771" y="1646778"/>
          <a:ext cx="1758951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椭圆 19"/>
          <p:cNvSpPr/>
          <p:nvPr/>
        </p:nvSpPr>
        <p:spPr>
          <a:xfrm>
            <a:off x="1001603" y="4413276"/>
            <a:ext cx="438151" cy="438151"/>
          </a:xfrm>
          <a:prstGeom prst="ellipse">
            <a:avLst/>
          </a:prstGeom>
          <a:solidFill>
            <a:srgbClr val="D8A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35045" y="5084788"/>
            <a:ext cx="438151" cy="438151"/>
          </a:xfrm>
          <a:prstGeom prst="ellipse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26708" y="441327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Major(55%)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8692" y="508478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Critical/Blocker(6%)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4601">
    <p:comb dir="vert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9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0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1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3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200"/>
                                            <p:tgtEl>
                                              <p:spTgt spid="1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200"/>
                                            <p:tgtEl>
                                              <p:spTgt spid="1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200"/>
                                            <p:tgtEl>
                                              <p:spTgt spid="1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9" grpId="0" uiExpand="1">
            <p:bldSub>
              <a:bldChart bld="category"/>
            </p:bldSub>
          </p:bldGraphic>
          <p:bldP spid="20" grpId="0" animBg="1"/>
          <p:bldP spid="21" grpId="0" animBg="1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9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0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1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3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200"/>
                                            <p:tgtEl>
                                              <p:spTgt spid="1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200"/>
                                            <p:tgtEl>
                                              <p:spTgt spid="1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200"/>
                                            <p:tgtEl>
                                              <p:spTgt spid="1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9" grpId="0" uiExpand="1">
            <p:bldSub>
              <a:bldChart bld="category"/>
            </p:bldSub>
          </p:bldGraphic>
          <p:bldP spid="20" grpId="0" animBg="1"/>
          <p:bldP spid="21" grpId="0" animBg="1"/>
          <p:bldP spid="22" grpId="0"/>
          <p:bldP spid="23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"/>
            <a:ext cx="12192000" cy="6892127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8514" y="4331089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Conclusion</a:t>
            </a:r>
            <a:endParaRPr lang="en-US" sz="36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89535" y="1139597"/>
            <a:ext cx="4612931" cy="4612931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 20"/>
          <p:cNvSpPr>
            <a:spLocks noEditPoints="1"/>
          </p:cNvSpPr>
          <p:nvPr/>
        </p:nvSpPr>
        <p:spPr bwMode="auto">
          <a:xfrm>
            <a:off x="4640026" y="1139601"/>
            <a:ext cx="2757527" cy="3062708"/>
          </a:xfrm>
          <a:custGeom>
            <a:avLst/>
            <a:gdLst>
              <a:gd name="T0" fmla="*/ 91 w 104"/>
              <a:gd name="T1" fmla="*/ 5 h 116"/>
              <a:gd name="T2" fmla="*/ 79 w 104"/>
              <a:gd name="T3" fmla="*/ 22 h 116"/>
              <a:gd name="T4" fmla="*/ 57 w 104"/>
              <a:gd name="T5" fmla="*/ 24 h 116"/>
              <a:gd name="T6" fmla="*/ 0 w 104"/>
              <a:gd name="T7" fmla="*/ 80 h 116"/>
              <a:gd name="T8" fmla="*/ 36 w 104"/>
              <a:gd name="T9" fmla="*/ 116 h 116"/>
              <a:gd name="T10" fmla="*/ 93 w 104"/>
              <a:gd name="T11" fmla="*/ 60 h 116"/>
              <a:gd name="T12" fmla="*/ 94 w 104"/>
              <a:gd name="T13" fmla="*/ 34 h 116"/>
              <a:gd name="T14" fmla="*/ 104 w 104"/>
              <a:gd name="T15" fmla="*/ 13 h 116"/>
              <a:gd name="T16" fmla="*/ 91 w 104"/>
              <a:gd name="T17" fmla="*/ 5 h 116"/>
              <a:gd name="T18" fmla="*/ 82 w 104"/>
              <a:gd name="T19" fmla="*/ 45 h 116"/>
              <a:gd name="T20" fmla="*/ 71 w 104"/>
              <a:gd name="T21" fmla="*/ 45 h 116"/>
              <a:gd name="T22" fmla="*/ 71 w 104"/>
              <a:gd name="T23" fmla="*/ 34 h 116"/>
              <a:gd name="T24" fmla="*/ 77 w 104"/>
              <a:gd name="T25" fmla="*/ 32 h 116"/>
              <a:gd name="T26" fmla="*/ 84 w 104"/>
              <a:gd name="T27" fmla="*/ 40 h 116"/>
              <a:gd name="T28" fmla="*/ 82 w 104"/>
              <a:gd name="T29" fmla="*/ 45 h 116"/>
              <a:gd name="T30" fmla="*/ 79 w 104"/>
              <a:gd name="T31" fmla="*/ 32 h 116"/>
              <a:gd name="T32" fmla="*/ 82 w 104"/>
              <a:gd name="T33" fmla="*/ 34 h 116"/>
              <a:gd name="T34" fmla="*/ 84 w 104"/>
              <a:gd name="T35" fmla="*/ 38 h 116"/>
              <a:gd name="T36" fmla="*/ 79 w 104"/>
              <a:gd name="T37" fmla="*/ 32 h 116"/>
              <a:gd name="T38" fmla="*/ 80 w 104"/>
              <a:gd name="T39" fmla="*/ 22 h 116"/>
              <a:gd name="T40" fmla="*/ 91 w 104"/>
              <a:gd name="T41" fmla="*/ 7 h 116"/>
              <a:gd name="T42" fmla="*/ 102 w 104"/>
              <a:gd name="T43" fmla="*/ 14 h 116"/>
              <a:gd name="T44" fmla="*/ 94 w 104"/>
              <a:gd name="T45" fmla="*/ 32 h 116"/>
              <a:gd name="T46" fmla="*/ 94 w 104"/>
              <a:gd name="T47" fmla="*/ 21 h 116"/>
              <a:gd name="T48" fmla="*/ 80 w 104"/>
              <a:gd name="T49" fmla="*/ 2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116">
                <a:moveTo>
                  <a:pt x="91" y="5"/>
                </a:moveTo>
                <a:cubicBezTo>
                  <a:pt x="86" y="8"/>
                  <a:pt x="81" y="15"/>
                  <a:pt x="79" y="22"/>
                </a:cubicBezTo>
                <a:cubicBezTo>
                  <a:pt x="57" y="24"/>
                  <a:pt x="57" y="24"/>
                  <a:pt x="57" y="24"/>
                </a:cubicBezTo>
                <a:cubicBezTo>
                  <a:pt x="0" y="80"/>
                  <a:pt x="0" y="80"/>
                  <a:pt x="0" y="80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93" y="60"/>
                  <a:pt x="93" y="60"/>
                  <a:pt x="93" y="60"/>
                </a:cubicBezTo>
                <a:cubicBezTo>
                  <a:pt x="94" y="34"/>
                  <a:pt x="94" y="34"/>
                  <a:pt x="94" y="34"/>
                </a:cubicBezTo>
                <a:cubicBezTo>
                  <a:pt x="99" y="29"/>
                  <a:pt x="103" y="20"/>
                  <a:pt x="104" y="13"/>
                </a:cubicBezTo>
                <a:cubicBezTo>
                  <a:pt x="104" y="3"/>
                  <a:pt x="98" y="0"/>
                  <a:pt x="91" y="5"/>
                </a:cubicBezTo>
                <a:close/>
                <a:moveTo>
                  <a:pt x="82" y="45"/>
                </a:moveTo>
                <a:cubicBezTo>
                  <a:pt x="79" y="48"/>
                  <a:pt x="74" y="48"/>
                  <a:pt x="71" y="45"/>
                </a:cubicBezTo>
                <a:cubicBezTo>
                  <a:pt x="68" y="42"/>
                  <a:pt x="68" y="37"/>
                  <a:pt x="71" y="34"/>
                </a:cubicBezTo>
                <a:cubicBezTo>
                  <a:pt x="73" y="32"/>
                  <a:pt x="75" y="32"/>
                  <a:pt x="77" y="32"/>
                </a:cubicBezTo>
                <a:cubicBezTo>
                  <a:pt x="77" y="37"/>
                  <a:pt x="80" y="40"/>
                  <a:pt x="84" y="40"/>
                </a:cubicBezTo>
                <a:cubicBezTo>
                  <a:pt x="84" y="42"/>
                  <a:pt x="83" y="44"/>
                  <a:pt x="82" y="45"/>
                </a:cubicBezTo>
                <a:close/>
                <a:moveTo>
                  <a:pt x="79" y="32"/>
                </a:moveTo>
                <a:cubicBezTo>
                  <a:pt x="80" y="33"/>
                  <a:pt x="81" y="33"/>
                  <a:pt x="82" y="34"/>
                </a:cubicBezTo>
                <a:cubicBezTo>
                  <a:pt x="83" y="35"/>
                  <a:pt x="84" y="36"/>
                  <a:pt x="84" y="38"/>
                </a:cubicBezTo>
                <a:cubicBezTo>
                  <a:pt x="81" y="38"/>
                  <a:pt x="79" y="36"/>
                  <a:pt x="79" y="32"/>
                </a:cubicBezTo>
                <a:close/>
                <a:moveTo>
                  <a:pt x="80" y="22"/>
                </a:moveTo>
                <a:cubicBezTo>
                  <a:pt x="82" y="16"/>
                  <a:pt x="86" y="10"/>
                  <a:pt x="91" y="7"/>
                </a:cubicBezTo>
                <a:cubicBezTo>
                  <a:pt x="97" y="3"/>
                  <a:pt x="102" y="6"/>
                  <a:pt x="102" y="14"/>
                </a:cubicBezTo>
                <a:cubicBezTo>
                  <a:pt x="102" y="20"/>
                  <a:pt x="98" y="27"/>
                  <a:pt x="94" y="32"/>
                </a:cubicBezTo>
                <a:cubicBezTo>
                  <a:pt x="94" y="21"/>
                  <a:pt x="94" y="21"/>
                  <a:pt x="94" y="21"/>
                </a:cubicBezTo>
                <a:lnTo>
                  <a:pt x="80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591">
        <p14:pan dir="u"/>
      </p:transition>
    </mc:Choice>
    <mc:Fallback xmlns="">
      <p:transition spd="slow" advTm="25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626720" y="1351261"/>
            <a:ext cx="90317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 Identify 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priority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and </a:t>
            </a:r>
            <a:r>
              <a:rPr lang="en-US" altLang="zh-CN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isReopened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for each of the 138 defects. </a:t>
            </a:r>
          </a:p>
          <a:p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 Investigate the relationship between the performance of APR tools and the characteristics of defects.</a:t>
            </a:r>
          </a:p>
          <a:p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3 Reveal that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jGenProg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and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Nopol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fixed many high-priority defects, but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Nopol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was not able to fix the reopened defects much.</a:t>
            </a:r>
          </a:p>
          <a:p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4 Evaluate APR performances from the view point of fixing time.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</p:spTree>
  </p:cSld>
  <p:clrMapOvr>
    <a:masterClrMapping/>
  </p:clrMapOvr>
  <p:transition spd="slow" advTm="4601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2"/>
            <a:ext cx="12192000" cy="6892127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2721144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</a:rPr>
              <a:t>THANY YOU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4743451" y="6206384"/>
            <a:ext cx="3352800" cy="689717"/>
          </a:xfrm>
          <a:prstGeom prst="triangle">
            <a:avLst/>
          </a:prstGeom>
          <a:solidFill>
            <a:srgbClr val="F9F9F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7232199" y="5734051"/>
            <a:ext cx="3588204" cy="1159176"/>
          </a:xfrm>
          <a:prstGeom prst="triangle">
            <a:avLst/>
          </a:prstGeom>
          <a:solidFill>
            <a:srgbClr val="F9F9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3939951" y="6457954"/>
            <a:ext cx="1607004" cy="435276"/>
          </a:xfrm>
          <a:prstGeom prst="triangle">
            <a:avLst/>
          </a:prstGeom>
          <a:solidFill>
            <a:srgbClr val="F9F9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1462430" y="6034933"/>
            <a:ext cx="3164684" cy="857192"/>
          </a:xfrm>
          <a:prstGeom prst="triangle">
            <a:avLst/>
          </a:prstGeom>
          <a:solidFill>
            <a:srgbClr val="F9F9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972">
    <p:comb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5826" y="1086921"/>
            <a:ext cx="2304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参考文献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38" y="2093803"/>
            <a:ext cx="6715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Haruki Yokoyama, </a:t>
            </a:r>
            <a:r>
              <a:rPr lang="en-US" altLang="zh-CN" i="1" dirty="0" err="1" smtClean="0"/>
              <a:t>Yoshiki</a:t>
            </a:r>
            <a:r>
              <a:rPr lang="en-US" altLang="zh-CN" i="1" dirty="0" smtClean="0"/>
              <a:t> Higo and Shinji </a:t>
            </a:r>
            <a:r>
              <a:rPr lang="en-US" altLang="zh-CN" i="1" dirty="0" err="1" smtClean="0"/>
              <a:t>Kusumoto</a:t>
            </a:r>
            <a:r>
              <a:rPr lang="en-US" altLang="zh-CN" i="1" dirty="0" smtClean="0"/>
              <a:t>, “Evaluating </a:t>
            </a:r>
            <a:r>
              <a:rPr lang="en-US" altLang="zh-CN" i="1" dirty="0"/>
              <a:t>Automated Program Repair Using Characteristics of </a:t>
            </a:r>
            <a:r>
              <a:rPr lang="en-US" altLang="zh-CN" i="1" dirty="0" smtClean="0"/>
              <a:t>Defects”</a:t>
            </a:r>
            <a:endParaRPr lang="en-US" altLang="zh-CN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3039131"/>
            <a:ext cx="6248400" cy="90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992">
        <p15:prstTrans prst="pageCurlDouble"/>
      </p:transition>
    </mc:Choice>
    <mc:Fallback xmlns="">
      <p:transition spd="slow" advTm="69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1454" y="1123949"/>
            <a:ext cx="114300" cy="1390651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038600" y="2362200"/>
            <a:ext cx="7981950" cy="3162300"/>
          </a:xfrm>
          <a:custGeom>
            <a:avLst/>
            <a:gdLst>
              <a:gd name="connsiteX0" fmla="*/ 0 w 7981950"/>
              <a:gd name="connsiteY0" fmla="*/ 0 h 3429000"/>
              <a:gd name="connsiteX1" fmla="*/ 0 w 7981950"/>
              <a:gd name="connsiteY1" fmla="*/ 323850 h 3429000"/>
              <a:gd name="connsiteX2" fmla="*/ 7981950 w 7981950"/>
              <a:gd name="connsiteY2" fmla="*/ 323850 h 3429000"/>
              <a:gd name="connsiteX3" fmla="*/ 7981950 w 7981950"/>
              <a:gd name="connsiteY3" fmla="*/ 1790700 h 3429000"/>
              <a:gd name="connsiteX4" fmla="*/ 19050 w 7981950"/>
              <a:gd name="connsiteY4" fmla="*/ 1790700 h 3429000"/>
              <a:gd name="connsiteX5" fmla="*/ 19050 w 7981950"/>
              <a:gd name="connsiteY5" fmla="*/ 3429000 h 3429000"/>
              <a:gd name="connsiteX0-1" fmla="*/ 0 w 7981950"/>
              <a:gd name="connsiteY0-2" fmla="*/ 0 h 3302000"/>
              <a:gd name="connsiteX1-3" fmla="*/ 0 w 7981950"/>
              <a:gd name="connsiteY1-4" fmla="*/ 323850 h 3302000"/>
              <a:gd name="connsiteX2-5" fmla="*/ 7981950 w 7981950"/>
              <a:gd name="connsiteY2-6" fmla="*/ 323850 h 3302000"/>
              <a:gd name="connsiteX3-7" fmla="*/ 7981950 w 7981950"/>
              <a:gd name="connsiteY3-8" fmla="*/ 1790700 h 3302000"/>
              <a:gd name="connsiteX4-9" fmla="*/ 19050 w 7981950"/>
              <a:gd name="connsiteY4-10" fmla="*/ 1790700 h 3302000"/>
              <a:gd name="connsiteX5-11" fmla="*/ 19050 w 7981950"/>
              <a:gd name="connsiteY5-12" fmla="*/ 3302000 h 330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7981950" h="3302000">
                <a:moveTo>
                  <a:pt x="0" y="0"/>
                </a:moveTo>
                <a:lnTo>
                  <a:pt x="0" y="323850"/>
                </a:lnTo>
                <a:lnTo>
                  <a:pt x="7981950" y="323850"/>
                </a:lnTo>
                <a:lnTo>
                  <a:pt x="7981950" y="1790700"/>
                </a:lnTo>
                <a:lnTo>
                  <a:pt x="19050" y="1790700"/>
                </a:lnTo>
                <a:lnTo>
                  <a:pt x="19050" y="3302000"/>
                </a:lnTo>
              </a:path>
            </a:pathLst>
          </a:custGeom>
          <a:noFill/>
          <a:ln>
            <a:solidFill>
              <a:srgbClr val="B92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82454" y="2743200"/>
            <a:ext cx="114300" cy="1390651"/>
          </a:xfrm>
          <a:prstGeom prst="rect">
            <a:avLst/>
          </a:prstGeom>
          <a:solidFill>
            <a:srgbClr val="2CB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81453" y="4050665"/>
            <a:ext cx="114300" cy="1390651"/>
          </a:xfrm>
          <a:prstGeom prst="rect">
            <a:avLst/>
          </a:prstGeom>
          <a:solidFill>
            <a:srgbClr val="D8A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52900" y="1174749"/>
            <a:ext cx="7943851" cy="365760"/>
          </a:xfrm>
          <a:prstGeom prst="rect">
            <a:avLst/>
          </a:prstGeom>
          <a:solidFill>
            <a:srgbClr val="B92023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 program  repair (APR)</a:t>
            </a:r>
          </a:p>
        </p:txBody>
      </p:sp>
      <p:sp>
        <p:nvSpPr>
          <p:cNvPr id="7" name="矩形 6"/>
          <p:cNvSpPr/>
          <p:nvPr/>
        </p:nvSpPr>
        <p:spPr>
          <a:xfrm>
            <a:off x="4152901" y="1515290"/>
            <a:ext cx="7943851" cy="119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APR takes a buggy program and a test suite as its inputs and generates a fixed version of the program , which passes all the given tests.</a:t>
            </a:r>
          </a:p>
        </p:txBody>
      </p:sp>
      <p:sp>
        <p:nvSpPr>
          <p:cNvPr id="8" name="矩形 7"/>
          <p:cNvSpPr/>
          <p:nvPr/>
        </p:nvSpPr>
        <p:spPr>
          <a:xfrm>
            <a:off x="4038602" y="2800349"/>
            <a:ext cx="7867652" cy="365760"/>
          </a:xfrm>
          <a:prstGeom prst="rect">
            <a:avLst/>
          </a:prstGeom>
          <a:solidFill>
            <a:srgbClr val="2CBBB9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 tracking system (BTS)</a:t>
            </a:r>
          </a:p>
        </p:txBody>
      </p:sp>
      <p:sp>
        <p:nvSpPr>
          <p:cNvPr id="9" name="矩形 8"/>
          <p:cNvSpPr/>
          <p:nvPr/>
        </p:nvSpPr>
        <p:spPr>
          <a:xfrm>
            <a:off x="4038600" y="3140890"/>
            <a:ext cx="7867651" cy="826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It tracks debugging process of reported defects in software development.</a:t>
            </a:r>
          </a:p>
        </p:txBody>
      </p:sp>
      <p:sp>
        <p:nvSpPr>
          <p:cNvPr id="10" name="矩形 9"/>
          <p:cNvSpPr/>
          <p:nvPr/>
        </p:nvSpPr>
        <p:spPr>
          <a:xfrm>
            <a:off x="4095750" y="4050664"/>
            <a:ext cx="7943851" cy="365760"/>
          </a:xfrm>
          <a:prstGeom prst="rect">
            <a:avLst/>
          </a:prstGeom>
          <a:solidFill>
            <a:srgbClr val="D8A52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isReopened</a:t>
            </a:r>
          </a:p>
        </p:txBody>
      </p:sp>
      <p:sp>
        <p:nvSpPr>
          <p:cNvPr id="11" name="矩形 10"/>
          <p:cNvSpPr/>
          <p:nvPr/>
        </p:nvSpPr>
        <p:spPr>
          <a:xfrm>
            <a:off x="4152901" y="4499790"/>
            <a:ext cx="7943851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Reopened means that fixing the defect has failed at least once.</a:t>
            </a:r>
          </a:p>
        </p:txBody>
      </p:sp>
      <p:sp>
        <p:nvSpPr>
          <p:cNvPr id="13" name="左中括号 12"/>
          <p:cNvSpPr/>
          <p:nvPr/>
        </p:nvSpPr>
        <p:spPr>
          <a:xfrm>
            <a:off x="3260729" y="1483540"/>
            <a:ext cx="590551" cy="3847723"/>
          </a:xfrm>
          <a:prstGeom prst="leftBracket">
            <a:avLst/>
          </a:prstGeom>
          <a:ln w="9525">
            <a:solidFill>
              <a:srgbClr val="B92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55602" y="2059765"/>
            <a:ext cx="2197100" cy="2197100"/>
            <a:chOff x="647700" y="2464614"/>
            <a:chExt cx="2197100" cy="2197100"/>
          </a:xfrm>
        </p:grpSpPr>
        <p:sp>
          <p:nvSpPr>
            <p:cNvPr id="12" name="椭圆 11"/>
            <p:cNvSpPr/>
            <p:nvPr/>
          </p:nvSpPr>
          <p:spPr>
            <a:xfrm>
              <a:off x="647700" y="2464614"/>
              <a:ext cx="2197100" cy="2197100"/>
            </a:xfrm>
            <a:prstGeom prst="ellipse">
              <a:avLst/>
            </a:prstGeom>
            <a:solidFill>
              <a:srgbClr val="B92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1274762" y="3137932"/>
              <a:ext cx="911225" cy="746125"/>
            </a:xfrm>
            <a:custGeom>
              <a:avLst/>
              <a:gdLst>
                <a:gd name="T0" fmla="*/ 232 w 240"/>
                <a:gd name="T1" fmla="*/ 176 h 196"/>
                <a:gd name="T2" fmla="*/ 224 w 240"/>
                <a:gd name="T3" fmla="*/ 176 h 196"/>
                <a:gd name="T4" fmla="*/ 224 w 240"/>
                <a:gd name="T5" fmla="*/ 86 h 196"/>
                <a:gd name="T6" fmla="*/ 206 w 240"/>
                <a:gd name="T7" fmla="*/ 68 h 196"/>
                <a:gd name="T8" fmla="*/ 188 w 240"/>
                <a:gd name="T9" fmla="*/ 86 h 196"/>
                <a:gd name="T10" fmla="*/ 188 w 240"/>
                <a:gd name="T11" fmla="*/ 176 h 196"/>
                <a:gd name="T12" fmla="*/ 172 w 240"/>
                <a:gd name="T13" fmla="*/ 176 h 196"/>
                <a:gd name="T14" fmla="*/ 172 w 240"/>
                <a:gd name="T15" fmla="*/ 18 h 196"/>
                <a:gd name="T16" fmla="*/ 154 w 240"/>
                <a:gd name="T17" fmla="*/ 0 h 196"/>
                <a:gd name="T18" fmla="*/ 136 w 240"/>
                <a:gd name="T19" fmla="*/ 18 h 196"/>
                <a:gd name="T20" fmla="*/ 136 w 240"/>
                <a:gd name="T21" fmla="*/ 176 h 196"/>
                <a:gd name="T22" fmla="*/ 120 w 240"/>
                <a:gd name="T23" fmla="*/ 176 h 196"/>
                <a:gd name="T24" fmla="*/ 120 w 240"/>
                <a:gd name="T25" fmla="*/ 70 h 196"/>
                <a:gd name="T26" fmla="*/ 102 w 240"/>
                <a:gd name="T27" fmla="*/ 52 h 196"/>
                <a:gd name="T28" fmla="*/ 84 w 240"/>
                <a:gd name="T29" fmla="*/ 70 h 196"/>
                <a:gd name="T30" fmla="*/ 84 w 240"/>
                <a:gd name="T31" fmla="*/ 176 h 196"/>
                <a:gd name="T32" fmla="*/ 68 w 240"/>
                <a:gd name="T33" fmla="*/ 176 h 196"/>
                <a:gd name="T34" fmla="*/ 68 w 240"/>
                <a:gd name="T35" fmla="*/ 122 h 196"/>
                <a:gd name="T36" fmla="*/ 50 w 240"/>
                <a:gd name="T37" fmla="*/ 104 h 196"/>
                <a:gd name="T38" fmla="*/ 32 w 240"/>
                <a:gd name="T39" fmla="*/ 122 h 196"/>
                <a:gd name="T40" fmla="*/ 32 w 240"/>
                <a:gd name="T41" fmla="*/ 176 h 196"/>
                <a:gd name="T42" fmla="*/ 8 w 240"/>
                <a:gd name="T43" fmla="*/ 176 h 196"/>
                <a:gd name="T44" fmla="*/ 0 w 240"/>
                <a:gd name="T45" fmla="*/ 184 h 196"/>
                <a:gd name="T46" fmla="*/ 0 w 240"/>
                <a:gd name="T47" fmla="*/ 188 h 196"/>
                <a:gd name="T48" fmla="*/ 8 w 240"/>
                <a:gd name="T49" fmla="*/ 196 h 196"/>
                <a:gd name="T50" fmla="*/ 232 w 240"/>
                <a:gd name="T51" fmla="*/ 196 h 196"/>
                <a:gd name="T52" fmla="*/ 240 w 240"/>
                <a:gd name="T53" fmla="*/ 188 h 196"/>
                <a:gd name="T54" fmla="*/ 240 w 240"/>
                <a:gd name="T55" fmla="*/ 184 h 196"/>
                <a:gd name="T56" fmla="*/ 232 w 240"/>
                <a:gd name="T57" fmla="*/ 17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96">
                  <a:moveTo>
                    <a:pt x="232" y="176"/>
                  </a:moveTo>
                  <a:cubicBezTo>
                    <a:pt x="224" y="176"/>
                    <a:pt x="224" y="176"/>
                    <a:pt x="224" y="176"/>
                  </a:cubicBezTo>
                  <a:cubicBezTo>
                    <a:pt x="224" y="86"/>
                    <a:pt x="224" y="86"/>
                    <a:pt x="224" y="86"/>
                  </a:cubicBezTo>
                  <a:cubicBezTo>
                    <a:pt x="224" y="76"/>
                    <a:pt x="216" y="68"/>
                    <a:pt x="206" y="68"/>
                  </a:cubicBezTo>
                  <a:cubicBezTo>
                    <a:pt x="196" y="68"/>
                    <a:pt x="188" y="76"/>
                    <a:pt x="188" y="86"/>
                  </a:cubicBezTo>
                  <a:cubicBezTo>
                    <a:pt x="188" y="176"/>
                    <a:pt x="188" y="176"/>
                    <a:pt x="188" y="17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8"/>
                    <a:pt x="172" y="18"/>
                    <a:pt x="172" y="18"/>
                  </a:cubicBezTo>
                  <a:cubicBezTo>
                    <a:pt x="172" y="8"/>
                    <a:pt x="164" y="0"/>
                    <a:pt x="154" y="0"/>
                  </a:cubicBezTo>
                  <a:cubicBezTo>
                    <a:pt x="144" y="0"/>
                    <a:pt x="136" y="8"/>
                    <a:pt x="136" y="18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20" y="176"/>
                    <a:pt x="120" y="176"/>
                    <a:pt x="120" y="176"/>
                  </a:cubicBezTo>
                  <a:cubicBezTo>
                    <a:pt x="120" y="70"/>
                    <a:pt x="120" y="70"/>
                    <a:pt x="120" y="70"/>
                  </a:cubicBezTo>
                  <a:cubicBezTo>
                    <a:pt x="120" y="60"/>
                    <a:pt x="112" y="52"/>
                    <a:pt x="102" y="52"/>
                  </a:cubicBezTo>
                  <a:cubicBezTo>
                    <a:pt x="92" y="52"/>
                    <a:pt x="84" y="60"/>
                    <a:pt x="84" y="70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12"/>
                    <a:pt x="60" y="104"/>
                    <a:pt x="50" y="104"/>
                  </a:cubicBezTo>
                  <a:cubicBezTo>
                    <a:pt x="40" y="104"/>
                    <a:pt x="32" y="112"/>
                    <a:pt x="32" y="122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4" y="176"/>
                    <a:pt x="0" y="180"/>
                    <a:pt x="0" y="18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3"/>
                    <a:pt x="4" y="196"/>
                    <a:pt x="8" y="196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7" y="196"/>
                    <a:pt x="240" y="193"/>
                    <a:pt x="240" y="188"/>
                  </a:cubicBezTo>
                  <a:cubicBezTo>
                    <a:pt x="240" y="184"/>
                    <a:pt x="240" y="184"/>
                    <a:pt x="240" y="184"/>
                  </a:cubicBezTo>
                  <a:cubicBezTo>
                    <a:pt x="240" y="180"/>
                    <a:pt x="237" y="176"/>
                    <a:pt x="232" y="1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燕尾形箭头 18"/>
          <p:cNvSpPr/>
          <p:nvPr/>
        </p:nvSpPr>
        <p:spPr>
          <a:xfrm>
            <a:off x="2563813" y="2961472"/>
            <a:ext cx="603251" cy="477053"/>
          </a:xfrm>
          <a:prstGeom prst="notchedRightArrow">
            <a:avLst>
              <a:gd name="adj1" fmla="val 50000"/>
              <a:gd name="adj2" fmla="val 85939"/>
            </a:avLst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3593" y="4341683"/>
            <a:ext cx="2256155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91">
        <p15:prstTrans prst="pageCurlDouble"/>
      </p:transition>
    </mc:Choice>
    <mc:Fallback xmlns="">
      <p:transition spd="slow" advTm="3091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3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3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" presetClass="entr" presetSubtype="2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8" presetClass="entr" presetSubtype="1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5" grpId="1" bldLvl="0" animBg="1"/>
          <p:bldP spid="3" grpId="0" bldLvl="0" animBg="1"/>
          <p:bldP spid="4" grpId="0" bldLvl="0" animBg="1"/>
          <p:bldP spid="6" grpId="0" bldLvl="0" animBg="1"/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3" grpId="0" bldLvl="0" animBg="1"/>
          <p:bldP spid="19" grpId="0" bldLvl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3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3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8" presetClass="entr" presetSubtype="1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5" grpId="1" bldLvl="0" animBg="1"/>
          <p:bldP spid="3" grpId="0" bldLvl="0" animBg="1"/>
          <p:bldP spid="4" grpId="0" bldLvl="0" animBg="1"/>
          <p:bldP spid="6" grpId="0" bldLvl="0" animBg="1"/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3" grpId="0" bldLvl="0" animBg="1"/>
          <p:bldP spid="19" grpId="0" bldLvl="0" animBg="1"/>
          <p:bldP spid="2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77405" y="963930"/>
            <a:ext cx="3953510" cy="3007360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77405" y="1240790"/>
            <a:ext cx="395414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defect reported gets reopened, developer's workloads  get increased and some users of the software may become untrusting it.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R}O@C$)2L9JQBLP4DA8EUJ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964565"/>
            <a:ext cx="6826885" cy="28390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07035" y="5036820"/>
            <a:ext cx="10724515" cy="937895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0398" y="5183505"/>
            <a:ext cx="10012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Priority in JIRA:  Block&gt;Critical&gt;Major&gt;Minor&gt;Trivial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33">
        <p14:flip dir="r"/>
      </p:transition>
    </mc:Choice>
    <mc:Fallback xmlns="">
      <p:transition spd="slow" advTm="31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177405" y="1240790"/>
            <a:ext cx="39541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defect reported gets reopened, developer's workloads  get increased an some users of the software may become untrusting it.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252"/>
            <a:ext cx="2570467" cy="760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77595" y="1240790"/>
            <a:ext cx="9097010" cy="5118735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42365" y="1738630"/>
            <a:ext cx="90322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 classify:</a:t>
            </a: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Blocker(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崩溃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): This kind of questions are unusual in tests. Degugging should be stopped once it happens.</a:t>
            </a: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Criticial(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严重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): Tests can be continued if this level of bugs do not influence other functions.</a:t>
            </a: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Major(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一般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): This kind of bugs are most in real tests. They should be solved reasonably and are related to the version optimization.</a:t>
            </a: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Minor(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次要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): This kind of questions usually happens in the preliminary stage of the test and shouled be dealed with at once.</a:t>
            </a:r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Trivial(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琐碎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kind of bugs can be solved quickly and precisely.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33">
        <p14:flip dir="r"/>
      </p:transition>
    </mc:Choice>
    <mc:Fallback xmlns="">
      <p:transition spd="slow" advTm="31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"/>
            <a:ext cx="12192000" cy="6892127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3523" y="4295329"/>
            <a:ext cx="271843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METHODOLOGY</a:t>
            </a:r>
          </a:p>
        </p:txBody>
      </p:sp>
      <p:sp>
        <p:nvSpPr>
          <p:cNvPr id="7" name="椭圆 6"/>
          <p:cNvSpPr/>
          <p:nvPr/>
        </p:nvSpPr>
        <p:spPr>
          <a:xfrm>
            <a:off x="3789535" y="1139597"/>
            <a:ext cx="4612931" cy="4612931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Group 9"/>
          <p:cNvGrpSpPr>
            <a:grpSpLocks noChangeAspect="1"/>
          </p:cNvGrpSpPr>
          <p:nvPr/>
        </p:nvGrpSpPr>
        <p:grpSpPr bwMode="auto">
          <a:xfrm>
            <a:off x="4810616" y="1988365"/>
            <a:ext cx="2446707" cy="2010475"/>
            <a:chOff x="3712" y="2056"/>
            <a:chExt cx="258" cy="212"/>
          </a:xfrm>
          <a:solidFill>
            <a:schemeClr val="bg1"/>
          </a:solidFill>
        </p:grpSpPr>
        <p:sp>
          <p:nvSpPr>
            <p:cNvPr id="9" name="Freeform 10"/>
            <p:cNvSpPr/>
            <p:nvPr/>
          </p:nvSpPr>
          <p:spPr bwMode="auto">
            <a:xfrm>
              <a:off x="3722" y="2071"/>
              <a:ext cx="244" cy="180"/>
            </a:xfrm>
            <a:custGeom>
              <a:avLst/>
              <a:gdLst>
                <a:gd name="T0" fmla="*/ 244 w 244"/>
                <a:gd name="T1" fmla="*/ 0 h 180"/>
                <a:gd name="T2" fmla="*/ 234 w 244"/>
                <a:gd name="T3" fmla="*/ 10 h 180"/>
                <a:gd name="T4" fmla="*/ 234 w 244"/>
                <a:gd name="T5" fmla="*/ 166 h 180"/>
                <a:gd name="T6" fmla="*/ 7 w 244"/>
                <a:gd name="T7" fmla="*/ 166 h 180"/>
                <a:gd name="T8" fmla="*/ 0 w 244"/>
                <a:gd name="T9" fmla="*/ 180 h 180"/>
                <a:gd name="T10" fmla="*/ 244 w 244"/>
                <a:gd name="T11" fmla="*/ 180 h 180"/>
                <a:gd name="T12" fmla="*/ 244 w 244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80">
                  <a:moveTo>
                    <a:pt x="244" y="0"/>
                  </a:moveTo>
                  <a:lnTo>
                    <a:pt x="234" y="10"/>
                  </a:lnTo>
                  <a:lnTo>
                    <a:pt x="234" y="166"/>
                  </a:lnTo>
                  <a:lnTo>
                    <a:pt x="7" y="166"/>
                  </a:lnTo>
                  <a:lnTo>
                    <a:pt x="0" y="180"/>
                  </a:lnTo>
                  <a:lnTo>
                    <a:pt x="244" y="180"/>
                  </a:lnTo>
                  <a:lnTo>
                    <a:pt x="2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3722" y="2071"/>
              <a:ext cx="244" cy="180"/>
            </a:xfrm>
            <a:custGeom>
              <a:avLst/>
              <a:gdLst>
                <a:gd name="T0" fmla="*/ 244 w 244"/>
                <a:gd name="T1" fmla="*/ 0 h 180"/>
                <a:gd name="T2" fmla="*/ 234 w 244"/>
                <a:gd name="T3" fmla="*/ 10 h 180"/>
                <a:gd name="T4" fmla="*/ 234 w 244"/>
                <a:gd name="T5" fmla="*/ 166 h 180"/>
                <a:gd name="T6" fmla="*/ 7 w 244"/>
                <a:gd name="T7" fmla="*/ 166 h 180"/>
                <a:gd name="T8" fmla="*/ 0 w 244"/>
                <a:gd name="T9" fmla="*/ 180 h 180"/>
                <a:gd name="T10" fmla="*/ 244 w 244"/>
                <a:gd name="T11" fmla="*/ 180 h 180"/>
                <a:gd name="T12" fmla="*/ 244 w 244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80">
                  <a:moveTo>
                    <a:pt x="244" y="0"/>
                  </a:moveTo>
                  <a:lnTo>
                    <a:pt x="234" y="10"/>
                  </a:lnTo>
                  <a:lnTo>
                    <a:pt x="234" y="166"/>
                  </a:lnTo>
                  <a:lnTo>
                    <a:pt x="7" y="166"/>
                  </a:lnTo>
                  <a:lnTo>
                    <a:pt x="0" y="180"/>
                  </a:lnTo>
                  <a:lnTo>
                    <a:pt x="244" y="180"/>
                  </a:lnTo>
                  <a:lnTo>
                    <a:pt x="2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3712" y="2056"/>
              <a:ext cx="244" cy="181"/>
            </a:xfrm>
            <a:custGeom>
              <a:avLst/>
              <a:gdLst>
                <a:gd name="T0" fmla="*/ 244 w 244"/>
                <a:gd name="T1" fmla="*/ 0 h 181"/>
                <a:gd name="T2" fmla="*/ 178 w 244"/>
                <a:gd name="T3" fmla="*/ 74 h 181"/>
                <a:gd name="T4" fmla="*/ 129 w 244"/>
                <a:gd name="T5" fmla="*/ 47 h 181"/>
                <a:gd name="T6" fmla="*/ 83 w 244"/>
                <a:gd name="T7" fmla="*/ 120 h 181"/>
                <a:gd name="T8" fmla="*/ 39 w 244"/>
                <a:gd name="T9" fmla="*/ 120 h 181"/>
                <a:gd name="T10" fmla="*/ 0 w 244"/>
                <a:gd name="T11" fmla="*/ 181 h 181"/>
                <a:gd name="T12" fmla="*/ 17 w 244"/>
                <a:gd name="T13" fmla="*/ 181 h 181"/>
                <a:gd name="T14" fmla="*/ 49 w 244"/>
                <a:gd name="T15" fmla="*/ 134 h 181"/>
                <a:gd name="T16" fmla="*/ 90 w 244"/>
                <a:gd name="T17" fmla="*/ 134 h 181"/>
                <a:gd name="T18" fmla="*/ 139 w 244"/>
                <a:gd name="T19" fmla="*/ 61 h 181"/>
                <a:gd name="T20" fmla="*/ 185 w 244"/>
                <a:gd name="T21" fmla="*/ 88 h 181"/>
                <a:gd name="T22" fmla="*/ 244 w 244"/>
                <a:gd name="T23" fmla="*/ 25 h 181"/>
                <a:gd name="T24" fmla="*/ 244 w 244"/>
                <a:gd name="T2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81">
                  <a:moveTo>
                    <a:pt x="244" y="0"/>
                  </a:moveTo>
                  <a:lnTo>
                    <a:pt x="178" y="74"/>
                  </a:lnTo>
                  <a:lnTo>
                    <a:pt x="129" y="47"/>
                  </a:lnTo>
                  <a:lnTo>
                    <a:pt x="83" y="120"/>
                  </a:lnTo>
                  <a:lnTo>
                    <a:pt x="39" y="120"/>
                  </a:lnTo>
                  <a:lnTo>
                    <a:pt x="0" y="181"/>
                  </a:lnTo>
                  <a:lnTo>
                    <a:pt x="17" y="181"/>
                  </a:lnTo>
                  <a:lnTo>
                    <a:pt x="49" y="134"/>
                  </a:lnTo>
                  <a:lnTo>
                    <a:pt x="90" y="134"/>
                  </a:lnTo>
                  <a:lnTo>
                    <a:pt x="139" y="61"/>
                  </a:lnTo>
                  <a:lnTo>
                    <a:pt x="185" y="88"/>
                  </a:lnTo>
                  <a:lnTo>
                    <a:pt x="244" y="25"/>
                  </a:lnTo>
                  <a:lnTo>
                    <a:pt x="2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3712" y="2056"/>
              <a:ext cx="244" cy="181"/>
            </a:xfrm>
            <a:custGeom>
              <a:avLst/>
              <a:gdLst>
                <a:gd name="T0" fmla="*/ 244 w 244"/>
                <a:gd name="T1" fmla="*/ 0 h 181"/>
                <a:gd name="T2" fmla="*/ 178 w 244"/>
                <a:gd name="T3" fmla="*/ 74 h 181"/>
                <a:gd name="T4" fmla="*/ 129 w 244"/>
                <a:gd name="T5" fmla="*/ 47 h 181"/>
                <a:gd name="T6" fmla="*/ 83 w 244"/>
                <a:gd name="T7" fmla="*/ 120 h 181"/>
                <a:gd name="T8" fmla="*/ 39 w 244"/>
                <a:gd name="T9" fmla="*/ 120 h 181"/>
                <a:gd name="T10" fmla="*/ 0 w 244"/>
                <a:gd name="T11" fmla="*/ 181 h 181"/>
                <a:gd name="T12" fmla="*/ 17 w 244"/>
                <a:gd name="T13" fmla="*/ 181 h 181"/>
                <a:gd name="T14" fmla="*/ 49 w 244"/>
                <a:gd name="T15" fmla="*/ 134 h 181"/>
                <a:gd name="T16" fmla="*/ 90 w 244"/>
                <a:gd name="T17" fmla="*/ 134 h 181"/>
                <a:gd name="T18" fmla="*/ 139 w 244"/>
                <a:gd name="T19" fmla="*/ 61 h 181"/>
                <a:gd name="T20" fmla="*/ 185 w 244"/>
                <a:gd name="T21" fmla="*/ 88 h 181"/>
                <a:gd name="T22" fmla="*/ 244 w 244"/>
                <a:gd name="T23" fmla="*/ 25 h 181"/>
                <a:gd name="T24" fmla="*/ 244 w 244"/>
                <a:gd name="T2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81">
                  <a:moveTo>
                    <a:pt x="244" y="0"/>
                  </a:moveTo>
                  <a:lnTo>
                    <a:pt x="178" y="74"/>
                  </a:lnTo>
                  <a:lnTo>
                    <a:pt x="129" y="47"/>
                  </a:lnTo>
                  <a:lnTo>
                    <a:pt x="83" y="120"/>
                  </a:lnTo>
                  <a:lnTo>
                    <a:pt x="39" y="120"/>
                  </a:lnTo>
                  <a:lnTo>
                    <a:pt x="0" y="181"/>
                  </a:lnTo>
                  <a:lnTo>
                    <a:pt x="17" y="181"/>
                  </a:lnTo>
                  <a:lnTo>
                    <a:pt x="49" y="134"/>
                  </a:lnTo>
                  <a:lnTo>
                    <a:pt x="90" y="134"/>
                  </a:lnTo>
                  <a:lnTo>
                    <a:pt x="139" y="61"/>
                  </a:lnTo>
                  <a:lnTo>
                    <a:pt x="185" y="88"/>
                  </a:lnTo>
                  <a:lnTo>
                    <a:pt x="244" y="25"/>
                  </a:lnTo>
                  <a:lnTo>
                    <a:pt x="2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3729" y="2081"/>
              <a:ext cx="227" cy="156"/>
            </a:xfrm>
            <a:custGeom>
              <a:avLst/>
              <a:gdLst>
                <a:gd name="T0" fmla="*/ 227 w 227"/>
                <a:gd name="T1" fmla="*/ 0 h 156"/>
                <a:gd name="T2" fmla="*/ 168 w 227"/>
                <a:gd name="T3" fmla="*/ 63 h 156"/>
                <a:gd name="T4" fmla="*/ 122 w 227"/>
                <a:gd name="T5" fmla="*/ 36 h 156"/>
                <a:gd name="T6" fmla="*/ 73 w 227"/>
                <a:gd name="T7" fmla="*/ 109 h 156"/>
                <a:gd name="T8" fmla="*/ 32 w 227"/>
                <a:gd name="T9" fmla="*/ 109 h 156"/>
                <a:gd name="T10" fmla="*/ 0 w 227"/>
                <a:gd name="T11" fmla="*/ 156 h 156"/>
                <a:gd name="T12" fmla="*/ 227 w 227"/>
                <a:gd name="T13" fmla="*/ 156 h 156"/>
                <a:gd name="T14" fmla="*/ 227 w 227"/>
                <a:gd name="T1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" h="156">
                  <a:moveTo>
                    <a:pt x="227" y="0"/>
                  </a:moveTo>
                  <a:lnTo>
                    <a:pt x="168" y="63"/>
                  </a:lnTo>
                  <a:lnTo>
                    <a:pt x="122" y="36"/>
                  </a:lnTo>
                  <a:lnTo>
                    <a:pt x="73" y="109"/>
                  </a:lnTo>
                  <a:lnTo>
                    <a:pt x="32" y="109"/>
                  </a:lnTo>
                  <a:lnTo>
                    <a:pt x="0" y="156"/>
                  </a:lnTo>
                  <a:lnTo>
                    <a:pt x="227" y="156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3729" y="2081"/>
              <a:ext cx="227" cy="156"/>
            </a:xfrm>
            <a:custGeom>
              <a:avLst/>
              <a:gdLst>
                <a:gd name="T0" fmla="*/ 227 w 227"/>
                <a:gd name="T1" fmla="*/ 0 h 156"/>
                <a:gd name="T2" fmla="*/ 168 w 227"/>
                <a:gd name="T3" fmla="*/ 63 h 156"/>
                <a:gd name="T4" fmla="*/ 122 w 227"/>
                <a:gd name="T5" fmla="*/ 36 h 156"/>
                <a:gd name="T6" fmla="*/ 73 w 227"/>
                <a:gd name="T7" fmla="*/ 109 h 156"/>
                <a:gd name="T8" fmla="*/ 32 w 227"/>
                <a:gd name="T9" fmla="*/ 109 h 156"/>
                <a:gd name="T10" fmla="*/ 0 w 227"/>
                <a:gd name="T11" fmla="*/ 156 h 156"/>
                <a:gd name="T12" fmla="*/ 227 w 227"/>
                <a:gd name="T13" fmla="*/ 156 h 156"/>
                <a:gd name="T14" fmla="*/ 227 w 227"/>
                <a:gd name="T1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" h="156">
                  <a:moveTo>
                    <a:pt x="227" y="0"/>
                  </a:moveTo>
                  <a:lnTo>
                    <a:pt x="168" y="63"/>
                  </a:lnTo>
                  <a:lnTo>
                    <a:pt x="122" y="36"/>
                  </a:lnTo>
                  <a:lnTo>
                    <a:pt x="73" y="109"/>
                  </a:lnTo>
                  <a:lnTo>
                    <a:pt x="32" y="109"/>
                  </a:lnTo>
                  <a:lnTo>
                    <a:pt x="0" y="156"/>
                  </a:lnTo>
                  <a:lnTo>
                    <a:pt x="227" y="156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3729" y="2088"/>
              <a:ext cx="241" cy="180"/>
            </a:xfrm>
            <a:custGeom>
              <a:avLst/>
              <a:gdLst>
                <a:gd name="T0" fmla="*/ 0 w 241"/>
                <a:gd name="T1" fmla="*/ 180 h 180"/>
                <a:gd name="T2" fmla="*/ 241 w 241"/>
                <a:gd name="T3" fmla="*/ 180 h 180"/>
                <a:gd name="T4" fmla="*/ 241 w 241"/>
                <a:gd name="T5" fmla="*/ 0 h 180"/>
                <a:gd name="T6" fmla="*/ 176 w 241"/>
                <a:gd name="T7" fmla="*/ 73 h 180"/>
                <a:gd name="T8" fmla="*/ 129 w 241"/>
                <a:gd name="T9" fmla="*/ 46 h 180"/>
                <a:gd name="T10" fmla="*/ 81 w 241"/>
                <a:gd name="T11" fmla="*/ 119 h 180"/>
                <a:gd name="T12" fmla="*/ 37 w 241"/>
                <a:gd name="T13" fmla="*/ 119 h 180"/>
                <a:gd name="T14" fmla="*/ 0 w 241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80">
                  <a:moveTo>
                    <a:pt x="0" y="180"/>
                  </a:moveTo>
                  <a:lnTo>
                    <a:pt x="241" y="180"/>
                  </a:lnTo>
                  <a:lnTo>
                    <a:pt x="241" y="0"/>
                  </a:lnTo>
                  <a:lnTo>
                    <a:pt x="176" y="73"/>
                  </a:lnTo>
                  <a:lnTo>
                    <a:pt x="129" y="46"/>
                  </a:lnTo>
                  <a:lnTo>
                    <a:pt x="81" y="119"/>
                  </a:lnTo>
                  <a:lnTo>
                    <a:pt x="37" y="119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1">
        <p14:ferris dir="l"/>
      </p:transition>
    </mc:Choice>
    <mc:Fallback xmlns="">
      <p:transition spd="slow" advTm="27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" y="597535"/>
            <a:ext cx="6790055" cy="1719580"/>
          </a:xfrm>
          <a:prstGeom prst="rect">
            <a:avLst/>
          </a:prstGeom>
        </p:spPr>
      </p:pic>
      <p:pic>
        <p:nvPicPr>
          <p:cNvPr id="5" name="图片 4" descr="@@KS9@SZ)0B2{K[~L3P)R9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5" y="2576195"/>
            <a:ext cx="6286500" cy="3265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325" y="1475740"/>
            <a:ext cx="7919720" cy="3906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8">
        <p15:prstTrans prst="pageCurlDouble"/>
      </p:transition>
    </mc:Choice>
    <mc:Fallback xmlns="">
      <p:transition spd="slow" advTm="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91465"/>
            <a:ext cx="7919720" cy="39065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62125" y="4578350"/>
            <a:ext cx="7522845" cy="1601470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71650" y="4722495"/>
            <a:ext cx="7910195" cy="13131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STEP-1: We match defects in the Defect4j dataset with their corresponding JIRA/Github defect report.</a:t>
            </a:r>
          </a:p>
          <a:p>
            <a:pPr algn="l"/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STEP-2: We extract priority and isReopened from each defect report.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8">
        <p15:prstTrans prst="pageCurlDouble"/>
      </p:transition>
    </mc:Choice>
    <mc:Fallback xmlns="">
      <p:transition spd="slow" advTm="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"/>
            <a:ext cx="12192000" cy="6892127"/>
          </a:xfrm>
          <a:prstGeom prst="rect">
            <a:avLst/>
          </a:prstGeom>
          <a:solidFill>
            <a:srgbClr val="B9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8514" y="4331089"/>
            <a:ext cx="179641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RESULTS</a:t>
            </a:r>
          </a:p>
        </p:txBody>
      </p:sp>
      <p:sp>
        <p:nvSpPr>
          <p:cNvPr id="7" name="椭圆 6"/>
          <p:cNvSpPr/>
          <p:nvPr/>
        </p:nvSpPr>
        <p:spPr>
          <a:xfrm>
            <a:off x="3789535" y="1139597"/>
            <a:ext cx="4612931" cy="4612931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 20"/>
          <p:cNvSpPr>
            <a:spLocks noEditPoints="1"/>
          </p:cNvSpPr>
          <p:nvPr/>
        </p:nvSpPr>
        <p:spPr bwMode="auto">
          <a:xfrm>
            <a:off x="4640026" y="1139601"/>
            <a:ext cx="2757527" cy="3062708"/>
          </a:xfrm>
          <a:custGeom>
            <a:avLst/>
            <a:gdLst>
              <a:gd name="T0" fmla="*/ 91 w 104"/>
              <a:gd name="T1" fmla="*/ 5 h 116"/>
              <a:gd name="T2" fmla="*/ 79 w 104"/>
              <a:gd name="T3" fmla="*/ 22 h 116"/>
              <a:gd name="T4" fmla="*/ 57 w 104"/>
              <a:gd name="T5" fmla="*/ 24 h 116"/>
              <a:gd name="T6" fmla="*/ 0 w 104"/>
              <a:gd name="T7" fmla="*/ 80 h 116"/>
              <a:gd name="T8" fmla="*/ 36 w 104"/>
              <a:gd name="T9" fmla="*/ 116 h 116"/>
              <a:gd name="T10" fmla="*/ 93 w 104"/>
              <a:gd name="T11" fmla="*/ 60 h 116"/>
              <a:gd name="T12" fmla="*/ 94 w 104"/>
              <a:gd name="T13" fmla="*/ 34 h 116"/>
              <a:gd name="T14" fmla="*/ 104 w 104"/>
              <a:gd name="T15" fmla="*/ 13 h 116"/>
              <a:gd name="T16" fmla="*/ 91 w 104"/>
              <a:gd name="T17" fmla="*/ 5 h 116"/>
              <a:gd name="T18" fmla="*/ 82 w 104"/>
              <a:gd name="T19" fmla="*/ 45 h 116"/>
              <a:gd name="T20" fmla="*/ 71 w 104"/>
              <a:gd name="T21" fmla="*/ 45 h 116"/>
              <a:gd name="T22" fmla="*/ 71 w 104"/>
              <a:gd name="T23" fmla="*/ 34 h 116"/>
              <a:gd name="T24" fmla="*/ 77 w 104"/>
              <a:gd name="T25" fmla="*/ 32 h 116"/>
              <a:gd name="T26" fmla="*/ 84 w 104"/>
              <a:gd name="T27" fmla="*/ 40 h 116"/>
              <a:gd name="T28" fmla="*/ 82 w 104"/>
              <a:gd name="T29" fmla="*/ 45 h 116"/>
              <a:gd name="T30" fmla="*/ 79 w 104"/>
              <a:gd name="T31" fmla="*/ 32 h 116"/>
              <a:gd name="T32" fmla="*/ 82 w 104"/>
              <a:gd name="T33" fmla="*/ 34 h 116"/>
              <a:gd name="T34" fmla="*/ 84 w 104"/>
              <a:gd name="T35" fmla="*/ 38 h 116"/>
              <a:gd name="T36" fmla="*/ 79 w 104"/>
              <a:gd name="T37" fmla="*/ 32 h 116"/>
              <a:gd name="T38" fmla="*/ 80 w 104"/>
              <a:gd name="T39" fmla="*/ 22 h 116"/>
              <a:gd name="T40" fmla="*/ 91 w 104"/>
              <a:gd name="T41" fmla="*/ 7 h 116"/>
              <a:gd name="T42" fmla="*/ 102 w 104"/>
              <a:gd name="T43" fmla="*/ 14 h 116"/>
              <a:gd name="T44" fmla="*/ 94 w 104"/>
              <a:gd name="T45" fmla="*/ 32 h 116"/>
              <a:gd name="T46" fmla="*/ 94 w 104"/>
              <a:gd name="T47" fmla="*/ 21 h 116"/>
              <a:gd name="T48" fmla="*/ 80 w 104"/>
              <a:gd name="T49" fmla="*/ 2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116">
                <a:moveTo>
                  <a:pt x="91" y="5"/>
                </a:moveTo>
                <a:cubicBezTo>
                  <a:pt x="86" y="8"/>
                  <a:pt x="81" y="15"/>
                  <a:pt x="79" y="22"/>
                </a:cubicBezTo>
                <a:cubicBezTo>
                  <a:pt x="57" y="24"/>
                  <a:pt x="57" y="24"/>
                  <a:pt x="57" y="24"/>
                </a:cubicBezTo>
                <a:cubicBezTo>
                  <a:pt x="0" y="80"/>
                  <a:pt x="0" y="80"/>
                  <a:pt x="0" y="80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93" y="60"/>
                  <a:pt x="93" y="60"/>
                  <a:pt x="93" y="60"/>
                </a:cubicBezTo>
                <a:cubicBezTo>
                  <a:pt x="94" y="34"/>
                  <a:pt x="94" y="34"/>
                  <a:pt x="94" y="34"/>
                </a:cubicBezTo>
                <a:cubicBezTo>
                  <a:pt x="99" y="29"/>
                  <a:pt x="103" y="20"/>
                  <a:pt x="104" y="13"/>
                </a:cubicBezTo>
                <a:cubicBezTo>
                  <a:pt x="104" y="3"/>
                  <a:pt x="98" y="0"/>
                  <a:pt x="91" y="5"/>
                </a:cubicBezTo>
                <a:close/>
                <a:moveTo>
                  <a:pt x="82" y="45"/>
                </a:moveTo>
                <a:cubicBezTo>
                  <a:pt x="79" y="48"/>
                  <a:pt x="74" y="48"/>
                  <a:pt x="71" y="45"/>
                </a:cubicBezTo>
                <a:cubicBezTo>
                  <a:pt x="68" y="42"/>
                  <a:pt x="68" y="37"/>
                  <a:pt x="71" y="34"/>
                </a:cubicBezTo>
                <a:cubicBezTo>
                  <a:pt x="73" y="32"/>
                  <a:pt x="75" y="32"/>
                  <a:pt x="77" y="32"/>
                </a:cubicBezTo>
                <a:cubicBezTo>
                  <a:pt x="77" y="37"/>
                  <a:pt x="80" y="40"/>
                  <a:pt x="84" y="40"/>
                </a:cubicBezTo>
                <a:cubicBezTo>
                  <a:pt x="84" y="42"/>
                  <a:pt x="83" y="44"/>
                  <a:pt x="82" y="45"/>
                </a:cubicBezTo>
                <a:close/>
                <a:moveTo>
                  <a:pt x="79" y="32"/>
                </a:moveTo>
                <a:cubicBezTo>
                  <a:pt x="80" y="33"/>
                  <a:pt x="81" y="33"/>
                  <a:pt x="82" y="34"/>
                </a:cubicBezTo>
                <a:cubicBezTo>
                  <a:pt x="83" y="35"/>
                  <a:pt x="84" y="36"/>
                  <a:pt x="84" y="38"/>
                </a:cubicBezTo>
                <a:cubicBezTo>
                  <a:pt x="81" y="38"/>
                  <a:pt x="79" y="36"/>
                  <a:pt x="79" y="32"/>
                </a:cubicBezTo>
                <a:close/>
                <a:moveTo>
                  <a:pt x="80" y="22"/>
                </a:moveTo>
                <a:cubicBezTo>
                  <a:pt x="82" y="16"/>
                  <a:pt x="86" y="10"/>
                  <a:pt x="91" y="7"/>
                </a:cubicBezTo>
                <a:cubicBezTo>
                  <a:pt x="97" y="3"/>
                  <a:pt x="102" y="6"/>
                  <a:pt x="102" y="14"/>
                </a:cubicBezTo>
                <a:cubicBezTo>
                  <a:pt x="102" y="20"/>
                  <a:pt x="98" y="27"/>
                  <a:pt x="94" y="32"/>
                </a:cubicBezTo>
                <a:cubicBezTo>
                  <a:pt x="94" y="21"/>
                  <a:pt x="94" y="21"/>
                  <a:pt x="94" y="21"/>
                </a:cubicBezTo>
                <a:lnTo>
                  <a:pt x="80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591">
        <p14:pan dir="u"/>
      </p:transition>
    </mc:Choice>
    <mc:Fallback xmlns="">
      <p:transition spd="slow" advTm="25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9202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B9202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Office PowerPoint</Application>
  <PresentationFormat>宽屏</PresentationFormat>
  <Paragraphs>157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方正正纤黑简体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2014-07-15T16:49:00Z</dcterms:created>
  <dcterms:modified xsi:type="dcterms:W3CDTF">2018-05-03T05:44:08Z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