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eg"/>
  <Override PartName="/ppt/media/image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5" r:id="rId3"/>
    <p:sldId id="258" r:id="rId4"/>
    <p:sldId id="259" r:id="rId5"/>
    <p:sldId id="260" r:id="rId6"/>
    <p:sldId id="261" r:id="rId7"/>
    <p:sldId id="262" r:id="rId8"/>
    <p:sldId id="263" r:id="rId9"/>
    <p:sldId id="264" r:id="rId1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67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IV</a:t>
            </a:r>
            <a:r>
              <a:rPr spc="10" dirty="0"/>
              <a:t> </a:t>
            </a:r>
            <a:r>
              <a:rPr dirty="0"/>
              <a:t>SEM</a:t>
            </a:r>
            <a:r>
              <a:rPr spc="-30" dirty="0"/>
              <a:t> </a:t>
            </a:r>
            <a:r>
              <a:rPr spc="-25" dirty="0"/>
              <a:t>NSP</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b="1" spc="-50" dirty="0">
                <a:solidFill>
                  <a:srgbClr val="FFFFFF"/>
                </a:solidFill>
                <a:latin typeface="Calibri"/>
                <a:cs typeface="Calibri"/>
              </a:rPr>
              <a:t>‹#›</a:t>
            </a:fld>
            <a:endParaRPr b="1" spc="-50" dirty="0">
              <a:solidFill>
                <a:srgbClr val="FFFFFF"/>
              </a:solidFill>
              <a:latin typeface="Calibri"/>
              <a:cs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315575" y="288731"/>
            <a:ext cx="1544485" cy="1035767"/>
          </a:xfrm>
          <a:prstGeom prst="rect">
            <a:avLst/>
          </a:prstGeom>
        </p:spPr>
      </p:pic>
      <p:pic>
        <p:nvPicPr>
          <p:cNvPr id="17" name="bg object 17"/>
          <p:cNvPicPr/>
          <p:nvPr/>
        </p:nvPicPr>
        <p:blipFill>
          <a:blip r:embed="rId3" cstate="print"/>
          <a:stretch>
            <a:fillRect/>
          </a:stretch>
        </p:blipFill>
        <p:spPr>
          <a:xfrm>
            <a:off x="0" y="6372133"/>
            <a:ext cx="12187301" cy="481104"/>
          </a:xfrm>
          <a:prstGeom prst="rect">
            <a:avLst/>
          </a:prstGeom>
        </p:spPr>
      </p:pic>
      <p:sp>
        <p:nvSpPr>
          <p:cNvPr id="18" name="bg object 18"/>
          <p:cNvSpPr/>
          <p:nvPr/>
        </p:nvSpPr>
        <p:spPr>
          <a:xfrm>
            <a:off x="0" y="6353175"/>
            <a:ext cx="12192000" cy="504825"/>
          </a:xfrm>
          <a:custGeom>
            <a:avLst/>
            <a:gdLst/>
            <a:ahLst/>
            <a:cxnLst/>
            <a:rect l="l" t="t" r="r" b="b"/>
            <a:pathLst>
              <a:path w="12192000" h="504825">
                <a:moveTo>
                  <a:pt x="12192000" y="0"/>
                </a:moveTo>
                <a:lnTo>
                  <a:pt x="0" y="0"/>
                </a:lnTo>
                <a:lnTo>
                  <a:pt x="0" y="504825"/>
                </a:lnTo>
                <a:lnTo>
                  <a:pt x="12192000" y="504825"/>
                </a:lnTo>
                <a:lnTo>
                  <a:pt x="12192000" y="0"/>
                </a:lnTo>
                <a:close/>
              </a:path>
            </a:pathLst>
          </a:custGeom>
          <a:solidFill>
            <a:srgbClr val="006FC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IV</a:t>
            </a:r>
            <a:r>
              <a:rPr spc="10" dirty="0"/>
              <a:t> </a:t>
            </a:r>
            <a:r>
              <a:rPr dirty="0"/>
              <a:t>SEM</a:t>
            </a:r>
            <a:r>
              <a:rPr spc="-30" dirty="0"/>
              <a:t> </a:t>
            </a:r>
            <a:r>
              <a:rPr spc="-25" dirty="0"/>
              <a:t>NSP</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b="1" spc="-50" dirty="0">
                <a:solidFill>
                  <a:srgbClr val="FFFFFF"/>
                </a:solidFill>
                <a:latin typeface="Calibri"/>
                <a:cs typeface="Calibri"/>
              </a:rPr>
              <a:t>‹#›</a:t>
            </a:fld>
            <a:endParaRPr b="1" spc="-50" dirty="0">
              <a:solidFill>
                <a:srgbClr val="FFFFFF"/>
              </a:solidFill>
              <a:latin typeface="Calibri"/>
              <a:cs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315575" y="288731"/>
            <a:ext cx="1544485" cy="1035767"/>
          </a:xfrm>
          <a:prstGeom prst="rect">
            <a:avLst/>
          </a:prstGeom>
        </p:spPr>
      </p:pic>
      <p:pic>
        <p:nvPicPr>
          <p:cNvPr id="17" name="bg object 17"/>
          <p:cNvPicPr/>
          <p:nvPr/>
        </p:nvPicPr>
        <p:blipFill>
          <a:blip r:embed="rId3" cstate="print"/>
          <a:stretch>
            <a:fillRect/>
          </a:stretch>
        </p:blipFill>
        <p:spPr>
          <a:xfrm>
            <a:off x="0" y="6372133"/>
            <a:ext cx="12187301" cy="481104"/>
          </a:xfrm>
          <a:prstGeom prst="rect">
            <a:avLst/>
          </a:prstGeom>
        </p:spPr>
      </p:pic>
      <p:sp>
        <p:nvSpPr>
          <p:cNvPr id="18" name="bg object 18"/>
          <p:cNvSpPr/>
          <p:nvPr/>
        </p:nvSpPr>
        <p:spPr>
          <a:xfrm>
            <a:off x="0" y="6353175"/>
            <a:ext cx="12192000" cy="504825"/>
          </a:xfrm>
          <a:custGeom>
            <a:avLst/>
            <a:gdLst/>
            <a:ahLst/>
            <a:cxnLst/>
            <a:rect l="l" t="t" r="r" b="b"/>
            <a:pathLst>
              <a:path w="12192000" h="504825">
                <a:moveTo>
                  <a:pt x="12192000" y="0"/>
                </a:moveTo>
                <a:lnTo>
                  <a:pt x="0" y="0"/>
                </a:lnTo>
                <a:lnTo>
                  <a:pt x="0" y="504825"/>
                </a:lnTo>
                <a:lnTo>
                  <a:pt x="12192000" y="504825"/>
                </a:lnTo>
                <a:lnTo>
                  <a:pt x="12192000" y="0"/>
                </a:lnTo>
                <a:close/>
              </a:path>
            </a:pathLst>
          </a:custGeom>
          <a:solidFill>
            <a:srgbClr val="006FC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IV</a:t>
            </a:r>
            <a:r>
              <a:rPr spc="10" dirty="0"/>
              <a:t> </a:t>
            </a:r>
            <a:r>
              <a:rPr dirty="0"/>
              <a:t>SEM</a:t>
            </a:r>
            <a:r>
              <a:rPr spc="-30" dirty="0"/>
              <a:t> </a:t>
            </a:r>
            <a:r>
              <a:rPr spc="-25" dirty="0"/>
              <a:t>NSP</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b="1" spc="-50" dirty="0">
                <a:solidFill>
                  <a:srgbClr val="FFFFFF"/>
                </a:solidFill>
                <a:latin typeface="Calibri"/>
                <a:cs typeface="Calibri"/>
              </a:rPr>
              <a:t>‹#›</a:t>
            </a:fld>
            <a:endParaRPr b="1" spc="-50" dirty="0">
              <a:solidFill>
                <a:srgbClr val="FFFFFF"/>
              </a:solidFill>
              <a:latin typeface="Calibri"/>
              <a:cs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IV</a:t>
            </a:r>
            <a:r>
              <a:rPr spc="10" dirty="0"/>
              <a:t> </a:t>
            </a:r>
            <a:r>
              <a:rPr dirty="0"/>
              <a:t>SEM</a:t>
            </a:r>
            <a:r>
              <a:rPr spc="-30" dirty="0"/>
              <a:t> </a:t>
            </a:r>
            <a:r>
              <a:rPr spc="-25" dirty="0"/>
              <a:t>NSP</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b="1" spc="-50" dirty="0">
                <a:solidFill>
                  <a:srgbClr val="FFFFFF"/>
                </a:solidFill>
                <a:latin typeface="Calibri"/>
                <a:cs typeface="Calibri"/>
              </a:rPr>
              <a:t>‹#›</a:t>
            </a:fld>
            <a:endParaRPr b="1" spc="-50" dirty="0">
              <a:solidFill>
                <a:srgbClr val="FFFFFF"/>
              </a:solidFill>
              <a:latin typeface="Calibri"/>
              <a:cs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315575" y="288731"/>
            <a:ext cx="1544485" cy="1035767"/>
          </a:xfrm>
          <a:prstGeom prst="rect">
            <a:avLst/>
          </a:prstGeom>
        </p:spPr>
      </p:pic>
      <p:sp>
        <p:nvSpPr>
          <p:cNvPr id="17" name="bg object 17"/>
          <p:cNvSpPr/>
          <p:nvPr/>
        </p:nvSpPr>
        <p:spPr>
          <a:xfrm>
            <a:off x="152400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FFFFF"/>
          </a:solidFill>
        </p:spPr>
        <p:txBody>
          <a:bodyPr wrap="square" lIns="0" tIns="0" rIns="0" bIns="0" rtlCol="0"/>
          <a:lstStyle/>
          <a:p>
            <a:endParaRPr/>
          </a:p>
        </p:txBody>
      </p:sp>
      <p:sp>
        <p:nvSpPr>
          <p:cNvPr id="18" name="bg object 18"/>
          <p:cNvSpPr/>
          <p:nvPr/>
        </p:nvSpPr>
        <p:spPr>
          <a:xfrm>
            <a:off x="5657818" y="847725"/>
            <a:ext cx="4638675" cy="5162550"/>
          </a:xfrm>
          <a:custGeom>
            <a:avLst/>
            <a:gdLst/>
            <a:ahLst/>
            <a:cxnLst/>
            <a:rect l="l" t="t" r="r" b="b"/>
            <a:pathLst>
              <a:path w="4638675" h="5162550">
                <a:moveTo>
                  <a:pt x="1873281" y="0"/>
                </a:moveTo>
                <a:lnTo>
                  <a:pt x="1179988" y="0"/>
                </a:lnTo>
                <a:lnTo>
                  <a:pt x="1147335" y="5790"/>
                </a:lnTo>
                <a:lnTo>
                  <a:pt x="1092174" y="48756"/>
                </a:lnTo>
                <a:lnTo>
                  <a:pt x="1072165" y="83692"/>
                </a:lnTo>
                <a:lnTo>
                  <a:pt x="726344" y="882523"/>
                </a:lnTo>
                <a:lnTo>
                  <a:pt x="713700" y="922043"/>
                </a:lnTo>
                <a:lnTo>
                  <a:pt x="709485" y="964184"/>
                </a:lnTo>
                <a:lnTo>
                  <a:pt x="713700" y="1006324"/>
                </a:lnTo>
                <a:lnTo>
                  <a:pt x="726344" y="1045845"/>
                </a:lnTo>
                <a:lnTo>
                  <a:pt x="1072165" y="1844675"/>
                </a:lnTo>
                <a:lnTo>
                  <a:pt x="1092184" y="1879615"/>
                </a:lnTo>
                <a:lnTo>
                  <a:pt x="1118520" y="1906397"/>
                </a:lnTo>
                <a:lnTo>
                  <a:pt x="1092866" y="1965960"/>
                </a:lnTo>
                <a:lnTo>
                  <a:pt x="786923" y="2672207"/>
                </a:lnTo>
                <a:lnTo>
                  <a:pt x="769379" y="2718113"/>
                </a:lnTo>
                <a:lnTo>
                  <a:pt x="756848" y="2766349"/>
                </a:lnTo>
                <a:lnTo>
                  <a:pt x="749329" y="2816140"/>
                </a:lnTo>
                <a:lnTo>
                  <a:pt x="746823" y="2866707"/>
                </a:lnTo>
                <a:lnTo>
                  <a:pt x="749329" y="2917274"/>
                </a:lnTo>
                <a:lnTo>
                  <a:pt x="756848" y="2967065"/>
                </a:lnTo>
                <a:lnTo>
                  <a:pt x="769379" y="3015301"/>
                </a:lnTo>
                <a:lnTo>
                  <a:pt x="786923" y="3061207"/>
                </a:lnTo>
                <a:lnTo>
                  <a:pt x="1610645" y="4963325"/>
                </a:lnTo>
                <a:lnTo>
                  <a:pt x="1636086" y="5013193"/>
                </a:lnTo>
                <a:lnTo>
                  <a:pt x="1666206" y="5056755"/>
                </a:lnTo>
                <a:lnTo>
                  <a:pt x="1700442" y="5093514"/>
                </a:lnTo>
                <a:lnTo>
                  <a:pt x="1738233" y="5122970"/>
                </a:lnTo>
                <a:lnTo>
                  <a:pt x="1779017" y="5144627"/>
                </a:lnTo>
                <a:lnTo>
                  <a:pt x="1822230" y="5157986"/>
                </a:lnTo>
                <a:lnTo>
                  <a:pt x="1867312" y="5162550"/>
                </a:lnTo>
                <a:lnTo>
                  <a:pt x="3518185" y="5162550"/>
                </a:lnTo>
                <a:lnTo>
                  <a:pt x="3562144" y="5157986"/>
                </a:lnTo>
                <a:lnTo>
                  <a:pt x="3604868" y="5144627"/>
                </a:lnTo>
                <a:lnTo>
                  <a:pt x="3645541" y="5122970"/>
                </a:lnTo>
                <a:lnTo>
                  <a:pt x="3683349" y="5093514"/>
                </a:lnTo>
                <a:lnTo>
                  <a:pt x="3717475" y="5056755"/>
                </a:lnTo>
                <a:lnTo>
                  <a:pt x="3747105" y="5013193"/>
                </a:lnTo>
                <a:lnTo>
                  <a:pt x="3771423" y="4963325"/>
                </a:lnTo>
                <a:lnTo>
                  <a:pt x="4598574" y="3061208"/>
                </a:lnTo>
                <a:lnTo>
                  <a:pt x="4616118" y="3015301"/>
                </a:lnTo>
                <a:lnTo>
                  <a:pt x="4628649" y="2967065"/>
                </a:lnTo>
                <a:lnTo>
                  <a:pt x="4636168" y="2917274"/>
                </a:lnTo>
                <a:lnTo>
                  <a:pt x="4638674" y="2866707"/>
                </a:lnTo>
                <a:lnTo>
                  <a:pt x="4636168" y="2816140"/>
                </a:lnTo>
                <a:lnTo>
                  <a:pt x="4628649" y="2766349"/>
                </a:lnTo>
                <a:lnTo>
                  <a:pt x="4616118" y="2718113"/>
                </a:lnTo>
                <a:lnTo>
                  <a:pt x="4598574" y="2672207"/>
                </a:lnTo>
                <a:lnTo>
                  <a:pt x="4271016" y="1918970"/>
                </a:lnTo>
                <a:lnTo>
                  <a:pt x="1177067" y="1918970"/>
                </a:lnTo>
                <a:lnTo>
                  <a:pt x="1168717" y="1918594"/>
                </a:lnTo>
                <a:lnTo>
                  <a:pt x="1160462" y="1917493"/>
                </a:lnTo>
                <a:lnTo>
                  <a:pt x="1152350" y="1915701"/>
                </a:lnTo>
                <a:lnTo>
                  <a:pt x="1144428" y="1913254"/>
                </a:lnTo>
                <a:lnTo>
                  <a:pt x="1125124" y="1902460"/>
                </a:lnTo>
                <a:lnTo>
                  <a:pt x="1143793" y="1859407"/>
                </a:lnTo>
                <a:lnTo>
                  <a:pt x="1168685" y="1801622"/>
                </a:lnTo>
                <a:lnTo>
                  <a:pt x="1131949" y="1761112"/>
                </a:lnTo>
                <a:lnTo>
                  <a:pt x="817149" y="1036574"/>
                </a:lnTo>
                <a:lnTo>
                  <a:pt x="802200" y="964184"/>
                </a:lnTo>
                <a:lnTo>
                  <a:pt x="805934" y="926792"/>
                </a:lnTo>
                <a:lnTo>
                  <a:pt x="1123727" y="183641"/>
                </a:lnTo>
                <a:lnTo>
                  <a:pt x="1164066" y="129254"/>
                </a:lnTo>
                <a:lnTo>
                  <a:pt x="1219358" y="109347"/>
                </a:lnTo>
                <a:lnTo>
                  <a:pt x="1990742" y="109347"/>
                </a:lnTo>
                <a:lnTo>
                  <a:pt x="1979580" y="83692"/>
                </a:lnTo>
                <a:lnTo>
                  <a:pt x="1960239" y="48756"/>
                </a:lnTo>
                <a:lnTo>
                  <a:pt x="1934860" y="22415"/>
                </a:lnTo>
                <a:lnTo>
                  <a:pt x="1905267" y="5790"/>
                </a:lnTo>
                <a:lnTo>
                  <a:pt x="1873281" y="0"/>
                </a:lnTo>
                <a:close/>
              </a:path>
              <a:path w="4638675" h="5162550">
                <a:moveTo>
                  <a:pt x="673766" y="3129788"/>
                </a:moveTo>
                <a:lnTo>
                  <a:pt x="272446" y="3129788"/>
                </a:lnTo>
                <a:lnTo>
                  <a:pt x="253539" y="3133133"/>
                </a:lnTo>
                <a:lnTo>
                  <a:pt x="221583" y="3157970"/>
                </a:lnTo>
                <a:lnTo>
                  <a:pt x="9810" y="3640581"/>
                </a:lnTo>
                <a:lnTo>
                  <a:pt x="0" y="3687889"/>
                </a:lnTo>
                <a:lnTo>
                  <a:pt x="2452" y="3712305"/>
                </a:lnTo>
                <a:lnTo>
                  <a:pt x="209962" y="4197604"/>
                </a:lnTo>
                <a:lnTo>
                  <a:pt x="236347" y="4233037"/>
                </a:lnTo>
                <a:lnTo>
                  <a:pt x="272446" y="4245991"/>
                </a:lnTo>
                <a:lnTo>
                  <a:pt x="673766" y="4245991"/>
                </a:lnTo>
                <a:lnTo>
                  <a:pt x="724076" y="4217808"/>
                </a:lnTo>
                <a:lnTo>
                  <a:pt x="936402" y="3735197"/>
                </a:lnTo>
                <a:lnTo>
                  <a:pt x="946118" y="3687889"/>
                </a:lnTo>
                <a:lnTo>
                  <a:pt x="943689" y="3663473"/>
                </a:lnTo>
                <a:lnTo>
                  <a:pt x="735234" y="3178175"/>
                </a:lnTo>
                <a:lnTo>
                  <a:pt x="709406" y="3142742"/>
                </a:lnTo>
                <a:lnTo>
                  <a:pt x="673766" y="3129788"/>
                </a:lnTo>
                <a:close/>
              </a:path>
              <a:path w="4638675" h="5162550">
                <a:moveTo>
                  <a:pt x="3518185" y="570864"/>
                </a:moveTo>
                <a:lnTo>
                  <a:pt x="2192686" y="570864"/>
                </a:lnTo>
                <a:lnTo>
                  <a:pt x="2324131" y="873125"/>
                </a:lnTo>
                <a:lnTo>
                  <a:pt x="2336776" y="912645"/>
                </a:lnTo>
                <a:lnTo>
                  <a:pt x="2340986" y="954833"/>
                </a:lnTo>
                <a:lnTo>
                  <a:pt x="2336776" y="996926"/>
                </a:lnTo>
                <a:lnTo>
                  <a:pt x="2324076" y="1036574"/>
                </a:lnTo>
                <a:lnTo>
                  <a:pt x="1976659" y="1835277"/>
                </a:lnTo>
                <a:lnTo>
                  <a:pt x="1957318" y="1870213"/>
                </a:lnTo>
                <a:lnTo>
                  <a:pt x="1931939" y="1896554"/>
                </a:lnTo>
                <a:lnTo>
                  <a:pt x="1902212" y="1913254"/>
                </a:lnTo>
                <a:lnTo>
                  <a:pt x="1901930" y="1913254"/>
                </a:lnTo>
                <a:lnTo>
                  <a:pt x="1870360" y="1918970"/>
                </a:lnTo>
                <a:lnTo>
                  <a:pt x="4271016" y="1918970"/>
                </a:lnTo>
                <a:lnTo>
                  <a:pt x="3771423" y="770127"/>
                </a:lnTo>
                <a:lnTo>
                  <a:pt x="3747105" y="720261"/>
                </a:lnTo>
                <a:lnTo>
                  <a:pt x="3717475" y="676695"/>
                </a:lnTo>
                <a:lnTo>
                  <a:pt x="3683349" y="639929"/>
                </a:lnTo>
                <a:lnTo>
                  <a:pt x="3645541" y="610463"/>
                </a:lnTo>
                <a:lnTo>
                  <a:pt x="3604868" y="588797"/>
                </a:lnTo>
                <a:lnTo>
                  <a:pt x="3562144" y="575431"/>
                </a:lnTo>
                <a:lnTo>
                  <a:pt x="3518185" y="570864"/>
                </a:lnTo>
                <a:close/>
              </a:path>
              <a:path w="4638675" h="5162550">
                <a:moveTo>
                  <a:pt x="2097817" y="570864"/>
                </a:moveTo>
                <a:lnTo>
                  <a:pt x="1867312" y="570864"/>
                </a:lnTo>
                <a:lnTo>
                  <a:pt x="1822230" y="575431"/>
                </a:lnTo>
                <a:lnTo>
                  <a:pt x="1779017" y="588797"/>
                </a:lnTo>
                <a:lnTo>
                  <a:pt x="1738233" y="610463"/>
                </a:lnTo>
                <a:lnTo>
                  <a:pt x="1700442" y="639929"/>
                </a:lnTo>
                <a:lnTo>
                  <a:pt x="1666206" y="676695"/>
                </a:lnTo>
                <a:lnTo>
                  <a:pt x="1636086" y="720261"/>
                </a:lnTo>
                <a:lnTo>
                  <a:pt x="1610645" y="770127"/>
                </a:lnTo>
                <a:lnTo>
                  <a:pt x="1167542" y="1793366"/>
                </a:lnTo>
                <a:lnTo>
                  <a:pt x="1187685" y="1804481"/>
                </a:lnTo>
                <a:lnTo>
                  <a:pt x="1194506" y="1806676"/>
                </a:lnTo>
                <a:lnTo>
                  <a:pt x="1201674" y="1808305"/>
                </a:lnTo>
                <a:lnTo>
                  <a:pt x="1208984" y="1809291"/>
                </a:lnTo>
                <a:lnTo>
                  <a:pt x="1216437" y="1809623"/>
                </a:lnTo>
                <a:lnTo>
                  <a:pt x="1830990" y="1809623"/>
                </a:lnTo>
                <a:lnTo>
                  <a:pt x="1885584" y="1789731"/>
                </a:lnTo>
                <a:lnTo>
                  <a:pt x="1925224" y="1735454"/>
                </a:lnTo>
                <a:lnTo>
                  <a:pt x="2233326" y="1027176"/>
                </a:lnTo>
                <a:lnTo>
                  <a:pt x="2248185" y="954833"/>
                </a:lnTo>
                <a:lnTo>
                  <a:pt x="2244470" y="917465"/>
                </a:lnTo>
                <a:lnTo>
                  <a:pt x="2233367" y="882523"/>
                </a:lnTo>
                <a:lnTo>
                  <a:pt x="2097817" y="570864"/>
                </a:lnTo>
                <a:close/>
              </a:path>
              <a:path w="4638675" h="5162550">
                <a:moveTo>
                  <a:pt x="1990742" y="109347"/>
                </a:moveTo>
                <a:lnTo>
                  <a:pt x="1833911" y="109347"/>
                </a:lnTo>
                <a:lnTo>
                  <a:pt x="1862318" y="114490"/>
                </a:lnTo>
                <a:lnTo>
                  <a:pt x="1888569" y="129254"/>
                </a:lnTo>
                <a:lnTo>
                  <a:pt x="1911082" y="152638"/>
                </a:lnTo>
                <a:lnTo>
                  <a:pt x="1928272" y="183641"/>
                </a:lnTo>
                <a:lnTo>
                  <a:pt x="2092102" y="560577"/>
                </a:lnTo>
                <a:lnTo>
                  <a:pt x="2186971" y="560577"/>
                </a:lnTo>
                <a:lnTo>
                  <a:pt x="2166016" y="512190"/>
                </a:lnTo>
                <a:lnTo>
                  <a:pt x="1990742" y="109347"/>
                </a:lnTo>
                <a:close/>
              </a:path>
            </a:pathLst>
          </a:custGeom>
          <a:solidFill>
            <a:srgbClr val="7E7E7E">
              <a:alpha val="14901"/>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chemeClr val="bg1"/>
                </a:solidFill>
                <a:latin typeface="Calibri"/>
                <a:cs typeface="Calibri"/>
              </a:defRPr>
            </a:lvl1pPr>
          </a:lstStyle>
          <a:p>
            <a:pPr marL="12700">
              <a:lnSpc>
                <a:spcPts val="1240"/>
              </a:lnSpc>
            </a:pPr>
            <a:r>
              <a:rPr dirty="0"/>
              <a:t>IV</a:t>
            </a:r>
            <a:r>
              <a:rPr spc="10" dirty="0"/>
              <a:t> </a:t>
            </a:r>
            <a:r>
              <a:rPr dirty="0"/>
              <a:t>SEM</a:t>
            </a:r>
            <a:r>
              <a:rPr spc="-30" dirty="0"/>
              <a:t> </a:t>
            </a:r>
            <a:r>
              <a:rPr spc="-25" dirty="0"/>
              <a:t>NSP</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b="1" spc="-50" dirty="0">
                <a:solidFill>
                  <a:srgbClr val="FFFFFF"/>
                </a:solidFill>
                <a:latin typeface="Calibri"/>
                <a:cs typeface="Calibri"/>
              </a:rPr>
              <a:t>‹#›</a:t>
            </a:fld>
            <a:endParaRPr b="1" spc="-50" dirty="0">
              <a:solidFill>
                <a:srgbClr val="FFFFFF"/>
              </a:solidFill>
              <a:latin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315575" y="288731"/>
            <a:ext cx="1544485" cy="1035767"/>
          </a:xfrm>
          <a:prstGeom prst="rect">
            <a:avLst/>
          </a:prstGeom>
        </p:spPr>
      </p:pic>
      <p:sp>
        <p:nvSpPr>
          <p:cNvPr id="2" name="Holder 2"/>
          <p:cNvSpPr>
            <a:spLocks noGrp="1"/>
          </p:cNvSpPr>
          <p:nvPr>
            <p:ph type="title"/>
          </p:nvPr>
        </p:nvSpPr>
        <p:spPr>
          <a:xfrm>
            <a:off x="2344420" y="53593"/>
            <a:ext cx="7044689" cy="1128395"/>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31825" y="1731152"/>
            <a:ext cx="10674985" cy="38004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883909" y="6472554"/>
            <a:ext cx="744854" cy="177800"/>
          </a:xfrm>
          <a:prstGeom prst="rect">
            <a:avLst/>
          </a:prstGeom>
        </p:spPr>
        <p:txBody>
          <a:bodyPr wrap="square" lIns="0" tIns="0" rIns="0" bIns="0">
            <a:spAutoFit/>
          </a:bodyPr>
          <a:lstStyle>
            <a:lvl1pPr>
              <a:defRPr sz="1200" b="0" i="0">
                <a:solidFill>
                  <a:schemeClr val="bg1"/>
                </a:solidFill>
                <a:latin typeface="Calibri"/>
                <a:cs typeface="Calibri"/>
              </a:defRPr>
            </a:lvl1pPr>
          </a:lstStyle>
          <a:p>
            <a:pPr marL="12700">
              <a:lnSpc>
                <a:spcPts val="1240"/>
              </a:lnSpc>
            </a:pPr>
            <a:r>
              <a:rPr dirty="0"/>
              <a:t>IV</a:t>
            </a:r>
            <a:r>
              <a:rPr spc="10" dirty="0"/>
              <a:t> </a:t>
            </a:r>
            <a:r>
              <a:rPr dirty="0"/>
              <a:t>SEM</a:t>
            </a:r>
            <a:r>
              <a:rPr spc="-30" dirty="0"/>
              <a:t> </a:t>
            </a:r>
            <a:r>
              <a:rPr spc="-25" dirty="0"/>
              <a:t>NSP</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5/6/2025</a:t>
            </a:fld>
            <a:endParaRPr lang="en-US"/>
          </a:p>
        </p:txBody>
      </p:sp>
      <p:sp>
        <p:nvSpPr>
          <p:cNvPr id="6" name="Holder 6"/>
          <p:cNvSpPr>
            <a:spLocks noGrp="1"/>
          </p:cNvSpPr>
          <p:nvPr>
            <p:ph type="sldNum" sz="quarter" idx="7"/>
          </p:nvPr>
        </p:nvSpPr>
        <p:spPr>
          <a:xfrm>
            <a:off x="11382629" y="6472554"/>
            <a:ext cx="1663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b="1" spc="-50" dirty="0">
                <a:solidFill>
                  <a:srgbClr val="FFFFFF"/>
                </a:solidFill>
                <a:latin typeface="Calibri"/>
                <a:cs typeface="Calibri"/>
              </a:rPr>
              <a:t>‹#›</a:t>
            </a:fld>
            <a:endParaRPr b="1" spc="-50" dirty="0">
              <a:solidFill>
                <a:srgbClr val="FFFFFF"/>
              </a:solidFill>
              <a:latin typeface="Calibri"/>
              <a:cs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posts/aroramri_built-an-ai-powered-resume-analyzer-in-roughly-activity-7240784791485210625-c1Z_" TargetMode="External"/><Relationship Id="rId2" Type="http://schemas.openxmlformats.org/officeDocument/2006/relationships/hyperlink" Target="https://www.hiringbranch.com/blog/artificial-intelligence-resume-screening" TargetMode="External"/><Relationship Id="rId1" Type="http://schemas.openxmlformats.org/officeDocument/2006/relationships/slideLayout" Target="../slideLayouts/slideLayout2.xml"/><Relationship Id="rId4" Type="http://schemas.openxmlformats.org/officeDocument/2006/relationships/hyperlink" Target="https://arxiv.org/abs/2401.0831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877" y="2669222"/>
            <a:ext cx="11875135" cy="4121385"/>
          </a:xfrm>
          <a:prstGeom prst="rect">
            <a:avLst/>
          </a:prstGeom>
        </p:spPr>
        <p:txBody>
          <a:bodyPr vert="horz" wrap="square" lIns="0" tIns="12700" rIns="0" bIns="0" rtlCol="0">
            <a:spAutoFit/>
          </a:bodyPr>
          <a:lstStyle/>
          <a:p>
            <a:pPr marL="298450" indent="-285750">
              <a:lnSpc>
                <a:spcPct val="100000"/>
              </a:lnSpc>
              <a:spcBef>
                <a:spcPts val="100"/>
              </a:spcBef>
              <a:buFont typeface="Arial MT"/>
              <a:buChar char="•"/>
              <a:tabLst>
                <a:tab pos="298450" algn="l"/>
                <a:tab pos="3003550" algn="l"/>
                <a:tab pos="5874385" algn="l"/>
              </a:tabLst>
            </a:pPr>
            <a:r>
              <a:rPr sz="2400" b="1" spc="-20" dirty="0">
                <a:latin typeface="Arial"/>
                <a:cs typeface="Arial"/>
              </a:rPr>
              <a:t>Project/Team</a:t>
            </a:r>
            <a:r>
              <a:rPr sz="2400" b="1" spc="-10" dirty="0">
                <a:latin typeface="Arial"/>
                <a:cs typeface="Arial"/>
              </a:rPr>
              <a:t> </a:t>
            </a:r>
            <a:r>
              <a:rPr sz="2400" b="1" dirty="0">
                <a:latin typeface="Arial"/>
                <a:cs typeface="Arial"/>
              </a:rPr>
              <a:t>ID</a:t>
            </a:r>
            <a:r>
              <a:rPr sz="2400" b="1" spc="-50" dirty="0">
                <a:latin typeface="Arial"/>
                <a:cs typeface="Arial"/>
              </a:rPr>
              <a:t> –</a:t>
            </a:r>
            <a:r>
              <a:rPr sz="2400" b="1" dirty="0">
                <a:latin typeface="Arial"/>
                <a:cs typeface="Arial"/>
              </a:rPr>
              <a:t>	</a:t>
            </a:r>
            <a:r>
              <a:rPr sz="2400" b="1" spc="-10" dirty="0">
                <a:latin typeface="Arial"/>
                <a:cs typeface="Arial"/>
              </a:rPr>
              <a:t>4CY</a:t>
            </a:r>
            <a:r>
              <a:rPr lang="en-US" sz="2400" b="1" spc="-10" dirty="0">
                <a:latin typeface="Arial"/>
                <a:cs typeface="Arial"/>
              </a:rPr>
              <a:t>9</a:t>
            </a:r>
            <a:r>
              <a:rPr sz="2400" b="1" dirty="0">
                <a:latin typeface="Arial"/>
                <a:cs typeface="Arial"/>
              </a:rPr>
              <a:t>	</a:t>
            </a:r>
            <a:r>
              <a:rPr sz="2400" b="1" spc="-25" dirty="0">
                <a:latin typeface="Arial"/>
                <a:cs typeface="Arial"/>
              </a:rPr>
              <a:t>Team</a:t>
            </a:r>
            <a:r>
              <a:rPr sz="2400" b="1" spc="-70" dirty="0">
                <a:latin typeface="Arial"/>
                <a:cs typeface="Arial"/>
              </a:rPr>
              <a:t> </a:t>
            </a:r>
            <a:r>
              <a:rPr sz="2400" b="1" dirty="0">
                <a:latin typeface="Arial"/>
                <a:cs typeface="Arial"/>
              </a:rPr>
              <a:t>Name</a:t>
            </a:r>
            <a:r>
              <a:rPr sz="2400" b="1" spc="-90" dirty="0">
                <a:latin typeface="Arial"/>
                <a:cs typeface="Arial"/>
              </a:rPr>
              <a:t> </a:t>
            </a:r>
            <a:r>
              <a:rPr sz="2400" b="1" dirty="0">
                <a:latin typeface="Arial"/>
                <a:cs typeface="Arial"/>
              </a:rPr>
              <a:t>–</a:t>
            </a:r>
            <a:r>
              <a:rPr sz="2400" b="1" spc="-50" dirty="0">
                <a:latin typeface="Arial"/>
                <a:cs typeface="Arial"/>
              </a:rPr>
              <a:t> </a:t>
            </a:r>
            <a:r>
              <a:rPr lang="en-US" sz="2400" b="1" dirty="0">
                <a:latin typeface="Arial"/>
                <a:cs typeface="Arial"/>
              </a:rPr>
              <a:t>Insight Quads</a:t>
            </a:r>
            <a:endParaRPr sz="2400" dirty="0">
              <a:latin typeface="Arial"/>
              <a:cs typeface="Arial"/>
            </a:endParaRPr>
          </a:p>
          <a:p>
            <a:pPr>
              <a:lnSpc>
                <a:spcPct val="100000"/>
              </a:lnSpc>
              <a:spcBef>
                <a:spcPts val="65"/>
              </a:spcBef>
              <a:buFont typeface="Arial MT"/>
              <a:buChar char="•"/>
            </a:pPr>
            <a:endParaRPr sz="2400" dirty="0">
              <a:latin typeface="Arial"/>
              <a:cs typeface="Arial"/>
            </a:endParaRPr>
          </a:p>
          <a:p>
            <a:pPr marL="298450" indent="-285750">
              <a:lnSpc>
                <a:spcPct val="100000"/>
              </a:lnSpc>
              <a:spcBef>
                <a:spcPts val="5"/>
              </a:spcBef>
              <a:buFont typeface="Arial MT"/>
              <a:buChar char="•"/>
              <a:tabLst>
                <a:tab pos="298450" algn="l"/>
              </a:tabLst>
            </a:pPr>
            <a:r>
              <a:rPr sz="2400" b="1" dirty="0">
                <a:latin typeface="Arial"/>
                <a:cs typeface="Arial"/>
              </a:rPr>
              <a:t>Project</a:t>
            </a:r>
            <a:r>
              <a:rPr sz="2400" b="1" spc="-95" dirty="0">
                <a:latin typeface="Arial"/>
                <a:cs typeface="Arial"/>
              </a:rPr>
              <a:t> </a:t>
            </a:r>
            <a:r>
              <a:rPr sz="2400" b="1" dirty="0">
                <a:latin typeface="Arial"/>
                <a:cs typeface="Arial"/>
              </a:rPr>
              <a:t>Title</a:t>
            </a:r>
            <a:r>
              <a:rPr sz="2400" b="1" spc="-50" dirty="0">
                <a:latin typeface="Arial"/>
                <a:cs typeface="Arial"/>
              </a:rPr>
              <a:t> </a:t>
            </a:r>
            <a:r>
              <a:rPr lang="en-IN" sz="2400" b="1" dirty="0">
                <a:latin typeface="Arial"/>
                <a:cs typeface="Arial"/>
              </a:rPr>
              <a:t>–</a:t>
            </a:r>
            <a:r>
              <a:rPr sz="2400" b="1" spc="-95" dirty="0">
                <a:latin typeface="Arial"/>
                <a:cs typeface="Arial"/>
              </a:rPr>
              <a:t> </a:t>
            </a:r>
            <a:r>
              <a:rPr lang="en-US" sz="2400" b="1" spc="-45" dirty="0">
                <a:latin typeface="Arial"/>
                <a:cs typeface="Arial"/>
              </a:rPr>
              <a:t>AI Powered Resume Analyzer</a:t>
            </a:r>
            <a:endParaRPr sz="2400" dirty="0">
              <a:latin typeface="Arial"/>
              <a:cs typeface="Arial"/>
            </a:endParaRPr>
          </a:p>
          <a:p>
            <a:pPr>
              <a:lnSpc>
                <a:spcPct val="100000"/>
              </a:lnSpc>
              <a:spcBef>
                <a:spcPts val="140"/>
              </a:spcBef>
              <a:buFont typeface="Arial MT"/>
              <a:buChar char="•"/>
            </a:pPr>
            <a:endParaRPr sz="2400" dirty="0">
              <a:latin typeface="Arial"/>
              <a:cs typeface="Arial"/>
            </a:endParaRPr>
          </a:p>
          <a:p>
            <a:pPr marL="298450" indent="-285750">
              <a:lnSpc>
                <a:spcPct val="100000"/>
              </a:lnSpc>
              <a:buFont typeface="Arial MT"/>
              <a:buChar char="•"/>
              <a:tabLst>
                <a:tab pos="298450" algn="l"/>
              </a:tabLst>
            </a:pPr>
            <a:r>
              <a:rPr sz="2400" b="1" dirty="0">
                <a:latin typeface="Arial"/>
                <a:cs typeface="Arial"/>
              </a:rPr>
              <a:t>Project</a:t>
            </a:r>
            <a:r>
              <a:rPr sz="2400" b="1" spc="-70" dirty="0">
                <a:latin typeface="Arial"/>
                <a:cs typeface="Arial"/>
              </a:rPr>
              <a:t> </a:t>
            </a:r>
            <a:r>
              <a:rPr sz="2400" b="1" dirty="0">
                <a:latin typeface="Arial"/>
                <a:cs typeface="Arial"/>
              </a:rPr>
              <a:t>Domain</a:t>
            </a:r>
            <a:r>
              <a:rPr sz="2400" b="1" spc="10" dirty="0">
                <a:latin typeface="Arial"/>
                <a:cs typeface="Arial"/>
              </a:rPr>
              <a:t> </a:t>
            </a:r>
            <a:r>
              <a:rPr sz="2400" b="1" dirty="0">
                <a:latin typeface="Arial"/>
                <a:cs typeface="Arial"/>
              </a:rPr>
              <a:t>–</a:t>
            </a:r>
            <a:r>
              <a:rPr sz="2400" b="1" spc="-25" dirty="0">
                <a:latin typeface="Arial"/>
                <a:cs typeface="Arial"/>
              </a:rPr>
              <a:t> </a:t>
            </a:r>
            <a:r>
              <a:rPr lang="en-US" sz="2400" b="1" dirty="0">
                <a:latin typeface="Arial"/>
                <a:cs typeface="Arial"/>
              </a:rPr>
              <a:t>Data Science and Machine Learning</a:t>
            </a:r>
            <a:endParaRPr sz="2400" dirty="0">
              <a:latin typeface="Arial"/>
              <a:cs typeface="Arial"/>
            </a:endParaRPr>
          </a:p>
          <a:p>
            <a:pPr>
              <a:lnSpc>
                <a:spcPct val="100000"/>
              </a:lnSpc>
              <a:spcBef>
                <a:spcPts val="145"/>
              </a:spcBef>
              <a:buFont typeface="Arial MT"/>
              <a:buChar char="•"/>
            </a:pPr>
            <a:endParaRPr sz="2400" dirty="0">
              <a:latin typeface="Arial"/>
              <a:cs typeface="Arial"/>
            </a:endParaRPr>
          </a:p>
          <a:p>
            <a:pPr marL="298450" indent="-285750">
              <a:lnSpc>
                <a:spcPct val="100000"/>
              </a:lnSpc>
              <a:buFont typeface="Arial MT"/>
              <a:buChar char="•"/>
              <a:tabLst>
                <a:tab pos="298450" algn="l"/>
              </a:tabLst>
            </a:pPr>
            <a:r>
              <a:rPr sz="2400" b="1" dirty="0">
                <a:latin typeface="Arial"/>
                <a:cs typeface="Arial"/>
              </a:rPr>
              <a:t>Project</a:t>
            </a:r>
            <a:r>
              <a:rPr sz="2400" b="1" spc="-60" dirty="0">
                <a:latin typeface="Arial"/>
                <a:cs typeface="Arial"/>
              </a:rPr>
              <a:t> </a:t>
            </a:r>
            <a:r>
              <a:rPr sz="2400" b="1" dirty="0">
                <a:latin typeface="Arial"/>
                <a:cs typeface="Arial"/>
              </a:rPr>
              <a:t>Guide</a:t>
            </a:r>
            <a:r>
              <a:rPr sz="2400" b="1" spc="5" dirty="0">
                <a:latin typeface="Arial"/>
                <a:cs typeface="Arial"/>
              </a:rPr>
              <a:t> </a:t>
            </a:r>
            <a:r>
              <a:rPr sz="2400" b="1" dirty="0">
                <a:latin typeface="Arial"/>
                <a:cs typeface="Arial"/>
              </a:rPr>
              <a:t>-</a:t>
            </a:r>
            <a:r>
              <a:rPr sz="2400" b="1" spc="-20" dirty="0">
                <a:latin typeface="Arial"/>
                <a:cs typeface="Arial"/>
              </a:rPr>
              <a:t> </a:t>
            </a:r>
            <a:r>
              <a:rPr sz="2400" b="1" dirty="0">
                <a:latin typeface="Arial"/>
                <a:cs typeface="Arial"/>
              </a:rPr>
              <a:t>Ms.</a:t>
            </a:r>
            <a:r>
              <a:rPr lang="en-US" sz="2400" b="1" spc="-70" dirty="0">
                <a:latin typeface="Arial"/>
                <a:cs typeface="Arial"/>
              </a:rPr>
              <a:t> </a:t>
            </a:r>
            <a:r>
              <a:rPr lang="en-US" sz="2400" b="1" spc="-70" dirty="0" err="1">
                <a:latin typeface="Arial"/>
                <a:cs typeface="Arial"/>
              </a:rPr>
              <a:t>Appoorva</a:t>
            </a:r>
            <a:r>
              <a:rPr lang="en-US" sz="2400" b="1" spc="-70" dirty="0">
                <a:latin typeface="Arial"/>
                <a:cs typeface="Arial"/>
              </a:rPr>
              <a:t> Bansal</a:t>
            </a:r>
            <a:endParaRPr sz="2400" dirty="0">
              <a:latin typeface="Arial"/>
              <a:cs typeface="Arial"/>
            </a:endParaRPr>
          </a:p>
          <a:p>
            <a:pPr marL="298450" marR="5080" indent="-286385">
              <a:lnSpc>
                <a:spcPct val="200800"/>
              </a:lnSpc>
              <a:buFont typeface="Arial MT"/>
              <a:buChar char="•"/>
              <a:tabLst>
                <a:tab pos="298450" algn="l"/>
              </a:tabLst>
            </a:pPr>
            <a:r>
              <a:rPr sz="2400" b="1" dirty="0">
                <a:latin typeface="Arial"/>
                <a:cs typeface="Arial"/>
              </a:rPr>
              <a:t>Team</a:t>
            </a:r>
            <a:r>
              <a:rPr sz="2400" b="1" spc="25" dirty="0">
                <a:latin typeface="Arial"/>
                <a:cs typeface="Arial"/>
              </a:rPr>
              <a:t> </a:t>
            </a:r>
            <a:r>
              <a:rPr sz="2400" b="1" dirty="0">
                <a:latin typeface="Arial"/>
                <a:cs typeface="Arial"/>
              </a:rPr>
              <a:t>Members</a:t>
            </a:r>
            <a:r>
              <a:rPr sz="2400" b="1" spc="35" dirty="0">
                <a:latin typeface="Arial"/>
                <a:cs typeface="Arial"/>
              </a:rPr>
              <a:t> </a:t>
            </a:r>
            <a:r>
              <a:rPr sz="2400" b="1" dirty="0">
                <a:latin typeface="Arial"/>
                <a:cs typeface="Arial"/>
              </a:rPr>
              <a:t>–</a:t>
            </a:r>
            <a:r>
              <a:rPr sz="2400" b="1" spc="35" dirty="0">
                <a:latin typeface="Arial"/>
                <a:cs typeface="Arial"/>
              </a:rPr>
              <a:t> </a:t>
            </a:r>
            <a:r>
              <a:rPr lang="en-US" sz="2400" b="1" dirty="0" err="1">
                <a:latin typeface="Arial"/>
                <a:cs typeface="Arial"/>
              </a:rPr>
              <a:t>Khushi</a:t>
            </a:r>
            <a:r>
              <a:rPr lang="en-US" sz="2400" b="1" dirty="0">
                <a:latin typeface="Arial"/>
                <a:cs typeface="Arial"/>
              </a:rPr>
              <a:t> </a:t>
            </a:r>
            <a:r>
              <a:rPr lang="en-US" sz="2400" b="1" dirty="0" smtClean="0">
                <a:latin typeface="Arial"/>
                <a:cs typeface="Arial"/>
              </a:rPr>
              <a:t>Agrawal</a:t>
            </a:r>
            <a:r>
              <a:rPr sz="2400" b="1" spc="45" dirty="0" smtClean="0">
                <a:latin typeface="Arial"/>
                <a:cs typeface="Arial"/>
              </a:rPr>
              <a:t> </a:t>
            </a:r>
            <a:r>
              <a:rPr sz="2400" b="1" dirty="0">
                <a:latin typeface="Arial"/>
                <a:cs typeface="Arial"/>
              </a:rPr>
              <a:t>(PCE23CY03</a:t>
            </a:r>
            <a:r>
              <a:rPr lang="en-US" sz="2400" b="1" dirty="0">
                <a:latin typeface="Arial"/>
                <a:cs typeface="Arial"/>
              </a:rPr>
              <a:t>2</a:t>
            </a:r>
            <a:r>
              <a:rPr sz="2400" b="1" dirty="0">
                <a:latin typeface="Arial"/>
                <a:cs typeface="Arial"/>
              </a:rPr>
              <a:t>)</a:t>
            </a:r>
            <a:r>
              <a:rPr sz="2400" b="1" spc="40" dirty="0">
                <a:latin typeface="Arial"/>
                <a:cs typeface="Arial"/>
              </a:rPr>
              <a:t> </a:t>
            </a:r>
            <a:r>
              <a:rPr sz="2400" b="1" dirty="0">
                <a:latin typeface="Arial"/>
                <a:cs typeface="Arial"/>
              </a:rPr>
              <a:t>,</a:t>
            </a:r>
            <a:r>
              <a:rPr sz="2400" b="1" spc="25" dirty="0">
                <a:latin typeface="Arial"/>
                <a:cs typeface="Arial"/>
              </a:rPr>
              <a:t> </a:t>
            </a:r>
            <a:r>
              <a:rPr lang="en-US" sz="2400" b="1" dirty="0" err="1">
                <a:latin typeface="Arial"/>
                <a:cs typeface="Arial"/>
              </a:rPr>
              <a:t>Navya</a:t>
            </a:r>
            <a:r>
              <a:rPr lang="en-US" sz="2400" b="1" dirty="0">
                <a:latin typeface="Arial"/>
                <a:cs typeface="Arial"/>
              </a:rPr>
              <a:t> Sharma</a:t>
            </a:r>
            <a:r>
              <a:rPr sz="2400" b="1" spc="60" dirty="0">
                <a:latin typeface="Arial"/>
                <a:cs typeface="Arial"/>
              </a:rPr>
              <a:t> </a:t>
            </a:r>
            <a:r>
              <a:rPr sz="2400" b="1" dirty="0">
                <a:latin typeface="Arial"/>
                <a:cs typeface="Arial"/>
              </a:rPr>
              <a:t>(PCE23CY0</a:t>
            </a:r>
            <a:r>
              <a:rPr lang="en-US" sz="2400" b="1" dirty="0">
                <a:latin typeface="Arial"/>
                <a:cs typeface="Arial"/>
              </a:rPr>
              <a:t>43</a:t>
            </a:r>
            <a:r>
              <a:rPr sz="2400" b="1" dirty="0">
                <a:latin typeface="Arial"/>
                <a:cs typeface="Arial"/>
              </a:rPr>
              <a:t>)</a:t>
            </a:r>
            <a:r>
              <a:rPr sz="2400" b="1" spc="35" dirty="0">
                <a:latin typeface="Arial"/>
                <a:cs typeface="Arial"/>
              </a:rPr>
              <a:t> </a:t>
            </a:r>
            <a:r>
              <a:rPr sz="2400" b="1" spc="-50" dirty="0">
                <a:latin typeface="Arial"/>
                <a:cs typeface="Arial"/>
              </a:rPr>
              <a:t>, </a:t>
            </a:r>
            <a:r>
              <a:rPr lang="en-US" sz="2400" b="1" dirty="0" err="1">
                <a:latin typeface="Arial"/>
                <a:cs typeface="Arial"/>
              </a:rPr>
              <a:t>Manvi</a:t>
            </a:r>
            <a:r>
              <a:rPr lang="en-US" sz="2400" b="1" dirty="0">
                <a:latin typeface="Arial"/>
                <a:cs typeface="Arial"/>
              </a:rPr>
              <a:t> </a:t>
            </a:r>
            <a:r>
              <a:rPr lang="en-US" sz="2400" b="1" dirty="0" err="1">
                <a:latin typeface="Arial"/>
                <a:cs typeface="Arial"/>
              </a:rPr>
              <a:t>Khandelwal</a:t>
            </a:r>
            <a:r>
              <a:rPr sz="2400" b="1" spc="-85" dirty="0">
                <a:latin typeface="Arial"/>
                <a:cs typeface="Arial"/>
              </a:rPr>
              <a:t> </a:t>
            </a:r>
            <a:r>
              <a:rPr sz="2400" b="1" dirty="0">
                <a:latin typeface="Arial"/>
                <a:cs typeface="Arial"/>
              </a:rPr>
              <a:t>(PCE23CY0</a:t>
            </a:r>
            <a:r>
              <a:rPr lang="en-US" sz="2400" b="1" dirty="0">
                <a:latin typeface="Arial"/>
                <a:cs typeface="Arial"/>
              </a:rPr>
              <a:t>41</a:t>
            </a:r>
            <a:r>
              <a:rPr sz="2400" b="1" dirty="0">
                <a:latin typeface="Arial"/>
                <a:cs typeface="Arial"/>
              </a:rPr>
              <a:t>)</a:t>
            </a:r>
            <a:r>
              <a:rPr sz="2400" b="1" spc="-55" dirty="0">
                <a:latin typeface="Arial"/>
                <a:cs typeface="Arial"/>
              </a:rPr>
              <a:t> </a:t>
            </a:r>
            <a:r>
              <a:rPr sz="2400" b="1" dirty="0">
                <a:latin typeface="Arial"/>
                <a:cs typeface="Arial"/>
              </a:rPr>
              <a:t>,</a:t>
            </a:r>
            <a:r>
              <a:rPr sz="2400" b="1" spc="-145" dirty="0">
                <a:latin typeface="Arial"/>
                <a:cs typeface="Arial"/>
              </a:rPr>
              <a:t> </a:t>
            </a:r>
            <a:r>
              <a:rPr lang="en-US" sz="2400" b="1" dirty="0" err="1">
                <a:latin typeface="Arial"/>
                <a:cs typeface="Arial"/>
              </a:rPr>
              <a:t>Mridul</a:t>
            </a:r>
            <a:r>
              <a:rPr lang="en-US" sz="2400" b="1" dirty="0">
                <a:latin typeface="Arial"/>
                <a:cs typeface="Arial"/>
              </a:rPr>
              <a:t> Jain</a:t>
            </a:r>
            <a:r>
              <a:rPr sz="2400" b="1" spc="-10" dirty="0">
                <a:latin typeface="Arial"/>
                <a:cs typeface="Arial"/>
              </a:rPr>
              <a:t>(PCE23CY0</a:t>
            </a:r>
            <a:r>
              <a:rPr lang="en-US" sz="2400" b="1" spc="-10" dirty="0">
                <a:latin typeface="Arial"/>
                <a:cs typeface="Arial"/>
              </a:rPr>
              <a:t>42</a:t>
            </a:r>
            <a:r>
              <a:rPr sz="2400" b="1" spc="-10" dirty="0">
                <a:latin typeface="Arial"/>
                <a:cs typeface="Arial"/>
              </a:rPr>
              <a:t>)</a:t>
            </a:r>
            <a:endParaRPr sz="2400" dirty="0">
              <a:latin typeface="Arial"/>
              <a:cs typeface="Arial"/>
            </a:endParaRPr>
          </a:p>
        </p:txBody>
      </p:sp>
      <p:pic>
        <p:nvPicPr>
          <p:cNvPr id="3" name="object 3"/>
          <p:cNvPicPr/>
          <p:nvPr/>
        </p:nvPicPr>
        <p:blipFill>
          <a:blip r:embed="rId2" cstate="print"/>
          <a:stretch>
            <a:fillRect/>
          </a:stretch>
        </p:blipFill>
        <p:spPr>
          <a:xfrm>
            <a:off x="0" y="47625"/>
            <a:ext cx="12191999" cy="2447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30835">
              <a:lnSpc>
                <a:spcPct val="100000"/>
              </a:lnSpc>
              <a:spcBef>
                <a:spcPts val="105"/>
              </a:spcBef>
            </a:pPr>
            <a:r>
              <a:rPr lang="en-IN" spc="-10" dirty="0"/>
              <a:t>LITERATURE</a:t>
            </a:r>
            <a:r>
              <a:rPr lang="en-IN" spc="-220" dirty="0"/>
              <a:t> </a:t>
            </a:r>
            <a:r>
              <a:rPr lang="en-IN" spc="-10" dirty="0"/>
              <a:t>REVIEW:</a:t>
            </a:r>
            <a:br>
              <a:rPr lang="en-IN" spc="-10" dirty="0"/>
            </a:br>
            <a:r>
              <a:rPr lang="en-IN" spc="-10" dirty="0"/>
              <a:t>         </a:t>
            </a:r>
            <a:r>
              <a:rPr lang="en-IN" dirty="0"/>
              <a:t>Comparison</a:t>
            </a:r>
            <a:r>
              <a:rPr lang="en-IN" spc="-160" dirty="0"/>
              <a:t> </a:t>
            </a:r>
            <a:r>
              <a:rPr lang="en-IN" spc="-10" dirty="0"/>
              <a:t>Table</a:t>
            </a:r>
            <a:endParaRPr lang="en-IN" dirty="0"/>
          </a:p>
        </p:txBody>
      </p:sp>
      <p:graphicFrame>
        <p:nvGraphicFramePr>
          <p:cNvPr id="13" name="Table 12"/>
          <p:cNvGraphicFramePr>
            <a:graphicFrameLocks noGrp="1"/>
          </p:cNvGraphicFramePr>
          <p:nvPr>
            <p:extLst>
              <p:ext uri="{D42A27DB-BD31-4B8C-83A1-F6EECF244321}">
                <p14:modId xmlns:p14="http://schemas.microsoft.com/office/powerpoint/2010/main" val="1566505920"/>
              </p:ext>
            </p:extLst>
          </p:nvPr>
        </p:nvGraphicFramePr>
        <p:xfrm>
          <a:off x="687419" y="1326764"/>
          <a:ext cx="11275980" cy="5150235"/>
        </p:xfrm>
        <a:graphic>
          <a:graphicData uri="http://schemas.openxmlformats.org/drawingml/2006/table">
            <a:tbl>
              <a:tblPr/>
              <a:tblGrid>
                <a:gridCol w="2255196">
                  <a:extLst>
                    <a:ext uri="{9D8B030D-6E8A-4147-A177-3AD203B41FA5}">
                      <a16:colId xmlns:a16="http://schemas.microsoft.com/office/drawing/2014/main" xmlns="" val="20000"/>
                    </a:ext>
                  </a:extLst>
                </a:gridCol>
                <a:gridCol w="2255196">
                  <a:extLst>
                    <a:ext uri="{9D8B030D-6E8A-4147-A177-3AD203B41FA5}">
                      <a16:colId xmlns:a16="http://schemas.microsoft.com/office/drawing/2014/main" xmlns="" val="20001"/>
                    </a:ext>
                  </a:extLst>
                </a:gridCol>
                <a:gridCol w="2255196">
                  <a:extLst>
                    <a:ext uri="{9D8B030D-6E8A-4147-A177-3AD203B41FA5}">
                      <a16:colId xmlns:a16="http://schemas.microsoft.com/office/drawing/2014/main" xmlns="" val="20002"/>
                    </a:ext>
                  </a:extLst>
                </a:gridCol>
                <a:gridCol w="2255196">
                  <a:extLst>
                    <a:ext uri="{9D8B030D-6E8A-4147-A177-3AD203B41FA5}">
                      <a16:colId xmlns:a16="http://schemas.microsoft.com/office/drawing/2014/main" xmlns="" val="20003"/>
                    </a:ext>
                  </a:extLst>
                </a:gridCol>
                <a:gridCol w="2255196">
                  <a:extLst>
                    <a:ext uri="{9D8B030D-6E8A-4147-A177-3AD203B41FA5}">
                      <a16:colId xmlns:a16="http://schemas.microsoft.com/office/drawing/2014/main" xmlns="" val="20004"/>
                    </a:ext>
                  </a:extLst>
                </a:gridCol>
              </a:tblGrid>
              <a:tr h="457560">
                <a:tc>
                  <a:txBody>
                    <a:bodyPr/>
                    <a:lstStyle/>
                    <a:p>
                      <a:r>
                        <a:rPr lang="en-IN" sz="1800" b="1" dirty="0"/>
                        <a:t>Feature</a:t>
                      </a:r>
                      <a:endParaRPr lang="en-IN" sz="1800" dirty="0"/>
                    </a:p>
                  </a:txBody>
                  <a:tcPr marL="90487" marR="90487" marT="45244" marB="45244" anchor="ctr">
                    <a:lnL>
                      <a:noFill/>
                    </a:lnL>
                    <a:lnR>
                      <a:noFill/>
                    </a:lnR>
                    <a:lnT>
                      <a:noFill/>
                    </a:lnT>
                    <a:lnB>
                      <a:noFill/>
                    </a:lnB>
                  </a:tcPr>
                </a:tc>
                <a:tc>
                  <a:txBody>
                    <a:bodyPr/>
                    <a:lstStyle/>
                    <a:p>
                      <a:r>
                        <a:rPr lang="en-IN" sz="1800" b="1" dirty="0"/>
                        <a:t>Tool A</a:t>
                      </a:r>
                      <a:r>
                        <a:rPr lang="en-IN" sz="1800" dirty="0"/>
                        <a:t> 🎯</a:t>
                      </a:r>
                    </a:p>
                  </a:txBody>
                  <a:tcPr marL="90487" marR="90487" marT="45244" marB="45244" anchor="ctr">
                    <a:lnL>
                      <a:noFill/>
                    </a:lnL>
                    <a:lnR>
                      <a:noFill/>
                    </a:lnR>
                    <a:lnT>
                      <a:noFill/>
                    </a:lnT>
                    <a:lnB>
                      <a:noFill/>
                    </a:lnB>
                  </a:tcPr>
                </a:tc>
                <a:tc>
                  <a:txBody>
                    <a:bodyPr/>
                    <a:lstStyle/>
                    <a:p>
                      <a:r>
                        <a:rPr lang="en-IN" sz="1800" b="1"/>
                        <a:t>Tool B</a:t>
                      </a:r>
                      <a:r>
                        <a:rPr lang="en-IN" sz="1800"/>
                        <a:t> 🚀</a:t>
                      </a:r>
                    </a:p>
                  </a:txBody>
                  <a:tcPr marL="90487" marR="90487" marT="45244" marB="45244" anchor="ctr">
                    <a:lnL>
                      <a:noFill/>
                    </a:lnL>
                    <a:lnR>
                      <a:noFill/>
                    </a:lnR>
                    <a:lnT>
                      <a:noFill/>
                    </a:lnT>
                    <a:lnB>
                      <a:noFill/>
                    </a:lnB>
                  </a:tcPr>
                </a:tc>
                <a:tc>
                  <a:txBody>
                    <a:bodyPr/>
                    <a:lstStyle/>
                    <a:p>
                      <a:r>
                        <a:rPr lang="en-IN" sz="1800" b="1"/>
                        <a:t>Tool C</a:t>
                      </a:r>
                      <a:r>
                        <a:rPr lang="en-IN" sz="1800"/>
                        <a:t> 🔥</a:t>
                      </a:r>
                    </a:p>
                  </a:txBody>
                  <a:tcPr marL="90487" marR="90487" marT="45244" marB="45244" anchor="ctr">
                    <a:lnL>
                      <a:noFill/>
                    </a:lnL>
                    <a:lnR>
                      <a:noFill/>
                    </a:lnR>
                    <a:lnT>
                      <a:noFill/>
                    </a:lnT>
                    <a:lnB>
                      <a:noFill/>
                    </a:lnB>
                  </a:tcPr>
                </a:tc>
                <a:tc>
                  <a:txBody>
                    <a:bodyPr/>
                    <a:lstStyle/>
                    <a:p>
                      <a:r>
                        <a:rPr lang="en-IN" sz="1800" b="1"/>
                        <a:t>Tool D</a:t>
                      </a:r>
                      <a:r>
                        <a:rPr lang="en-IN" sz="1800"/>
                        <a:t> 🌟</a:t>
                      </a:r>
                    </a:p>
                  </a:txBody>
                  <a:tcPr marL="90487" marR="90487" marT="45244" marB="45244" anchor="ctr">
                    <a:lnL>
                      <a:noFill/>
                    </a:lnL>
                    <a:lnR>
                      <a:noFill/>
                    </a:lnR>
                    <a:lnT>
                      <a:noFill/>
                    </a:lnT>
                    <a:lnB>
                      <a:noFill/>
                    </a:lnB>
                  </a:tcPr>
                </a:tc>
                <a:extLst>
                  <a:ext uri="{0D108BD9-81ED-4DB2-BD59-A6C34878D82A}">
                    <a16:rowId xmlns:a16="http://schemas.microsoft.com/office/drawing/2014/main" xmlns="" val="10000"/>
                  </a:ext>
                </a:extLst>
              </a:tr>
              <a:tr h="457560">
                <a:tc>
                  <a:txBody>
                    <a:bodyPr/>
                    <a:lstStyle/>
                    <a:p>
                      <a:r>
                        <a:rPr lang="en-IN" sz="1800" b="1" dirty="0"/>
                        <a:t>AI Accuracy</a:t>
                      </a:r>
                      <a:endParaRPr lang="en-IN" sz="1800" dirty="0"/>
                    </a:p>
                  </a:txBody>
                  <a:tcPr marL="90487" marR="90487" marT="45244" marB="45244" anchor="ctr">
                    <a:lnL>
                      <a:noFill/>
                    </a:lnL>
                    <a:lnR>
                      <a:noFill/>
                    </a:lnR>
                    <a:lnT>
                      <a:noFill/>
                    </a:lnT>
                    <a:lnB>
                      <a:noFill/>
                    </a:lnB>
                  </a:tcPr>
                </a:tc>
                <a:tc>
                  <a:txBody>
                    <a:bodyPr/>
                    <a:lstStyle/>
                    <a:p>
                      <a:r>
                        <a:rPr lang="en-IN" sz="1800"/>
                        <a:t>⭐⭐⭐⭐</a:t>
                      </a:r>
                    </a:p>
                  </a:txBody>
                  <a:tcPr marL="90487" marR="90487" marT="45244" marB="45244" anchor="ctr">
                    <a:lnL>
                      <a:noFill/>
                    </a:lnL>
                    <a:lnR>
                      <a:noFill/>
                    </a:lnR>
                    <a:lnT>
                      <a:noFill/>
                    </a:lnT>
                    <a:lnB>
                      <a:noFill/>
                    </a:lnB>
                  </a:tcPr>
                </a:tc>
                <a:tc>
                  <a:txBody>
                    <a:bodyPr/>
                    <a:lstStyle/>
                    <a:p>
                      <a:r>
                        <a:rPr lang="en-IN" sz="1800"/>
                        <a:t>⭐⭐⭐</a:t>
                      </a:r>
                    </a:p>
                  </a:txBody>
                  <a:tcPr marL="90487" marR="90487" marT="45244" marB="45244" anchor="ctr">
                    <a:lnL>
                      <a:noFill/>
                    </a:lnL>
                    <a:lnR>
                      <a:noFill/>
                    </a:lnR>
                    <a:lnT>
                      <a:noFill/>
                    </a:lnT>
                    <a:lnB>
                      <a:noFill/>
                    </a:lnB>
                  </a:tcPr>
                </a:tc>
                <a:tc>
                  <a:txBody>
                    <a:bodyPr/>
                    <a:lstStyle/>
                    <a:p>
                      <a:r>
                        <a:rPr lang="en-IN" sz="1800"/>
                        <a:t>⭐⭐⭐⭐⭐</a:t>
                      </a:r>
                    </a:p>
                  </a:txBody>
                  <a:tcPr marL="90487" marR="90487" marT="45244" marB="45244" anchor="ctr">
                    <a:lnL>
                      <a:noFill/>
                    </a:lnL>
                    <a:lnR>
                      <a:noFill/>
                    </a:lnR>
                    <a:lnT>
                      <a:noFill/>
                    </a:lnT>
                    <a:lnB>
                      <a:noFill/>
                    </a:lnB>
                  </a:tcPr>
                </a:tc>
                <a:tc>
                  <a:txBody>
                    <a:bodyPr/>
                    <a:lstStyle/>
                    <a:p>
                      <a:r>
                        <a:rPr lang="en-IN" sz="1800" dirty="0"/>
                        <a:t>⭐⭐⭐⭐</a:t>
                      </a:r>
                    </a:p>
                  </a:txBody>
                  <a:tcPr marL="90487" marR="90487" marT="45244" marB="45244" anchor="ctr">
                    <a:lnL>
                      <a:noFill/>
                    </a:lnL>
                    <a:lnR>
                      <a:noFill/>
                    </a:lnR>
                    <a:lnT>
                      <a:noFill/>
                    </a:lnT>
                    <a:lnB>
                      <a:noFill/>
                    </a:lnB>
                  </a:tcPr>
                </a:tc>
                <a:extLst>
                  <a:ext uri="{0D108BD9-81ED-4DB2-BD59-A6C34878D82A}">
                    <a16:rowId xmlns:a16="http://schemas.microsoft.com/office/drawing/2014/main" xmlns="" val="10001"/>
                  </a:ext>
                </a:extLst>
              </a:tr>
              <a:tr h="457560">
                <a:tc>
                  <a:txBody>
                    <a:bodyPr/>
                    <a:lstStyle/>
                    <a:p>
                      <a:r>
                        <a:rPr lang="en-IN" sz="1800" b="1" dirty="0"/>
                        <a:t>Resume Parsing</a:t>
                      </a:r>
                      <a:endParaRPr lang="en-IN" sz="1800" dirty="0"/>
                    </a:p>
                  </a:txBody>
                  <a:tcPr marL="90487" marR="90487" marT="45244" marB="45244" anchor="ctr">
                    <a:lnL>
                      <a:noFill/>
                    </a:lnL>
                    <a:lnR>
                      <a:noFill/>
                    </a:lnR>
                    <a:lnT>
                      <a:noFill/>
                    </a:lnT>
                    <a:lnB>
                      <a:noFill/>
                    </a:lnB>
                  </a:tcPr>
                </a:tc>
                <a:tc>
                  <a:txBody>
                    <a:bodyPr/>
                    <a:lstStyle/>
                    <a:p>
                      <a:r>
                        <a:rPr lang="en-IN" sz="1800"/>
                        <a:t>✅ Advanced</a:t>
                      </a:r>
                    </a:p>
                  </a:txBody>
                  <a:tcPr marL="90487" marR="90487" marT="45244" marB="45244" anchor="ctr">
                    <a:lnL>
                      <a:noFill/>
                    </a:lnL>
                    <a:lnR>
                      <a:noFill/>
                    </a:lnR>
                    <a:lnT>
                      <a:noFill/>
                    </a:lnT>
                    <a:lnB>
                      <a:noFill/>
                    </a:lnB>
                  </a:tcPr>
                </a:tc>
                <a:tc>
                  <a:txBody>
                    <a:bodyPr/>
                    <a:lstStyle/>
                    <a:p>
                      <a:r>
                        <a:rPr lang="en-IN" sz="1800"/>
                        <a:t>✅ Basic</a:t>
                      </a:r>
                    </a:p>
                  </a:txBody>
                  <a:tcPr marL="90487" marR="90487" marT="45244" marB="45244" anchor="ctr">
                    <a:lnL>
                      <a:noFill/>
                    </a:lnL>
                    <a:lnR>
                      <a:noFill/>
                    </a:lnR>
                    <a:lnT>
                      <a:noFill/>
                    </a:lnT>
                    <a:lnB>
                      <a:noFill/>
                    </a:lnB>
                  </a:tcPr>
                </a:tc>
                <a:tc>
                  <a:txBody>
                    <a:bodyPr/>
                    <a:lstStyle/>
                    <a:p>
                      <a:r>
                        <a:rPr lang="en-IN" sz="1800"/>
                        <a:t>✅ Moderate</a:t>
                      </a:r>
                    </a:p>
                  </a:txBody>
                  <a:tcPr marL="90487" marR="90487" marT="45244" marB="45244" anchor="ctr">
                    <a:lnL>
                      <a:noFill/>
                    </a:lnL>
                    <a:lnR>
                      <a:noFill/>
                    </a:lnR>
                    <a:lnT>
                      <a:noFill/>
                    </a:lnT>
                    <a:lnB>
                      <a:noFill/>
                    </a:lnB>
                  </a:tcPr>
                </a:tc>
                <a:tc>
                  <a:txBody>
                    <a:bodyPr/>
                    <a:lstStyle/>
                    <a:p>
                      <a:r>
                        <a:rPr lang="en-IN" sz="1800"/>
                        <a:t>✅ Advanced</a:t>
                      </a:r>
                    </a:p>
                  </a:txBody>
                  <a:tcPr marL="90487" marR="90487" marT="45244" marB="45244" anchor="ctr">
                    <a:lnL>
                      <a:noFill/>
                    </a:lnL>
                    <a:lnR>
                      <a:noFill/>
                    </a:lnR>
                    <a:lnT>
                      <a:noFill/>
                    </a:lnT>
                    <a:lnB>
                      <a:noFill/>
                    </a:lnB>
                  </a:tcPr>
                </a:tc>
                <a:extLst>
                  <a:ext uri="{0D108BD9-81ED-4DB2-BD59-A6C34878D82A}">
                    <a16:rowId xmlns:a16="http://schemas.microsoft.com/office/drawing/2014/main" xmlns="" val="10002"/>
                  </a:ext>
                </a:extLst>
              </a:tr>
              <a:tr h="801625">
                <a:tc>
                  <a:txBody>
                    <a:bodyPr/>
                    <a:lstStyle/>
                    <a:p>
                      <a:r>
                        <a:rPr lang="en-IN" sz="1800" b="1" dirty="0"/>
                        <a:t>Keyword Matching</a:t>
                      </a:r>
                      <a:endParaRPr lang="en-IN" sz="1800" dirty="0"/>
                    </a:p>
                  </a:txBody>
                  <a:tcPr marL="90487" marR="90487" marT="45244" marB="45244" anchor="ctr">
                    <a:lnL>
                      <a:noFill/>
                    </a:lnL>
                    <a:lnR>
                      <a:noFill/>
                    </a:lnR>
                    <a:lnT>
                      <a:noFill/>
                    </a:lnT>
                    <a:lnB>
                      <a:noFill/>
                    </a:lnB>
                  </a:tcPr>
                </a:tc>
                <a:tc>
                  <a:txBody>
                    <a:bodyPr/>
                    <a:lstStyle/>
                    <a:p>
                      <a:r>
                        <a:rPr lang="en-IN" sz="1800" dirty="0"/>
                        <a:t>🔍 Strong</a:t>
                      </a:r>
                    </a:p>
                  </a:txBody>
                  <a:tcPr marL="90487" marR="90487" marT="45244" marB="45244" anchor="ctr">
                    <a:lnL>
                      <a:noFill/>
                    </a:lnL>
                    <a:lnR>
                      <a:noFill/>
                    </a:lnR>
                    <a:lnT>
                      <a:noFill/>
                    </a:lnT>
                    <a:lnB>
                      <a:noFill/>
                    </a:lnB>
                  </a:tcPr>
                </a:tc>
                <a:tc>
                  <a:txBody>
                    <a:bodyPr/>
                    <a:lstStyle/>
                    <a:p>
                      <a:r>
                        <a:rPr lang="en-IN" sz="1800"/>
                        <a:t>🔍 Medium</a:t>
                      </a:r>
                    </a:p>
                  </a:txBody>
                  <a:tcPr marL="90487" marR="90487" marT="45244" marB="45244" anchor="ctr">
                    <a:lnL>
                      <a:noFill/>
                    </a:lnL>
                    <a:lnR>
                      <a:noFill/>
                    </a:lnR>
                    <a:lnT>
                      <a:noFill/>
                    </a:lnT>
                    <a:lnB>
                      <a:noFill/>
                    </a:lnB>
                  </a:tcPr>
                </a:tc>
                <a:tc>
                  <a:txBody>
                    <a:bodyPr/>
                    <a:lstStyle/>
                    <a:p>
                      <a:r>
                        <a:rPr lang="en-IN" sz="1800"/>
                        <a:t>🔍 Strong</a:t>
                      </a:r>
                    </a:p>
                  </a:txBody>
                  <a:tcPr marL="90487" marR="90487" marT="45244" marB="45244" anchor="ctr">
                    <a:lnL>
                      <a:noFill/>
                    </a:lnL>
                    <a:lnR>
                      <a:noFill/>
                    </a:lnR>
                    <a:lnT>
                      <a:noFill/>
                    </a:lnT>
                    <a:lnB>
                      <a:noFill/>
                    </a:lnB>
                  </a:tcPr>
                </a:tc>
                <a:tc>
                  <a:txBody>
                    <a:bodyPr/>
                    <a:lstStyle/>
                    <a:p>
                      <a:r>
                        <a:rPr lang="en-IN" sz="1800"/>
                        <a:t>🔍 Very Strong</a:t>
                      </a:r>
                    </a:p>
                  </a:txBody>
                  <a:tcPr marL="90487" marR="90487" marT="45244" marB="45244" anchor="ctr">
                    <a:lnL>
                      <a:noFill/>
                    </a:lnL>
                    <a:lnR>
                      <a:noFill/>
                    </a:lnR>
                    <a:lnT>
                      <a:noFill/>
                    </a:lnT>
                    <a:lnB>
                      <a:noFill/>
                    </a:lnB>
                  </a:tcPr>
                </a:tc>
                <a:extLst>
                  <a:ext uri="{0D108BD9-81ED-4DB2-BD59-A6C34878D82A}">
                    <a16:rowId xmlns:a16="http://schemas.microsoft.com/office/drawing/2014/main" xmlns="" val="10003"/>
                  </a:ext>
                </a:extLst>
              </a:tr>
              <a:tr h="457560">
                <a:tc>
                  <a:txBody>
                    <a:bodyPr/>
                    <a:lstStyle/>
                    <a:p>
                      <a:r>
                        <a:rPr lang="en-IN" sz="1800" b="1"/>
                        <a:t>Customization</a:t>
                      </a:r>
                      <a:endParaRPr lang="en-IN" sz="1800"/>
                    </a:p>
                  </a:txBody>
                  <a:tcPr marL="90487" marR="90487" marT="45244" marB="45244" anchor="ctr">
                    <a:lnL>
                      <a:noFill/>
                    </a:lnL>
                    <a:lnR>
                      <a:noFill/>
                    </a:lnR>
                    <a:lnT>
                      <a:noFill/>
                    </a:lnT>
                    <a:lnB>
                      <a:noFill/>
                    </a:lnB>
                  </a:tcPr>
                </a:tc>
                <a:tc>
                  <a:txBody>
                    <a:bodyPr/>
                    <a:lstStyle/>
                    <a:p>
                      <a:r>
                        <a:rPr lang="en-IN" sz="1800" dirty="0"/>
                        <a:t>🎨 High</a:t>
                      </a:r>
                    </a:p>
                  </a:txBody>
                  <a:tcPr marL="90487" marR="90487" marT="45244" marB="45244" anchor="ctr">
                    <a:lnL>
                      <a:noFill/>
                    </a:lnL>
                    <a:lnR>
                      <a:noFill/>
                    </a:lnR>
                    <a:lnT>
                      <a:noFill/>
                    </a:lnT>
                    <a:lnB>
                      <a:noFill/>
                    </a:lnB>
                  </a:tcPr>
                </a:tc>
                <a:tc>
                  <a:txBody>
                    <a:bodyPr/>
                    <a:lstStyle/>
                    <a:p>
                      <a:r>
                        <a:rPr lang="en-IN" sz="1800" dirty="0"/>
                        <a:t>🎨 Low</a:t>
                      </a:r>
                    </a:p>
                  </a:txBody>
                  <a:tcPr marL="90487" marR="90487" marT="45244" marB="45244" anchor="ctr">
                    <a:lnL>
                      <a:noFill/>
                    </a:lnL>
                    <a:lnR>
                      <a:noFill/>
                    </a:lnR>
                    <a:lnT>
                      <a:noFill/>
                    </a:lnT>
                    <a:lnB>
                      <a:noFill/>
                    </a:lnB>
                  </a:tcPr>
                </a:tc>
                <a:tc>
                  <a:txBody>
                    <a:bodyPr/>
                    <a:lstStyle/>
                    <a:p>
                      <a:r>
                        <a:rPr lang="en-IN" sz="1800"/>
                        <a:t>🎨 Medium</a:t>
                      </a:r>
                    </a:p>
                  </a:txBody>
                  <a:tcPr marL="90487" marR="90487" marT="45244" marB="45244" anchor="ctr">
                    <a:lnL>
                      <a:noFill/>
                    </a:lnL>
                    <a:lnR>
                      <a:noFill/>
                    </a:lnR>
                    <a:lnT>
                      <a:noFill/>
                    </a:lnT>
                    <a:lnB>
                      <a:noFill/>
                    </a:lnB>
                  </a:tcPr>
                </a:tc>
                <a:tc>
                  <a:txBody>
                    <a:bodyPr/>
                    <a:lstStyle/>
                    <a:p>
                      <a:r>
                        <a:rPr lang="en-IN" sz="1800"/>
                        <a:t>🎨 High</a:t>
                      </a:r>
                    </a:p>
                  </a:txBody>
                  <a:tcPr marL="90487" marR="90487" marT="45244" marB="45244" anchor="ctr">
                    <a:lnL>
                      <a:noFill/>
                    </a:lnL>
                    <a:lnR>
                      <a:noFill/>
                    </a:lnR>
                    <a:lnT>
                      <a:noFill/>
                    </a:lnT>
                    <a:lnB>
                      <a:noFill/>
                    </a:lnB>
                  </a:tcPr>
                </a:tc>
                <a:extLst>
                  <a:ext uri="{0D108BD9-81ED-4DB2-BD59-A6C34878D82A}">
                    <a16:rowId xmlns:a16="http://schemas.microsoft.com/office/drawing/2014/main" xmlns="" val="10004"/>
                  </a:ext>
                </a:extLst>
              </a:tr>
              <a:tr h="457560">
                <a:tc>
                  <a:txBody>
                    <a:bodyPr/>
                    <a:lstStyle/>
                    <a:p>
                      <a:r>
                        <a:rPr lang="en-IN" sz="1800" b="1"/>
                        <a:t>ATS Compatibility</a:t>
                      </a:r>
                      <a:endParaRPr lang="en-IN" sz="1800"/>
                    </a:p>
                  </a:txBody>
                  <a:tcPr marL="90487" marR="90487" marT="45244" marB="45244" anchor="ctr">
                    <a:lnL>
                      <a:noFill/>
                    </a:lnL>
                    <a:lnR>
                      <a:noFill/>
                    </a:lnR>
                    <a:lnT>
                      <a:noFill/>
                    </a:lnT>
                    <a:lnB>
                      <a:noFill/>
                    </a:lnB>
                  </a:tcPr>
                </a:tc>
                <a:tc>
                  <a:txBody>
                    <a:bodyPr/>
                    <a:lstStyle/>
                    <a:p>
                      <a:r>
                        <a:rPr lang="en-IN" sz="1800"/>
                        <a:t>✅ Yes</a:t>
                      </a:r>
                    </a:p>
                  </a:txBody>
                  <a:tcPr marL="90487" marR="90487" marT="45244" marB="45244" anchor="ctr">
                    <a:lnL>
                      <a:noFill/>
                    </a:lnL>
                    <a:lnR>
                      <a:noFill/>
                    </a:lnR>
                    <a:lnT>
                      <a:noFill/>
                    </a:lnT>
                    <a:lnB>
                      <a:noFill/>
                    </a:lnB>
                  </a:tcPr>
                </a:tc>
                <a:tc>
                  <a:txBody>
                    <a:bodyPr/>
                    <a:lstStyle/>
                    <a:p>
                      <a:r>
                        <a:rPr lang="en-IN" sz="1800" dirty="0"/>
                        <a:t>❌ No</a:t>
                      </a:r>
                    </a:p>
                  </a:txBody>
                  <a:tcPr marL="90487" marR="90487" marT="45244" marB="45244" anchor="ctr">
                    <a:lnL>
                      <a:noFill/>
                    </a:lnL>
                    <a:lnR>
                      <a:noFill/>
                    </a:lnR>
                    <a:lnT>
                      <a:noFill/>
                    </a:lnT>
                    <a:lnB>
                      <a:noFill/>
                    </a:lnB>
                  </a:tcPr>
                </a:tc>
                <a:tc>
                  <a:txBody>
                    <a:bodyPr/>
                    <a:lstStyle/>
                    <a:p>
                      <a:r>
                        <a:rPr lang="en-IN" sz="1800" dirty="0"/>
                        <a:t>✅ Yes</a:t>
                      </a:r>
                    </a:p>
                  </a:txBody>
                  <a:tcPr marL="90487" marR="90487" marT="45244" marB="45244" anchor="ctr">
                    <a:lnL>
                      <a:noFill/>
                    </a:lnL>
                    <a:lnR>
                      <a:noFill/>
                    </a:lnR>
                    <a:lnT>
                      <a:noFill/>
                    </a:lnT>
                    <a:lnB>
                      <a:noFill/>
                    </a:lnB>
                  </a:tcPr>
                </a:tc>
                <a:tc>
                  <a:txBody>
                    <a:bodyPr/>
                    <a:lstStyle/>
                    <a:p>
                      <a:r>
                        <a:rPr lang="en-IN" sz="1800"/>
                        <a:t>✅ Yes</a:t>
                      </a:r>
                    </a:p>
                  </a:txBody>
                  <a:tcPr marL="90487" marR="90487" marT="45244" marB="45244" anchor="ctr">
                    <a:lnL>
                      <a:noFill/>
                    </a:lnL>
                    <a:lnR>
                      <a:noFill/>
                    </a:lnR>
                    <a:lnT>
                      <a:noFill/>
                    </a:lnT>
                    <a:lnB>
                      <a:noFill/>
                    </a:lnB>
                  </a:tcPr>
                </a:tc>
                <a:extLst>
                  <a:ext uri="{0D108BD9-81ED-4DB2-BD59-A6C34878D82A}">
                    <a16:rowId xmlns:a16="http://schemas.microsoft.com/office/drawing/2014/main" xmlns="" val="10005"/>
                  </a:ext>
                </a:extLst>
              </a:tr>
              <a:tr h="801625">
                <a:tc>
                  <a:txBody>
                    <a:bodyPr/>
                    <a:lstStyle/>
                    <a:p>
                      <a:r>
                        <a:rPr lang="en-IN" sz="1800" b="1"/>
                        <a:t>Free/Paid</a:t>
                      </a:r>
                      <a:endParaRPr lang="en-IN" sz="1800"/>
                    </a:p>
                  </a:txBody>
                  <a:tcPr marL="90487" marR="90487" marT="45244" marB="45244" anchor="ctr">
                    <a:lnL>
                      <a:noFill/>
                    </a:lnL>
                    <a:lnR>
                      <a:noFill/>
                    </a:lnR>
                    <a:lnT>
                      <a:noFill/>
                    </a:lnT>
                    <a:lnB>
                      <a:noFill/>
                    </a:lnB>
                  </a:tcPr>
                </a:tc>
                <a:tc>
                  <a:txBody>
                    <a:bodyPr/>
                    <a:lstStyle/>
                    <a:p>
                      <a:r>
                        <a:rPr lang="en-IN" sz="1800"/>
                        <a:t>💰 Paid</a:t>
                      </a:r>
                    </a:p>
                  </a:txBody>
                  <a:tcPr marL="90487" marR="90487" marT="45244" marB="45244" anchor="ctr">
                    <a:lnL>
                      <a:noFill/>
                    </a:lnL>
                    <a:lnR>
                      <a:noFill/>
                    </a:lnR>
                    <a:lnT>
                      <a:noFill/>
                    </a:lnT>
                    <a:lnB>
                      <a:noFill/>
                    </a:lnB>
                  </a:tcPr>
                </a:tc>
                <a:tc>
                  <a:txBody>
                    <a:bodyPr/>
                    <a:lstStyle/>
                    <a:p>
                      <a:r>
                        <a:rPr lang="en-IN" sz="1800"/>
                        <a:t>🆓 Free</a:t>
                      </a:r>
                    </a:p>
                  </a:txBody>
                  <a:tcPr marL="90487" marR="90487" marT="45244" marB="45244" anchor="ctr">
                    <a:lnL>
                      <a:noFill/>
                    </a:lnL>
                    <a:lnR>
                      <a:noFill/>
                    </a:lnR>
                    <a:lnT>
                      <a:noFill/>
                    </a:lnT>
                    <a:lnB>
                      <a:noFill/>
                    </a:lnB>
                  </a:tcPr>
                </a:tc>
                <a:tc>
                  <a:txBody>
                    <a:bodyPr/>
                    <a:lstStyle/>
                    <a:p>
                      <a:r>
                        <a:rPr lang="en-IN" sz="1800" dirty="0"/>
                        <a:t>💰 Paid</a:t>
                      </a:r>
                    </a:p>
                  </a:txBody>
                  <a:tcPr marL="90487" marR="90487" marT="45244" marB="45244" anchor="ctr">
                    <a:lnL>
                      <a:noFill/>
                    </a:lnL>
                    <a:lnR>
                      <a:noFill/>
                    </a:lnR>
                    <a:lnT>
                      <a:noFill/>
                    </a:lnT>
                    <a:lnB>
                      <a:noFill/>
                    </a:lnB>
                  </a:tcPr>
                </a:tc>
                <a:tc>
                  <a:txBody>
                    <a:bodyPr/>
                    <a:lstStyle/>
                    <a:p>
                      <a:r>
                        <a:rPr lang="en-IN" sz="1800" dirty="0"/>
                        <a:t>🆓 Free with Premium</a:t>
                      </a:r>
                    </a:p>
                  </a:txBody>
                  <a:tcPr marL="90487" marR="90487" marT="45244" marB="45244" anchor="ctr">
                    <a:lnL>
                      <a:noFill/>
                    </a:lnL>
                    <a:lnR>
                      <a:noFill/>
                    </a:lnR>
                    <a:lnT>
                      <a:noFill/>
                    </a:lnT>
                    <a:lnB>
                      <a:noFill/>
                    </a:lnB>
                  </a:tcPr>
                </a:tc>
                <a:extLst>
                  <a:ext uri="{0D108BD9-81ED-4DB2-BD59-A6C34878D82A}">
                    <a16:rowId xmlns:a16="http://schemas.microsoft.com/office/drawing/2014/main" xmlns="" val="10006"/>
                  </a:ext>
                </a:extLst>
              </a:tr>
              <a:tr h="457560">
                <a:tc>
                  <a:txBody>
                    <a:bodyPr/>
                    <a:lstStyle/>
                    <a:p>
                      <a:r>
                        <a:rPr lang="en-IN" sz="1800" b="1"/>
                        <a:t>User-Friendly</a:t>
                      </a:r>
                      <a:endParaRPr lang="en-IN" sz="1800"/>
                    </a:p>
                  </a:txBody>
                  <a:tcPr marL="90487" marR="90487" marT="45244" marB="45244" anchor="ctr">
                    <a:lnL>
                      <a:noFill/>
                    </a:lnL>
                    <a:lnR>
                      <a:noFill/>
                    </a:lnR>
                    <a:lnT>
                      <a:noFill/>
                    </a:lnT>
                    <a:lnB>
                      <a:noFill/>
                    </a:lnB>
                  </a:tcPr>
                </a:tc>
                <a:tc>
                  <a:txBody>
                    <a:bodyPr/>
                    <a:lstStyle/>
                    <a:p>
                      <a:r>
                        <a:rPr lang="en-IN" sz="1800"/>
                        <a:t>😊 Very Easy</a:t>
                      </a:r>
                    </a:p>
                  </a:txBody>
                  <a:tcPr marL="90487" marR="90487" marT="45244" marB="45244" anchor="ctr">
                    <a:lnL>
                      <a:noFill/>
                    </a:lnL>
                    <a:lnR>
                      <a:noFill/>
                    </a:lnR>
                    <a:lnT>
                      <a:noFill/>
                    </a:lnT>
                    <a:lnB>
                      <a:noFill/>
                    </a:lnB>
                  </a:tcPr>
                </a:tc>
                <a:tc>
                  <a:txBody>
                    <a:bodyPr/>
                    <a:lstStyle/>
                    <a:p>
                      <a:r>
                        <a:rPr lang="en-IN" sz="1800"/>
                        <a:t>😐 Moderate</a:t>
                      </a:r>
                    </a:p>
                  </a:txBody>
                  <a:tcPr marL="90487" marR="90487" marT="45244" marB="45244" anchor="ctr">
                    <a:lnL>
                      <a:noFill/>
                    </a:lnL>
                    <a:lnR>
                      <a:noFill/>
                    </a:lnR>
                    <a:lnT>
                      <a:noFill/>
                    </a:lnT>
                    <a:lnB>
                      <a:noFill/>
                    </a:lnB>
                  </a:tcPr>
                </a:tc>
                <a:tc>
                  <a:txBody>
                    <a:bodyPr/>
                    <a:lstStyle/>
                    <a:p>
                      <a:r>
                        <a:rPr lang="en-IN" sz="1800"/>
                        <a:t>😊 Easy</a:t>
                      </a:r>
                    </a:p>
                  </a:txBody>
                  <a:tcPr marL="90487" marR="90487" marT="45244" marB="45244" anchor="ctr">
                    <a:lnL>
                      <a:noFill/>
                    </a:lnL>
                    <a:lnR>
                      <a:noFill/>
                    </a:lnR>
                    <a:lnT>
                      <a:noFill/>
                    </a:lnT>
                    <a:lnB>
                      <a:noFill/>
                    </a:lnB>
                  </a:tcPr>
                </a:tc>
                <a:tc>
                  <a:txBody>
                    <a:bodyPr/>
                    <a:lstStyle/>
                    <a:p>
                      <a:r>
                        <a:rPr lang="en-IN" sz="1800" dirty="0"/>
                        <a:t>😍 Extremely Easy</a:t>
                      </a:r>
                    </a:p>
                  </a:txBody>
                  <a:tcPr marL="90487" marR="90487" marT="45244" marB="45244" anchor="ctr">
                    <a:lnL>
                      <a:noFill/>
                    </a:lnL>
                    <a:lnR>
                      <a:noFill/>
                    </a:lnR>
                    <a:lnT>
                      <a:noFill/>
                    </a:lnT>
                    <a:lnB>
                      <a:noFill/>
                    </a:lnB>
                  </a:tcPr>
                </a:tc>
                <a:extLst>
                  <a:ext uri="{0D108BD9-81ED-4DB2-BD59-A6C34878D82A}">
                    <a16:rowId xmlns:a16="http://schemas.microsoft.com/office/drawing/2014/main" xmlns="" val="10007"/>
                  </a:ext>
                </a:extLst>
              </a:tr>
              <a:tr h="801625">
                <a:tc>
                  <a:txBody>
                    <a:bodyPr/>
                    <a:lstStyle/>
                    <a:p>
                      <a:r>
                        <a:rPr lang="en-IN" sz="1800" b="1"/>
                        <a:t>Extra Features</a:t>
                      </a:r>
                      <a:endParaRPr lang="en-IN" sz="1800"/>
                    </a:p>
                  </a:txBody>
                  <a:tcPr marL="90487" marR="90487" marT="45244" marB="45244" anchor="ctr">
                    <a:lnL>
                      <a:noFill/>
                    </a:lnL>
                    <a:lnR>
                      <a:noFill/>
                    </a:lnR>
                    <a:lnT>
                      <a:noFill/>
                    </a:lnT>
                    <a:lnB>
                      <a:noFill/>
                    </a:lnB>
                  </a:tcPr>
                </a:tc>
                <a:tc>
                  <a:txBody>
                    <a:bodyPr/>
                    <a:lstStyle/>
                    <a:p>
                      <a:r>
                        <a:rPr lang="en-IN" sz="1800"/>
                        <a:t>📊 Analytics</a:t>
                      </a:r>
                    </a:p>
                  </a:txBody>
                  <a:tcPr marL="90487" marR="90487" marT="45244" marB="45244" anchor="ctr">
                    <a:lnL>
                      <a:noFill/>
                    </a:lnL>
                    <a:lnR>
                      <a:noFill/>
                    </a:lnR>
                    <a:lnT>
                      <a:noFill/>
                    </a:lnT>
                    <a:lnB>
                      <a:noFill/>
                    </a:lnB>
                  </a:tcPr>
                </a:tc>
                <a:tc>
                  <a:txBody>
                    <a:bodyPr/>
                    <a:lstStyle/>
                    <a:p>
                      <a:r>
                        <a:rPr lang="en-IN" sz="1800" dirty="0"/>
                        <a:t>✉️ Email Suggestions</a:t>
                      </a:r>
                    </a:p>
                  </a:txBody>
                  <a:tcPr marL="90487" marR="90487" marT="45244" marB="45244" anchor="ctr">
                    <a:lnL>
                      <a:noFill/>
                    </a:lnL>
                    <a:lnR>
                      <a:noFill/>
                    </a:lnR>
                    <a:lnT>
                      <a:noFill/>
                    </a:lnT>
                    <a:lnB>
                      <a:noFill/>
                    </a:lnB>
                  </a:tcPr>
                </a:tc>
                <a:tc>
                  <a:txBody>
                    <a:bodyPr/>
                    <a:lstStyle/>
                    <a:p>
                      <a:r>
                        <a:rPr lang="en-IN" sz="1800"/>
                        <a:t>🏆 AI Ranking</a:t>
                      </a:r>
                    </a:p>
                  </a:txBody>
                  <a:tcPr marL="90487" marR="90487" marT="45244" marB="45244" anchor="ctr">
                    <a:lnL>
                      <a:noFill/>
                    </a:lnL>
                    <a:lnR>
                      <a:noFill/>
                    </a:lnR>
                    <a:lnT>
                      <a:noFill/>
                    </a:lnT>
                    <a:lnB>
                      <a:noFill/>
                    </a:lnB>
                  </a:tcPr>
                </a:tc>
                <a:tc>
                  <a:txBody>
                    <a:bodyPr/>
                    <a:lstStyle/>
                    <a:p>
                      <a:r>
                        <a:rPr lang="en-IN" sz="1800" dirty="0"/>
                        <a:t>📌 Cover Letter Assistant</a:t>
                      </a:r>
                    </a:p>
                  </a:txBody>
                  <a:tcPr marL="90487" marR="90487" marT="45244" marB="45244" anchor="ctr">
                    <a:lnL>
                      <a:noFill/>
                    </a:lnL>
                    <a:lnR>
                      <a:noFill/>
                    </a:lnR>
                    <a:lnT>
                      <a:noFill/>
                    </a:lnT>
                    <a:lnB>
                      <a:noFill/>
                    </a:lnB>
                  </a:tcPr>
                </a:tc>
                <a:extLst>
                  <a:ext uri="{0D108BD9-81ED-4DB2-BD59-A6C34878D82A}">
                    <a16:rowId xmlns:a16="http://schemas.microsoft.com/office/drawing/2014/main" xmlns="" val="10008"/>
                  </a:ext>
                </a:extLst>
              </a:tr>
            </a:tbl>
          </a:graphicData>
        </a:graphic>
      </p:graphicFrame>
      <p:sp>
        <p:nvSpPr>
          <p:cNvPr id="15" name="Rectangle 13"/>
          <p:cNvSpPr>
            <a:spLocks noChangeArrowheads="1"/>
          </p:cNvSpPr>
          <p:nvPr/>
        </p:nvSpPr>
        <p:spPr bwMode="auto">
          <a:xfrm>
            <a:off x="533400" y="1321173"/>
            <a:ext cx="11276012"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6" name="Rectangle 14"/>
          <p:cNvSpPr>
            <a:spLocks noChangeArrowheads="1"/>
          </p:cNvSpPr>
          <p:nvPr/>
        </p:nvSpPr>
        <p:spPr bwMode="auto">
          <a:xfrm>
            <a:off x="687388" y="2113305"/>
            <a:ext cx="112760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5"/>
          <p:cNvSpPr>
            <a:spLocks noChangeArrowheads="1"/>
          </p:cNvSpPr>
          <p:nvPr/>
        </p:nvSpPr>
        <p:spPr bwMode="auto">
          <a:xfrm>
            <a:off x="533400" y="1716523"/>
            <a:ext cx="11276012"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4255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446" rIns="0" bIns="0" rtlCol="0">
            <a:spAutoFit/>
          </a:bodyPr>
          <a:lstStyle/>
          <a:p>
            <a:pPr marL="2427605">
              <a:lnSpc>
                <a:spcPct val="100000"/>
              </a:lnSpc>
              <a:spcBef>
                <a:spcPts val="105"/>
              </a:spcBef>
            </a:pPr>
            <a:r>
              <a:rPr dirty="0"/>
              <a:t>IDEA</a:t>
            </a:r>
            <a:r>
              <a:rPr spc="-30" dirty="0"/>
              <a:t> </a:t>
            </a:r>
            <a:r>
              <a:rPr spc="-10" dirty="0"/>
              <a:t>TITLE</a:t>
            </a:r>
          </a:p>
        </p:txBody>
      </p:sp>
      <p:sp>
        <p:nvSpPr>
          <p:cNvPr id="3" name="object 3"/>
          <p:cNvSpPr txBox="1"/>
          <p:nvPr/>
        </p:nvSpPr>
        <p:spPr>
          <a:xfrm>
            <a:off x="78739" y="1255712"/>
            <a:ext cx="4033520" cy="4539704"/>
          </a:xfrm>
          <a:prstGeom prst="rect">
            <a:avLst/>
          </a:prstGeom>
        </p:spPr>
        <p:txBody>
          <a:bodyPr vert="horz" wrap="square" lIns="0" tIns="12700" rIns="0" bIns="0" rtlCol="0">
            <a:spAutoFit/>
          </a:bodyPr>
          <a:lstStyle/>
          <a:p>
            <a:pPr marL="12700" marR="562610">
              <a:lnSpc>
                <a:spcPct val="100000"/>
              </a:lnSpc>
              <a:spcBef>
                <a:spcPts val="100"/>
              </a:spcBef>
            </a:pPr>
            <a:r>
              <a:rPr sz="1500" b="1" u="sng" spc="-10" dirty="0">
                <a:uFill>
                  <a:solidFill>
                    <a:srgbClr val="000000"/>
                  </a:solidFill>
                </a:uFill>
                <a:latin typeface="Calibri"/>
                <a:cs typeface="Calibri"/>
              </a:rPr>
              <a:t>DETAILED</a:t>
            </a:r>
            <a:r>
              <a:rPr sz="1500" b="1" u="sng" spc="-15" dirty="0">
                <a:uFill>
                  <a:solidFill>
                    <a:srgbClr val="000000"/>
                  </a:solidFill>
                </a:uFill>
                <a:latin typeface="Calibri"/>
                <a:cs typeface="Calibri"/>
              </a:rPr>
              <a:t> </a:t>
            </a:r>
            <a:r>
              <a:rPr sz="1500" b="1" u="sng" spc="-20" dirty="0">
                <a:uFill>
                  <a:solidFill>
                    <a:srgbClr val="000000"/>
                  </a:solidFill>
                </a:uFill>
                <a:latin typeface="Calibri"/>
                <a:cs typeface="Calibri"/>
              </a:rPr>
              <a:t>EXPLANATION</a:t>
            </a:r>
            <a:r>
              <a:rPr sz="1500" b="1" u="sng" spc="20" dirty="0">
                <a:uFill>
                  <a:solidFill>
                    <a:srgbClr val="000000"/>
                  </a:solidFill>
                </a:uFill>
                <a:latin typeface="Calibri"/>
                <a:cs typeface="Calibri"/>
              </a:rPr>
              <a:t> </a:t>
            </a:r>
            <a:r>
              <a:rPr sz="1500" b="1" u="sng" dirty="0">
                <a:uFill>
                  <a:solidFill>
                    <a:srgbClr val="000000"/>
                  </a:solidFill>
                </a:uFill>
                <a:latin typeface="Calibri"/>
                <a:cs typeface="Calibri"/>
              </a:rPr>
              <a:t>OF</a:t>
            </a:r>
            <a:r>
              <a:rPr sz="1500" b="1" u="sng" spc="-55" dirty="0">
                <a:uFill>
                  <a:solidFill>
                    <a:srgbClr val="000000"/>
                  </a:solidFill>
                </a:uFill>
                <a:latin typeface="Calibri"/>
                <a:cs typeface="Calibri"/>
              </a:rPr>
              <a:t> </a:t>
            </a:r>
            <a:r>
              <a:rPr sz="1500" b="1" u="sng" dirty="0">
                <a:uFill>
                  <a:solidFill>
                    <a:srgbClr val="000000"/>
                  </a:solidFill>
                </a:uFill>
                <a:latin typeface="Calibri"/>
                <a:cs typeface="Calibri"/>
              </a:rPr>
              <a:t>THE</a:t>
            </a:r>
            <a:r>
              <a:rPr sz="1500" b="1" u="sng" spc="-25" dirty="0">
                <a:uFill>
                  <a:solidFill>
                    <a:srgbClr val="000000"/>
                  </a:solidFill>
                </a:uFill>
                <a:latin typeface="Calibri"/>
                <a:cs typeface="Calibri"/>
              </a:rPr>
              <a:t> </a:t>
            </a:r>
            <a:r>
              <a:rPr sz="1500" b="1" u="sng" spc="-10" dirty="0">
                <a:uFill>
                  <a:solidFill>
                    <a:srgbClr val="000000"/>
                  </a:solidFill>
                </a:uFill>
                <a:latin typeface="Calibri"/>
                <a:cs typeface="Calibri"/>
              </a:rPr>
              <a:t>PROPOSED</a:t>
            </a:r>
            <a:r>
              <a:rPr sz="1500" b="1" spc="-10" dirty="0">
                <a:latin typeface="Calibri"/>
                <a:cs typeface="Calibri"/>
              </a:rPr>
              <a:t> </a:t>
            </a:r>
            <a:r>
              <a:rPr sz="1500" b="1" u="sng" spc="-10" dirty="0">
                <a:uFill>
                  <a:solidFill>
                    <a:srgbClr val="000000"/>
                  </a:solidFill>
                </a:uFill>
                <a:latin typeface="Calibri"/>
                <a:cs typeface="Calibri"/>
              </a:rPr>
              <a:t>SOLUTION:</a:t>
            </a:r>
            <a:endParaRPr lang="en-US" sz="1500" dirty="0">
              <a:latin typeface="Calibri"/>
              <a:cs typeface="Calibri"/>
            </a:endParaRPr>
          </a:p>
          <a:p>
            <a:pPr marL="12700" marR="562610">
              <a:lnSpc>
                <a:spcPct val="100000"/>
              </a:lnSpc>
              <a:spcBef>
                <a:spcPts val="100"/>
              </a:spcBef>
            </a:pPr>
            <a:r>
              <a:rPr lang="en-US" sz="1600" dirty="0"/>
              <a:t> </a:t>
            </a:r>
            <a:r>
              <a:rPr lang="en-US" sz="1600" b="1" dirty="0"/>
              <a:t>-</a:t>
            </a:r>
            <a:r>
              <a:rPr lang="en-US" sz="1200" dirty="0"/>
              <a:t>The AI model is trained to recognize industry-specific keywords, job-related skills, and contextual relevance, allowing it to assess candidates beyond simple keyword matching. It evaluates factors such as experience level, achievements, and project involvement, ensuring a more comprehensive analysis of each applicant. Additionally, the system can assign weighted scores to different criteria, enabling recruiters to focus on candidates who align best with the job role..</a:t>
            </a:r>
          </a:p>
          <a:p>
            <a:pPr marL="12700" marR="562610">
              <a:lnSpc>
                <a:spcPct val="100000"/>
              </a:lnSpc>
              <a:spcBef>
                <a:spcPts val="100"/>
              </a:spcBef>
            </a:pPr>
            <a:endParaRPr lang="en-US" sz="1200" dirty="0"/>
          </a:p>
          <a:p>
            <a:pPr marL="12700" marR="562610">
              <a:lnSpc>
                <a:spcPct val="100000"/>
              </a:lnSpc>
              <a:spcBef>
                <a:spcPts val="100"/>
              </a:spcBef>
            </a:pPr>
            <a:r>
              <a:rPr lang="en-US" sz="1600" b="1" dirty="0"/>
              <a:t>- </a:t>
            </a:r>
            <a:r>
              <a:rPr lang="en-US" sz="1200" dirty="0"/>
              <a:t>By automating the screening process, companies can enhance efficiency, reduce hiring costs, and ensure a fair and data-driven recruitment process, ultimately leading to better hiring outcomes</a:t>
            </a:r>
            <a:r>
              <a:rPr lang="en-US" sz="1600" dirty="0"/>
              <a:t>.</a:t>
            </a:r>
          </a:p>
          <a:p>
            <a:pPr marL="12700" marR="562610">
              <a:lnSpc>
                <a:spcPct val="100000"/>
              </a:lnSpc>
              <a:spcBef>
                <a:spcPts val="100"/>
              </a:spcBef>
            </a:pPr>
            <a:endParaRPr lang="en-US" sz="1600" dirty="0"/>
          </a:p>
          <a:p>
            <a:pPr marL="12700" marR="562610">
              <a:lnSpc>
                <a:spcPct val="100000"/>
              </a:lnSpc>
              <a:spcBef>
                <a:spcPts val="100"/>
              </a:spcBef>
            </a:pPr>
            <a:r>
              <a:rPr lang="en-US" sz="1600" b="1" dirty="0"/>
              <a:t>-</a:t>
            </a:r>
            <a:r>
              <a:rPr lang="en-US" sz="1600" dirty="0"/>
              <a:t> </a:t>
            </a:r>
            <a:r>
              <a:rPr lang="en-US" sz="1200" dirty="0"/>
              <a:t>The tool can also generate detailed reports, summarizing why certain candidates rank higher than others, helping hiring managers make informed decisions quickly.</a:t>
            </a:r>
            <a:endParaRPr lang="en-US" sz="1200" b="1" dirty="0"/>
          </a:p>
        </p:txBody>
      </p:sp>
      <p:sp>
        <p:nvSpPr>
          <p:cNvPr id="4" name="object 4"/>
          <p:cNvSpPr txBox="1"/>
          <p:nvPr/>
        </p:nvSpPr>
        <p:spPr>
          <a:xfrm>
            <a:off x="4262120" y="1255712"/>
            <a:ext cx="2828925" cy="254635"/>
          </a:xfrm>
          <a:prstGeom prst="rect">
            <a:avLst/>
          </a:prstGeom>
        </p:spPr>
        <p:txBody>
          <a:bodyPr vert="horz" wrap="square" lIns="0" tIns="12700" rIns="0" bIns="0" rtlCol="0">
            <a:spAutoFit/>
          </a:bodyPr>
          <a:lstStyle/>
          <a:p>
            <a:pPr marL="12700">
              <a:lnSpc>
                <a:spcPct val="100000"/>
              </a:lnSpc>
              <a:spcBef>
                <a:spcPts val="100"/>
              </a:spcBef>
            </a:pPr>
            <a:r>
              <a:rPr sz="1500" b="1" u="sng" dirty="0">
                <a:uFill>
                  <a:solidFill>
                    <a:srgbClr val="000000"/>
                  </a:solidFill>
                </a:uFill>
                <a:latin typeface="Calibri"/>
                <a:cs typeface="Calibri"/>
              </a:rPr>
              <a:t>HOW IT</a:t>
            </a:r>
            <a:r>
              <a:rPr sz="1500" b="1" u="sng" spc="-55" dirty="0">
                <a:uFill>
                  <a:solidFill>
                    <a:srgbClr val="000000"/>
                  </a:solidFill>
                </a:uFill>
                <a:latin typeface="Calibri"/>
                <a:cs typeface="Calibri"/>
              </a:rPr>
              <a:t> </a:t>
            </a:r>
            <a:r>
              <a:rPr sz="1500" b="1" u="sng" spc="-10" dirty="0">
                <a:uFill>
                  <a:solidFill>
                    <a:srgbClr val="000000"/>
                  </a:solidFill>
                </a:uFill>
                <a:latin typeface="Calibri"/>
                <a:cs typeface="Calibri"/>
              </a:rPr>
              <a:t>ADDRESSES</a:t>
            </a:r>
            <a:r>
              <a:rPr sz="1500" b="1" u="sng" spc="-25" dirty="0">
                <a:uFill>
                  <a:solidFill>
                    <a:srgbClr val="000000"/>
                  </a:solidFill>
                </a:uFill>
                <a:latin typeface="Calibri"/>
                <a:cs typeface="Calibri"/>
              </a:rPr>
              <a:t> </a:t>
            </a:r>
            <a:r>
              <a:rPr sz="1500" b="1" u="sng" dirty="0">
                <a:uFill>
                  <a:solidFill>
                    <a:srgbClr val="000000"/>
                  </a:solidFill>
                </a:uFill>
                <a:latin typeface="Calibri"/>
                <a:cs typeface="Calibri"/>
              </a:rPr>
              <a:t>THE</a:t>
            </a:r>
            <a:r>
              <a:rPr sz="1500" b="1" u="sng" spc="-45" dirty="0">
                <a:uFill>
                  <a:solidFill>
                    <a:srgbClr val="000000"/>
                  </a:solidFill>
                </a:uFill>
                <a:latin typeface="Calibri"/>
                <a:cs typeface="Calibri"/>
              </a:rPr>
              <a:t> </a:t>
            </a:r>
            <a:r>
              <a:rPr sz="1500" b="1" u="sng" spc="-10" dirty="0">
                <a:uFill>
                  <a:solidFill>
                    <a:srgbClr val="000000"/>
                  </a:solidFill>
                </a:uFill>
                <a:latin typeface="Calibri"/>
                <a:cs typeface="Calibri"/>
              </a:rPr>
              <a:t>PROBLEM:</a:t>
            </a:r>
            <a:endParaRPr sz="1500">
              <a:latin typeface="Calibri"/>
              <a:cs typeface="Calibri"/>
            </a:endParaRPr>
          </a:p>
        </p:txBody>
      </p:sp>
      <p:sp>
        <p:nvSpPr>
          <p:cNvPr id="5" name="object 5"/>
          <p:cNvSpPr txBox="1"/>
          <p:nvPr/>
        </p:nvSpPr>
        <p:spPr>
          <a:xfrm>
            <a:off x="4262120" y="1561783"/>
            <a:ext cx="7921557" cy="4685898"/>
          </a:xfrm>
          <a:prstGeom prst="rect">
            <a:avLst/>
          </a:prstGeom>
        </p:spPr>
        <p:txBody>
          <a:bodyPr vert="horz" wrap="square" lIns="0" tIns="12700" rIns="0" bIns="0" rtlCol="0">
            <a:spAutoFit/>
          </a:bodyPr>
          <a:lstStyle/>
          <a:p>
            <a:pPr marL="355600" marR="128905" indent="-343535">
              <a:lnSpc>
                <a:spcPct val="100099"/>
              </a:lnSpc>
              <a:spcBef>
                <a:spcPts val="100"/>
              </a:spcBef>
              <a:tabLst>
                <a:tab pos="355600" algn="l"/>
              </a:tabLst>
            </a:pPr>
            <a:r>
              <a:rPr lang="en-US" b="1" spc="-25" dirty="0">
                <a:latin typeface="Calibri"/>
                <a:cs typeface="Calibri"/>
              </a:rPr>
              <a:t>--</a:t>
            </a:r>
            <a:r>
              <a:rPr lang="en-US" sz="1600" spc="-25" dirty="0">
                <a:latin typeface="Calibri"/>
                <a:cs typeface="Calibri"/>
              </a:rPr>
              <a:t>The AI-Powered Resume Analyzer addresses the problem of managing a high volume of resumes by automating the resume screening process. It scans and extracts key information from resumes, matches them with the job description’s required skills and qualifications, and ranks candidates based on how well they fit the role. This saves time, reduces human bias, and ensures consistent, efficient filtering of candidates. By streamlining the process, hiring managers can focus on the best-fit candidates, speeding up recruitment and improving hiring decision.</a:t>
            </a:r>
            <a:endParaRPr lang="en-US" sz="1500" b="1" u="sng" spc="-25" dirty="0">
              <a:uFill>
                <a:solidFill>
                  <a:srgbClr val="000000"/>
                </a:solidFill>
              </a:uFill>
              <a:latin typeface="Calibri"/>
              <a:cs typeface="Calibri"/>
            </a:endParaRPr>
          </a:p>
          <a:p>
            <a:pPr marL="355600" marR="128905" indent="-343535">
              <a:lnSpc>
                <a:spcPct val="100099"/>
              </a:lnSpc>
              <a:spcBef>
                <a:spcPts val="100"/>
              </a:spcBef>
              <a:tabLst>
                <a:tab pos="355600" algn="l"/>
              </a:tabLst>
            </a:pPr>
            <a:endParaRPr lang="en-US" sz="1500" b="1" u="sng" spc="-25" dirty="0">
              <a:uFill>
                <a:solidFill>
                  <a:srgbClr val="000000"/>
                </a:solidFill>
              </a:uFill>
              <a:latin typeface="Calibri"/>
              <a:cs typeface="Calibri"/>
            </a:endParaRPr>
          </a:p>
          <a:p>
            <a:pPr marL="355600" marR="128905" indent="-343535">
              <a:lnSpc>
                <a:spcPct val="100099"/>
              </a:lnSpc>
              <a:spcBef>
                <a:spcPts val="100"/>
              </a:spcBef>
              <a:tabLst>
                <a:tab pos="355600" algn="l"/>
              </a:tabLst>
            </a:pPr>
            <a:r>
              <a:rPr lang="en-US" sz="1500" b="1" u="sng" spc="-25" dirty="0">
                <a:uFill>
                  <a:solidFill>
                    <a:srgbClr val="000000"/>
                  </a:solidFill>
                </a:uFill>
                <a:latin typeface="Calibri"/>
                <a:cs typeface="Calibri"/>
              </a:rPr>
              <a:t>I</a:t>
            </a:r>
            <a:r>
              <a:rPr sz="1500" b="1" u="sng" spc="-25" dirty="0">
                <a:uFill>
                  <a:solidFill>
                    <a:srgbClr val="000000"/>
                  </a:solidFill>
                </a:uFill>
                <a:latin typeface="Calibri"/>
                <a:cs typeface="Calibri"/>
              </a:rPr>
              <a:t>NNOVATION</a:t>
            </a:r>
            <a:r>
              <a:rPr sz="1500" b="1" u="sng" spc="5" dirty="0">
                <a:uFill>
                  <a:solidFill>
                    <a:srgbClr val="000000"/>
                  </a:solidFill>
                </a:uFill>
                <a:latin typeface="Calibri"/>
                <a:cs typeface="Calibri"/>
              </a:rPr>
              <a:t> </a:t>
            </a:r>
            <a:r>
              <a:rPr sz="1500" b="1" u="sng" dirty="0">
                <a:uFill>
                  <a:solidFill>
                    <a:srgbClr val="000000"/>
                  </a:solidFill>
                </a:uFill>
                <a:latin typeface="Calibri"/>
                <a:cs typeface="Calibri"/>
              </a:rPr>
              <a:t>AND</a:t>
            </a:r>
            <a:r>
              <a:rPr sz="1500" b="1" u="sng" spc="-30" dirty="0">
                <a:uFill>
                  <a:solidFill>
                    <a:srgbClr val="000000"/>
                  </a:solidFill>
                </a:uFill>
                <a:latin typeface="Calibri"/>
                <a:cs typeface="Calibri"/>
              </a:rPr>
              <a:t> </a:t>
            </a:r>
            <a:r>
              <a:rPr sz="1500" b="1" u="sng" spc="-10" dirty="0">
                <a:uFill>
                  <a:solidFill>
                    <a:srgbClr val="000000"/>
                  </a:solidFill>
                </a:uFill>
                <a:latin typeface="Calibri"/>
                <a:cs typeface="Calibri"/>
              </a:rPr>
              <a:t>UNIQUENESS</a:t>
            </a:r>
            <a:r>
              <a:rPr sz="1500" b="1" u="sng" spc="-20" dirty="0">
                <a:uFill>
                  <a:solidFill>
                    <a:srgbClr val="000000"/>
                  </a:solidFill>
                </a:uFill>
                <a:latin typeface="Calibri"/>
                <a:cs typeface="Calibri"/>
              </a:rPr>
              <a:t> </a:t>
            </a:r>
            <a:r>
              <a:rPr sz="1500" b="1" u="sng" dirty="0">
                <a:uFill>
                  <a:solidFill>
                    <a:srgbClr val="000000"/>
                  </a:solidFill>
                </a:uFill>
                <a:latin typeface="Calibri"/>
                <a:cs typeface="Calibri"/>
              </a:rPr>
              <a:t>OF</a:t>
            </a:r>
            <a:r>
              <a:rPr sz="1500" b="1" u="sng" spc="5" dirty="0">
                <a:uFill>
                  <a:solidFill>
                    <a:srgbClr val="000000"/>
                  </a:solidFill>
                </a:uFill>
                <a:latin typeface="Calibri"/>
                <a:cs typeface="Calibri"/>
              </a:rPr>
              <a:t> </a:t>
            </a:r>
            <a:r>
              <a:rPr sz="1500" b="1" u="sng" spc="-10" dirty="0">
                <a:uFill>
                  <a:solidFill>
                    <a:srgbClr val="000000"/>
                  </a:solidFill>
                </a:uFill>
                <a:latin typeface="Calibri"/>
                <a:cs typeface="Calibri"/>
              </a:rPr>
              <a:t>THE</a:t>
            </a:r>
            <a:r>
              <a:rPr sz="1500" b="1" u="sng" spc="-35" dirty="0">
                <a:uFill>
                  <a:solidFill>
                    <a:srgbClr val="000000"/>
                  </a:solidFill>
                </a:uFill>
                <a:latin typeface="Calibri"/>
                <a:cs typeface="Calibri"/>
              </a:rPr>
              <a:t> </a:t>
            </a:r>
            <a:r>
              <a:rPr sz="1500" b="1" u="sng" spc="-10" dirty="0">
                <a:uFill>
                  <a:solidFill>
                    <a:srgbClr val="000000"/>
                  </a:solidFill>
                </a:uFill>
                <a:latin typeface="Calibri"/>
                <a:cs typeface="Calibri"/>
              </a:rPr>
              <a:t>SOLUTION:</a:t>
            </a:r>
            <a:endParaRPr lang="en-US" sz="1500" b="1" u="sng" spc="-10" dirty="0">
              <a:uFill>
                <a:solidFill>
                  <a:srgbClr val="000000"/>
                </a:solidFill>
              </a:uFill>
              <a:latin typeface="Calibri"/>
              <a:cs typeface="Calibri"/>
            </a:endParaRPr>
          </a:p>
          <a:p>
            <a:pPr marL="355600" marR="128905" indent="-343535">
              <a:lnSpc>
                <a:spcPct val="100099"/>
              </a:lnSpc>
              <a:spcBef>
                <a:spcPts val="100"/>
              </a:spcBef>
              <a:tabLst>
                <a:tab pos="355600" algn="l"/>
              </a:tabLst>
            </a:pPr>
            <a:endParaRPr lang="en-US" sz="1500" b="1" u="sng" spc="-10" dirty="0">
              <a:uFill>
                <a:solidFill>
                  <a:srgbClr val="000000"/>
                </a:solidFill>
              </a:uFill>
              <a:latin typeface="Calibri"/>
              <a:cs typeface="Calibri"/>
            </a:endParaRPr>
          </a:p>
          <a:p>
            <a:pPr marL="355600" marR="128905" indent="-343535">
              <a:lnSpc>
                <a:spcPct val="100099"/>
              </a:lnSpc>
              <a:spcBef>
                <a:spcPts val="100"/>
              </a:spcBef>
              <a:tabLst>
                <a:tab pos="355600" algn="l"/>
              </a:tabLst>
            </a:pPr>
            <a:r>
              <a:rPr lang="en-US" sz="1500" b="1" u="sng" spc="-10" dirty="0">
                <a:uFill>
                  <a:solidFill>
                    <a:srgbClr val="000000"/>
                  </a:solidFill>
                </a:uFill>
                <a:latin typeface="Calibri"/>
                <a:cs typeface="Calibri"/>
              </a:rPr>
              <a:t>-- </a:t>
            </a:r>
            <a:r>
              <a:rPr lang="en-US" sz="1600" u="sng" spc="-10" dirty="0">
                <a:uFill>
                  <a:solidFill>
                    <a:srgbClr val="000000"/>
                  </a:solidFill>
                </a:uFill>
                <a:latin typeface="Calibri"/>
                <a:cs typeface="Calibri"/>
              </a:rPr>
              <a:t>The AI-Powered Resume Analyzer stands out for its advanced use of AI and natural language processing to not only match keywords but also understand the context and relevance of candidate skills and experience. It ranks resumes dynamically based on job requirements, allowing for customizable criteria, and reduces human bias by focusing solely on qualifications. With real-time insights and feedback, the tool enables hiring managers to make faster, more informed decisions, making the recruitment process more efficient, accurate, and fair.</a:t>
            </a:r>
            <a:endParaRPr sz="1600" dirty="0">
              <a:latin typeface="Calibri"/>
              <a:cs typeface="Calibri"/>
            </a:endParaRPr>
          </a:p>
          <a:p>
            <a:pPr>
              <a:lnSpc>
                <a:spcPct val="100000"/>
              </a:lnSpc>
              <a:spcBef>
                <a:spcPts val="1550"/>
              </a:spcBef>
            </a:pPr>
            <a:endParaRPr sz="1600" dirty="0">
              <a:latin typeface="Calibri"/>
              <a:cs typeface="Calibri"/>
            </a:endParaRPr>
          </a:p>
        </p:txBody>
      </p:sp>
      <p:sp>
        <p:nvSpPr>
          <p:cNvPr id="6" name="object 6"/>
          <p:cNvSpPr/>
          <p:nvPr/>
        </p:nvSpPr>
        <p:spPr>
          <a:xfrm>
            <a:off x="4763" y="1233424"/>
            <a:ext cx="12187555" cy="5125085"/>
          </a:xfrm>
          <a:custGeom>
            <a:avLst/>
            <a:gdLst/>
            <a:ahLst/>
            <a:cxnLst/>
            <a:rect l="l" t="t" r="r" b="b"/>
            <a:pathLst>
              <a:path w="12187555" h="5125085">
                <a:moveTo>
                  <a:pt x="0" y="5124513"/>
                </a:moveTo>
                <a:lnTo>
                  <a:pt x="4181475" y="5124513"/>
                </a:lnTo>
                <a:lnTo>
                  <a:pt x="4181475" y="63"/>
                </a:lnTo>
                <a:lnTo>
                  <a:pt x="0" y="63"/>
                </a:lnTo>
                <a:lnTo>
                  <a:pt x="0" y="5124513"/>
                </a:lnTo>
                <a:close/>
              </a:path>
              <a:path w="12187555" h="5125085">
                <a:moveTo>
                  <a:pt x="12187236" y="0"/>
                </a:moveTo>
                <a:lnTo>
                  <a:pt x="4181537" y="0"/>
                </a:lnTo>
                <a:lnTo>
                  <a:pt x="4181537" y="2200275"/>
                </a:lnTo>
                <a:lnTo>
                  <a:pt x="12187236" y="2200275"/>
                </a:lnTo>
              </a:path>
              <a:path w="12187555" h="5125085">
                <a:moveTo>
                  <a:pt x="12187236" y="2200338"/>
                </a:moveTo>
                <a:lnTo>
                  <a:pt x="4181537" y="2200338"/>
                </a:lnTo>
                <a:lnTo>
                  <a:pt x="4181537" y="5124513"/>
                </a:lnTo>
                <a:lnTo>
                  <a:pt x="12187236" y="5124513"/>
                </a:lnTo>
              </a:path>
            </a:pathLst>
          </a:custGeom>
          <a:ln w="9525">
            <a:solidFill>
              <a:srgbClr val="000000"/>
            </a:solidFill>
          </a:ln>
        </p:spPr>
        <p:txBody>
          <a:bodyPr wrap="square" lIns="0" tIns="0" rIns="0" bIns="0" rtlCol="0"/>
          <a:lstStyle/>
          <a:p>
            <a:endParaRPr/>
          </a:p>
        </p:txBody>
      </p:sp>
      <p:sp>
        <p:nvSpPr>
          <p:cNvPr id="7" name="object 7"/>
          <p:cNvSpPr/>
          <p:nvPr/>
        </p:nvSpPr>
        <p:spPr>
          <a:xfrm>
            <a:off x="338137" y="252475"/>
            <a:ext cx="38100" cy="47625"/>
          </a:xfrm>
          <a:custGeom>
            <a:avLst/>
            <a:gdLst/>
            <a:ahLst/>
            <a:cxnLst/>
            <a:rect l="l" t="t" r="r" b="b"/>
            <a:pathLst>
              <a:path w="38100" h="47625">
                <a:moveTo>
                  <a:pt x="0" y="23749"/>
                </a:moveTo>
                <a:lnTo>
                  <a:pt x="1497" y="14466"/>
                </a:lnTo>
                <a:lnTo>
                  <a:pt x="5581" y="6921"/>
                </a:lnTo>
                <a:lnTo>
                  <a:pt x="11637" y="1853"/>
                </a:lnTo>
                <a:lnTo>
                  <a:pt x="19050" y="0"/>
                </a:lnTo>
                <a:lnTo>
                  <a:pt x="26462" y="1853"/>
                </a:lnTo>
                <a:lnTo>
                  <a:pt x="32518" y="6921"/>
                </a:lnTo>
                <a:lnTo>
                  <a:pt x="36602" y="14466"/>
                </a:lnTo>
                <a:lnTo>
                  <a:pt x="38100" y="23749"/>
                </a:lnTo>
                <a:lnTo>
                  <a:pt x="36602" y="33051"/>
                </a:lnTo>
                <a:lnTo>
                  <a:pt x="32518" y="40639"/>
                </a:lnTo>
                <a:lnTo>
                  <a:pt x="26462" y="45751"/>
                </a:lnTo>
                <a:lnTo>
                  <a:pt x="19050" y="47625"/>
                </a:lnTo>
                <a:lnTo>
                  <a:pt x="11637" y="45751"/>
                </a:lnTo>
                <a:lnTo>
                  <a:pt x="5581" y="40639"/>
                </a:lnTo>
                <a:lnTo>
                  <a:pt x="1497" y="33051"/>
                </a:lnTo>
                <a:lnTo>
                  <a:pt x="0" y="23749"/>
                </a:lnTo>
                <a:close/>
              </a:path>
            </a:pathLst>
          </a:custGeom>
          <a:ln w="25400">
            <a:solidFill>
              <a:srgbClr val="8063A1"/>
            </a:solidFill>
          </a:ln>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IV</a:t>
            </a:r>
            <a:r>
              <a:rPr spc="10" dirty="0"/>
              <a:t> </a:t>
            </a:r>
            <a:r>
              <a:rPr dirty="0"/>
              <a:t>SEM</a:t>
            </a:r>
            <a:r>
              <a:rPr spc="-30" dirty="0"/>
              <a:t> </a:t>
            </a:r>
            <a:r>
              <a:rPr spc="-25" dirty="0"/>
              <a:t>NSP</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b="1" spc="-50" dirty="0">
                <a:solidFill>
                  <a:srgbClr val="FFFFFF"/>
                </a:solidFill>
                <a:latin typeface="Calibri"/>
                <a:cs typeface="Calibri"/>
              </a:rPr>
              <a:t>3</a:t>
            </a:fld>
            <a:endParaRPr b="1" spc="-50" dirty="0">
              <a:solidFill>
                <a:srgbClr val="FFFFFF"/>
              </a:solidFill>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315575" y="288731"/>
            <a:ext cx="1544485" cy="1035767"/>
          </a:xfrm>
          <a:prstGeom prst="rect">
            <a:avLst/>
          </a:prstGeom>
        </p:spPr>
      </p:pic>
      <p:grpSp>
        <p:nvGrpSpPr>
          <p:cNvPr id="3" name="object 3"/>
          <p:cNvGrpSpPr/>
          <p:nvPr/>
        </p:nvGrpSpPr>
        <p:grpSpPr>
          <a:xfrm>
            <a:off x="0" y="6362700"/>
            <a:ext cx="12192000" cy="495300"/>
            <a:chOff x="0" y="6362700"/>
            <a:chExt cx="12192000" cy="495300"/>
          </a:xfrm>
        </p:grpSpPr>
        <p:pic>
          <p:nvPicPr>
            <p:cNvPr id="4" name="object 4"/>
            <p:cNvPicPr/>
            <p:nvPr/>
          </p:nvPicPr>
          <p:blipFill>
            <a:blip r:embed="rId3" cstate="print"/>
            <a:stretch>
              <a:fillRect/>
            </a:stretch>
          </p:blipFill>
          <p:spPr>
            <a:xfrm>
              <a:off x="0" y="6381656"/>
              <a:ext cx="12187301" cy="471580"/>
            </a:xfrm>
            <a:prstGeom prst="rect">
              <a:avLst/>
            </a:prstGeom>
          </p:spPr>
        </p:pic>
        <p:sp>
          <p:nvSpPr>
            <p:cNvPr id="5" name="object 5"/>
            <p:cNvSpPr/>
            <p:nvPr/>
          </p:nvSpPr>
          <p:spPr>
            <a:xfrm>
              <a:off x="0" y="6362700"/>
              <a:ext cx="12192000" cy="495300"/>
            </a:xfrm>
            <a:custGeom>
              <a:avLst/>
              <a:gdLst/>
              <a:ahLst/>
              <a:cxnLst/>
              <a:rect l="l" t="t" r="r" b="b"/>
              <a:pathLst>
                <a:path w="12192000" h="495300">
                  <a:moveTo>
                    <a:pt x="12192000" y="0"/>
                  </a:moveTo>
                  <a:lnTo>
                    <a:pt x="0" y="0"/>
                  </a:lnTo>
                  <a:lnTo>
                    <a:pt x="0" y="495300"/>
                  </a:lnTo>
                  <a:lnTo>
                    <a:pt x="12192000" y="495300"/>
                  </a:lnTo>
                  <a:lnTo>
                    <a:pt x="12192000" y="0"/>
                  </a:lnTo>
                  <a:close/>
                </a:path>
              </a:pathLst>
            </a:custGeom>
            <a:solidFill>
              <a:srgbClr val="006FC0"/>
            </a:solidFill>
          </p:spPr>
          <p:txBody>
            <a:bodyPr wrap="square" lIns="0" tIns="0" rIns="0" bIns="0" rtlCol="0"/>
            <a:lstStyle/>
            <a:p>
              <a:endParaRPr/>
            </a:p>
          </p:txBody>
        </p:sp>
      </p:grpSp>
      <p:sp>
        <p:nvSpPr>
          <p:cNvPr id="6" name="object 6"/>
          <p:cNvSpPr txBox="1">
            <a:spLocks noGrp="1"/>
          </p:cNvSpPr>
          <p:nvPr>
            <p:ph type="title"/>
          </p:nvPr>
        </p:nvSpPr>
        <p:spPr>
          <a:xfrm>
            <a:off x="3134741" y="236474"/>
            <a:ext cx="5450840" cy="575310"/>
          </a:xfrm>
          <a:prstGeom prst="rect">
            <a:avLst/>
          </a:prstGeom>
        </p:spPr>
        <p:txBody>
          <a:bodyPr vert="horz" wrap="square" lIns="0" tIns="13335" rIns="0" bIns="0" rtlCol="0">
            <a:spAutoFit/>
          </a:bodyPr>
          <a:lstStyle/>
          <a:p>
            <a:pPr marL="12700">
              <a:lnSpc>
                <a:spcPct val="100000"/>
              </a:lnSpc>
              <a:spcBef>
                <a:spcPts val="105"/>
              </a:spcBef>
            </a:pPr>
            <a:r>
              <a:rPr spc="-10" dirty="0"/>
              <a:t>TECHNICAL</a:t>
            </a:r>
            <a:r>
              <a:rPr spc="-385" dirty="0"/>
              <a:t> </a:t>
            </a:r>
            <a:r>
              <a:rPr spc="-10" dirty="0"/>
              <a:t>APPROACH</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IV</a:t>
            </a:r>
            <a:r>
              <a:rPr spc="10" dirty="0"/>
              <a:t> </a:t>
            </a:r>
            <a:r>
              <a:rPr dirty="0"/>
              <a:t>SEM</a:t>
            </a:r>
            <a:r>
              <a:rPr spc="-30" dirty="0"/>
              <a:t> </a:t>
            </a:r>
            <a:r>
              <a:rPr spc="-25" dirty="0"/>
              <a:t>NSP</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b="1" spc="-50" dirty="0">
                <a:solidFill>
                  <a:srgbClr val="FFFFFF"/>
                </a:solidFill>
                <a:latin typeface="Calibri"/>
                <a:cs typeface="Calibri"/>
              </a:rPr>
              <a:t>4</a:t>
            </a:fld>
            <a:endParaRPr b="1" spc="-50" dirty="0">
              <a:solidFill>
                <a:srgbClr val="FFFFFF"/>
              </a:solidFill>
              <a:latin typeface="Calibri"/>
              <a:cs typeface="Calibri"/>
            </a:endParaRPr>
          </a:p>
        </p:txBody>
      </p:sp>
      <p:sp>
        <p:nvSpPr>
          <p:cNvPr id="14" name="Rectangle 13"/>
          <p:cNvSpPr/>
          <p:nvPr/>
        </p:nvSpPr>
        <p:spPr>
          <a:xfrm>
            <a:off x="32426" y="1066800"/>
            <a:ext cx="9035374" cy="4247317"/>
          </a:xfrm>
          <a:prstGeom prst="rect">
            <a:avLst/>
          </a:prstGeom>
        </p:spPr>
        <p:txBody>
          <a:bodyPr wrap="square">
            <a:spAutoFit/>
          </a:bodyPr>
          <a:lstStyle/>
          <a:p>
            <a:r>
              <a:rPr lang="en-IN" dirty="0"/>
              <a:t> 1.*Resume Submission*  </a:t>
            </a:r>
          </a:p>
          <a:p>
            <a:r>
              <a:rPr lang="en-IN" dirty="0"/>
              <a:t> 2. *Resume Parsing* - Extract key information (e.g., work experience, education, skills).</a:t>
            </a:r>
          </a:p>
          <a:p>
            <a:r>
              <a:rPr lang="en-IN" dirty="0"/>
              <a:t> 3. *Job Description Analysis* - Extract key requirements (skills, experience, qualifications).</a:t>
            </a:r>
          </a:p>
          <a:p>
            <a:r>
              <a:rPr lang="en-IN" dirty="0"/>
              <a:t> 4. *Keyword &amp; Skill Matching* - Match resume content with job description requirements.</a:t>
            </a:r>
          </a:p>
          <a:p>
            <a:r>
              <a:rPr lang="en-IN" dirty="0"/>
              <a:t> 5. *Ranking Algorithm* - Rank resumes based on relevance to job requirements. </a:t>
            </a:r>
          </a:p>
          <a:p>
            <a:r>
              <a:rPr lang="en-IN" dirty="0"/>
              <a:t> 6. *Highlight Key Skills/Experience* - Automatically highlight the most relevant skills and experience in the resume.</a:t>
            </a:r>
          </a:p>
          <a:p>
            <a:r>
              <a:rPr lang="en-IN" dirty="0"/>
              <a:t> 7. *Bias Reduction Mechanism* - Ensure fairness by removing irrelevant biases (e.g., gender, age).</a:t>
            </a:r>
          </a:p>
          <a:p>
            <a:r>
              <a:rPr lang="en-IN" dirty="0"/>
              <a:t> 8. *Final Candidate Ranking* - Provide a list of candidates ranked by job fit.</a:t>
            </a:r>
          </a:p>
          <a:p>
            <a:r>
              <a:rPr lang="en-IN" dirty="0"/>
              <a:t> 9. *Insights &amp; Feedback*- Generate insights on candidate strengths/weaknesses for hiring managers.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927" rIns="0" bIns="0" rtlCol="0">
            <a:spAutoFit/>
          </a:bodyPr>
          <a:lstStyle/>
          <a:p>
            <a:pPr marL="476250">
              <a:lnSpc>
                <a:spcPct val="100000"/>
              </a:lnSpc>
              <a:spcBef>
                <a:spcPts val="105"/>
              </a:spcBef>
            </a:pPr>
            <a:r>
              <a:rPr spc="-10" dirty="0"/>
              <a:t>FEASIBILITY</a:t>
            </a:r>
            <a:r>
              <a:rPr spc="-350" dirty="0"/>
              <a:t> </a:t>
            </a:r>
            <a:r>
              <a:rPr dirty="0"/>
              <a:t>AND</a:t>
            </a:r>
            <a:r>
              <a:rPr spc="-15" dirty="0"/>
              <a:t> </a:t>
            </a:r>
            <a:r>
              <a:rPr spc="-10" dirty="0"/>
              <a:t>VIABILITY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IV</a:t>
            </a:r>
            <a:r>
              <a:rPr spc="10" dirty="0"/>
              <a:t> </a:t>
            </a:r>
            <a:r>
              <a:rPr dirty="0"/>
              <a:t>SEM</a:t>
            </a:r>
            <a:r>
              <a:rPr spc="-30" dirty="0"/>
              <a:t> </a:t>
            </a:r>
            <a:r>
              <a:rPr spc="-25" dirty="0"/>
              <a:t>NSP</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b="1" spc="-50" dirty="0">
                <a:solidFill>
                  <a:srgbClr val="FFFFFF"/>
                </a:solidFill>
                <a:latin typeface="Calibri"/>
                <a:cs typeface="Calibri"/>
              </a:rPr>
              <a:t>5</a:t>
            </a:fld>
            <a:endParaRPr b="1" spc="-50" dirty="0">
              <a:solidFill>
                <a:srgbClr val="FFFFFF"/>
              </a:solidFill>
              <a:latin typeface="Calibri"/>
              <a:cs typeface="Calibri"/>
            </a:endParaRPr>
          </a:p>
        </p:txBody>
      </p:sp>
      <p:sp>
        <p:nvSpPr>
          <p:cNvPr id="3" name="object 3"/>
          <p:cNvSpPr txBox="1"/>
          <p:nvPr/>
        </p:nvSpPr>
        <p:spPr>
          <a:xfrm>
            <a:off x="152400" y="990600"/>
            <a:ext cx="11575415" cy="1923604"/>
          </a:xfrm>
          <a:prstGeom prst="rect">
            <a:avLst/>
          </a:prstGeom>
        </p:spPr>
        <p:txBody>
          <a:bodyPr vert="horz" wrap="square" lIns="0" tIns="12700" rIns="0" bIns="0" rtlCol="0">
            <a:spAutoFit/>
          </a:bodyPr>
          <a:lstStyle/>
          <a:p>
            <a:pPr marL="12700">
              <a:lnSpc>
                <a:spcPts val="2865"/>
              </a:lnSpc>
              <a:spcBef>
                <a:spcPts val="100"/>
              </a:spcBef>
              <a:tabLst>
                <a:tab pos="355600" algn="l"/>
              </a:tabLst>
            </a:pPr>
            <a:r>
              <a:rPr sz="2400" b="1" dirty="0">
                <a:latin typeface="Calibri"/>
                <a:cs typeface="Calibri"/>
              </a:rPr>
              <a:t>Feasibility</a:t>
            </a:r>
            <a:r>
              <a:rPr sz="2400" b="1" spc="-55" dirty="0">
                <a:latin typeface="Calibri"/>
                <a:cs typeface="Calibri"/>
              </a:rPr>
              <a:t> </a:t>
            </a:r>
            <a:r>
              <a:rPr lang="en-US" sz="2400" b="1" spc="-50" dirty="0">
                <a:latin typeface="Calibri"/>
                <a:cs typeface="Calibri"/>
              </a:rPr>
              <a:t>:</a:t>
            </a:r>
          </a:p>
          <a:p>
            <a:pPr marL="355600" indent="-342900">
              <a:lnSpc>
                <a:spcPts val="2865"/>
              </a:lnSpc>
              <a:spcBef>
                <a:spcPts val="100"/>
              </a:spcBef>
              <a:buFont typeface="Wingdings"/>
              <a:buChar char=""/>
              <a:tabLst>
                <a:tab pos="355600" algn="l"/>
              </a:tabLst>
            </a:pPr>
            <a:endParaRPr lang="en-US" sz="2400" b="1" spc="-50" dirty="0">
              <a:latin typeface="Calibri"/>
              <a:cs typeface="Calibri"/>
            </a:endParaRPr>
          </a:p>
          <a:p>
            <a:pPr marL="355600" indent="-342900">
              <a:lnSpc>
                <a:spcPts val="2865"/>
              </a:lnSpc>
              <a:spcBef>
                <a:spcPts val="100"/>
              </a:spcBef>
              <a:buFont typeface="Wingdings"/>
              <a:buChar char=""/>
              <a:tabLst>
                <a:tab pos="355600" algn="l"/>
              </a:tabLst>
            </a:pPr>
            <a:endParaRPr lang="en-US" sz="2400" b="1" spc="-50" dirty="0">
              <a:latin typeface="Calibri"/>
              <a:cs typeface="Calibri"/>
            </a:endParaRPr>
          </a:p>
          <a:p>
            <a:pPr marL="355600" indent="-342900">
              <a:lnSpc>
                <a:spcPts val="2865"/>
              </a:lnSpc>
              <a:spcBef>
                <a:spcPts val="100"/>
              </a:spcBef>
              <a:buFont typeface="Wingdings"/>
              <a:buChar char=""/>
              <a:tabLst>
                <a:tab pos="355600" algn="l"/>
              </a:tabLst>
            </a:pPr>
            <a:endParaRPr lang="en-US" sz="2400" b="1" spc="-50" dirty="0">
              <a:latin typeface="Calibri"/>
              <a:cs typeface="Calibri"/>
            </a:endParaRPr>
          </a:p>
          <a:p>
            <a:pPr marL="355600" indent="-342900">
              <a:lnSpc>
                <a:spcPts val="2865"/>
              </a:lnSpc>
              <a:spcBef>
                <a:spcPts val="100"/>
              </a:spcBef>
              <a:buFont typeface="Wingdings"/>
              <a:buChar char=""/>
              <a:tabLst>
                <a:tab pos="355600" algn="l"/>
              </a:tabLst>
            </a:pPr>
            <a:endParaRPr sz="2400" dirty="0">
              <a:latin typeface="Calibri"/>
              <a:cs typeface="Calibri"/>
            </a:endParaRPr>
          </a:p>
        </p:txBody>
      </p:sp>
      <p:sp>
        <p:nvSpPr>
          <p:cNvPr id="6" name="Rectangle 1"/>
          <p:cNvSpPr>
            <a:spLocks noChangeArrowheads="1"/>
          </p:cNvSpPr>
          <p:nvPr/>
        </p:nvSpPr>
        <p:spPr bwMode="auto">
          <a:xfrm>
            <a:off x="-31616" y="1496720"/>
            <a:ext cx="1225523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chemeClr val="tx1"/>
                </a:solidFill>
                <a:effectLst/>
                <a:latin typeface="Arial" panose="020B0604020202020204" pitchFamily="34" charset="0"/>
              </a:rPr>
              <a:t>Technology Availability</a:t>
            </a:r>
            <a:r>
              <a:rPr kumimoji="0" lang="en-US" b="0" i="0" u="none" strike="noStrike" cap="none" normalizeH="0" baseline="0" dirty="0">
                <a:ln>
                  <a:noFill/>
                </a:ln>
                <a:solidFill>
                  <a:schemeClr val="tx1"/>
                </a:solidFill>
                <a:effectLst/>
                <a:latin typeface="Arial" panose="020B0604020202020204" pitchFamily="34" charset="0"/>
              </a:rPr>
              <a:t> – NLP and AI-based resume parsers (like GPT, BERT) can extract and analyze key resume details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Arial" panose="020B0604020202020204" pitchFamily="34" charset="0"/>
              </a:rPr>
              <a:t>Data Processing</a:t>
            </a:r>
            <a:r>
              <a:rPr kumimoji="0" lang="en-US" b="0" i="0" u="none" strike="noStrike" cap="none" normalizeH="0" baseline="0" dirty="0">
                <a:ln>
                  <a:noFill/>
                </a:ln>
                <a:solidFill>
                  <a:schemeClr val="tx1"/>
                </a:solidFill>
                <a:effectLst/>
                <a:latin typeface="Arial" panose="020B0604020202020204" pitchFamily="34" charset="0"/>
              </a:rPr>
              <a:t> – Machine learning models can be trained on job descriptions and resumes to assess candidate-job 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Arial" panose="020B0604020202020204" pitchFamily="34" charset="0"/>
              </a:rPr>
              <a:t>Integration</a:t>
            </a:r>
            <a:r>
              <a:rPr kumimoji="0" lang="en-US" b="0" i="0" u="none" strike="noStrike" cap="none" normalizeH="0" baseline="0" dirty="0">
                <a:ln>
                  <a:noFill/>
                </a:ln>
                <a:solidFill>
                  <a:schemeClr val="tx1"/>
                </a:solidFill>
                <a:effectLst/>
                <a:latin typeface="Arial" panose="020B0604020202020204" pitchFamily="34" charset="0"/>
              </a:rPr>
              <a:t> – Can be integrated with existing ATS (Applicant Tracking Systems) via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Arial" panose="020B0604020202020204" pitchFamily="34" charset="0"/>
              </a:rPr>
              <a:t>Scalability</a:t>
            </a:r>
            <a:r>
              <a:rPr kumimoji="0" lang="en-US" b="0" i="0" u="none" strike="noStrike" cap="none" normalizeH="0" baseline="0" dirty="0">
                <a:ln>
                  <a:noFill/>
                </a:ln>
                <a:solidFill>
                  <a:schemeClr val="tx1"/>
                </a:solidFill>
                <a:effectLst/>
                <a:latin typeface="Arial" panose="020B0604020202020204" pitchFamily="34" charset="0"/>
              </a:rPr>
              <a:t> – Cloud-based solutions allow for quick processing of large resume volumes.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chemeClr val="tx1"/>
                </a:solidFill>
                <a:effectLst/>
                <a:latin typeface="Arial" panose="020B0604020202020204" pitchFamily="34" charset="0"/>
              </a:rPr>
              <a:t>Accuracy &amp; Bias</a:t>
            </a:r>
            <a:r>
              <a:rPr kumimoji="0" lang="en-US" b="0" i="0" u="none" strike="noStrike" cap="none" normalizeH="0" baseline="0" dirty="0">
                <a:ln>
                  <a:noFill/>
                </a:ln>
                <a:solidFill>
                  <a:schemeClr val="tx1"/>
                </a:solidFill>
                <a:effectLst/>
                <a:latin typeface="Arial" panose="020B0604020202020204" pitchFamily="34" charset="0"/>
              </a:rPr>
              <a:t> – Needs continuous improvement to minimize biases and improve precision</a:t>
            </a:r>
            <a:endParaRPr 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sz="2400" b="1" dirty="0">
                <a:solidFill>
                  <a:schemeClr val="tx1"/>
                </a:solidFill>
                <a:latin typeface="Arial" panose="020B0604020202020204" pitchFamily="34" charset="0"/>
              </a:rPr>
              <a:t>Viability:</a:t>
            </a:r>
          </a:p>
          <a:p>
            <a:pPr marL="0" marR="0" lvl="0" indent="0" algn="l" defTabSz="914400" rtl="0" eaLnBrk="0" fontAlgn="base" latinLnBrk="0" hangingPunct="0">
              <a:lnSpc>
                <a:spcPct val="100000"/>
              </a:lnSpc>
              <a:spcBef>
                <a:spcPct val="0"/>
              </a:spcBef>
              <a:spcAft>
                <a:spcPct val="0"/>
              </a:spcAft>
              <a:buClrTx/>
              <a:buSzTx/>
              <a:tabLst/>
            </a:pPr>
            <a:endParaRPr 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xmlns="" id="{FE465E76-F5A7-B996-4E3E-31AFD46098CF}"/>
              </a:ext>
            </a:extLst>
          </p:cNvPr>
          <p:cNvSpPr>
            <a:spLocks noChangeArrowheads="1"/>
          </p:cNvSpPr>
          <p:nvPr/>
        </p:nvSpPr>
        <p:spPr bwMode="auto">
          <a:xfrm>
            <a:off x="0" y="4103638"/>
            <a:ext cx="115489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Increased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screening process, saving hiring managers significant time by quickly identifying resumes that match job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Can handle high volumes of resumes, making it ideal for companies with large-scale hiring needs (e.g., tech firms, staffing agencies).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Uses natural language processing (NLP) to precisely match resumes to job descriptions, reducing the chances of overlooking qualified candidates.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Bias Reduction:</a:t>
            </a:r>
            <a:r>
              <a:rPr kumimoji="0" lang="en-US" altLang="en-US" sz="1800" b="0" i="0" u="none" strike="noStrike" cap="none" normalizeH="0" baseline="0" dirty="0">
                <a:ln>
                  <a:noFill/>
                </a:ln>
                <a:solidFill>
                  <a:schemeClr val="tx1"/>
                </a:solidFill>
                <a:effectLst/>
                <a:latin typeface="Arial" panose="020B0604020202020204" pitchFamily="34" charset="0"/>
              </a:rPr>
              <a:t> AI can help minimize human bias in resume screening, promoting fairer and more objective evaluations based solely on qualifications.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7226" rIns="0" bIns="0" rtlCol="0">
            <a:spAutoFit/>
          </a:bodyPr>
          <a:lstStyle/>
          <a:p>
            <a:pPr marL="1120775">
              <a:lnSpc>
                <a:spcPct val="100000"/>
              </a:lnSpc>
              <a:spcBef>
                <a:spcPts val="105"/>
              </a:spcBef>
            </a:pPr>
            <a:r>
              <a:rPr spc="-60" dirty="0"/>
              <a:t>IMPACT</a:t>
            </a:r>
            <a:r>
              <a:rPr spc="-240" dirty="0"/>
              <a:t> </a:t>
            </a:r>
            <a:r>
              <a:rPr dirty="0"/>
              <a:t>AND</a:t>
            </a:r>
            <a:r>
              <a:rPr spc="25" dirty="0"/>
              <a:t> </a:t>
            </a:r>
            <a:r>
              <a:rPr spc="-10" dirty="0"/>
              <a:t>BENEFITS</a:t>
            </a:r>
          </a:p>
        </p:txBody>
      </p:sp>
      <p:sp>
        <p:nvSpPr>
          <p:cNvPr id="3" name="object 3"/>
          <p:cNvSpPr txBox="1"/>
          <p:nvPr/>
        </p:nvSpPr>
        <p:spPr>
          <a:xfrm>
            <a:off x="78739" y="1240091"/>
            <a:ext cx="5132705" cy="293029"/>
          </a:xfrm>
          <a:prstGeom prst="rect">
            <a:avLst/>
          </a:prstGeom>
        </p:spPr>
        <p:txBody>
          <a:bodyPr vert="horz" wrap="square" lIns="0" tIns="15875" rIns="0" bIns="0" rtlCol="0">
            <a:spAutoFit/>
          </a:bodyPr>
          <a:lstStyle/>
          <a:p>
            <a:pPr marL="12700">
              <a:lnSpc>
                <a:spcPct val="100000"/>
              </a:lnSpc>
              <a:spcBef>
                <a:spcPts val="125"/>
              </a:spcBef>
            </a:pPr>
            <a:r>
              <a:rPr b="1" u="sng" spc="-10" dirty="0">
                <a:uFill>
                  <a:solidFill>
                    <a:srgbClr val="000000"/>
                  </a:solidFill>
                </a:uFill>
                <a:latin typeface="Calibri"/>
                <a:cs typeface="Calibri"/>
              </a:rPr>
              <a:t>POTENTIAL </a:t>
            </a:r>
            <a:r>
              <a:rPr b="1" u="sng" spc="-20" dirty="0">
                <a:uFill>
                  <a:solidFill>
                    <a:srgbClr val="000000"/>
                  </a:solidFill>
                </a:uFill>
                <a:latin typeface="Calibri"/>
                <a:cs typeface="Calibri"/>
              </a:rPr>
              <a:t>IMPACT </a:t>
            </a:r>
            <a:r>
              <a:rPr b="1" u="sng" dirty="0">
                <a:uFill>
                  <a:solidFill>
                    <a:srgbClr val="000000"/>
                  </a:solidFill>
                </a:uFill>
                <a:latin typeface="Calibri"/>
                <a:cs typeface="Calibri"/>
              </a:rPr>
              <a:t>ON</a:t>
            </a:r>
            <a:r>
              <a:rPr b="1" u="sng" spc="-35" dirty="0">
                <a:uFill>
                  <a:solidFill>
                    <a:srgbClr val="000000"/>
                  </a:solidFill>
                </a:uFill>
                <a:latin typeface="Calibri"/>
                <a:cs typeface="Calibri"/>
              </a:rPr>
              <a:t> </a:t>
            </a:r>
            <a:r>
              <a:rPr b="1" u="sng" dirty="0">
                <a:uFill>
                  <a:solidFill>
                    <a:srgbClr val="000000"/>
                  </a:solidFill>
                </a:uFill>
                <a:latin typeface="Calibri"/>
                <a:cs typeface="Calibri"/>
              </a:rPr>
              <a:t>THE</a:t>
            </a:r>
            <a:r>
              <a:rPr b="1" u="sng" spc="-25" dirty="0">
                <a:uFill>
                  <a:solidFill>
                    <a:srgbClr val="000000"/>
                  </a:solidFill>
                </a:uFill>
                <a:latin typeface="Calibri"/>
                <a:cs typeface="Calibri"/>
              </a:rPr>
              <a:t> TARGET</a:t>
            </a:r>
            <a:r>
              <a:rPr b="1" u="sng" spc="10" dirty="0">
                <a:uFill>
                  <a:solidFill>
                    <a:srgbClr val="000000"/>
                  </a:solidFill>
                </a:uFill>
                <a:latin typeface="Calibri"/>
                <a:cs typeface="Calibri"/>
              </a:rPr>
              <a:t> </a:t>
            </a:r>
            <a:r>
              <a:rPr b="1" u="sng" spc="-10" dirty="0">
                <a:uFill>
                  <a:solidFill>
                    <a:srgbClr val="000000"/>
                  </a:solidFill>
                </a:uFill>
                <a:latin typeface="Calibri"/>
                <a:cs typeface="Calibri"/>
              </a:rPr>
              <a:t>AUDIENCE</a:t>
            </a:r>
            <a:r>
              <a:rPr b="1" spc="-10" dirty="0">
                <a:latin typeface="Calibri"/>
                <a:cs typeface="Calibri"/>
              </a:rPr>
              <a:t>:</a:t>
            </a:r>
            <a:endParaRPr dirty="0">
              <a:latin typeface="Calibri"/>
              <a:cs typeface="Calibri"/>
            </a:endParaRPr>
          </a:p>
        </p:txBody>
      </p:sp>
      <p:sp>
        <p:nvSpPr>
          <p:cNvPr id="4" name="object 4"/>
          <p:cNvSpPr/>
          <p:nvPr/>
        </p:nvSpPr>
        <p:spPr>
          <a:xfrm>
            <a:off x="0" y="1223962"/>
            <a:ext cx="12187555" cy="5133975"/>
          </a:xfrm>
          <a:custGeom>
            <a:avLst/>
            <a:gdLst/>
            <a:ahLst/>
            <a:cxnLst/>
            <a:rect l="l" t="t" r="r" b="b"/>
            <a:pathLst>
              <a:path w="12187555" h="5133975">
                <a:moveTo>
                  <a:pt x="5329301" y="5133975"/>
                </a:moveTo>
                <a:lnTo>
                  <a:pt x="12187301" y="5133975"/>
                </a:lnTo>
                <a:lnTo>
                  <a:pt x="12187301" y="0"/>
                </a:lnTo>
                <a:lnTo>
                  <a:pt x="5329301" y="0"/>
                </a:lnTo>
                <a:lnTo>
                  <a:pt x="5329301" y="5133975"/>
                </a:lnTo>
                <a:close/>
              </a:path>
              <a:path w="12187555" h="5133975">
                <a:moveTo>
                  <a:pt x="0" y="5133975"/>
                </a:moveTo>
                <a:lnTo>
                  <a:pt x="5329236" y="5133975"/>
                </a:lnTo>
                <a:lnTo>
                  <a:pt x="5329236" y="0"/>
                </a:lnTo>
                <a:lnTo>
                  <a:pt x="0" y="0"/>
                </a:lnTo>
              </a:path>
            </a:pathLst>
          </a:custGeom>
          <a:ln w="9525">
            <a:solidFill>
              <a:srgbClr val="000000"/>
            </a:solidFill>
          </a:ln>
        </p:spPr>
        <p:txBody>
          <a:bodyPr wrap="square" lIns="0" tIns="0" rIns="0" bIns="0" rtlCol="0"/>
          <a:lstStyle/>
          <a:p>
            <a:endParaRPr/>
          </a:p>
        </p:txBody>
      </p:sp>
      <p:sp>
        <p:nvSpPr>
          <p:cNvPr id="5" name="object 5"/>
          <p:cNvSpPr txBox="1"/>
          <p:nvPr/>
        </p:nvSpPr>
        <p:spPr>
          <a:xfrm>
            <a:off x="5423534" y="1191577"/>
            <a:ext cx="6630034" cy="570028"/>
          </a:xfrm>
          <a:prstGeom prst="rect">
            <a:avLst/>
          </a:prstGeom>
        </p:spPr>
        <p:txBody>
          <a:bodyPr vert="horz" wrap="square" lIns="0" tIns="15875" rIns="0" bIns="0" rtlCol="0">
            <a:spAutoFit/>
          </a:bodyPr>
          <a:lstStyle/>
          <a:p>
            <a:pPr marL="12700">
              <a:lnSpc>
                <a:spcPct val="100000"/>
              </a:lnSpc>
              <a:spcBef>
                <a:spcPts val="125"/>
              </a:spcBef>
            </a:pPr>
            <a:r>
              <a:rPr b="1" u="sng" spc="-10" dirty="0">
                <a:uFill>
                  <a:solidFill>
                    <a:srgbClr val="000000"/>
                  </a:solidFill>
                </a:uFill>
                <a:latin typeface="Calibri"/>
                <a:cs typeface="Calibri"/>
              </a:rPr>
              <a:t>BENEFITS</a:t>
            </a:r>
            <a:r>
              <a:rPr b="1" u="sng" spc="-20" dirty="0">
                <a:uFill>
                  <a:solidFill>
                    <a:srgbClr val="000000"/>
                  </a:solidFill>
                </a:uFill>
                <a:latin typeface="Calibri"/>
                <a:cs typeface="Calibri"/>
              </a:rPr>
              <a:t> </a:t>
            </a:r>
            <a:r>
              <a:rPr b="1" u="sng" dirty="0">
                <a:uFill>
                  <a:solidFill>
                    <a:srgbClr val="000000"/>
                  </a:solidFill>
                </a:uFill>
                <a:latin typeface="Calibri"/>
                <a:cs typeface="Calibri"/>
              </a:rPr>
              <a:t>OF</a:t>
            </a:r>
            <a:r>
              <a:rPr b="1" u="sng" spc="-75" dirty="0">
                <a:uFill>
                  <a:solidFill>
                    <a:srgbClr val="000000"/>
                  </a:solidFill>
                </a:uFill>
                <a:latin typeface="Calibri"/>
                <a:cs typeface="Calibri"/>
              </a:rPr>
              <a:t> </a:t>
            </a:r>
            <a:r>
              <a:rPr b="1" u="sng" dirty="0">
                <a:uFill>
                  <a:solidFill>
                    <a:srgbClr val="000000"/>
                  </a:solidFill>
                </a:uFill>
                <a:latin typeface="Calibri"/>
                <a:cs typeface="Calibri"/>
              </a:rPr>
              <a:t>THE</a:t>
            </a:r>
            <a:r>
              <a:rPr b="1" u="sng" spc="-35" dirty="0">
                <a:uFill>
                  <a:solidFill>
                    <a:srgbClr val="000000"/>
                  </a:solidFill>
                </a:uFill>
                <a:latin typeface="Calibri"/>
                <a:cs typeface="Calibri"/>
              </a:rPr>
              <a:t> </a:t>
            </a:r>
            <a:r>
              <a:rPr b="1" u="sng" spc="-10" dirty="0">
                <a:uFill>
                  <a:solidFill>
                    <a:srgbClr val="000000"/>
                  </a:solidFill>
                </a:uFill>
                <a:latin typeface="Calibri"/>
                <a:cs typeface="Calibri"/>
              </a:rPr>
              <a:t>SOLUTION</a:t>
            </a:r>
            <a:r>
              <a:rPr b="1" u="sng" spc="-60" dirty="0">
                <a:uFill>
                  <a:solidFill>
                    <a:srgbClr val="000000"/>
                  </a:solidFill>
                </a:uFill>
                <a:latin typeface="Calibri"/>
                <a:cs typeface="Calibri"/>
              </a:rPr>
              <a:t> </a:t>
            </a:r>
            <a:r>
              <a:rPr b="1" u="sng" spc="-10" dirty="0">
                <a:uFill>
                  <a:solidFill>
                    <a:srgbClr val="000000"/>
                  </a:solidFill>
                </a:uFill>
                <a:latin typeface="Calibri"/>
                <a:cs typeface="Calibri"/>
              </a:rPr>
              <a:t>(SOCIAL, ECONOMIC,</a:t>
            </a:r>
            <a:r>
              <a:rPr b="1" u="sng" spc="-15" dirty="0">
                <a:uFill>
                  <a:solidFill>
                    <a:srgbClr val="000000"/>
                  </a:solidFill>
                </a:uFill>
                <a:latin typeface="Calibri"/>
                <a:cs typeface="Calibri"/>
              </a:rPr>
              <a:t> </a:t>
            </a:r>
            <a:r>
              <a:rPr b="1" u="sng" spc="-25" dirty="0">
                <a:uFill>
                  <a:solidFill>
                    <a:srgbClr val="000000"/>
                  </a:solidFill>
                </a:uFill>
                <a:latin typeface="Calibri"/>
                <a:cs typeface="Calibri"/>
              </a:rPr>
              <a:t>ENVIRONMENTAL,</a:t>
            </a:r>
            <a:r>
              <a:rPr b="1" u="sng" spc="-10" dirty="0">
                <a:uFill>
                  <a:solidFill>
                    <a:srgbClr val="000000"/>
                  </a:solidFill>
                </a:uFill>
                <a:latin typeface="Calibri"/>
                <a:cs typeface="Calibri"/>
              </a:rPr>
              <a:t> ETC.)</a:t>
            </a:r>
            <a:r>
              <a:rPr b="1" spc="-10" dirty="0">
                <a:latin typeface="Calibri"/>
                <a:cs typeface="Calibri"/>
              </a:rPr>
              <a:t>:</a:t>
            </a:r>
            <a:endParaRPr dirty="0">
              <a:latin typeface="Calibri"/>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IV</a:t>
            </a:r>
            <a:r>
              <a:rPr spc="10" dirty="0"/>
              <a:t> </a:t>
            </a:r>
            <a:r>
              <a:rPr dirty="0"/>
              <a:t>SEM</a:t>
            </a:r>
            <a:r>
              <a:rPr spc="-30" dirty="0"/>
              <a:t> </a:t>
            </a:r>
            <a:r>
              <a:rPr spc="-25" dirty="0"/>
              <a:t>NSP</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b="1" spc="-50" dirty="0">
                <a:solidFill>
                  <a:srgbClr val="FFFFFF"/>
                </a:solidFill>
                <a:latin typeface="Calibri"/>
                <a:cs typeface="Calibri"/>
              </a:rPr>
              <a:t>6</a:t>
            </a:fld>
            <a:endParaRPr b="1" spc="-50" dirty="0">
              <a:solidFill>
                <a:srgbClr val="FFFFFF"/>
              </a:solidFill>
              <a:latin typeface="Calibri"/>
              <a:cs typeface="Calibri"/>
            </a:endParaRPr>
          </a:p>
        </p:txBody>
      </p:sp>
      <p:sp>
        <p:nvSpPr>
          <p:cNvPr id="10" name="Rectangle 1">
            <a:extLst>
              <a:ext uri="{FF2B5EF4-FFF2-40B4-BE49-F238E27FC236}">
                <a16:creationId xmlns:a16="http://schemas.microsoft.com/office/drawing/2014/main" xmlns="" id="{8508B728-5BA3-63EC-8B2F-0FF3E5593DFD}"/>
              </a:ext>
            </a:extLst>
          </p:cNvPr>
          <p:cNvSpPr>
            <a:spLocks noChangeArrowheads="1"/>
          </p:cNvSpPr>
          <p:nvPr/>
        </p:nvSpPr>
        <p:spPr bwMode="auto">
          <a:xfrm>
            <a:off x="41525" y="1411201"/>
            <a:ext cx="531749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Faster Hiring Process</a:t>
            </a:r>
            <a:r>
              <a:rPr kumimoji="0" lang="en-US" altLang="en-US" sz="1800" b="0" i="0" u="none" strike="noStrike" cap="none" normalizeH="0" baseline="0" dirty="0">
                <a:ln>
                  <a:noFill/>
                </a:ln>
                <a:solidFill>
                  <a:schemeClr val="tx1"/>
                </a:solidFill>
                <a:effectLst/>
                <a:latin typeface="Arial" panose="020B0604020202020204" pitchFamily="34" charset="0"/>
              </a:rPr>
              <a:t>: Speeds up resume screening and shortlisting.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Better Candidate Matching</a:t>
            </a:r>
            <a:r>
              <a:rPr kumimoji="0" lang="en-US" altLang="en-US" sz="1800" b="0" i="0" u="none" strike="noStrike" cap="none" normalizeH="0" baseline="0" dirty="0">
                <a:ln>
                  <a:noFill/>
                </a:ln>
                <a:solidFill>
                  <a:schemeClr val="tx1"/>
                </a:solidFill>
                <a:effectLst/>
                <a:latin typeface="Arial" panose="020B0604020202020204" pitchFamily="34" charset="0"/>
              </a:rPr>
              <a:t>: Ensures alignment with job-specific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Reduced Bias</a:t>
            </a:r>
            <a:r>
              <a:rPr kumimoji="0" lang="en-US" altLang="en-US" sz="1800" b="0" i="0" u="none" strike="noStrike" cap="none" normalizeH="0" baseline="0" dirty="0">
                <a:ln>
                  <a:noFill/>
                </a:ln>
                <a:solidFill>
                  <a:schemeClr val="tx1"/>
                </a:solidFill>
                <a:effectLst/>
                <a:latin typeface="Arial" panose="020B0604020202020204" pitchFamily="34" charset="0"/>
              </a:rPr>
              <a:t>: Promotes objective and fair candidate evaluation.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Cost Savings</a:t>
            </a:r>
            <a:r>
              <a:rPr kumimoji="0" lang="en-US" altLang="en-US" sz="1800" b="0" i="0" u="none" strike="noStrike" cap="none" normalizeH="0" baseline="0" dirty="0">
                <a:ln>
                  <a:noFill/>
                </a:ln>
                <a:solidFill>
                  <a:schemeClr val="tx1"/>
                </a:solidFill>
                <a:effectLst/>
                <a:latin typeface="Arial" panose="020B0604020202020204" pitchFamily="34" charset="0"/>
              </a:rPr>
              <a:t>: Lowers recruitment costs by automating initial screening.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Improved Quality of Hires</a:t>
            </a:r>
            <a:r>
              <a:rPr kumimoji="0" lang="en-US" altLang="en-US" sz="1800" b="0" i="0" u="none" strike="noStrike" cap="none" normalizeH="0" baseline="0" dirty="0">
                <a:ln>
                  <a:noFill/>
                </a:ln>
                <a:solidFill>
                  <a:schemeClr val="tx1"/>
                </a:solidFill>
                <a:effectLst/>
                <a:latin typeface="Arial" panose="020B0604020202020204" pitchFamily="34" charset="0"/>
              </a:rPr>
              <a:t>: Identifies candidates with the right skills and experience.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Scalable</a:t>
            </a:r>
            <a:r>
              <a:rPr kumimoji="0" lang="en-US" altLang="en-US" sz="1800" b="0" i="0" u="none" strike="noStrike" cap="none" normalizeH="0" baseline="0" dirty="0">
                <a:ln>
                  <a:noFill/>
                </a:ln>
                <a:solidFill>
                  <a:schemeClr val="tx1"/>
                </a:solidFill>
                <a:effectLst/>
                <a:latin typeface="Arial" panose="020B0604020202020204" pitchFamily="34" charset="0"/>
              </a:rPr>
              <a:t>: Handles high volumes of resumes efficiently.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Enhanced Candidate Experience</a:t>
            </a:r>
            <a:r>
              <a:rPr kumimoji="0" lang="en-US" altLang="en-US" sz="1800" b="0" i="0" u="none" strike="noStrike" cap="none" normalizeH="0" baseline="0" dirty="0">
                <a:ln>
                  <a:noFill/>
                </a:ln>
                <a:solidFill>
                  <a:schemeClr val="tx1"/>
                </a:solidFill>
                <a:effectLst/>
                <a:latin typeface="Arial" panose="020B0604020202020204" pitchFamily="34" charset="0"/>
              </a:rPr>
              <a:t>: Provides timely and relevant feedback.</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Helps refine hiring strategies with actionable analytics.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xmlns="" id="{1E437621-3B2D-2089-FD36-7B911AC177C6}"/>
              </a:ext>
            </a:extLst>
          </p:cNvPr>
          <p:cNvSpPr>
            <a:spLocks noChangeArrowheads="1"/>
          </p:cNvSpPr>
          <p:nvPr/>
        </p:nvSpPr>
        <p:spPr bwMode="auto">
          <a:xfrm>
            <a:off x="5371421" y="1533120"/>
            <a:ext cx="614845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Time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resume screening, saving time.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Accurate Matching</a:t>
            </a:r>
            <a:r>
              <a:rPr kumimoji="0" lang="en-US" altLang="en-US" sz="1800" b="0" i="0" u="none" strike="noStrike" cap="none" normalizeH="0" baseline="0" dirty="0">
                <a:ln>
                  <a:noFill/>
                </a:ln>
                <a:solidFill>
                  <a:schemeClr val="tx1"/>
                </a:solidFill>
                <a:effectLst/>
                <a:latin typeface="Arial" panose="020B0604020202020204" pitchFamily="34" charset="0"/>
              </a:rPr>
              <a:t>: Aligns candidates with job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Bias-Free</a:t>
            </a:r>
            <a:r>
              <a:rPr kumimoji="0" lang="en-US" altLang="en-US" sz="1800" b="0" i="0" u="none" strike="noStrike" cap="none" normalizeH="0" baseline="0" dirty="0">
                <a:ln>
                  <a:noFill/>
                </a:ln>
                <a:solidFill>
                  <a:schemeClr val="tx1"/>
                </a:solidFill>
                <a:effectLst/>
                <a:latin typeface="Arial" panose="020B0604020202020204" pitchFamily="34" charset="0"/>
              </a:rPr>
              <a:t>: Reduces human bias in the hiring process.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a:t>
            </a:r>
            <a:r>
              <a:rPr kumimoji="0" lang="en-US" altLang="en-US" sz="1800" b="0" i="0" u="none" strike="noStrike" cap="none" normalizeH="0" baseline="0" dirty="0">
                <a:ln>
                  <a:noFill/>
                </a:ln>
                <a:solidFill>
                  <a:schemeClr val="tx1"/>
                </a:solidFill>
                <a:effectLst/>
                <a:latin typeface="Arial" panose="020B0604020202020204" pitchFamily="34" charset="0"/>
              </a:rPr>
              <a:t>: Lowers recruitment and resource costs.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Faster Decision-Making</a:t>
            </a:r>
            <a:r>
              <a:rPr kumimoji="0" lang="en-US" altLang="en-US" sz="1800" b="0" i="0" u="none" strike="noStrike" cap="none" normalizeH="0" baseline="0" dirty="0">
                <a:ln>
                  <a:noFill/>
                </a:ln>
                <a:solidFill>
                  <a:schemeClr val="tx1"/>
                </a:solidFill>
                <a:effectLst/>
                <a:latin typeface="Arial" panose="020B0604020202020204" pitchFamily="34" charset="0"/>
              </a:rPr>
              <a:t>: Speeds up shortlisting and interview processes.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Scalable</a:t>
            </a:r>
            <a:r>
              <a:rPr kumimoji="0" lang="en-US" altLang="en-US" sz="1800" b="0" i="0" u="none" strike="noStrike" cap="none" normalizeH="0" baseline="0" dirty="0">
                <a:ln>
                  <a:noFill/>
                </a:ln>
                <a:solidFill>
                  <a:schemeClr val="tx1"/>
                </a:solidFill>
                <a:effectLst/>
                <a:latin typeface="Arial" panose="020B0604020202020204" pitchFamily="34" charset="0"/>
              </a:rPr>
              <a:t>: Can manage large volumes of resumes with ease.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Improved Quality</a:t>
            </a:r>
            <a:r>
              <a:rPr kumimoji="0" lang="en-US" altLang="en-US" sz="1800" b="0" i="0" u="none" strike="noStrike" cap="none" normalizeH="0" baseline="0" dirty="0">
                <a:ln>
                  <a:noFill/>
                </a:ln>
                <a:solidFill>
                  <a:schemeClr val="tx1"/>
                </a:solidFill>
                <a:effectLst/>
                <a:latin typeface="Arial" panose="020B0604020202020204" pitchFamily="34" charset="0"/>
              </a:rPr>
              <a:t>: Identifies top candidates more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Data-Driven</a:t>
            </a:r>
            <a:r>
              <a:rPr kumimoji="0" lang="en-US" altLang="en-US" sz="1800" b="0" i="0" u="none" strike="noStrike" cap="none" normalizeH="0" baseline="0" dirty="0">
                <a:ln>
                  <a:noFill/>
                </a:ln>
                <a:solidFill>
                  <a:schemeClr val="tx1"/>
                </a:solidFill>
                <a:effectLst/>
                <a:latin typeface="Arial" panose="020B0604020202020204" pitchFamily="34" charset="0"/>
              </a:rPr>
              <a:t>: Provides actionable insights to optimize hiring.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353175"/>
            <a:ext cx="12192000" cy="504825"/>
            <a:chOff x="0" y="6353175"/>
            <a:chExt cx="12192000" cy="504825"/>
          </a:xfrm>
        </p:grpSpPr>
        <p:pic>
          <p:nvPicPr>
            <p:cNvPr id="3" name="object 3"/>
            <p:cNvPicPr/>
            <p:nvPr/>
          </p:nvPicPr>
          <p:blipFill>
            <a:blip r:embed="rId2" cstate="print"/>
            <a:stretch>
              <a:fillRect/>
            </a:stretch>
          </p:blipFill>
          <p:spPr>
            <a:xfrm>
              <a:off x="0" y="6372133"/>
              <a:ext cx="12187301" cy="481104"/>
            </a:xfrm>
            <a:prstGeom prst="rect">
              <a:avLst/>
            </a:prstGeom>
          </p:spPr>
        </p:pic>
        <p:sp>
          <p:nvSpPr>
            <p:cNvPr id="4" name="object 4"/>
            <p:cNvSpPr/>
            <p:nvPr/>
          </p:nvSpPr>
          <p:spPr>
            <a:xfrm>
              <a:off x="0" y="6353175"/>
              <a:ext cx="12192000" cy="504825"/>
            </a:xfrm>
            <a:custGeom>
              <a:avLst/>
              <a:gdLst/>
              <a:ahLst/>
              <a:cxnLst/>
              <a:rect l="l" t="t" r="r" b="b"/>
              <a:pathLst>
                <a:path w="12192000" h="504825">
                  <a:moveTo>
                    <a:pt x="12192000" y="0"/>
                  </a:moveTo>
                  <a:lnTo>
                    <a:pt x="0" y="0"/>
                  </a:lnTo>
                  <a:lnTo>
                    <a:pt x="0" y="504825"/>
                  </a:lnTo>
                  <a:lnTo>
                    <a:pt x="12192000" y="504825"/>
                  </a:lnTo>
                  <a:lnTo>
                    <a:pt x="12192000" y="0"/>
                  </a:lnTo>
                  <a:close/>
                </a:path>
              </a:pathLst>
            </a:custGeom>
            <a:solidFill>
              <a:srgbClr val="006FC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225552" rIns="0" bIns="0" rtlCol="0">
            <a:spAutoFit/>
          </a:bodyPr>
          <a:lstStyle/>
          <a:p>
            <a:pPr marL="1017269">
              <a:lnSpc>
                <a:spcPct val="100000"/>
              </a:lnSpc>
              <a:spcBef>
                <a:spcPts val="105"/>
              </a:spcBef>
            </a:pPr>
            <a:r>
              <a:rPr dirty="0"/>
              <a:t>DEMO</a:t>
            </a:r>
            <a:r>
              <a:rPr spc="-15" dirty="0"/>
              <a:t> </a:t>
            </a:r>
            <a:r>
              <a:rPr dirty="0"/>
              <a:t>OF</a:t>
            </a:r>
            <a:r>
              <a:rPr spc="-240" dirty="0"/>
              <a:t> </a:t>
            </a:r>
            <a:r>
              <a:rPr dirty="0"/>
              <a:t>THE</a:t>
            </a:r>
            <a:r>
              <a:rPr spc="30" dirty="0"/>
              <a:t> </a:t>
            </a:r>
            <a:r>
              <a:rPr spc="-10" dirty="0"/>
              <a:t>PROJECT</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IV</a:t>
            </a:r>
            <a:r>
              <a:rPr spc="10" dirty="0"/>
              <a:t> </a:t>
            </a:r>
            <a:r>
              <a:rPr dirty="0"/>
              <a:t>SEM</a:t>
            </a:r>
            <a:r>
              <a:rPr spc="-30" dirty="0"/>
              <a:t> </a:t>
            </a:r>
            <a:r>
              <a:rPr spc="-25" dirty="0"/>
              <a:t>NSP</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b="1" spc="-50" dirty="0">
                <a:solidFill>
                  <a:srgbClr val="FFFFFF"/>
                </a:solidFill>
                <a:latin typeface="Calibri"/>
                <a:cs typeface="Calibri"/>
              </a:rPr>
              <a:t>7</a:t>
            </a:fld>
            <a:endParaRPr b="1" spc="-50" dirty="0">
              <a:solidFill>
                <a:srgbClr val="FFFFFF"/>
              </a:solidFill>
              <a:latin typeface="Calibri"/>
              <a:cs typeface="Calibri"/>
            </a:endParaRPr>
          </a:p>
        </p:txBody>
      </p:sp>
      <p:sp>
        <p:nvSpPr>
          <p:cNvPr id="9" name="AutoShape 2">
            <a:extLst>
              <a:ext uri="{FF2B5EF4-FFF2-40B4-BE49-F238E27FC236}">
                <a16:creationId xmlns:a16="http://schemas.microsoft.com/office/drawing/2014/main" xmlns="" id="{3546EC11-1EF0-0C1F-DB4E-F1BFE25B63A7}"/>
              </a:ext>
            </a:extLst>
          </p:cNvPr>
          <p:cNvSpPr>
            <a:spLocks noChangeAspect="1" noChangeArrowheads="1"/>
          </p:cNvSpPr>
          <p:nvPr/>
        </p:nvSpPr>
        <p:spPr bwMode="auto">
          <a:xfrm>
            <a:off x="4343400" y="1676400"/>
            <a:ext cx="3505200" cy="350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xmlns="" id="{F88EEE09-1284-483D-C2F6-B4F84CB23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1639159"/>
            <a:ext cx="5105400" cy="4313183"/>
          </a:xfrm>
          <a:prstGeom prst="rect">
            <a:avLst/>
          </a:prstGeom>
        </p:spPr>
      </p:pic>
      <p:pic>
        <p:nvPicPr>
          <p:cNvPr id="13" name="Picture 12">
            <a:extLst>
              <a:ext uri="{FF2B5EF4-FFF2-40B4-BE49-F238E27FC236}">
                <a16:creationId xmlns:a16="http://schemas.microsoft.com/office/drawing/2014/main" xmlns="" id="{328F53B4-1FCB-E25F-B3DD-6387AF6D0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1582820"/>
            <a:ext cx="4811869" cy="43695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4420" y="605790"/>
            <a:ext cx="6950709" cy="575310"/>
          </a:xfrm>
          <a:prstGeom prst="rect">
            <a:avLst/>
          </a:prstGeom>
        </p:spPr>
        <p:txBody>
          <a:bodyPr vert="horz" wrap="square" lIns="0" tIns="13335" rIns="0" bIns="0" rtlCol="0">
            <a:spAutoFit/>
          </a:bodyPr>
          <a:lstStyle/>
          <a:p>
            <a:pPr marL="12700">
              <a:lnSpc>
                <a:spcPct val="100000"/>
              </a:lnSpc>
              <a:spcBef>
                <a:spcPts val="105"/>
              </a:spcBef>
              <a:tabLst>
                <a:tab pos="2756535" algn="l"/>
              </a:tabLst>
            </a:pPr>
            <a:r>
              <a:rPr spc="-10" dirty="0"/>
              <a:t>RESEARCH</a:t>
            </a:r>
            <a:r>
              <a:rPr dirty="0"/>
              <a:t>	AND</a:t>
            </a:r>
            <a:r>
              <a:rPr spc="-25" dirty="0"/>
              <a:t> </a:t>
            </a: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IV</a:t>
            </a:r>
            <a:r>
              <a:rPr spc="10" dirty="0"/>
              <a:t> </a:t>
            </a:r>
            <a:r>
              <a:rPr dirty="0"/>
              <a:t>SEM</a:t>
            </a:r>
            <a:r>
              <a:rPr spc="-30" dirty="0"/>
              <a:t> </a:t>
            </a:r>
            <a:r>
              <a:rPr spc="-25" dirty="0"/>
              <a:t>NSP</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b="1" spc="-50" dirty="0">
                <a:solidFill>
                  <a:srgbClr val="FFFFFF"/>
                </a:solidFill>
                <a:latin typeface="Calibri"/>
                <a:cs typeface="Calibri"/>
              </a:rPr>
              <a:t>8</a:t>
            </a:fld>
            <a:endParaRPr b="1" spc="-50" dirty="0">
              <a:solidFill>
                <a:srgbClr val="FFFFFF"/>
              </a:solidFill>
              <a:latin typeface="Calibri"/>
              <a:cs typeface="Calibri"/>
            </a:endParaRPr>
          </a:p>
        </p:txBody>
      </p:sp>
      <p:sp>
        <p:nvSpPr>
          <p:cNvPr id="6" name="TextBox 5">
            <a:extLst>
              <a:ext uri="{FF2B5EF4-FFF2-40B4-BE49-F238E27FC236}">
                <a16:creationId xmlns:a16="http://schemas.microsoft.com/office/drawing/2014/main" xmlns="" id="{D5A6BB78-BCD0-E669-7AC3-BDF7C41B843F}"/>
              </a:ext>
            </a:extLst>
          </p:cNvPr>
          <p:cNvSpPr txBox="1"/>
          <p:nvPr/>
        </p:nvSpPr>
        <p:spPr>
          <a:xfrm>
            <a:off x="381000" y="1803400"/>
            <a:ext cx="8458200" cy="4093428"/>
          </a:xfrm>
          <a:prstGeom prst="rect">
            <a:avLst/>
          </a:prstGeom>
          <a:noFill/>
        </p:spPr>
        <p:txBody>
          <a:bodyPr wrap="square" rtlCol="0">
            <a:spAutoFit/>
          </a:bodyPr>
          <a:lstStyle/>
          <a:p>
            <a:r>
              <a:rPr lang="en-IN" sz="2000" dirty="0">
                <a:solidFill>
                  <a:srgbClr val="FF0000"/>
                </a:solidFill>
                <a:hlinkClick r:id="rId2">
                  <a:extLst>
                    <a:ext uri="{A12FA001-AC4F-418D-AE19-62706E023703}">
                      <ahyp:hlinkClr xmlns:ahyp="http://schemas.microsoft.com/office/drawing/2018/hyperlinkcolor" xmlns="" val="tx"/>
                    </a:ext>
                  </a:extLst>
                </a:hlinkClick>
              </a:rPr>
              <a:t>Blog references :</a:t>
            </a:r>
          </a:p>
          <a:p>
            <a:r>
              <a:rPr lang="en-IN" sz="2000" dirty="0">
                <a:solidFill>
                  <a:srgbClr val="0000FF"/>
                </a:solidFill>
                <a:hlinkClick r:id="rId2">
                  <a:extLst>
                    <a:ext uri="{A12FA001-AC4F-418D-AE19-62706E023703}">
                      <ahyp:hlinkClr xmlns:ahyp="http://schemas.microsoft.com/office/drawing/2018/hyperlinkcolor" xmlns="" val="tx"/>
                    </a:ext>
                  </a:extLst>
                </a:hlinkClick>
              </a:rPr>
              <a:t>https://www.hiringbranch.com/blog/artificial-intelligence-resume-screening</a:t>
            </a:r>
            <a:endParaRPr lang="en-IN" sz="2000" dirty="0">
              <a:solidFill>
                <a:srgbClr val="0000FF"/>
              </a:solidFill>
            </a:endParaRPr>
          </a:p>
          <a:p>
            <a:endParaRPr lang="en-IN" sz="2000" dirty="0"/>
          </a:p>
          <a:p>
            <a:r>
              <a:rPr lang="en-IN" sz="2000" dirty="0" err="1">
                <a:solidFill>
                  <a:srgbClr val="FF0000"/>
                </a:solidFill>
              </a:rPr>
              <a:t>Linkedin</a:t>
            </a:r>
            <a:r>
              <a:rPr lang="en-IN" sz="2000" dirty="0">
                <a:solidFill>
                  <a:srgbClr val="FF0000"/>
                </a:solidFill>
              </a:rPr>
              <a:t> references :</a:t>
            </a:r>
          </a:p>
          <a:p>
            <a:r>
              <a:rPr lang="en-IN" sz="2000" dirty="0">
                <a:hlinkClick r:id="rId3"/>
              </a:rPr>
              <a:t>https://www.linkedin.com/posts/aroramri_built-an-ai-powered-resume-analyzer-in-roughly-activity-7240784791485210625-c1Z_</a:t>
            </a:r>
            <a:endParaRPr lang="en-IN" sz="2000" dirty="0"/>
          </a:p>
          <a:p>
            <a:endParaRPr lang="en-IN" sz="2000" dirty="0"/>
          </a:p>
          <a:p>
            <a:r>
              <a:rPr lang="en-IN" sz="2000" dirty="0">
                <a:solidFill>
                  <a:srgbClr val="FF0000"/>
                </a:solidFill>
              </a:rPr>
              <a:t>Research paper references by </a:t>
            </a:r>
            <a:r>
              <a:rPr lang="en-IN" sz="2000" dirty="0" err="1">
                <a:solidFill>
                  <a:srgbClr val="FF0000"/>
                </a:solidFill>
              </a:rPr>
              <a:t>cornell</a:t>
            </a:r>
            <a:r>
              <a:rPr lang="en-IN" sz="2000" dirty="0">
                <a:solidFill>
                  <a:srgbClr val="FF0000"/>
                </a:solidFill>
              </a:rPr>
              <a:t> university:</a:t>
            </a:r>
          </a:p>
          <a:p>
            <a:r>
              <a:rPr lang="en-IN" sz="2000" dirty="0">
                <a:hlinkClick r:id="rId4"/>
              </a:rPr>
              <a:t>https://arxiv.org/abs/2401.08315</a:t>
            </a:r>
            <a:endParaRPr lang="en-IN" sz="2000" dirty="0"/>
          </a:p>
          <a:p>
            <a:r>
              <a:rPr lang="en-IN" sz="2000" dirty="0"/>
              <a:t/>
            </a:r>
            <a:br>
              <a:rPr lang="en-IN" sz="2000" dirty="0"/>
            </a:br>
            <a:r>
              <a:rPr lang="en-IN" sz="2000" dirty="0" err="1">
                <a:solidFill>
                  <a:srgbClr val="FF0000"/>
                </a:solidFill>
              </a:rPr>
              <a:t>github</a:t>
            </a:r>
            <a:r>
              <a:rPr lang="en-IN" sz="2000" dirty="0">
                <a:solidFill>
                  <a:srgbClr val="FF0000"/>
                </a:solidFill>
              </a:rPr>
              <a:t> references:</a:t>
            </a:r>
          </a:p>
          <a:p>
            <a:r>
              <a:rPr lang="en-IN" sz="2000" dirty="0"/>
              <a:t>https://github.com/Spidy20/Smart_Resume_Analyser_App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3710" y="2456814"/>
            <a:ext cx="4358005" cy="1033144"/>
          </a:xfrm>
          <a:prstGeom prst="rect">
            <a:avLst/>
          </a:prstGeom>
        </p:spPr>
        <p:txBody>
          <a:bodyPr vert="horz" wrap="square" lIns="0" tIns="13970" rIns="0" bIns="0" rtlCol="0">
            <a:spAutoFit/>
          </a:bodyPr>
          <a:lstStyle/>
          <a:p>
            <a:pPr marL="12700">
              <a:lnSpc>
                <a:spcPct val="100000"/>
              </a:lnSpc>
              <a:spcBef>
                <a:spcPts val="110"/>
              </a:spcBef>
            </a:pPr>
            <a:r>
              <a:rPr sz="6600" b="0" dirty="0">
                <a:latin typeface="Calibri"/>
                <a:cs typeface="Calibri"/>
              </a:rPr>
              <a:t>THANK</a:t>
            </a:r>
            <a:r>
              <a:rPr sz="6600" b="0" spc="-35" dirty="0">
                <a:latin typeface="Calibri"/>
                <a:cs typeface="Calibri"/>
              </a:rPr>
              <a:t> </a:t>
            </a:r>
            <a:r>
              <a:rPr sz="6600" b="0" spc="-25" dirty="0">
                <a:latin typeface="Calibri"/>
                <a:cs typeface="Calibri"/>
              </a:rPr>
              <a:t>YOU!</a:t>
            </a:r>
            <a:endParaRPr sz="6600">
              <a:latin typeface="Calibri"/>
              <a:cs typeface="Calibri"/>
            </a:endParaRPr>
          </a:p>
        </p:txBody>
      </p:sp>
      <p:sp>
        <p:nvSpPr>
          <p:cNvPr id="3" name="object 3"/>
          <p:cNvSpPr txBox="1"/>
          <p:nvPr/>
        </p:nvSpPr>
        <p:spPr>
          <a:xfrm>
            <a:off x="5077078" y="6472554"/>
            <a:ext cx="2049145" cy="177800"/>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@SIH</a:t>
            </a:r>
            <a:r>
              <a:rPr sz="1200" spc="-60" dirty="0">
                <a:solidFill>
                  <a:srgbClr val="888888"/>
                </a:solidFill>
                <a:latin typeface="Calibri"/>
                <a:cs typeface="Calibri"/>
              </a:rPr>
              <a:t> </a:t>
            </a:r>
            <a:r>
              <a:rPr sz="1200" dirty="0">
                <a:solidFill>
                  <a:srgbClr val="888888"/>
                </a:solidFill>
                <a:latin typeface="Calibri"/>
                <a:cs typeface="Calibri"/>
              </a:rPr>
              <a:t>Idea</a:t>
            </a:r>
            <a:r>
              <a:rPr sz="1200" spc="-30" dirty="0">
                <a:solidFill>
                  <a:srgbClr val="888888"/>
                </a:solidFill>
                <a:latin typeface="Calibri"/>
                <a:cs typeface="Calibri"/>
              </a:rPr>
              <a:t> </a:t>
            </a:r>
            <a:r>
              <a:rPr sz="1200" dirty="0">
                <a:solidFill>
                  <a:srgbClr val="888888"/>
                </a:solidFill>
                <a:latin typeface="Calibri"/>
                <a:cs typeface="Calibri"/>
              </a:rPr>
              <a:t>submission-</a:t>
            </a:r>
            <a:r>
              <a:rPr sz="1200" spc="-10" dirty="0">
                <a:solidFill>
                  <a:srgbClr val="888888"/>
                </a:solidFill>
                <a:latin typeface="Calibri"/>
                <a:cs typeface="Calibri"/>
              </a:rPr>
              <a:t> Template</a:t>
            </a:r>
            <a:endParaRPr sz="12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9</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1040</Words>
  <Application>Microsoft Office PowerPoint</Application>
  <PresentationFormat>Widescreen</PresentationFormat>
  <Paragraphs>145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MT</vt:lpstr>
      <vt:lpstr>Calibri</vt:lpstr>
      <vt:lpstr>Times New Roman</vt:lpstr>
      <vt:lpstr>Wingdings</vt:lpstr>
      <vt:lpstr>Office Theme</vt:lpstr>
      <vt:lpstr>PowerPoint Presentation</vt:lpstr>
      <vt:lpstr>LITERATURE REVIEW:          Comparison Table</vt:lpstr>
      <vt:lpstr>IDEA TITLE</vt:lpstr>
      <vt:lpstr>TECHNICAL APPROACH</vt:lpstr>
      <vt:lpstr>FEASIBILITY AND VIABILITY</vt:lpstr>
      <vt:lpstr>IMPACT AND BENEFITS</vt:lpstr>
      <vt:lpstr>DEMO OF THE PROJECT</vt:lpstr>
      <vt:lpstr>RESEARCH AND 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10</cp:revision>
  <dcterms:created xsi:type="dcterms:W3CDTF">2025-03-25T16:07:38Z</dcterms:created>
  <dcterms:modified xsi:type="dcterms:W3CDTF">2025-05-06T16:08:35Z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2025-03-25T00:00:00Z</vt:filetime>
  </property>
  <property fmtid="{D5CDD505-2E9C-101B-9397-08002B2CF9AE}" pid="3" name="LastSaved">
    <vt:filetime>2025-03-25T00:00:00Z</vt:filetime>
  </property>
</Properties>
</file>