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6858000" cx="9144000"/>
  <p:notesSz cx="9144000" cy="6858000"/>
  <p:embeddedFontLst>
    <p:embeddedFont>
      <p:font typeface="Roboto"/>
      <p:regular r:id="rId59"/>
      <p:bold r:id="rId60"/>
      <p:italic r:id="rId61"/>
      <p:boldItalic r:id="rId62"/>
    </p:embeddedFont>
    <p:embeddedFont>
      <p:font typeface="Nunit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67" roundtripDataSignature="AMtx7mgLIb+9bj1D0uz3sAKp2p3bsLnQ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5.xml"/><Relationship Id="rId64" Type="http://schemas.openxmlformats.org/officeDocument/2006/relationships/font" Target="fonts/Nunito-bold.fntdata"/><Relationship Id="rId63" Type="http://schemas.openxmlformats.org/officeDocument/2006/relationships/font" Target="fonts/Nunito-regular.fntdata"/><Relationship Id="rId22" Type="http://schemas.openxmlformats.org/officeDocument/2006/relationships/slide" Target="slides/slide17.xml"/><Relationship Id="rId66" Type="http://schemas.openxmlformats.org/officeDocument/2006/relationships/font" Target="fonts/Nunito-boldItalic.fntdata"/><Relationship Id="rId21" Type="http://schemas.openxmlformats.org/officeDocument/2006/relationships/slide" Target="slides/slide16.xml"/><Relationship Id="rId65" Type="http://schemas.openxmlformats.org/officeDocument/2006/relationships/font" Target="fonts/Nunito-italic.fntdata"/><Relationship Id="rId24" Type="http://schemas.openxmlformats.org/officeDocument/2006/relationships/slide" Target="slides/slide19.xml"/><Relationship Id="rId23" Type="http://schemas.openxmlformats.org/officeDocument/2006/relationships/slide" Target="slides/slide18.xml"/><Relationship Id="rId67" Type="http://customschemas.google.com/relationships/presentationmetadata" Target="metadata"/><Relationship Id="rId60" Type="http://schemas.openxmlformats.org/officeDocument/2006/relationships/font" Target="fonts/Robot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3d8213f31_1_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b3d8213f31_1_15: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5508b9134_0_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65508b9134_0_14: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5508b9134_0_5: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5508b9134_0_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5508b9134_0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5508b9134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b3d8213f31_1_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b3d8213f31_1_31: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b490a1a008_0_13: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b490a1a008_0_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5508b9134_0_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65508b9134_0_22: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d4e793502_1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d4e793502_1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5508b9134_0_26: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5508b9134_0_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5508b9134_0_32: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65508b9134_0_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5508b9134_0_38: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5508b9134_0_3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5508b9134_0_44: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5508b9134_0_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65508b9134_0_5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265508b9134_0_5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65508b9134_0_58: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65508b9134_0_5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5508b9134_0_64: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65508b9134_0_6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65508b9134_0_75: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65508b9134_0_7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5508b9134_0_87: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65508b9134_0_8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65508b9134_0_98: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65508b9134_0_9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5508b9134_0_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265508b9134_0_1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b6ec1dc654_0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b6ec1dc654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b6ec1dc654_0_5: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b6ec1dc654_0_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65508b9134_0_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265508b9134_0_18: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ad4e793502_1_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2ad4e793502_1_9: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ad4e793502_1_13: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ad4e793502_1_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ad4e793502_1_18: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ad4e793502_1_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ad4e793502_1_28: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ad4e793502_1_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ad4e793502_1_35: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ad4e793502_1_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0d39d4569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2b0d39d4569_0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ad4e793502_1_43: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ad4e793502_1_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ad4e793502_1_5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ad4e793502_1_5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ad4e793502_1_57: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ad4e793502_1_5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ad4e793502_1_67: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ad4e793502_1_6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b3c3f87618_0_8"/>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b3c3f87618_0_8"/>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b3c3f87618_0_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b3c3f87618_0_43"/>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b3c3f87618_0_43"/>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b3c3f87618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b3c3f87618_0_4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obj">
  <p:cSld name="OBJECT">
    <p:spTree>
      <p:nvGrpSpPr>
        <p:cNvPr id="50" name="Shape 50"/>
        <p:cNvGrpSpPr/>
        <p:nvPr/>
      </p:nvGrpSpPr>
      <p:grpSpPr>
        <a:xfrm>
          <a:off x="0" y="0"/>
          <a:ext cx="0" cy="0"/>
          <a:chOff x="0" y="0"/>
          <a:chExt cx="0" cy="0"/>
        </a:xfrm>
      </p:grpSpPr>
      <p:sp>
        <p:nvSpPr>
          <p:cNvPr id="51" name="Google Shape;51;g2b3c3f87618_0_49"/>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g2b3c3f87618_0_49"/>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g2b3c3f87618_0_49"/>
          <p:cNvSpPr txBox="1"/>
          <p:nvPr>
            <p:ph idx="12" type="sldNum"/>
          </p:nvPr>
        </p:nvSpPr>
        <p:spPr>
          <a:xfrm>
            <a:off x="6583680" y="6377940"/>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4" name="Shape 54"/>
        <p:cNvGrpSpPr/>
        <p:nvPr/>
      </p:nvGrpSpPr>
      <p:grpSpPr>
        <a:xfrm>
          <a:off x="0" y="0"/>
          <a:ext cx="0" cy="0"/>
          <a:chOff x="0" y="0"/>
          <a:chExt cx="0" cy="0"/>
        </a:xfrm>
      </p:grpSpPr>
      <p:sp>
        <p:nvSpPr>
          <p:cNvPr id="55" name="Google Shape;55;g2b3c3f87618_0_53"/>
          <p:cNvSpPr txBox="1"/>
          <p:nvPr>
            <p:ph type="title"/>
          </p:nvPr>
        </p:nvSpPr>
        <p:spPr>
          <a:xfrm>
            <a:off x="459740" y="17779"/>
            <a:ext cx="1994400" cy="573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600">
                <a:solidFill>
                  <a:schemeClr val="dk1"/>
                </a:solidFill>
                <a:latin typeface="Times New Roman"/>
                <a:ea typeface="Times New Roman"/>
                <a:cs typeface="Times New Roman"/>
                <a:sym typeface="Times New Rom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g2b3c3f87618_0_53"/>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g2b3c3f87618_0_53"/>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2b3c3f87618_0_53"/>
          <p:cNvSpPr txBox="1"/>
          <p:nvPr>
            <p:ph idx="12" type="sldNum"/>
          </p:nvPr>
        </p:nvSpPr>
        <p:spPr>
          <a:xfrm>
            <a:off x="6583680" y="6377940"/>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9" name="Shape 59"/>
        <p:cNvGrpSpPr/>
        <p:nvPr/>
      </p:nvGrpSpPr>
      <p:grpSpPr>
        <a:xfrm>
          <a:off x="0" y="0"/>
          <a:ext cx="0" cy="0"/>
          <a:chOff x="0" y="0"/>
          <a:chExt cx="0" cy="0"/>
        </a:xfrm>
      </p:grpSpPr>
      <p:sp>
        <p:nvSpPr>
          <p:cNvPr id="60" name="Google Shape;60;g2b3c3f87618_0_58"/>
          <p:cNvSpPr txBox="1"/>
          <p:nvPr>
            <p:ph type="title"/>
          </p:nvPr>
        </p:nvSpPr>
        <p:spPr>
          <a:xfrm>
            <a:off x="459740" y="17779"/>
            <a:ext cx="1994400" cy="573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600">
                <a:solidFill>
                  <a:schemeClr val="dk1"/>
                </a:solidFill>
                <a:latin typeface="Times New Roman"/>
                <a:ea typeface="Times New Roman"/>
                <a:cs typeface="Times New Roman"/>
                <a:sym typeface="Times New Rom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 name="Google Shape;61;g2b3c3f87618_0_58"/>
          <p:cNvSpPr txBox="1"/>
          <p:nvPr>
            <p:ph idx="1" type="body"/>
          </p:nvPr>
        </p:nvSpPr>
        <p:spPr>
          <a:xfrm>
            <a:off x="2660650" y="2660650"/>
            <a:ext cx="5962800" cy="41580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a:solidFill>
                  <a:schemeClr val="dk1"/>
                </a:solidFill>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2" name="Google Shape;62;g2b3c3f87618_0_58"/>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g2b3c3f87618_0_58"/>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2b3c3f87618_0_58"/>
          <p:cNvSpPr txBox="1"/>
          <p:nvPr>
            <p:ph idx="12" type="sldNum"/>
          </p:nvPr>
        </p:nvSpPr>
        <p:spPr>
          <a:xfrm>
            <a:off x="6583680" y="6377940"/>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b3c3f87618_0_12"/>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b3c3f87618_0_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b3c3f87618_0_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b3c3f87618_0_15"/>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b3c3f87618_0_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b3c3f87618_0_19"/>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b3c3f87618_0_19"/>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b3c3f87618_0_19"/>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b3c3f87618_0_1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b3c3f87618_0_2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b3c3f87618_0_2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b3c3f87618_0_2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b3c3f87618_0_2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b3c3f87618_0_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b3c3f87618_0_31"/>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b3c3f87618_0_3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b3c3f87618_0_34"/>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b3c3f87618_0_34"/>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b3c3f87618_0_34"/>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b3c3f87618_0_34"/>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b3c3f87618_0_3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b3c3f87618_0_4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b3c3f87618_0_4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b3c3f87618_0_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b3c3f87618_0_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b3c3f87618_0_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docs.google.com/presentation/d/10tnyePPzOZvX_hNxiIP6dfSO3bDrSB1X/edit#slide=id.p1" TargetMode="External"/><Relationship Id="rId4" Type="http://schemas.openxmlformats.org/officeDocument/2006/relationships/hyperlink" Target="https://docs.google.com/presentation/d/10tnyePPzOZvX_hNxiIP6dfSO3bDrSB1X/edit#slide=id.p1" TargetMode="External"/><Relationship Id="rId5" Type="http://schemas.openxmlformats.org/officeDocument/2006/relationships/hyperlink" Target="https://docs.google.com/presentation/d/10tnyePPzOZvX_hNxiIP6dfSO3bDrSB1X/edit#slide=id.p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21.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slide" Target="/ppt/slides/slide21.xml"/><Relationship Id="rId4" Type="http://schemas.openxmlformats.org/officeDocument/2006/relationships/slide" Target="/ppt/slides/slide21.xml"/><Relationship Id="rId5" Type="http://schemas.openxmlformats.org/officeDocument/2006/relationships/slide" Target="/ppt/slides/slide21.xml"/><Relationship Id="rId6" Type="http://schemas.openxmlformats.org/officeDocument/2006/relationships/slide" Target="/ppt/slides/slide30.xml"/><Relationship Id="rId7" Type="http://schemas.openxmlformats.org/officeDocument/2006/relationships/slide" Target="/ppt/slides/slide30.xml"/><Relationship Id="rId8"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slide" Target="/ppt/slides/slide43.xml"/><Relationship Id="rId4" Type="http://schemas.openxmlformats.org/officeDocument/2006/relationships/slide" Target="/ppt/slides/slide43.xml"/><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 name="Shape 68"/>
        <p:cNvGrpSpPr/>
        <p:nvPr/>
      </p:nvGrpSpPr>
      <p:grpSpPr>
        <a:xfrm>
          <a:off x="0" y="0"/>
          <a:ext cx="0" cy="0"/>
          <a:chOff x="0" y="0"/>
          <a:chExt cx="0" cy="0"/>
        </a:xfrm>
      </p:grpSpPr>
      <p:sp>
        <p:nvSpPr>
          <p:cNvPr id="69" name="Google Shape;69;p1"/>
          <p:cNvSpPr/>
          <p:nvPr/>
        </p:nvSpPr>
        <p:spPr>
          <a:xfrm>
            <a:off x="0" y="4664075"/>
            <a:ext cx="9144000" cy="1650"/>
          </a:xfrm>
          <a:prstGeom prst="rect">
            <a:avLst/>
          </a:prstGeom>
          <a:solidFill>
            <a:srgbClr val="FFFFFF"/>
          </a:solidFill>
          <a:ln>
            <a:noFill/>
          </a:ln>
        </p:spPr>
      </p:sp>
      <p:grpSp>
        <p:nvGrpSpPr>
          <p:cNvPr id="70" name="Google Shape;70;p1"/>
          <p:cNvGrpSpPr/>
          <p:nvPr/>
        </p:nvGrpSpPr>
        <p:grpSpPr>
          <a:xfrm>
            <a:off x="0" y="4953000"/>
            <a:ext cx="9141367" cy="1904996"/>
            <a:chOff x="0" y="4953000"/>
            <a:chExt cx="9141367" cy="1904996"/>
          </a:xfrm>
        </p:grpSpPr>
        <p:sp>
          <p:nvSpPr>
            <p:cNvPr id="71" name="Google Shape;71;p1"/>
            <p:cNvSpPr/>
            <p:nvPr/>
          </p:nvSpPr>
          <p:spPr>
            <a:xfrm>
              <a:off x="1693926" y="4953000"/>
              <a:ext cx="7447280" cy="484505"/>
            </a:xfrm>
            <a:custGeom>
              <a:rect b="b" l="l" r="r" t="t"/>
              <a:pathLst>
                <a:path extrusionOk="0" h="484504" w="7447280">
                  <a:moveTo>
                    <a:pt x="7446899" y="0"/>
                  </a:moveTo>
                  <a:lnTo>
                    <a:pt x="0" y="287655"/>
                  </a:lnTo>
                  <a:lnTo>
                    <a:pt x="7446899" y="484250"/>
                  </a:lnTo>
                  <a:lnTo>
                    <a:pt x="7446899" y="0"/>
                  </a:lnTo>
                  <a:close/>
                </a:path>
              </a:pathLst>
            </a:custGeom>
            <a:solidFill>
              <a:srgbClr val="9FCADC">
                <a:alpha val="3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1"/>
            <p:cNvSpPr/>
            <p:nvPr/>
          </p:nvSpPr>
          <p:spPr>
            <a:xfrm>
              <a:off x="121827" y="5237225"/>
              <a:ext cx="9019540" cy="786130"/>
            </a:xfrm>
            <a:custGeom>
              <a:rect b="b" l="l" r="r" t="t"/>
              <a:pathLst>
                <a:path extrusionOk="0" h="786129" w="9019540">
                  <a:moveTo>
                    <a:pt x="9018997" y="0"/>
                  </a:moveTo>
                  <a:lnTo>
                    <a:pt x="0" y="0"/>
                  </a:lnTo>
                  <a:lnTo>
                    <a:pt x="9018997" y="785749"/>
                  </a:lnTo>
                  <a:lnTo>
                    <a:pt x="901899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73" name="Google Shape;73;p1"/>
            <p:cNvPicPr preferRelativeResize="0"/>
            <p:nvPr/>
          </p:nvPicPr>
          <p:blipFill rotWithShape="1">
            <a:blip r:embed="rId3">
              <a:alphaModFix/>
            </a:blip>
            <a:srcRect b="0" l="0" r="0" t="0"/>
            <a:stretch/>
          </p:blipFill>
          <p:spPr>
            <a:xfrm>
              <a:off x="7938" y="4999101"/>
              <a:ext cx="9132824" cy="1858895"/>
            </a:xfrm>
            <a:prstGeom prst="rect">
              <a:avLst/>
            </a:prstGeom>
            <a:noFill/>
            <a:ln>
              <a:noFill/>
            </a:ln>
          </p:spPr>
        </p:pic>
        <p:pic>
          <p:nvPicPr>
            <p:cNvPr id="74" name="Google Shape;74;p1"/>
            <p:cNvPicPr preferRelativeResize="0"/>
            <p:nvPr/>
          </p:nvPicPr>
          <p:blipFill rotWithShape="1">
            <a:blip r:embed="rId4">
              <a:alphaModFix/>
            </a:blip>
            <a:srcRect b="0" l="0" r="0" t="0"/>
            <a:stretch/>
          </p:blipFill>
          <p:spPr>
            <a:xfrm>
              <a:off x="0" y="4992687"/>
              <a:ext cx="9140825" cy="801687"/>
            </a:xfrm>
            <a:prstGeom prst="rect">
              <a:avLst/>
            </a:prstGeom>
            <a:noFill/>
            <a:ln>
              <a:noFill/>
            </a:ln>
          </p:spPr>
        </p:pic>
      </p:grpSp>
      <p:pic>
        <p:nvPicPr>
          <p:cNvPr id="75" name="Google Shape;75;p1"/>
          <p:cNvPicPr preferRelativeResize="0"/>
          <p:nvPr/>
        </p:nvPicPr>
        <p:blipFill rotWithShape="1">
          <a:blip r:embed="rId5">
            <a:alphaModFix/>
          </a:blip>
          <a:srcRect b="0" l="0" r="0" t="0"/>
          <a:stretch/>
        </p:blipFill>
        <p:spPr>
          <a:xfrm>
            <a:off x="6711428" y="2426133"/>
            <a:ext cx="1840904" cy="499788"/>
          </a:xfrm>
          <a:prstGeom prst="rect">
            <a:avLst/>
          </a:prstGeom>
          <a:noFill/>
          <a:ln>
            <a:noFill/>
          </a:ln>
        </p:spPr>
      </p:pic>
      <p:sp>
        <p:nvSpPr>
          <p:cNvPr id="76" name="Google Shape;76;p1"/>
          <p:cNvSpPr txBox="1"/>
          <p:nvPr/>
        </p:nvSpPr>
        <p:spPr>
          <a:xfrm>
            <a:off x="1586230" y="3596462"/>
            <a:ext cx="6846600" cy="428400"/>
          </a:xfrm>
          <a:prstGeom prst="rect">
            <a:avLst/>
          </a:prstGeom>
          <a:noFill/>
          <a:ln>
            <a:noFill/>
          </a:ln>
        </p:spPr>
        <p:txBody>
          <a:bodyPr anchorCtr="0" anchor="t" bIns="0" lIns="0" spcFirstLastPara="1" rIns="0" wrap="square" tIns="12700">
            <a:spAutoFit/>
          </a:bodyPr>
          <a:lstStyle/>
          <a:p>
            <a:pPr indent="0" lvl="0" marL="0" marR="5080" rtl="0" algn="r">
              <a:lnSpc>
                <a:spcPct val="100000"/>
              </a:lnSpc>
              <a:spcBef>
                <a:spcPts val="0"/>
              </a:spcBef>
              <a:spcAft>
                <a:spcPts val="0"/>
              </a:spcAft>
              <a:buNone/>
            </a:pPr>
            <a:r>
              <a:rPr lang="en-US" sz="2700">
                <a:solidFill>
                  <a:srgbClr val="464646"/>
                </a:solidFill>
                <a:latin typeface="Lucida Sans"/>
                <a:ea typeface="Lucida Sans"/>
                <a:cs typeface="Lucida Sans"/>
                <a:sym typeface="Lucida Sans"/>
              </a:rPr>
              <a:t>Introduction to 80386</a:t>
            </a:r>
            <a:endParaRPr sz="2700">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1258569" y="900429"/>
            <a:ext cx="7199700" cy="5998500"/>
          </a:xfrm>
          <a:prstGeom prst="rect">
            <a:avLst/>
          </a:prstGeom>
          <a:noFill/>
          <a:ln>
            <a:noFill/>
          </a:ln>
        </p:spPr>
        <p:txBody>
          <a:bodyPr anchorCtr="0" anchor="t" bIns="0" lIns="0" spcFirstLastPara="1" rIns="0" wrap="square" tIns="48875">
            <a:spAutoFit/>
          </a:bodyPr>
          <a:lstStyle/>
          <a:p>
            <a:pPr indent="0" lvl="0" marL="12700" marR="0" rtl="0" algn="just">
              <a:lnSpc>
                <a:spcPct val="100000"/>
              </a:lnSpc>
              <a:spcBef>
                <a:spcPts val="55"/>
              </a:spcBef>
              <a:spcAft>
                <a:spcPts val="0"/>
              </a:spcAft>
              <a:buNone/>
            </a:pPr>
            <a:r>
              <a:rPr lang="en-US" sz="2800">
                <a:solidFill>
                  <a:srgbClr val="FF0000"/>
                </a:solidFill>
                <a:latin typeface="Times New Roman"/>
                <a:ea typeface="Times New Roman"/>
                <a:cs typeface="Times New Roman"/>
                <a:sym typeface="Times New Roman"/>
              </a:rPr>
              <a:t>Bus Control Unit:</a:t>
            </a:r>
            <a:endParaRPr sz="2800">
              <a:latin typeface="Times New Roman"/>
              <a:ea typeface="Times New Roman"/>
              <a:cs typeface="Times New Roman"/>
              <a:sym typeface="Times New Roman"/>
            </a:endParaRPr>
          </a:p>
          <a:p>
            <a:pPr indent="-381000" lvl="0" marL="457200" marR="5715" rtl="0" algn="just">
              <a:lnSpc>
                <a:spcPct val="107916"/>
              </a:lnSpc>
              <a:spcBef>
                <a:spcPts val="455"/>
              </a:spcBef>
              <a:spcAft>
                <a:spcPts val="0"/>
              </a:spcAft>
              <a:buSzPts val="2400"/>
              <a:buFont typeface="Times New Roman"/>
              <a:buAutoNum type="arabicPeriod"/>
            </a:pPr>
            <a:r>
              <a:rPr lang="en-US" sz="2400">
                <a:latin typeface="Times New Roman"/>
                <a:ea typeface="Times New Roman"/>
                <a:cs typeface="Times New Roman"/>
                <a:sym typeface="Times New Roman"/>
              </a:rPr>
              <a:t>Is the 80836 communication with the outside world. It  provides a full </a:t>
            </a:r>
            <a:r>
              <a:rPr b="1" lang="en-US" sz="2400">
                <a:latin typeface="Times New Roman"/>
                <a:ea typeface="Times New Roman"/>
                <a:cs typeface="Times New Roman"/>
                <a:sym typeface="Times New Roman"/>
              </a:rPr>
              <a:t>32 bit bi-directional data and 32- bit  address bus.</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381000" lvl="0" marL="457200" marR="5715" rtl="0" algn="just">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Accepts internal requests for </a:t>
            </a:r>
            <a:r>
              <a:rPr b="1" lang="en-US" sz="2400">
                <a:latin typeface="Times New Roman"/>
                <a:ea typeface="Times New Roman"/>
                <a:cs typeface="Times New Roman"/>
                <a:sym typeface="Times New Roman"/>
              </a:rPr>
              <a:t>code fetch and for data</a:t>
            </a:r>
            <a:r>
              <a:rPr lang="en-US" sz="2400">
                <a:latin typeface="Times New Roman"/>
                <a:ea typeface="Times New Roman"/>
                <a:cs typeface="Times New Roman"/>
                <a:sym typeface="Times New Roman"/>
              </a:rPr>
              <a:t>  transfers from the code fetch unit and from the  execution unit. It then </a:t>
            </a:r>
            <a:r>
              <a:rPr b="1" lang="en-US" sz="2400">
                <a:latin typeface="Times New Roman"/>
                <a:ea typeface="Times New Roman"/>
                <a:cs typeface="Times New Roman"/>
                <a:sym typeface="Times New Roman"/>
              </a:rPr>
              <a:t>prioritize the request</a:t>
            </a:r>
            <a:r>
              <a:rPr lang="en-US" sz="2400">
                <a:latin typeface="Times New Roman"/>
                <a:ea typeface="Times New Roman"/>
                <a:cs typeface="Times New Roman"/>
                <a:sym typeface="Times New Roman"/>
              </a:rPr>
              <a:t> and  generates signals to perform bus cycles.</a:t>
            </a:r>
            <a:endParaRPr sz="2400">
              <a:latin typeface="Times New Roman"/>
              <a:ea typeface="Times New Roman"/>
              <a:cs typeface="Times New Roman"/>
              <a:sym typeface="Times New Roman"/>
            </a:endParaRPr>
          </a:p>
          <a:p>
            <a:pPr indent="-381000" lvl="0" marL="457200" marR="6350" rtl="0" algn="just">
              <a:lnSpc>
                <a:spcPct val="107916"/>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It </a:t>
            </a:r>
            <a:r>
              <a:rPr b="1" lang="en-US" sz="2400">
                <a:solidFill>
                  <a:schemeClr val="dk1"/>
                </a:solidFill>
                <a:latin typeface="Times New Roman"/>
                <a:ea typeface="Times New Roman"/>
                <a:cs typeface="Times New Roman"/>
                <a:sym typeface="Times New Roman"/>
              </a:rPr>
              <a:t>send address, data and control signals</a:t>
            </a:r>
            <a:r>
              <a:rPr lang="en-US" sz="2400">
                <a:solidFill>
                  <a:schemeClr val="dk1"/>
                </a:solidFill>
                <a:latin typeface="Times New Roman"/>
                <a:ea typeface="Times New Roman"/>
                <a:cs typeface="Times New Roman"/>
                <a:sym typeface="Times New Roman"/>
              </a:rPr>
              <a:t> to  communicate with memory and I/O devices</a:t>
            </a:r>
            <a:endParaRPr sz="2400">
              <a:solidFill>
                <a:schemeClr val="dk1"/>
              </a:solidFill>
              <a:latin typeface="Times New Roman"/>
              <a:ea typeface="Times New Roman"/>
              <a:cs typeface="Times New Roman"/>
              <a:sym typeface="Times New Roman"/>
            </a:endParaRPr>
          </a:p>
          <a:p>
            <a:pPr indent="-381000" lvl="0" marL="457200" marR="5715" rtl="0" algn="just">
              <a:lnSpc>
                <a:spcPct val="107916"/>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It controls the </a:t>
            </a:r>
            <a:r>
              <a:rPr b="1" lang="en-US" sz="2400">
                <a:solidFill>
                  <a:schemeClr val="dk1"/>
                </a:solidFill>
                <a:latin typeface="Times New Roman"/>
                <a:ea typeface="Times New Roman"/>
                <a:cs typeface="Times New Roman"/>
                <a:sym typeface="Times New Roman"/>
              </a:rPr>
              <a:t>interface to external bus masters</a:t>
            </a:r>
            <a:r>
              <a:rPr lang="en-US" sz="2400">
                <a:solidFill>
                  <a:schemeClr val="dk1"/>
                </a:solidFill>
                <a:latin typeface="Times New Roman"/>
                <a:ea typeface="Times New Roman"/>
                <a:cs typeface="Times New Roman"/>
                <a:sym typeface="Times New Roman"/>
              </a:rPr>
              <a:t> and  coprocessors.</a:t>
            </a:r>
            <a:endParaRPr sz="2400">
              <a:solidFill>
                <a:schemeClr val="dk1"/>
              </a:solidFill>
              <a:latin typeface="Times New Roman"/>
              <a:ea typeface="Times New Roman"/>
              <a:cs typeface="Times New Roman"/>
              <a:sym typeface="Times New Roman"/>
            </a:endParaRPr>
          </a:p>
          <a:p>
            <a:pPr indent="-381000" lvl="0" marL="457200" marR="1157605" rtl="0" algn="just">
              <a:lnSpc>
                <a:spcPct val="124583"/>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It also provides the address relocation facility. </a:t>
            </a:r>
            <a:endParaRPr sz="2400">
              <a:latin typeface="Times New Roman"/>
              <a:ea typeface="Times New Roman"/>
              <a:cs typeface="Times New Roman"/>
              <a:sym typeface="Times New Roman"/>
            </a:endParaRPr>
          </a:p>
          <a:p>
            <a:pPr indent="0" lvl="0" marL="0" marR="5080" rtl="0" algn="just">
              <a:lnSpc>
                <a:spcPct val="91100"/>
              </a:lnSpc>
              <a:spcBef>
                <a:spcPts val="640"/>
              </a:spcBef>
              <a:spcAft>
                <a:spcPts val="0"/>
              </a:spcAft>
              <a:buClr>
                <a:schemeClr val="dk1"/>
              </a:buClr>
              <a:buFont typeface="Arial"/>
              <a:buNone/>
            </a:pPr>
            <a:r>
              <a:rPr lang="en-US" sz="2400">
                <a:solidFill>
                  <a:schemeClr val="dk1"/>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pic>
        <p:nvPicPr>
          <p:cNvPr id="135" name="Google Shape;135;p13"/>
          <p:cNvPicPr preferRelativeResize="0"/>
          <p:nvPr/>
        </p:nvPicPr>
        <p:blipFill rotWithShape="1">
          <a:blip r:embed="rId3">
            <a:alphaModFix/>
          </a:blip>
          <a:srcRect b="0" l="0" r="0" t="0"/>
          <a:stretch/>
        </p:blipFill>
        <p:spPr>
          <a:xfrm>
            <a:off x="1414525" y="96837"/>
            <a:ext cx="7272274" cy="9699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nvSpPr>
        <p:spPr>
          <a:xfrm>
            <a:off x="1258569" y="900429"/>
            <a:ext cx="7199700" cy="5473200"/>
          </a:xfrm>
          <a:prstGeom prst="rect">
            <a:avLst/>
          </a:prstGeom>
          <a:noFill/>
          <a:ln>
            <a:noFill/>
          </a:ln>
        </p:spPr>
        <p:txBody>
          <a:bodyPr anchorCtr="0" anchor="t" bIns="0" lIns="0" spcFirstLastPara="1" rIns="0" wrap="square" tIns="53975">
            <a:spAutoFit/>
          </a:bodyPr>
          <a:lstStyle/>
          <a:p>
            <a:pPr indent="0" lvl="0" marL="0" marR="1157605" rtl="0" algn="just">
              <a:lnSpc>
                <a:spcPct val="124583"/>
              </a:lnSpc>
              <a:spcBef>
                <a:spcPts val="95"/>
              </a:spcBef>
              <a:spcAft>
                <a:spcPts val="0"/>
              </a:spcAft>
              <a:buNone/>
            </a:pPr>
            <a:r>
              <a:rPr b="1" lang="en-US" sz="2400">
                <a:solidFill>
                  <a:srgbClr val="00CC99"/>
                </a:solidFill>
                <a:latin typeface="Times New Roman"/>
                <a:ea typeface="Times New Roman"/>
                <a:cs typeface="Times New Roman"/>
                <a:sym typeface="Times New Roman"/>
              </a:rPr>
              <a:t>Instruction Prefetch Unit</a:t>
            </a:r>
            <a:endParaRPr b="1" sz="2400">
              <a:latin typeface="Times New Roman"/>
              <a:ea typeface="Times New Roman"/>
              <a:cs typeface="Times New Roman"/>
              <a:sym typeface="Times New Roman"/>
            </a:endParaRPr>
          </a:p>
          <a:p>
            <a:pPr indent="-381000" lvl="0" marL="457200" marR="5080" rtl="0" algn="just">
              <a:lnSpc>
                <a:spcPct val="90000"/>
              </a:lnSpc>
              <a:spcBef>
                <a:spcPts val="280"/>
              </a:spcBef>
              <a:spcAft>
                <a:spcPts val="0"/>
              </a:spcAft>
              <a:buSzPts val="2400"/>
              <a:buFont typeface="Times New Roman"/>
              <a:buAutoNum type="arabicPeriod"/>
            </a:pPr>
            <a:r>
              <a:rPr lang="en-US" sz="2400">
                <a:latin typeface="Times New Roman"/>
                <a:ea typeface="Times New Roman"/>
                <a:cs typeface="Times New Roman"/>
                <a:sym typeface="Times New Roman"/>
              </a:rPr>
              <a:t>Fetches sequentially the instruction byte stream from  the memory. It uses bus control unit to fetch instruction  bytes.</a:t>
            </a:r>
            <a:endParaRPr sz="2400">
              <a:latin typeface="Times New Roman"/>
              <a:ea typeface="Times New Roman"/>
              <a:cs typeface="Times New Roman"/>
              <a:sym typeface="Times New Roman"/>
            </a:endParaRPr>
          </a:p>
          <a:p>
            <a:pPr indent="-381000" lvl="0" marL="457200" marR="5080" rtl="0" algn="just">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These  prefetched instruction bytes are stored in 16 bytes code  queue. </a:t>
            </a:r>
            <a:endParaRPr sz="2400">
              <a:latin typeface="Times New Roman"/>
              <a:ea typeface="Times New Roman"/>
              <a:cs typeface="Times New Roman"/>
              <a:sym typeface="Times New Roman"/>
            </a:endParaRPr>
          </a:p>
          <a:p>
            <a:pPr indent="-381000" lvl="0" marL="457200" marR="5080" rtl="0" algn="just">
              <a:lnSpc>
                <a:spcPct val="9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When jump or call instructions are executed, the  contents of the prefetched and decode queues are  cleared out</a:t>
            </a:r>
            <a:endParaRPr sz="2400">
              <a:latin typeface="Times New Roman"/>
              <a:ea typeface="Times New Roman"/>
              <a:cs typeface="Times New Roman"/>
              <a:sym typeface="Times New Roman"/>
            </a:endParaRPr>
          </a:p>
          <a:p>
            <a:pPr indent="0" lvl="0" marL="0" rtl="0" algn="just">
              <a:spcBef>
                <a:spcPts val="0"/>
              </a:spcBef>
              <a:spcAft>
                <a:spcPts val="0"/>
              </a:spcAft>
              <a:buNone/>
            </a:pPr>
            <a:r>
              <a:t/>
            </a:r>
            <a:endParaRPr sz="2400">
              <a:latin typeface="Times New Roman"/>
              <a:ea typeface="Times New Roman"/>
              <a:cs typeface="Times New Roman"/>
              <a:sym typeface="Times New Roman"/>
            </a:endParaRPr>
          </a:p>
          <a:p>
            <a:pPr indent="0" lvl="0" marL="0" rtl="0" algn="just">
              <a:spcBef>
                <a:spcPts val="0"/>
              </a:spcBef>
              <a:spcAft>
                <a:spcPts val="0"/>
              </a:spcAft>
              <a:buNone/>
            </a:pPr>
            <a:r>
              <a:rPr b="1" lang="en-US" sz="2700">
                <a:solidFill>
                  <a:srgbClr val="FF0000"/>
                </a:solidFill>
                <a:latin typeface="Times New Roman"/>
                <a:ea typeface="Times New Roman"/>
                <a:cs typeface="Times New Roman"/>
                <a:sym typeface="Times New Roman"/>
              </a:rPr>
              <a:t>Instruction Predecode Unit :</a:t>
            </a:r>
            <a:endParaRPr b="1" sz="2700">
              <a:solidFill>
                <a:srgbClr val="FF0000"/>
              </a:solidFill>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Takes instruction byte from the instruction prefetch  queue and translate them into microcode. </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decoded  instruction then stored in instruction queue </a:t>
            </a:r>
            <a:endParaRPr sz="2400">
              <a:latin typeface="Times New Roman"/>
              <a:ea typeface="Times New Roman"/>
              <a:cs typeface="Times New Roman"/>
              <a:sym typeface="Times New Roman"/>
            </a:endParaRPr>
          </a:p>
        </p:txBody>
      </p:sp>
      <p:pic>
        <p:nvPicPr>
          <p:cNvPr id="141" name="Google Shape;141;p14"/>
          <p:cNvPicPr preferRelativeResize="0"/>
          <p:nvPr/>
        </p:nvPicPr>
        <p:blipFill rotWithShape="1">
          <a:blip r:embed="rId3">
            <a:alphaModFix/>
          </a:blip>
          <a:srcRect b="0" l="0" r="0" t="0"/>
          <a:stretch/>
        </p:blipFill>
        <p:spPr>
          <a:xfrm>
            <a:off x="1384300" y="23812"/>
            <a:ext cx="7302500" cy="10429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nvSpPr>
        <p:spPr>
          <a:xfrm>
            <a:off x="1258575" y="911725"/>
            <a:ext cx="7659000" cy="5033700"/>
          </a:xfrm>
          <a:prstGeom prst="rect">
            <a:avLst/>
          </a:prstGeom>
          <a:noFill/>
          <a:ln>
            <a:noFill/>
          </a:ln>
        </p:spPr>
        <p:txBody>
          <a:bodyPr anchorCtr="0" anchor="t" bIns="0" lIns="0" spcFirstLastPara="1" rIns="0" wrap="square" tIns="53975">
            <a:spAutoFit/>
          </a:bodyPr>
          <a:lstStyle/>
          <a:p>
            <a:pPr indent="0" lvl="0" marL="12700" rtl="0" algn="l">
              <a:spcBef>
                <a:spcPts val="0"/>
              </a:spcBef>
              <a:spcAft>
                <a:spcPts val="0"/>
              </a:spcAft>
              <a:buClr>
                <a:schemeClr val="dk1"/>
              </a:buClr>
              <a:buFont typeface="Arial"/>
              <a:buNone/>
            </a:pPr>
            <a:r>
              <a:rPr lang="en-US" sz="2800">
                <a:solidFill>
                  <a:srgbClr val="FF0000"/>
                </a:solidFill>
                <a:latin typeface="Times New Roman"/>
                <a:ea typeface="Times New Roman"/>
                <a:cs typeface="Times New Roman"/>
                <a:sym typeface="Times New Roman"/>
              </a:rPr>
              <a:t>Central processing unit(CPU)</a:t>
            </a:r>
            <a:endParaRPr sz="2800">
              <a:solidFill>
                <a:schemeClr val="dk1"/>
              </a:solidFill>
              <a:latin typeface="Times New Roman"/>
              <a:ea typeface="Times New Roman"/>
              <a:cs typeface="Times New Roman"/>
              <a:sym typeface="Times New Roman"/>
            </a:endParaRPr>
          </a:p>
          <a:p>
            <a:pPr indent="-253364" lvl="0" marL="265430" marR="5080" rtl="0" algn="l">
              <a:lnSpc>
                <a:spcPct val="107916"/>
              </a:lnSpc>
              <a:spcBef>
                <a:spcPts val="0"/>
              </a:spcBef>
              <a:spcAft>
                <a:spcPts val="0"/>
              </a:spcAft>
              <a:buNone/>
            </a:pPr>
            <a:r>
              <a:rPr lang="en-US" sz="2400">
                <a:solidFill>
                  <a:srgbClr val="C00000"/>
                </a:solidFill>
                <a:latin typeface="Times New Roman"/>
                <a:ea typeface="Times New Roman"/>
                <a:cs typeface="Times New Roman"/>
                <a:sym typeface="Times New Roman"/>
              </a:rPr>
              <a:t>	</a:t>
            </a:r>
            <a:r>
              <a:rPr lang="en-US" sz="2400">
                <a:solidFill>
                  <a:srgbClr val="00CC99"/>
                </a:solidFill>
                <a:latin typeface="Times New Roman"/>
                <a:ea typeface="Times New Roman"/>
                <a:cs typeface="Times New Roman"/>
                <a:sym typeface="Times New Roman"/>
              </a:rPr>
              <a:t>Execution	Unit	</a:t>
            </a:r>
            <a:r>
              <a:rPr lang="en-US" sz="2400">
                <a:latin typeface="Times New Roman"/>
                <a:ea typeface="Times New Roman"/>
                <a:cs typeface="Times New Roman"/>
                <a:sym typeface="Times New Roman"/>
              </a:rPr>
              <a:t>:	Reads	the	instruction  instruction queue and execute the instruction.</a:t>
            </a:r>
            <a:endParaRPr sz="2400">
              <a:latin typeface="Times New Roman"/>
              <a:ea typeface="Times New Roman"/>
              <a:cs typeface="Times New Roman"/>
              <a:sym typeface="Times New Roman"/>
            </a:endParaRPr>
          </a:p>
          <a:p>
            <a:pPr indent="-381000" lvl="0" marL="457200" marR="5080" rtl="0" algn="just">
              <a:lnSpc>
                <a:spcPct val="90000"/>
              </a:lnSpc>
              <a:spcBef>
                <a:spcPts val="395"/>
              </a:spcBef>
              <a:spcAft>
                <a:spcPts val="0"/>
              </a:spcAft>
              <a:buSzPts val="2400"/>
              <a:buFont typeface="Times New Roman"/>
              <a:buAutoNum type="arabicPeriod"/>
            </a:pPr>
            <a:r>
              <a:rPr b="1" lang="en-US" sz="2400">
                <a:solidFill>
                  <a:srgbClr val="6F2F9F"/>
                </a:solidFill>
                <a:latin typeface="Times New Roman"/>
                <a:ea typeface="Times New Roman"/>
                <a:cs typeface="Times New Roman"/>
                <a:sym typeface="Times New Roman"/>
              </a:rPr>
              <a:t>Control Unit:</a:t>
            </a:r>
            <a:r>
              <a:rPr lang="en-US" sz="2400">
                <a:solidFill>
                  <a:srgbClr val="6F2F9F"/>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It contains microcode and special  hardware allows processor to reduce time required for  execution of multiply and divide instruction. It also  speeds the effective address calculation.</a:t>
            </a:r>
            <a:endParaRPr sz="2400">
              <a:solidFill>
                <a:schemeClr val="dk1"/>
              </a:solidFill>
              <a:latin typeface="Times New Roman"/>
              <a:ea typeface="Times New Roman"/>
              <a:cs typeface="Times New Roman"/>
              <a:sym typeface="Times New Roman"/>
            </a:endParaRPr>
          </a:p>
          <a:p>
            <a:pPr indent="-381000" lvl="0" marL="457200" marR="5715" rtl="0" algn="just">
              <a:lnSpc>
                <a:spcPct val="90000"/>
              </a:lnSpc>
              <a:spcBef>
                <a:spcPts val="0"/>
              </a:spcBef>
              <a:spcAft>
                <a:spcPts val="0"/>
              </a:spcAft>
              <a:buSzPts val="2400"/>
              <a:buFont typeface="Times New Roman"/>
              <a:buAutoNum type="arabicPeriod"/>
            </a:pPr>
            <a:r>
              <a:rPr b="1" lang="en-US" sz="2400">
                <a:solidFill>
                  <a:srgbClr val="6F2F9F"/>
                </a:solidFill>
                <a:latin typeface="Times New Roman"/>
                <a:ea typeface="Times New Roman"/>
                <a:cs typeface="Times New Roman"/>
                <a:sym typeface="Times New Roman"/>
              </a:rPr>
              <a:t>Data Unit:</a:t>
            </a:r>
            <a:r>
              <a:rPr lang="en-US" sz="2400">
                <a:solidFill>
                  <a:srgbClr val="6F2F9F"/>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Responsible for data operations requested by  the control unit. It contains ALU, eight 32 bit general  purpose registers and 64 bit barrel shifter. The barrel  shifter is used for multiple bit shifts in one clock. Thus it  increases the speed of all shift and rotate operations.</a:t>
            </a:r>
            <a:endParaRPr sz="2400">
              <a:solidFill>
                <a:schemeClr val="dk1"/>
              </a:solidFill>
              <a:latin typeface="Times New Roman"/>
              <a:ea typeface="Times New Roman"/>
              <a:cs typeface="Times New Roman"/>
              <a:sym typeface="Times New Roman"/>
            </a:endParaRPr>
          </a:p>
          <a:p>
            <a:pPr indent="-381000" lvl="0" marL="457200" marR="6350" rtl="0" algn="just">
              <a:lnSpc>
                <a:spcPct val="95833"/>
              </a:lnSpc>
              <a:spcBef>
                <a:spcPts val="0"/>
              </a:spcBef>
              <a:spcAft>
                <a:spcPts val="0"/>
              </a:spcAft>
              <a:buSzPts val="2400"/>
              <a:buFont typeface="Times New Roman"/>
              <a:buAutoNum type="arabicPeriod"/>
            </a:pPr>
            <a:r>
              <a:rPr b="1" lang="en-US" sz="2400">
                <a:solidFill>
                  <a:srgbClr val="6F2F9F"/>
                </a:solidFill>
                <a:latin typeface="Times New Roman"/>
                <a:ea typeface="Times New Roman"/>
                <a:cs typeface="Times New Roman"/>
                <a:sym typeface="Times New Roman"/>
              </a:rPr>
              <a:t>Protection Test Unit: </a:t>
            </a:r>
            <a:r>
              <a:rPr lang="en-US" sz="2400">
                <a:solidFill>
                  <a:schemeClr val="dk1"/>
                </a:solidFill>
                <a:latin typeface="Times New Roman"/>
                <a:ea typeface="Times New Roman"/>
                <a:cs typeface="Times New Roman"/>
                <a:sym typeface="Times New Roman"/>
              </a:rPr>
              <a:t>checks for segmentation  violations under the control of the microcode.</a:t>
            </a:r>
            <a:endParaRPr sz="2400">
              <a:latin typeface="Times New Roman"/>
              <a:ea typeface="Times New Roman"/>
              <a:cs typeface="Times New Roman"/>
              <a:sym typeface="Times New Roman"/>
            </a:endParaRPr>
          </a:p>
        </p:txBody>
      </p:sp>
      <p:pic>
        <p:nvPicPr>
          <p:cNvPr id="147" name="Google Shape;147;p11"/>
          <p:cNvPicPr preferRelativeResize="0"/>
          <p:nvPr/>
        </p:nvPicPr>
        <p:blipFill rotWithShape="1">
          <a:blip r:embed="rId3">
            <a:alphaModFix/>
          </a:blip>
          <a:srcRect b="0" l="0" r="0" t="0"/>
          <a:stretch/>
        </p:blipFill>
        <p:spPr>
          <a:xfrm>
            <a:off x="1384300" y="23812"/>
            <a:ext cx="7302499" cy="10429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5"/>
          <p:cNvPicPr preferRelativeResize="0"/>
          <p:nvPr/>
        </p:nvPicPr>
        <p:blipFill rotWithShape="1">
          <a:blip r:embed="rId3">
            <a:alphaModFix/>
          </a:blip>
          <a:srcRect b="0" l="0" r="0" t="0"/>
          <a:stretch/>
        </p:blipFill>
        <p:spPr>
          <a:xfrm>
            <a:off x="1468500" y="238125"/>
            <a:ext cx="7218300" cy="828675"/>
          </a:xfrm>
          <a:prstGeom prst="rect">
            <a:avLst/>
          </a:prstGeom>
          <a:noFill/>
          <a:ln>
            <a:noFill/>
          </a:ln>
        </p:spPr>
      </p:pic>
      <p:sp>
        <p:nvSpPr>
          <p:cNvPr id="153" name="Google Shape;153;p15"/>
          <p:cNvSpPr txBox="1"/>
          <p:nvPr/>
        </p:nvSpPr>
        <p:spPr>
          <a:xfrm>
            <a:off x="564150" y="872875"/>
            <a:ext cx="8015700" cy="4024200"/>
          </a:xfrm>
          <a:prstGeom prst="rect">
            <a:avLst/>
          </a:prstGeom>
          <a:noFill/>
          <a:ln>
            <a:noFill/>
          </a:ln>
        </p:spPr>
        <p:txBody>
          <a:bodyPr anchorCtr="0" anchor="t" bIns="91425" lIns="91425" spcFirstLastPara="1" rIns="91425" wrap="square" tIns="91425">
            <a:spAutoFit/>
          </a:bodyPr>
          <a:lstStyle/>
          <a:p>
            <a:pPr indent="0" lvl="0" marL="0" rtl="0" algn="just">
              <a:lnSpc>
                <a:spcPct val="107142"/>
              </a:lnSpc>
              <a:spcBef>
                <a:spcPts val="0"/>
              </a:spcBef>
              <a:spcAft>
                <a:spcPts val="0"/>
              </a:spcAft>
              <a:buNone/>
            </a:pPr>
            <a:r>
              <a:rPr b="1" lang="en-US" sz="2800">
                <a:solidFill>
                  <a:srgbClr val="FF0000"/>
                </a:solidFill>
                <a:latin typeface="Times New Roman"/>
                <a:ea typeface="Times New Roman"/>
                <a:cs typeface="Times New Roman"/>
                <a:sym typeface="Times New Roman"/>
              </a:rPr>
              <a:t>Memory Management Unit</a:t>
            </a:r>
            <a:endParaRPr b="1" sz="2800">
              <a:solidFill>
                <a:srgbClr val="FF0000"/>
              </a:solidFill>
              <a:latin typeface="Times New Roman"/>
              <a:ea typeface="Times New Roman"/>
              <a:cs typeface="Times New Roman"/>
              <a:sym typeface="Times New Roman"/>
            </a:endParaRPr>
          </a:p>
          <a:p>
            <a:pPr indent="0" lvl="0" marL="0" marR="5080" rtl="0" algn="just">
              <a:lnSpc>
                <a:spcPct val="80000"/>
              </a:lnSpc>
              <a:spcBef>
                <a:spcPts val="495"/>
              </a:spcBef>
              <a:spcAft>
                <a:spcPts val="0"/>
              </a:spcAft>
              <a:buNone/>
            </a:pPr>
            <a:r>
              <a:rPr b="1" lang="en-US" sz="2400">
                <a:solidFill>
                  <a:srgbClr val="00CC99"/>
                </a:solidFill>
                <a:latin typeface="Times New Roman"/>
                <a:ea typeface="Times New Roman"/>
                <a:cs typeface="Times New Roman"/>
                <a:sym typeface="Times New Roman"/>
              </a:rPr>
              <a:t>Segmentation Unit: </a:t>
            </a:r>
            <a:endParaRPr b="1" sz="2400">
              <a:solidFill>
                <a:srgbClr val="00CC99"/>
              </a:solidFill>
              <a:latin typeface="Times New Roman"/>
              <a:ea typeface="Times New Roman"/>
              <a:cs typeface="Times New Roman"/>
              <a:sym typeface="Times New Roman"/>
            </a:endParaRPr>
          </a:p>
          <a:p>
            <a:pPr indent="-381000" lvl="0" marL="457200" marR="5080" rtl="0" algn="just">
              <a:lnSpc>
                <a:spcPct val="80000"/>
              </a:lnSpc>
              <a:spcBef>
                <a:spcPts val="495"/>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Translate logical address to linear  addresses at the request of execution unit. </a:t>
            </a:r>
            <a:endParaRPr sz="2400">
              <a:solidFill>
                <a:schemeClr val="dk1"/>
              </a:solidFill>
              <a:latin typeface="Times New Roman"/>
              <a:ea typeface="Times New Roman"/>
              <a:cs typeface="Times New Roman"/>
              <a:sym typeface="Times New Roman"/>
            </a:endParaRPr>
          </a:p>
          <a:p>
            <a:pPr indent="-381000" lvl="0" marL="457200" marR="5080" rtl="0" algn="just">
              <a:lnSpc>
                <a:spcPct val="80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Compares the  effective address for the length limit specified in the  segment descriptor. Adds the segment base and the  effective address to generate linear address. </a:t>
            </a:r>
            <a:endParaRPr sz="2400">
              <a:solidFill>
                <a:schemeClr val="dk1"/>
              </a:solidFill>
              <a:latin typeface="Times New Roman"/>
              <a:ea typeface="Times New Roman"/>
              <a:cs typeface="Times New Roman"/>
              <a:sym typeface="Times New Roman"/>
            </a:endParaRPr>
          </a:p>
          <a:p>
            <a:pPr indent="-381000" lvl="0" marL="457200" marR="5080" rtl="0" algn="just">
              <a:lnSpc>
                <a:spcPct val="80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Before  calculation of linear address it also checks access rights.  </a:t>
            </a:r>
            <a:endParaRPr sz="2400">
              <a:solidFill>
                <a:schemeClr val="dk1"/>
              </a:solidFill>
              <a:latin typeface="Times New Roman"/>
              <a:ea typeface="Times New Roman"/>
              <a:cs typeface="Times New Roman"/>
              <a:sym typeface="Times New Roman"/>
            </a:endParaRPr>
          </a:p>
          <a:p>
            <a:pPr indent="-381000" lvl="0" marL="457200" marR="5080" rtl="0" algn="just">
              <a:lnSpc>
                <a:spcPct val="80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It provides a 4 level protection mechanism for  protecting and isolating the system code and data from  those of the application program</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g2b3d8213f31_1_15"/>
          <p:cNvPicPr preferRelativeResize="0"/>
          <p:nvPr/>
        </p:nvPicPr>
        <p:blipFill rotWithShape="1">
          <a:blip r:embed="rId3">
            <a:alphaModFix/>
          </a:blip>
          <a:srcRect b="0" l="0" r="0" t="0"/>
          <a:stretch/>
        </p:blipFill>
        <p:spPr>
          <a:xfrm>
            <a:off x="1468500" y="238125"/>
            <a:ext cx="7218300" cy="828675"/>
          </a:xfrm>
          <a:prstGeom prst="rect">
            <a:avLst/>
          </a:prstGeom>
          <a:noFill/>
          <a:ln>
            <a:noFill/>
          </a:ln>
        </p:spPr>
      </p:pic>
      <p:sp>
        <p:nvSpPr>
          <p:cNvPr id="159" name="Google Shape;159;g2b3d8213f31_1_15"/>
          <p:cNvSpPr txBox="1"/>
          <p:nvPr/>
        </p:nvSpPr>
        <p:spPr>
          <a:xfrm>
            <a:off x="601200" y="872875"/>
            <a:ext cx="7715400" cy="3997800"/>
          </a:xfrm>
          <a:prstGeom prst="rect">
            <a:avLst/>
          </a:prstGeom>
          <a:noFill/>
          <a:ln>
            <a:noFill/>
          </a:ln>
        </p:spPr>
        <p:txBody>
          <a:bodyPr anchorCtr="0" anchor="t" bIns="91425" lIns="91425" spcFirstLastPara="1" rIns="91425" wrap="square" tIns="91425">
            <a:spAutoFit/>
          </a:bodyPr>
          <a:lstStyle/>
          <a:p>
            <a:pPr indent="-386080" lvl="0" marL="398145" rtl="0" algn="just">
              <a:lnSpc>
                <a:spcPct val="107142"/>
              </a:lnSpc>
              <a:spcBef>
                <a:spcPts val="0"/>
              </a:spcBef>
              <a:spcAft>
                <a:spcPts val="0"/>
              </a:spcAft>
              <a:buClr>
                <a:srgbClr val="FF0000"/>
              </a:buClr>
              <a:buSzPts val="2800"/>
              <a:buFont typeface="Times New Roman"/>
              <a:buAutoNum type="arabicParenR" startAt="2"/>
            </a:pPr>
            <a:r>
              <a:rPr lang="en-US" sz="2800">
                <a:solidFill>
                  <a:srgbClr val="FF0000"/>
                </a:solidFill>
                <a:latin typeface="Times New Roman"/>
                <a:ea typeface="Times New Roman"/>
                <a:cs typeface="Times New Roman"/>
                <a:sym typeface="Times New Roman"/>
              </a:rPr>
              <a:t>Memory Management Unit</a:t>
            </a:r>
            <a:endParaRPr sz="2800">
              <a:solidFill>
                <a:schemeClr val="dk1"/>
              </a:solidFill>
              <a:latin typeface="Times New Roman"/>
              <a:ea typeface="Times New Roman"/>
              <a:cs typeface="Times New Roman"/>
              <a:sym typeface="Times New Roman"/>
            </a:endParaRPr>
          </a:p>
          <a:p>
            <a:pPr indent="0" lvl="0" marL="0" marR="5080" rtl="0" algn="just">
              <a:lnSpc>
                <a:spcPct val="80000"/>
              </a:lnSpc>
              <a:spcBef>
                <a:spcPts val="495"/>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5080" rtl="0" algn="just">
              <a:lnSpc>
                <a:spcPct val="90000"/>
              </a:lnSpc>
              <a:spcBef>
                <a:spcPts val="0"/>
              </a:spcBef>
              <a:spcAft>
                <a:spcPts val="0"/>
              </a:spcAft>
              <a:buNone/>
            </a:pPr>
            <a:r>
              <a:rPr b="1" lang="en-US" sz="2400">
                <a:solidFill>
                  <a:srgbClr val="00CC99"/>
                </a:solidFill>
                <a:latin typeface="Times New Roman"/>
                <a:ea typeface="Times New Roman"/>
                <a:cs typeface="Times New Roman"/>
                <a:sym typeface="Times New Roman"/>
              </a:rPr>
              <a:t>Paging Unit: </a:t>
            </a:r>
            <a:endParaRPr b="1" sz="2400">
              <a:solidFill>
                <a:srgbClr val="00CC99"/>
              </a:solidFill>
              <a:latin typeface="Times New Roman"/>
              <a:ea typeface="Times New Roman"/>
              <a:cs typeface="Times New Roman"/>
              <a:sym typeface="Times New Roman"/>
            </a:endParaRPr>
          </a:p>
          <a:p>
            <a:pPr indent="-381000" lvl="0" marL="457200" marR="5080" rtl="0" algn="just">
              <a:lnSpc>
                <a:spcPct val="90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Translate linear addresses generated by the  segmentation unit into physical addresses. </a:t>
            </a:r>
            <a:endParaRPr sz="2400">
              <a:solidFill>
                <a:schemeClr val="dk1"/>
              </a:solidFill>
              <a:latin typeface="Times New Roman"/>
              <a:ea typeface="Times New Roman"/>
              <a:cs typeface="Times New Roman"/>
              <a:sym typeface="Times New Roman"/>
            </a:endParaRPr>
          </a:p>
          <a:p>
            <a:pPr indent="-381000" lvl="0" marL="457200" marR="5080" rtl="0" algn="just">
              <a:lnSpc>
                <a:spcPct val="90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If paging unit  is not enabled, the </a:t>
            </a:r>
            <a:r>
              <a:rPr b="1" lang="en-US" sz="2400">
                <a:solidFill>
                  <a:schemeClr val="dk1"/>
                </a:solidFill>
                <a:latin typeface="Times New Roman"/>
                <a:ea typeface="Times New Roman"/>
                <a:cs typeface="Times New Roman"/>
                <a:sym typeface="Times New Roman"/>
              </a:rPr>
              <a:t>physical address is the same as the  linear address.</a:t>
            </a: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381000" lvl="0" marL="457200" marR="5080" rtl="0" algn="just">
              <a:lnSpc>
                <a:spcPct val="90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It give physical address to the Bus  Interface Unit to perform memory and I/O accesses.</a:t>
            </a:r>
            <a:endParaRPr sz="2400">
              <a:solidFill>
                <a:schemeClr val="dk1"/>
              </a:solidFill>
              <a:latin typeface="Times New Roman"/>
              <a:ea typeface="Times New Roman"/>
              <a:cs typeface="Times New Roman"/>
              <a:sym typeface="Times New Roman"/>
            </a:endParaRPr>
          </a:p>
          <a:p>
            <a:pPr indent="-381000" lvl="0" marL="457200" marR="5080" rtl="0" algn="just">
              <a:lnSpc>
                <a:spcPct val="90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It  organizes the physical memory in terms of pages of  4kbyts size each.</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65508b9134_0_14"/>
          <p:cNvSpPr txBox="1"/>
          <p:nvPr>
            <p:ph type="title"/>
          </p:nvPr>
        </p:nvSpPr>
        <p:spPr>
          <a:xfrm>
            <a:off x="2027301" y="2070608"/>
            <a:ext cx="4938300" cy="2783400"/>
          </a:xfrm>
          <a:prstGeom prst="rect">
            <a:avLst/>
          </a:prstGeom>
          <a:noFill/>
          <a:ln>
            <a:noFill/>
          </a:ln>
        </p:spPr>
        <p:txBody>
          <a:bodyPr anchorCtr="0" anchor="t" bIns="0" lIns="0" spcFirstLastPara="1" rIns="0" wrap="square" tIns="12700">
            <a:spAutoFit/>
          </a:bodyPr>
          <a:lstStyle/>
          <a:p>
            <a:pPr indent="-1396365" lvl="0" marL="1408430" marR="5080" rtl="0" algn="l">
              <a:lnSpc>
                <a:spcPct val="100000"/>
              </a:lnSpc>
              <a:spcBef>
                <a:spcPts val="0"/>
              </a:spcBef>
              <a:spcAft>
                <a:spcPts val="0"/>
              </a:spcAft>
              <a:buNone/>
            </a:pPr>
            <a:r>
              <a:rPr lang="en-US" sz="6000">
                <a:solidFill>
                  <a:srgbClr val="3333CC"/>
                </a:solidFill>
                <a:latin typeface="Arial"/>
                <a:ea typeface="Arial"/>
                <a:cs typeface="Arial"/>
                <a:sym typeface="Arial"/>
              </a:rPr>
              <a:t>Programmer’s Model of 80386 </a:t>
            </a:r>
            <a:endParaRPr sz="60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65508b9134_0_5"/>
          <p:cNvSpPr txBox="1"/>
          <p:nvPr>
            <p:ph type="title"/>
          </p:nvPr>
        </p:nvSpPr>
        <p:spPr>
          <a:xfrm>
            <a:off x="459780" y="17775"/>
            <a:ext cx="79620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Programmer’s Model of 80386</a:t>
            </a:r>
            <a:endParaRPr/>
          </a:p>
        </p:txBody>
      </p:sp>
      <p:sp>
        <p:nvSpPr>
          <p:cNvPr id="170" name="Google Shape;170;g265508b9134_0_5"/>
          <p:cNvSpPr txBox="1"/>
          <p:nvPr/>
        </p:nvSpPr>
        <p:spPr>
          <a:xfrm>
            <a:off x="356625" y="822950"/>
            <a:ext cx="8545200" cy="52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latin typeface="Calibri"/>
                <a:ea typeface="Calibri"/>
                <a:cs typeface="Calibri"/>
                <a:sym typeface="Calibri"/>
              </a:rPr>
              <a:t>The 80386 programmer’s model is a picture of the registers available to the programmer . </a:t>
            </a:r>
            <a:endParaRPr sz="2200">
              <a:solidFill>
                <a:schemeClr val="dk1"/>
              </a:solidFill>
              <a:latin typeface="Calibri"/>
              <a:ea typeface="Calibri"/>
              <a:cs typeface="Calibri"/>
              <a:sym typeface="Calibri"/>
            </a:endParaRPr>
          </a:p>
          <a:p>
            <a:pPr indent="0" lvl="0" marL="0" rtl="0" algn="l">
              <a:spcBef>
                <a:spcPts val="0"/>
              </a:spcBef>
              <a:spcAft>
                <a:spcPts val="0"/>
              </a:spcAft>
              <a:buNone/>
            </a:pPr>
            <a:r>
              <a:rPr lang="en-US" sz="2200">
                <a:solidFill>
                  <a:schemeClr val="dk1"/>
                </a:solidFill>
                <a:latin typeface="Calibri"/>
                <a:ea typeface="Calibri"/>
                <a:cs typeface="Calibri"/>
                <a:sym typeface="Calibri"/>
              </a:rPr>
              <a:t>These </a:t>
            </a:r>
            <a:r>
              <a:rPr lang="en-US" sz="2200">
                <a:solidFill>
                  <a:schemeClr val="dk1"/>
                </a:solidFill>
                <a:latin typeface="Calibri"/>
                <a:ea typeface="Calibri"/>
                <a:cs typeface="Calibri"/>
                <a:sym typeface="Calibri"/>
              </a:rPr>
              <a:t>registers</a:t>
            </a:r>
            <a:r>
              <a:rPr lang="en-US" sz="2200">
                <a:solidFill>
                  <a:schemeClr val="dk1"/>
                </a:solidFill>
                <a:latin typeface="Calibri"/>
                <a:ea typeface="Calibri"/>
                <a:cs typeface="Calibri"/>
                <a:sym typeface="Calibri"/>
              </a:rPr>
              <a:t> are used to hold the numbers and </a:t>
            </a:r>
            <a:r>
              <a:rPr lang="en-US" sz="2200">
                <a:solidFill>
                  <a:schemeClr val="dk1"/>
                </a:solidFill>
                <a:latin typeface="Calibri"/>
                <a:ea typeface="Calibri"/>
                <a:cs typeface="Calibri"/>
                <a:sym typeface="Calibri"/>
              </a:rPr>
              <a:t>addresses</a:t>
            </a:r>
            <a:r>
              <a:rPr lang="en-US" sz="2200">
                <a:solidFill>
                  <a:schemeClr val="dk1"/>
                </a:solidFill>
                <a:latin typeface="Calibri"/>
                <a:ea typeface="Calibri"/>
                <a:cs typeface="Calibri"/>
                <a:sym typeface="Calibri"/>
              </a:rPr>
              <a:t> , as well as indicate status and acts as controls. </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Data Registers :EAX, EBX , ECX, EDX</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Address Registers:Segment </a:t>
            </a:r>
            <a:r>
              <a:rPr lang="en-US" sz="2200">
                <a:solidFill>
                  <a:schemeClr val="dk1"/>
                </a:solidFill>
                <a:latin typeface="Calibri"/>
                <a:ea typeface="Calibri"/>
                <a:cs typeface="Calibri"/>
                <a:sym typeface="Calibri"/>
              </a:rPr>
              <a:t>register</a:t>
            </a:r>
            <a:r>
              <a:rPr lang="en-US" sz="2200">
                <a:solidFill>
                  <a:schemeClr val="dk1"/>
                </a:solidFill>
                <a:latin typeface="Calibri"/>
                <a:ea typeface="Calibri"/>
                <a:cs typeface="Calibri"/>
                <a:sym typeface="Calibri"/>
              </a:rPr>
              <a:t> : CS, DS, ES , SS, FS, GS and IP, SP,BP,SI,DI  </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Flag Registers </a:t>
            </a:r>
            <a:endParaRPr sz="2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2322957" y="2070608"/>
            <a:ext cx="4345200" cy="1860000"/>
          </a:xfrm>
          <a:prstGeom prst="rect">
            <a:avLst/>
          </a:prstGeom>
          <a:noFill/>
          <a:ln>
            <a:noFill/>
          </a:ln>
        </p:spPr>
        <p:txBody>
          <a:bodyPr anchorCtr="0" anchor="t" bIns="0" lIns="0" spcFirstLastPara="1" rIns="0" wrap="square" tIns="12700">
            <a:spAutoFit/>
          </a:bodyPr>
          <a:lstStyle/>
          <a:p>
            <a:pPr indent="741045" lvl="0" marL="12700" marR="5080" rtl="0" algn="l">
              <a:lnSpc>
                <a:spcPct val="100000"/>
              </a:lnSpc>
              <a:spcBef>
                <a:spcPts val="0"/>
              </a:spcBef>
              <a:spcAft>
                <a:spcPts val="0"/>
              </a:spcAft>
              <a:buNone/>
            </a:pPr>
            <a:r>
              <a:rPr lang="en-US" sz="6000">
                <a:solidFill>
                  <a:srgbClr val="3333CC"/>
                </a:solidFill>
                <a:latin typeface="Arial"/>
                <a:ea typeface="Arial"/>
                <a:cs typeface="Arial"/>
                <a:sym typeface="Arial"/>
              </a:rPr>
              <a:t>Register  Organization</a:t>
            </a:r>
            <a:endParaRPr sz="60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nvSpPr>
        <p:spPr>
          <a:xfrm>
            <a:off x="642619" y="1449695"/>
            <a:ext cx="7193280" cy="4325620"/>
          </a:xfrm>
          <a:prstGeom prst="rect">
            <a:avLst/>
          </a:prstGeom>
          <a:noFill/>
          <a:ln>
            <a:noFill/>
          </a:ln>
        </p:spPr>
        <p:txBody>
          <a:bodyPr anchorCtr="0" anchor="t" bIns="0" lIns="0" spcFirstLastPara="1" rIns="0" wrap="square" tIns="64750">
            <a:spAutoFit/>
          </a:bodyPr>
          <a:lstStyle/>
          <a:p>
            <a:pPr indent="-256540" lvl="0" marL="268605" marR="0" rtl="0" algn="l">
              <a:lnSpc>
                <a:spcPct val="100000"/>
              </a:lnSpc>
              <a:spcBef>
                <a:spcPts val="0"/>
              </a:spcBef>
              <a:spcAft>
                <a:spcPts val="0"/>
              </a:spcAft>
              <a:buClr>
                <a:srgbClr val="2CA1BE"/>
              </a:buClr>
              <a:buSzPts val="1900"/>
              <a:buFont typeface="Helvetica Neue"/>
              <a:buChar char="●"/>
            </a:pPr>
            <a:r>
              <a:rPr lang="en-US" sz="2800">
                <a:solidFill>
                  <a:srgbClr val="FF0000"/>
                </a:solidFill>
                <a:latin typeface="Times New Roman"/>
                <a:ea typeface="Times New Roman"/>
                <a:cs typeface="Times New Roman"/>
                <a:sym typeface="Times New Roman"/>
              </a:rPr>
              <a:t>General Purpose Register</a:t>
            </a:r>
            <a:endParaRPr sz="2800">
              <a:latin typeface="Times New Roman"/>
              <a:ea typeface="Times New Roman"/>
              <a:cs typeface="Times New Roman"/>
              <a:sym typeface="Times New Roman"/>
            </a:endParaRPr>
          </a:p>
          <a:p>
            <a:pPr indent="-256540" lvl="0" marL="268605" marR="0" rtl="0" algn="l">
              <a:lnSpc>
                <a:spcPct val="100000"/>
              </a:lnSpc>
              <a:spcBef>
                <a:spcPts val="409"/>
              </a:spcBef>
              <a:spcAft>
                <a:spcPts val="0"/>
              </a:spcAft>
              <a:buClr>
                <a:srgbClr val="2CA1BE"/>
              </a:buClr>
              <a:buSzPts val="1900"/>
              <a:buFont typeface="Helvetica Neue"/>
              <a:buChar char="●"/>
            </a:pPr>
            <a:r>
              <a:rPr lang="en-US" sz="2800">
                <a:solidFill>
                  <a:srgbClr val="FF0000"/>
                </a:solidFill>
                <a:latin typeface="Times New Roman"/>
                <a:ea typeface="Times New Roman"/>
                <a:cs typeface="Times New Roman"/>
                <a:sym typeface="Times New Roman"/>
              </a:rPr>
              <a:t>Pointer register</a:t>
            </a:r>
            <a:endParaRPr sz="2800">
              <a:latin typeface="Times New Roman"/>
              <a:ea typeface="Times New Roman"/>
              <a:cs typeface="Times New Roman"/>
              <a:sym typeface="Times New Roman"/>
            </a:endParaRPr>
          </a:p>
          <a:p>
            <a:pPr indent="-256540" lvl="0" marL="268605" marR="0" rtl="0" algn="l">
              <a:lnSpc>
                <a:spcPct val="100000"/>
              </a:lnSpc>
              <a:spcBef>
                <a:spcPts val="395"/>
              </a:spcBef>
              <a:spcAft>
                <a:spcPts val="0"/>
              </a:spcAft>
              <a:buClr>
                <a:srgbClr val="2CA1BE"/>
              </a:buClr>
              <a:buSzPts val="1900"/>
              <a:buFont typeface="Helvetica Neue"/>
              <a:buChar char="●"/>
            </a:pPr>
            <a:r>
              <a:rPr lang="en-US" sz="2800">
                <a:solidFill>
                  <a:srgbClr val="FF0000"/>
                </a:solidFill>
                <a:latin typeface="Times New Roman"/>
                <a:ea typeface="Times New Roman"/>
                <a:cs typeface="Times New Roman"/>
                <a:sym typeface="Times New Roman"/>
              </a:rPr>
              <a:t>Index register</a:t>
            </a:r>
            <a:endParaRPr sz="2800">
              <a:latin typeface="Times New Roman"/>
              <a:ea typeface="Times New Roman"/>
              <a:cs typeface="Times New Roman"/>
              <a:sym typeface="Times New Roman"/>
            </a:endParaRPr>
          </a:p>
          <a:p>
            <a:pPr indent="-256540" lvl="0" marL="268605" marR="0" rtl="0" algn="l">
              <a:lnSpc>
                <a:spcPct val="100000"/>
              </a:lnSpc>
              <a:spcBef>
                <a:spcPts val="400"/>
              </a:spcBef>
              <a:spcAft>
                <a:spcPts val="0"/>
              </a:spcAft>
              <a:buClr>
                <a:srgbClr val="2CA1BE"/>
              </a:buClr>
              <a:buSzPts val="1900"/>
              <a:buFont typeface="Helvetica Neue"/>
              <a:buChar char="●"/>
            </a:pPr>
            <a:r>
              <a:rPr lang="en-US" sz="2800">
                <a:solidFill>
                  <a:srgbClr val="FF0000"/>
                </a:solidFill>
                <a:latin typeface="Times New Roman"/>
                <a:ea typeface="Times New Roman"/>
                <a:cs typeface="Times New Roman"/>
                <a:sym typeface="Times New Roman"/>
              </a:rPr>
              <a:t>Segment Register</a:t>
            </a:r>
            <a:endParaRPr sz="2800">
              <a:latin typeface="Times New Roman"/>
              <a:ea typeface="Times New Roman"/>
              <a:cs typeface="Times New Roman"/>
              <a:sym typeface="Times New Roman"/>
            </a:endParaRPr>
          </a:p>
          <a:p>
            <a:pPr indent="-256540" lvl="0" marL="268605" marR="0" rtl="0" algn="l">
              <a:lnSpc>
                <a:spcPct val="100000"/>
              </a:lnSpc>
              <a:spcBef>
                <a:spcPts val="405"/>
              </a:spcBef>
              <a:spcAft>
                <a:spcPts val="0"/>
              </a:spcAft>
              <a:buClr>
                <a:srgbClr val="2CA1BE"/>
              </a:buClr>
              <a:buSzPts val="1900"/>
              <a:buFont typeface="Helvetica Neue"/>
              <a:buChar char="●"/>
            </a:pPr>
            <a:r>
              <a:rPr lang="en-US" sz="2800">
                <a:solidFill>
                  <a:srgbClr val="FF0000"/>
                </a:solidFill>
                <a:latin typeface="Times New Roman"/>
                <a:ea typeface="Times New Roman"/>
                <a:cs typeface="Times New Roman"/>
                <a:sym typeface="Times New Roman"/>
              </a:rPr>
              <a:t>Eflags</a:t>
            </a:r>
            <a:endParaRPr sz="2800">
              <a:latin typeface="Times New Roman"/>
              <a:ea typeface="Times New Roman"/>
              <a:cs typeface="Times New Roman"/>
              <a:sym typeface="Times New Roman"/>
            </a:endParaRPr>
          </a:p>
          <a:p>
            <a:pPr indent="-256540" lvl="0" marL="268605" marR="0" rtl="0" algn="l">
              <a:lnSpc>
                <a:spcPct val="100000"/>
              </a:lnSpc>
              <a:spcBef>
                <a:spcPts val="395"/>
              </a:spcBef>
              <a:spcAft>
                <a:spcPts val="0"/>
              </a:spcAft>
              <a:buClr>
                <a:srgbClr val="2CA1BE"/>
              </a:buClr>
              <a:buSzPts val="1900"/>
              <a:buFont typeface="Helvetica Neue"/>
              <a:buChar char="●"/>
            </a:pPr>
            <a:r>
              <a:rPr lang="en-US" sz="2800">
                <a:solidFill>
                  <a:srgbClr val="FF0000"/>
                </a:solidFill>
                <a:latin typeface="Times New Roman"/>
                <a:ea typeface="Times New Roman"/>
                <a:cs typeface="Times New Roman"/>
                <a:sym typeface="Times New Roman"/>
              </a:rPr>
              <a:t>System Address/Memory management Registers</a:t>
            </a:r>
            <a:endParaRPr sz="2800">
              <a:latin typeface="Times New Roman"/>
              <a:ea typeface="Times New Roman"/>
              <a:cs typeface="Times New Roman"/>
              <a:sym typeface="Times New Roman"/>
            </a:endParaRPr>
          </a:p>
          <a:p>
            <a:pPr indent="-256540" lvl="0" marL="268605" marR="0" rtl="0" algn="l">
              <a:lnSpc>
                <a:spcPct val="100000"/>
              </a:lnSpc>
              <a:spcBef>
                <a:spcPts val="400"/>
              </a:spcBef>
              <a:spcAft>
                <a:spcPts val="0"/>
              </a:spcAft>
              <a:buClr>
                <a:srgbClr val="2CA1BE"/>
              </a:buClr>
              <a:buSzPts val="1900"/>
              <a:buFont typeface="Helvetica Neue"/>
              <a:buChar char="●"/>
            </a:pPr>
            <a:r>
              <a:rPr lang="en-US" sz="2800">
                <a:solidFill>
                  <a:srgbClr val="FF0000"/>
                </a:solidFill>
                <a:latin typeface="Times New Roman"/>
                <a:ea typeface="Times New Roman"/>
                <a:cs typeface="Times New Roman"/>
                <a:sym typeface="Times New Roman"/>
              </a:rPr>
              <a:t>Control Register</a:t>
            </a:r>
            <a:endParaRPr sz="2800">
              <a:latin typeface="Times New Roman"/>
              <a:ea typeface="Times New Roman"/>
              <a:cs typeface="Times New Roman"/>
              <a:sym typeface="Times New Roman"/>
            </a:endParaRPr>
          </a:p>
          <a:p>
            <a:pPr indent="-256540" lvl="0" marL="268605" marR="0" rtl="0" algn="l">
              <a:lnSpc>
                <a:spcPct val="100000"/>
              </a:lnSpc>
              <a:spcBef>
                <a:spcPts val="409"/>
              </a:spcBef>
              <a:spcAft>
                <a:spcPts val="0"/>
              </a:spcAft>
              <a:buClr>
                <a:srgbClr val="2CA1BE"/>
              </a:buClr>
              <a:buSzPts val="1900"/>
              <a:buFont typeface="Helvetica Neue"/>
              <a:buChar char="●"/>
            </a:pPr>
            <a:r>
              <a:rPr lang="en-US" sz="2800">
                <a:solidFill>
                  <a:srgbClr val="FF0000"/>
                </a:solidFill>
                <a:latin typeface="Times New Roman"/>
                <a:ea typeface="Times New Roman"/>
                <a:cs typeface="Times New Roman"/>
                <a:sym typeface="Times New Roman"/>
              </a:rPr>
              <a:t>Debug Register</a:t>
            </a:r>
            <a:endParaRPr sz="2800">
              <a:latin typeface="Times New Roman"/>
              <a:ea typeface="Times New Roman"/>
              <a:cs typeface="Times New Roman"/>
              <a:sym typeface="Times New Roman"/>
            </a:endParaRPr>
          </a:p>
          <a:p>
            <a:pPr indent="-256540" lvl="0" marL="268605" marR="0" rtl="0" algn="l">
              <a:lnSpc>
                <a:spcPct val="100000"/>
              </a:lnSpc>
              <a:spcBef>
                <a:spcPts val="395"/>
              </a:spcBef>
              <a:spcAft>
                <a:spcPts val="0"/>
              </a:spcAft>
              <a:buClr>
                <a:srgbClr val="2CA1BE"/>
              </a:buClr>
              <a:buSzPts val="1900"/>
              <a:buFont typeface="Helvetica Neue"/>
              <a:buChar char="●"/>
            </a:pPr>
            <a:r>
              <a:rPr lang="en-US" sz="2800">
                <a:solidFill>
                  <a:srgbClr val="FF0000"/>
                </a:solidFill>
                <a:latin typeface="Times New Roman"/>
                <a:ea typeface="Times New Roman"/>
                <a:cs typeface="Times New Roman"/>
                <a:sym typeface="Times New Roman"/>
              </a:rPr>
              <a:t>Test Register</a:t>
            </a:r>
            <a:endParaRPr sz="2800">
              <a:latin typeface="Times New Roman"/>
              <a:ea typeface="Times New Roman"/>
              <a:cs typeface="Times New Roman"/>
              <a:sym typeface="Times New Roman"/>
            </a:endParaRPr>
          </a:p>
        </p:txBody>
      </p:sp>
      <p:pic>
        <p:nvPicPr>
          <p:cNvPr id="181" name="Google Shape;181;p17"/>
          <p:cNvPicPr preferRelativeResize="0"/>
          <p:nvPr/>
        </p:nvPicPr>
        <p:blipFill rotWithShape="1">
          <a:blip r:embed="rId3">
            <a:alphaModFix/>
          </a:blip>
          <a:srcRect b="0" l="0" r="0" t="0"/>
          <a:stretch/>
        </p:blipFill>
        <p:spPr>
          <a:xfrm>
            <a:off x="176212" y="274700"/>
            <a:ext cx="8510524" cy="1304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nvSpPr>
        <p:spPr>
          <a:xfrm>
            <a:off x="642619" y="1455910"/>
            <a:ext cx="7964805" cy="4703445"/>
          </a:xfrm>
          <a:prstGeom prst="rect">
            <a:avLst/>
          </a:prstGeom>
          <a:noFill/>
          <a:ln>
            <a:noFill/>
          </a:ln>
        </p:spPr>
        <p:txBody>
          <a:bodyPr anchorCtr="0" anchor="t" bIns="0" lIns="0" spcFirstLastPara="1" rIns="0" wrap="square" tIns="57775">
            <a:spAutoFit/>
          </a:bodyPr>
          <a:lstStyle/>
          <a:p>
            <a:pPr indent="-256540" lvl="0" marL="268605" marR="0" rtl="0" algn="l">
              <a:lnSpc>
                <a:spcPct val="100000"/>
              </a:lnSpc>
              <a:spcBef>
                <a:spcPts val="0"/>
              </a:spcBef>
              <a:spcAft>
                <a:spcPts val="0"/>
              </a:spcAft>
              <a:buClr>
                <a:srgbClr val="2CA1BE"/>
              </a:buClr>
              <a:buSzPts val="2150"/>
              <a:buFont typeface="Helvetica Neue"/>
              <a:buChar char="●"/>
            </a:pPr>
            <a:r>
              <a:rPr lang="en-US" sz="3200">
                <a:solidFill>
                  <a:srgbClr val="FF0000"/>
                </a:solidFill>
                <a:latin typeface="Times New Roman"/>
                <a:ea typeface="Times New Roman"/>
                <a:cs typeface="Times New Roman"/>
                <a:sym typeface="Times New Roman"/>
              </a:rPr>
              <a:t>General Purpose Register</a:t>
            </a:r>
            <a:endParaRPr sz="3200">
              <a:latin typeface="Times New Roman"/>
              <a:ea typeface="Times New Roman"/>
              <a:cs typeface="Times New Roman"/>
              <a:sym typeface="Times New Roman"/>
            </a:endParaRPr>
          </a:p>
          <a:p>
            <a:pPr indent="-228600" lvl="1" marL="523240" marR="5080" rtl="0" algn="l">
              <a:lnSpc>
                <a:spcPct val="100000"/>
              </a:lnSpc>
              <a:spcBef>
                <a:spcPts val="305"/>
              </a:spcBef>
              <a:spcAft>
                <a:spcPts val="0"/>
              </a:spcAft>
              <a:buClr>
                <a:srgbClr val="2CA1BE"/>
              </a:buClr>
              <a:buSzPts val="2800"/>
              <a:buFont typeface="Verdana"/>
              <a:buChar char="◦"/>
            </a:pPr>
            <a:r>
              <a:rPr b="0" i="0" lang="en-US" sz="2800" u="none" cap="none" strike="noStrike">
                <a:latin typeface="Times New Roman"/>
                <a:ea typeface="Times New Roman"/>
                <a:cs typeface="Times New Roman"/>
                <a:sym typeface="Times New Roman"/>
              </a:rPr>
              <a:t>The	32-bit	general-purpose	registers	(EAX,	EBX,  ECX, EDX).</a:t>
            </a:r>
            <a:endParaRPr b="0" i="0" sz="2800" u="none" cap="none" strike="noStrike">
              <a:latin typeface="Times New Roman"/>
              <a:ea typeface="Times New Roman"/>
              <a:cs typeface="Times New Roman"/>
              <a:sym typeface="Times New Roman"/>
            </a:endParaRPr>
          </a:p>
          <a:p>
            <a:pPr indent="-228600" lvl="1" marL="523240" marR="5080" rtl="0" algn="l">
              <a:lnSpc>
                <a:spcPct val="100000"/>
              </a:lnSpc>
              <a:spcBef>
                <a:spcPts val="305"/>
              </a:spcBef>
              <a:spcAft>
                <a:spcPts val="0"/>
              </a:spcAft>
              <a:buClr>
                <a:srgbClr val="2CA1BE"/>
              </a:buClr>
              <a:buSzPts val="2800"/>
              <a:buFont typeface="Verdana"/>
              <a:buChar char="◦"/>
            </a:pPr>
            <a:r>
              <a:rPr b="0" i="0" lang="en-US" sz="2800" u="none" cap="none" strike="noStrike">
                <a:latin typeface="Times New Roman"/>
                <a:ea typeface="Times New Roman"/>
                <a:cs typeface="Times New Roman"/>
                <a:sym typeface="Times New Roman"/>
              </a:rPr>
              <a:t>The 16-bit general-purpose registers (AX, BX, CX,  DX).</a:t>
            </a:r>
            <a:endParaRPr b="0" i="0" sz="2800" u="none" cap="none" strike="noStrike">
              <a:latin typeface="Times New Roman"/>
              <a:ea typeface="Times New Roman"/>
              <a:cs typeface="Times New Roman"/>
              <a:sym typeface="Times New Roman"/>
            </a:endParaRPr>
          </a:p>
          <a:p>
            <a:pPr indent="-228600" lvl="1" marL="523240" marR="5080" rtl="0" algn="l">
              <a:lnSpc>
                <a:spcPct val="100000"/>
              </a:lnSpc>
              <a:spcBef>
                <a:spcPts val="300"/>
              </a:spcBef>
              <a:spcAft>
                <a:spcPts val="0"/>
              </a:spcAft>
              <a:buClr>
                <a:srgbClr val="2CA1BE"/>
              </a:buClr>
              <a:buSzPts val="2800"/>
              <a:buFont typeface="Verdana"/>
              <a:buChar char="◦"/>
            </a:pPr>
            <a:r>
              <a:rPr b="0" i="0" lang="en-US" sz="2800" u="none" cap="none" strike="noStrike">
                <a:latin typeface="Times New Roman"/>
                <a:ea typeface="Times New Roman"/>
                <a:cs typeface="Times New Roman"/>
                <a:sym typeface="Times New Roman"/>
              </a:rPr>
              <a:t>The	8-bit	general-purpose	registers	(AH,	BH,	CH,  DH, AL, BL, CL, or DL).</a:t>
            </a:r>
            <a:endParaRPr b="0" i="0" sz="2800" u="none" cap="none" strike="noStrike">
              <a:latin typeface="Times New Roman"/>
              <a:ea typeface="Times New Roman"/>
              <a:cs typeface="Times New Roman"/>
              <a:sym typeface="Times New Roman"/>
            </a:endParaRPr>
          </a:p>
          <a:p>
            <a:pPr indent="-256540" lvl="0" marL="268605" marR="0" rtl="0" algn="l">
              <a:lnSpc>
                <a:spcPct val="100000"/>
              </a:lnSpc>
              <a:spcBef>
                <a:spcPts val="395"/>
              </a:spcBef>
              <a:spcAft>
                <a:spcPts val="0"/>
              </a:spcAft>
              <a:buClr>
                <a:srgbClr val="2CA1BE"/>
              </a:buClr>
              <a:buSzPts val="2150"/>
              <a:buFont typeface="Helvetica Neue"/>
              <a:buChar char="●"/>
            </a:pPr>
            <a:r>
              <a:rPr lang="en-US" sz="3200">
                <a:solidFill>
                  <a:srgbClr val="FF0000"/>
                </a:solidFill>
                <a:latin typeface="Times New Roman"/>
                <a:ea typeface="Times New Roman"/>
                <a:cs typeface="Times New Roman"/>
                <a:sym typeface="Times New Roman"/>
              </a:rPr>
              <a:t>Pointer Register</a:t>
            </a:r>
            <a:endParaRPr sz="3200">
              <a:latin typeface="Times New Roman"/>
              <a:ea typeface="Times New Roman"/>
              <a:cs typeface="Times New Roman"/>
              <a:sym typeface="Times New Roman"/>
            </a:endParaRPr>
          </a:p>
          <a:p>
            <a:pPr indent="-229234" lvl="1" marL="523240" marR="0" rtl="0" algn="l">
              <a:lnSpc>
                <a:spcPct val="100000"/>
              </a:lnSpc>
              <a:spcBef>
                <a:spcPts val="315"/>
              </a:spcBef>
              <a:spcAft>
                <a:spcPts val="0"/>
              </a:spcAft>
              <a:buClr>
                <a:srgbClr val="2CA1BE"/>
              </a:buClr>
              <a:buSzPts val="2800"/>
              <a:buFont typeface="Verdana"/>
              <a:buChar char="◦"/>
            </a:pPr>
            <a:r>
              <a:rPr b="0" i="0" lang="en-US" sz="2800" u="none" cap="none" strike="noStrike">
                <a:latin typeface="Times New Roman"/>
                <a:ea typeface="Times New Roman"/>
                <a:cs typeface="Times New Roman"/>
                <a:sym typeface="Times New Roman"/>
              </a:rPr>
              <a:t>The 32 bit pointer register (EBP, ESP)</a:t>
            </a:r>
            <a:endParaRPr b="0" i="0" sz="2800" u="none" cap="none" strike="noStrike">
              <a:latin typeface="Times New Roman"/>
              <a:ea typeface="Times New Roman"/>
              <a:cs typeface="Times New Roman"/>
              <a:sym typeface="Times New Roman"/>
            </a:endParaRPr>
          </a:p>
          <a:p>
            <a:pPr indent="-229234" lvl="1" marL="523240" marR="0" rtl="0" algn="l">
              <a:lnSpc>
                <a:spcPct val="100000"/>
              </a:lnSpc>
              <a:spcBef>
                <a:spcPts val="300"/>
              </a:spcBef>
              <a:spcAft>
                <a:spcPts val="0"/>
              </a:spcAft>
              <a:buClr>
                <a:srgbClr val="2CA1BE"/>
              </a:buClr>
              <a:buSzPts val="2800"/>
              <a:buFont typeface="Verdana"/>
              <a:buChar char="◦"/>
            </a:pPr>
            <a:r>
              <a:rPr b="0" i="0" lang="en-US" sz="2800" u="none" cap="none" strike="noStrike">
                <a:latin typeface="Times New Roman"/>
                <a:ea typeface="Times New Roman"/>
                <a:cs typeface="Times New Roman"/>
                <a:sym typeface="Times New Roman"/>
              </a:rPr>
              <a:t>The 16-bit Pointer registers (BP, SP)</a:t>
            </a:r>
            <a:endParaRPr b="0" i="0" sz="2800" u="none" cap="none" strike="noStrike">
              <a:latin typeface="Times New Roman"/>
              <a:ea typeface="Times New Roman"/>
              <a:cs typeface="Times New Roman"/>
              <a:sym typeface="Times New Roman"/>
            </a:endParaRPr>
          </a:p>
        </p:txBody>
      </p:sp>
      <p:pic>
        <p:nvPicPr>
          <p:cNvPr id="187" name="Google Shape;187;p18"/>
          <p:cNvPicPr preferRelativeResize="0"/>
          <p:nvPr/>
        </p:nvPicPr>
        <p:blipFill rotWithShape="1">
          <a:blip r:embed="rId3">
            <a:alphaModFix/>
          </a:blip>
          <a:srcRect b="0" l="0" r="0" t="0"/>
          <a:stretch/>
        </p:blipFill>
        <p:spPr>
          <a:xfrm>
            <a:off x="176212" y="274700"/>
            <a:ext cx="8510524" cy="1304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65508b9134_0_0"/>
          <p:cNvSpPr txBox="1"/>
          <p:nvPr/>
        </p:nvSpPr>
        <p:spPr>
          <a:xfrm>
            <a:off x="0" y="263175"/>
            <a:ext cx="9144000" cy="71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200">
                <a:solidFill>
                  <a:schemeClr val="dk1"/>
                </a:solidFill>
                <a:latin typeface="Calibri"/>
                <a:ea typeface="Calibri"/>
                <a:cs typeface="Calibri"/>
                <a:sym typeface="Calibri"/>
              </a:rPr>
              <a:t>Syllabus</a:t>
            </a:r>
            <a:r>
              <a:rPr b="1" lang="en-US" sz="3200">
                <a:solidFill>
                  <a:schemeClr val="dk1"/>
                </a:solidFill>
                <a:latin typeface="Calibri"/>
                <a:ea typeface="Calibri"/>
                <a:cs typeface="Calibri"/>
                <a:sym typeface="Calibri"/>
              </a:rPr>
              <a:t> </a:t>
            </a:r>
            <a:endParaRPr b="1" sz="3200">
              <a:solidFill>
                <a:schemeClr val="dk1"/>
              </a:solidFill>
              <a:latin typeface="Calibri"/>
              <a:ea typeface="Calibri"/>
              <a:cs typeface="Calibri"/>
              <a:sym typeface="Calibri"/>
            </a:endParaRPr>
          </a:p>
        </p:txBody>
      </p:sp>
      <p:sp>
        <p:nvSpPr>
          <p:cNvPr id="82" name="Google Shape;82;g265508b9134_0_0"/>
          <p:cNvSpPr txBox="1"/>
          <p:nvPr/>
        </p:nvSpPr>
        <p:spPr>
          <a:xfrm>
            <a:off x="935100" y="1298175"/>
            <a:ext cx="8208900" cy="3544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3000"/>
              <a:t>Part A: </a:t>
            </a:r>
            <a:endParaRPr b="1" sz="3000"/>
          </a:p>
          <a:p>
            <a:pPr indent="-419100" lvl="0" marL="457200" rtl="0" algn="l">
              <a:spcBef>
                <a:spcPts val="0"/>
              </a:spcBef>
              <a:spcAft>
                <a:spcPts val="0"/>
              </a:spcAft>
              <a:buClr>
                <a:schemeClr val="dk1"/>
              </a:buClr>
              <a:buSzPts val="3000"/>
              <a:buFont typeface="Calibri"/>
              <a:buAutoNum type="arabicPeriod"/>
            </a:pPr>
            <a:r>
              <a:rPr b="1" lang="en-US" sz="3000" u="sng">
                <a:solidFill>
                  <a:schemeClr val="hlink"/>
                </a:solidFill>
                <a:latin typeface="Calibri"/>
                <a:ea typeface="Calibri"/>
                <a:cs typeface="Calibri"/>
                <a:sym typeface="Calibri"/>
                <a:hlinkClick r:id="rId3"/>
              </a:rPr>
              <a:t>Brief </a:t>
            </a:r>
            <a:r>
              <a:rPr b="1" lang="en-US" sz="3000" u="sng">
                <a:solidFill>
                  <a:schemeClr val="hlink"/>
                </a:solidFill>
                <a:latin typeface="Calibri"/>
                <a:ea typeface="Calibri"/>
                <a:cs typeface="Calibri"/>
                <a:sym typeface="Calibri"/>
                <a:hlinkClick r:id="rId4"/>
              </a:rPr>
              <a:t>History</a:t>
            </a:r>
            <a:r>
              <a:rPr b="1" lang="en-US" sz="3000" u="sng">
                <a:solidFill>
                  <a:schemeClr val="hlink"/>
                </a:solidFill>
                <a:latin typeface="Calibri"/>
                <a:ea typeface="Calibri"/>
                <a:cs typeface="Calibri"/>
                <a:sym typeface="Calibri"/>
                <a:hlinkClick r:id="rId5"/>
              </a:rPr>
              <a:t> of Intel Microprocessor </a:t>
            </a:r>
            <a:endParaRPr b="1"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AutoNum type="arabicPeriod"/>
            </a:pPr>
            <a:r>
              <a:rPr b="1" lang="en-US" sz="3000">
                <a:solidFill>
                  <a:schemeClr val="dk1"/>
                </a:solidFill>
                <a:latin typeface="Calibri"/>
                <a:ea typeface="Calibri"/>
                <a:cs typeface="Calibri"/>
                <a:sym typeface="Calibri"/>
              </a:rPr>
              <a:t>80386DX Features and Architecture </a:t>
            </a:r>
            <a:endParaRPr b="1"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AutoNum type="arabicPeriod"/>
            </a:pPr>
            <a:r>
              <a:rPr b="1" lang="en-US" sz="3000">
                <a:solidFill>
                  <a:schemeClr val="dk1"/>
                </a:solidFill>
                <a:latin typeface="Calibri"/>
                <a:ea typeface="Calibri"/>
                <a:cs typeface="Calibri"/>
                <a:sym typeface="Calibri"/>
              </a:rPr>
              <a:t>Programmers Model </a:t>
            </a:r>
            <a:endParaRPr b="1"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AutoNum type="arabicPeriod"/>
            </a:pPr>
            <a:r>
              <a:rPr b="1" lang="en-US" sz="3000">
                <a:solidFill>
                  <a:schemeClr val="dk1"/>
                </a:solidFill>
                <a:latin typeface="Calibri"/>
                <a:ea typeface="Calibri"/>
                <a:cs typeface="Calibri"/>
                <a:sym typeface="Calibri"/>
              </a:rPr>
              <a:t>Operating Modes</a:t>
            </a:r>
            <a:endParaRPr b="1"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AutoNum type="arabicPeriod"/>
            </a:pPr>
            <a:r>
              <a:rPr b="1" lang="en-US" sz="3000">
                <a:solidFill>
                  <a:schemeClr val="dk1"/>
                </a:solidFill>
                <a:latin typeface="Calibri"/>
                <a:ea typeface="Calibri"/>
                <a:cs typeface="Calibri"/>
                <a:sym typeface="Calibri"/>
              </a:rPr>
              <a:t>Addressing</a:t>
            </a:r>
            <a:r>
              <a:rPr b="1" lang="en-US" sz="3000">
                <a:solidFill>
                  <a:schemeClr val="dk1"/>
                </a:solidFill>
                <a:latin typeface="Calibri"/>
                <a:ea typeface="Calibri"/>
                <a:cs typeface="Calibri"/>
                <a:sym typeface="Calibri"/>
              </a:rPr>
              <a:t> Mode </a:t>
            </a:r>
            <a:endParaRPr b="1"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AutoNum type="arabicPeriod"/>
            </a:pPr>
            <a:r>
              <a:rPr b="1" lang="en-US" sz="3000">
                <a:solidFill>
                  <a:schemeClr val="dk1"/>
                </a:solidFill>
                <a:latin typeface="Calibri"/>
                <a:ea typeface="Calibri"/>
                <a:cs typeface="Calibri"/>
                <a:sym typeface="Calibri"/>
              </a:rPr>
              <a:t>Data Types </a:t>
            </a:r>
            <a:endParaRPr b="1" sz="30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nvSpPr>
        <p:spPr>
          <a:xfrm>
            <a:off x="642619" y="1455910"/>
            <a:ext cx="7964170" cy="3894454"/>
          </a:xfrm>
          <a:prstGeom prst="rect">
            <a:avLst/>
          </a:prstGeom>
          <a:noFill/>
          <a:ln>
            <a:noFill/>
          </a:ln>
        </p:spPr>
        <p:txBody>
          <a:bodyPr anchorCtr="0" anchor="t" bIns="0" lIns="0" spcFirstLastPara="1" rIns="0" wrap="square" tIns="57775">
            <a:spAutoFit/>
          </a:bodyPr>
          <a:lstStyle/>
          <a:p>
            <a:pPr indent="-256540" lvl="0" marL="268605" marR="0" rtl="0" algn="l">
              <a:lnSpc>
                <a:spcPct val="100000"/>
              </a:lnSpc>
              <a:spcBef>
                <a:spcPts val="0"/>
              </a:spcBef>
              <a:spcAft>
                <a:spcPts val="0"/>
              </a:spcAft>
              <a:buClr>
                <a:srgbClr val="2CA1BE"/>
              </a:buClr>
              <a:buSzPts val="2150"/>
              <a:buFont typeface="Helvetica Neue"/>
              <a:buChar char="●"/>
            </a:pPr>
            <a:r>
              <a:rPr lang="en-US" sz="3200">
                <a:solidFill>
                  <a:srgbClr val="FF0000"/>
                </a:solidFill>
                <a:latin typeface="Times New Roman"/>
                <a:ea typeface="Times New Roman"/>
                <a:cs typeface="Times New Roman"/>
                <a:sym typeface="Times New Roman"/>
              </a:rPr>
              <a:t>Index Register</a:t>
            </a:r>
            <a:endParaRPr sz="3200">
              <a:latin typeface="Times New Roman"/>
              <a:ea typeface="Times New Roman"/>
              <a:cs typeface="Times New Roman"/>
              <a:sym typeface="Times New Roman"/>
            </a:endParaRPr>
          </a:p>
          <a:p>
            <a:pPr indent="-229234" lvl="1" marL="523240" marR="0" rtl="0" algn="l">
              <a:lnSpc>
                <a:spcPct val="100000"/>
              </a:lnSpc>
              <a:spcBef>
                <a:spcPts val="305"/>
              </a:spcBef>
              <a:spcAft>
                <a:spcPts val="0"/>
              </a:spcAft>
              <a:buClr>
                <a:srgbClr val="2CA1BE"/>
              </a:buClr>
              <a:buSzPts val="2800"/>
              <a:buFont typeface="Verdana"/>
              <a:buChar char="◦"/>
            </a:pPr>
            <a:r>
              <a:rPr b="0" i="0" lang="en-US" sz="2800" u="none" cap="none" strike="noStrike">
                <a:latin typeface="Times New Roman"/>
                <a:ea typeface="Times New Roman"/>
                <a:cs typeface="Times New Roman"/>
                <a:sym typeface="Times New Roman"/>
              </a:rPr>
              <a:t>The 32 bit Index register (ESI, EDI)</a:t>
            </a:r>
            <a:endParaRPr b="0" i="0" sz="2800" u="none" cap="none" strike="noStrike">
              <a:latin typeface="Times New Roman"/>
              <a:ea typeface="Times New Roman"/>
              <a:cs typeface="Times New Roman"/>
              <a:sym typeface="Times New Roman"/>
            </a:endParaRPr>
          </a:p>
          <a:p>
            <a:pPr indent="-229234" lvl="1" marL="523240" marR="0" rtl="0" algn="l">
              <a:lnSpc>
                <a:spcPct val="100000"/>
              </a:lnSpc>
              <a:spcBef>
                <a:spcPts val="300"/>
              </a:spcBef>
              <a:spcAft>
                <a:spcPts val="0"/>
              </a:spcAft>
              <a:buClr>
                <a:srgbClr val="2CA1BE"/>
              </a:buClr>
              <a:buSzPts val="2800"/>
              <a:buFont typeface="Verdana"/>
              <a:buChar char="◦"/>
            </a:pPr>
            <a:r>
              <a:rPr b="0" i="0" lang="en-US" sz="2800" u="none" cap="none" strike="noStrike">
                <a:latin typeface="Times New Roman"/>
                <a:ea typeface="Times New Roman"/>
                <a:cs typeface="Times New Roman"/>
                <a:sym typeface="Times New Roman"/>
              </a:rPr>
              <a:t>The 16-bit Pointer registers (SI, DI)</a:t>
            </a:r>
            <a:endParaRPr b="0" i="0" sz="2800" u="none" cap="none" strike="noStrike">
              <a:latin typeface="Times New Roman"/>
              <a:ea typeface="Times New Roman"/>
              <a:cs typeface="Times New Roman"/>
              <a:sym typeface="Times New Roman"/>
            </a:endParaRPr>
          </a:p>
          <a:p>
            <a:pPr indent="-256540" lvl="0" marL="268605" marR="0" rtl="0" algn="l">
              <a:lnSpc>
                <a:spcPct val="100000"/>
              </a:lnSpc>
              <a:spcBef>
                <a:spcPts val="395"/>
              </a:spcBef>
              <a:spcAft>
                <a:spcPts val="0"/>
              </a:spcAft>
              <a:buClr>
                <a:srgbClr val="2CA1BE"/>
              </a:buClr>
              <a:buSzPts val="2150"/>
              <a:buFont typeface="Helvetica Neue"/>
              <a:buChar char="●"/>
            </a:pPr>
            <a:r>
              <a:rPr lang="en-US" sz="3200">
                <a:solidFill>
                  <a:srgbClr val="FF0000"/>
                </a:solidFill>
                <a:latin typeface="Times New Roman"/>
                <a:ea typeface="Times New Roman"/>
                <a:cs typeface="Times New Roman"/>
                <a:sym typeface="Times New Roman"/>
              </a:rPr>
              <a:t>Instruction Pointer</a:t>
            </a:r>
            <a:endParaRPr sz="3200">
              <a:latin typeface="Times New Roman"/>
              <a:ea typeface="Times New Roman"/>
              <a:cs typeface="Times New Roman"/>
              <a:sym typeface="Times New Roman"/>
            </a:endParaRPr>
          </a:p>
          <a:p>
            <a:pPr indent="-229234" lvl="1" marL="523240" marR="0" rtl="0" algn="l">
              <a:lnSpc>
                <a:spcPct val="100000"/>
              </a:lnSpc>
              <a:spcBef>
                <a:spcPts val="315"/>
              </a:spcBef>
              <a:spcAft>
                <a:spcPts val="0"/>
              </a:spcAft>
              <a:buClr>
                <a:srgbClr val="2CA1BE"/>
              </a:buClr>
              <a:buSzPts val="2800"/>
              <a:buFont typeface="Verdana"/>
              <a:buChar char="◦"/>
            </a:pPr>
            <a:r>
              <a:rPr b="0" i="0" lang="en-US" sz="2800" u="none" cap="none" strike="noStrike">
                <a:latin typeface="Times New Roman"/>
                <a:ea typeface="Times New Roman"/>
                <a:cs typeface="Times New Roman"/>
                <a:sym typeface="Times New Roman"/>
              </a:rPr>
              <a:t>The 32 bit Instruction pointer (EIP)</a:t>
            </a:r>
            <a:endParaRPr b="0" i="0" sz="2800" u="none" cap="none" strike="noStrike">
              <a:latin typeface="Times New Roman"/>
              <a:ea typeface="Times New Roman"/>
              <a:cs typeface="Times New Roman"/>
              <a:sym typeface="Times New Roman"/>
            </a:endParaRPr>
          </a:p>
          <a:p>
            <a:pPr indent="-256540" lvl="0" marL="268605" marR="0" rtl="0" algn="l">
              <a:lnSpc>
                <a:spcPct val="100000"/>
              </a:lnSpc>
              <a:spcBef>
                <a:spcPts val="380"/>
              </a:spcBef>
              <a:spcAft>
                <a:spcPts val="0"/>
              </a:spcAft>
              <a:buClr>
                <a:srgbClr val="2CA1BE"/>
              </a:buClr>
              <a:buSzPts val="2150"/>
              <a:buFont typeface="Helvetica Neue"/>
              <a:buChar char="●"/>
            </a:pPr>
            <a:r>
              <a:rPr lang="en-US" sz="3200">
                <a:solidFill>
                  <a:srgbClr val="FF0000"/>
                </a:solidFill>
                <a:latin typeface="Times New Roman"/>
                <a:ea typeface="Times New Roman"/>
                <a:cs typeface="Times New Roman"/>
                <a:sym typeface="Times New Roman"/>
              </a:rPr>
              <a:t>Segment Registers</a:t>
            </a:r>
            <a:endParaRPr sz="3200">
              <a:latin typeface="Times New Roman"/>
              <a:ea typeface="Times New Roman"/>
              <a:cs typeface="Times New Roman"/>
              <a:sym typeface="Times New Roman"/>
            </a:endParaRPr>
          </a:p>
          <a:p>
            <a:pPr indent="-228600" lvl="1" marL="523240" marR="5080" rtl="0" algn="l">
              <a:lnSpc>
                <a:spcPct val="111785"/>
              </a:lnSpc>
              <a:spcBef>
                <a:spcPts val="615"/>
              </a:spcBef>
              <a:spcAft>
                <a:spcPts val="0"/>
              </a:spcAft>
              <a:buClr>
                <a:srgbClr val="2CA1BE"/>
              </a:buClr>
              <a:buSzPts val="2800"/>
              <a:buFont typeface="Verdana"/>
              <a:buChar char="◦"/>
            </a:pPr>
            <a:r>
              <a:rPr b="0" i="0" lang="en-US" sz="2800" u="none" cap="none" strike="noStrike">
                <a:latin typeface="Times New Roman"/>
                <a:ea typeface="Times New Roman"/>
                <a:cs typeface="Times New Roman"/>
                <a:sym typeface="Times New Roman"/>
              </a:rPr>
              <a:t>The </a:t>
            </a:r>
            <a:r>
              <a:rPr b="1" i="0" lang="en-US" sz="2800" u="none" cap="none" strike="noStrike">
                <a:latin typeface="Times New Roman"/>
                <a:ea typeface="Times New Roman"/>
                <a:cs typeface="Times New Roman"/>
                <a:sym typeface="Times New Roman"/>
              </a:rPr>
              <a:t>16- bit </a:t>
            </a:r>
            <a:r>
              <a:rPr b="0" i="0" lang="en-US" sz="2800" u="none" cap="none" strike="noStrike">
                <a:latin typeface="Times New Roman"/>
                <a:ea typeface="Times New Roman"/>
                <a:cs typeface="Times New Roman"/>
                <a:sym typeface="Times New Roman"/>
              </a:rPr>
              <a:t>segment registers (CS, DS, SS, ES, FS,  and GS</a:t>
            </a:r>
            <a:r>
              <a:rPr b="0" i="0" lang="en-US" sz="2800" u="none" cap="none" strike="noStrike">
                <a:latin typeface="Lucida Sans"/>
                <a:ea typeface="Lucida Sans"/>
                <a:cs typeface="Lucida Sans"/>
                <a:sym typeface="Lucida Sans"/>
              </a:rPr>
              <a:t>).</a:t>
            </a:r>
            <a:endParaRPr b="0" i="0" sz="2800" u="none" cap="none" strike="noStrike">
              <a:latin typeface="Lucida Sans"/>
              <a:ea typeface="Lucida Sans"/>
              <a:cs typeface="Lucida Sans"/>
              <a:sym typeface="Lucida Sans"/>
            </a:endParaRPr>
          </a:p>
        </p:txBody>
      </p:sp>
      <p:pic>
        <p:nvPicPr>
          <p:cNvPr id="193" name="Google Shape;193;p19"/>
          <p:cNvPicPr preferRelativeResize="0"/>
          <p:nvPr/>
        </p:nvPicPr>
        <p:blipFill rotWithShape="1">
          <a:blip r:embed="rId3">
            <a:alphaModFix/>
          </a:blip>
          <a:srcRect b="0" l="0" r="0" t="0"/>
          <a:stretch/>
        </p:blipFill>
        <p:spPr>
          <a:xfrm>
            <a:off x="531021" y="688888"/>
            <a:ext cx="4851979" cy="49344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0"/>
          <p:cNvPicPr preferRelativeResize="0"/>
          <p:nvPr/>
        </p:nvPicPr>
        <p:blipFill>
          <a:blip r:embed="rId3">
            <a:alphaModFix/>
          </a:blip>
          <a:stretch>
            <a:fillRect/>
          </a:stretch>
        </p:blipFill>
        <p:spPr>
          <a:xfrm>
            <a:off x="508425" y="723650"/>
            <a:ext cx="8127177" cy="5755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grpSp>
        <p:nvGrpSpPr>
          <p:cNvPr id="203" name="Google Shape;203;g2b3d8213f31_1_31"/>
          <p:cNvGrpSpPr/>
          <p:nvPr/>
        </p:nvGrpSpPr>
        <p:grpSpPr>
          <a:xfrm>
            <a:off x="533400" y="381000"/>
            <a:ext cx="7354951" cy="5638800"/>
            <a:chOff x="533400" y="381000"/>
            <a:chExt cx="7354951" cy="5638800"/>
          </a:xfrm>
        </p:grpSpPr>
        <p:pic>
          <p:nvPicPr>
            <p:cNvPr id="204" name="Google Shape;204;g2b3d8213f31_1_31"/>
            <p:cNvPicPr preferRelativeResize="0"/>
            <p:nvPr/>
          </p:nvPicPr>
          <p:blipFill rotWithShape="1">
            <a:blip r:embed="rId3">
              <a:alphaModFix/>
            </a:blip>
            <a:srcRect b="0" l="0" r="0" t="0"/>
            <a:stretch/>
          </p:blipFill>
          <p:spPr>
            <a:xfrm>
              <a:off x="533400" y="381000"/>
              <a:ext cx="7354951" cy="5638800"/>
            </a:xfrm>
            <a:prstGeom prst="rect">
              <a:avLst/>
            </a:prstGeom>
            <a:noFill/>
            <a:ln>
              <a:noFill/>
            </a:ln>
          </p:spPr>
        </p:pic>
        <p:sp>
          <p:nvSpPr>
            <p:cNvPr id="205" name="Google Shape;205;g2b3d8213f31_1_31"/>
            <p:cNvSpPr/>
            <p:nvPr/>
          </p:nvSpPr>
          <p:spPr>
            <a:xfrm>
              <a:off x="762000" y="914400"/>
              <a:ext cx="304800" cy="2971800"/>
            </a:xfrm>
            <a:custGeom>
              <a:rect b="b" l="l" r="r" t="t"/>
              <a:pathLst>
                <a:path extrusionOk="0" h="2971800" w="304800">
                  <a:moveTo>
                    <a:pt x="304800" y="2971800"/>
                  </a:moveTo>
                  <a:lnTo>
                    <a:pt x="245481" y="2969795"/>
                  </a:lnTo>
                  <a:lnTo>
                    <a:pt x="197038" y="2964338"/>
                  </a:lnTo>
                  <a:lnTo>
                    <a:pt x="164377" y="2956262"/>
                  </a:lnTo>
                  <a:lnTo>
                    <a:pt x="152400" y="2946400"/>
                  </a:lnTo>
                  <a:lnTo>
                    <a:pt x="152400" y="1511300"/>
                  </a:lnTo>
                  <a:lnTo>
                    <a:pt x="140422" y="1501437"/>
                  </a:lnTo>
                  <a:lnTo>
                    <a:pt x="107761" y="1493361"/>
                  </a:lnTo>
                  <a:lnTo>
                    <a:pt x="59318" y="1487904"/>
                  </a:lnTo>
                  <a:lnTo>
                    <a:pt x="0" y="1485900"/>
                  </a:lnTo>
                  <a:lnTo>
                    <a:pt x="59318" y="1483895"/>
                  </a:lnTo>
                  <a:lnTo>
                    <a:pt x="107761" y="1478438"/>
                  </a:lnTo>
                  <a:lnTo>
                    <a:pt x="140422" y="1470362"/>
                  </a:lnTo>
                  <a:lnTo>
                    <a:pt x="152400" y="1460500"/>
                  </a:lnTo>
                  <a:lnTo>
                    <a:pt x="152400" y="25400"/>
                  </a:lnTo>
                  <a:lnTo>
                    <a:pt x="164377" y="15537"/>
                  </a:lnTo>
                  <a:lnTo>
                    <a:pt x="197038" y="7461"/>
                  </a:lnTo>
                  <a:lnTo>
                    <a:pt x="245481" y="2004"/>
                  </a:lnTo>
                  <a:lnTo>
                    <a:pt x="304800" y="0"/>
                  </a:lnTo>
                </a:path>
              </a:pathLst>
            </a:custGeom>
            <a:noFill/>
            <a:ln cap="flat" cmpd="sng" w="9525">
              <a:solidFill>
                <a:srgbClr val="2CA1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06" name="Google Shape;206;g2b3d8213f31_1_31"/>
          <p:cNvSpPr txBox="1"/>
          <p:nvPr/>
        </p:nvSpPr>
        <p:spPr>
          <a:xfrm>
            <a:off x="77215" y="2541523"/>
            <a:ext cx="788100" cy="84390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1800">
                <a:solidFill>
                  <a:srgbClr val="00AF50"/>
                </a:solidFill>
                <a:latin typeface="Times New Roman"/>
                <a:ea typeface="Times New Roman"/>
                <a:cs typeface="Times New Roman"/>
                <a:sym typeface="Times New Roman"/>
              </a:rPr>
              <a:t>General  Purpose  Register</a:t>
            </a:r>
            <a:endParaRPr sz="1800">
              <a:latin typeface="Times New Roman"/>
              <a:ea typeface="Times New Roman"/>
              <a:cs typeface="Times New Roman"/>
              <a:sym typeface="Times New Roman"/>
            </a:endParaRPr>
          </a:p>
        </p:txBody>
      </p:sp>
      <p:sp>
        <p:nvSpPr>
          <p:cNvPr id="207" name="Google Shape;207;g2b3d8213f31_1_31"/>
          <p:cNvSpPr/>
          <p:nvPr/>
        </p:nvSpPr>
        <p:spPr>
          <a:xfrm>
            <a:off x="762000" y="4267200"/>
            <a:ext cx="304800" cy="1524000"/>
          </a:xfrm>
          <a:custGeom>
            <a:rect b="b" l="l" r="r" t="t"/>
            <a:pathLst>
              <a:path extrusionOk="0" h="1524000" w="304800">
                <a:moveTo>
                  <a:pt x="304800" y="1524000"/>
                </a:moveTo>
                <a:lnTo>
                  <a:pt x="245481" y="1522004"/>
                </a:lnTo>
                <a:lnTo>
                  <a:pt x="197038" y="1516562"/>
                </a:lnTo>
                <a:lnTo>
                  <a:pt x="164377" y="1508489"/>
                </a:lnTo>
                <a:lnTo>
                  <a:pt x="152400" y="1498600"/>
                </a:lnTo>
                <a:lnTo>
                  <a:pt x="152400" y="787400"/>
                </a:lnTo>
                <a:lnTo>
                  <a:pt x="140422" y="777537"/>
                </a:lnTo>
                <a:lnTo>
                  <a:pt x="107761" y="769461"/>
                </a:lnTo>
                <a:lnTo>
                  <a:pt x="59318" y="764004"/>
                </a:lnTo>
                <a:lnTo>
                  <a:pt x="0" y="762000"/>
                </a:lnTo>
                <a:lnTo>
                  <a:pt x="59318" y="759995"/>
                </a:lnTo>
                <a:lnTo>
                  <a:pt x="107761" y="754538"/>
                </a:lnTo>
                <a:lnTo>
                  <a:pt x="140422" y="746462"/>
                </a:lnTo>
                <a:lnTo>
                  <a:pt x="152400" y="736600"/>
                </a:lnTo>
                <a:lnTo>
                  <a:pt x="152400" y="25400"/>
                </a:lnTo>
                <a:lnTo>
                  <a:pt x="164377" y="15537"/>
                </a:lnTo>
                <a:lnTo>
                  <a:pt x="197038" y="7461"/>
                </a:lnTo>
                <a:lnTo>
                  <a:pt x="245481" y="2004"/>
                </a:lnTo>
                <a:lnTo>
                  <a:pt x="304800" y="0"/>
                </a:lnTo>
              </a:path>
            </a:pathLst>
          </a:custGeom>
          <a:noFill/>
          <a:ln cap="flat" cmpd="sng" w="9525">
            <a:solidFill>
              <a:srgbClr val="2CA1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8" name="Google Shape;208;g2b3d8213f31_1_31"/>
          <p:cNvSpPr txBox="1"/>
          <p:nvPr/>
        </p:nvSpPr>
        <p:spPr>
          <a:xfrm>
            <a:off x="77215" y="4370958"/>
            <a:ext cx="825000" cy="567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solidFill>
                  <a:srgbClr val="00AF50"/>
                </a:solidFill>
                <a:latin typeface="Times New Roman"/>
                <a:ea typeface="Times New Roman"/>
                <a:cs typeface="Times New Roman"/>
                <a:sym typeface="Times New Roman"/>
              </a:rPr>
              <a:t>Segment  Register</a:t>
            </a:r>
            <a:endParaRPr sz="1800">
              <a:latin typeface="Times New Roman"/>
              <a:ea typeface="Times New Roman"/>
              <a:cs typeface="Times New Roman"/>
              <a:sym typeface="Times New Roman"/>
            </a:endParaRPr>
          </a:p>
        </p:txBody>
      </p:sp>
      <p:sp>
        <p:nvSpPr>
          <p:cNvPr id="209" name="Google Shape;209;g2b3d8213f31_1_31"/>
          <p:cNvSpPr/>
          <p:nvPr/>
        </p:nvSpPr>
        <p:spPr>
          <a:xfrm>
            <a:off x="7467600" y="838200"/>
            <a:ext cx="685800" cy="3505200"/>
          </a:xfrm>
          <a:custGeom>
            <a:rect b="b" l="l" r="r" t="t"/>
            <a:pathLst>
              <a:path extrusionOk="0" h="3505200" w="685800">
                <a:moveTo>
                  <a:pt x="0" y="0"/>
                </a:moveTo>
                <a:lnTo>
                  <a:pt x="70908" y="1590"/>
                </a:lnTo>
                <a:lnTo>
                  <a:pt x="134620" y="6077"/>
                </a:lnTo>
                <a:lnTo>
                  <a:pt x="188595" y="13033"/>
                </a:lnTo>
                <a:lnTo>
                  <a:pt x="230293" y="22032"/>
                </a:lnTo>
                <a:lnTo>
                  <a:pt x="266700" y="44450"/>
                </a:lnTo>
                <a:lnTo>
                  <a:pt x="266700" y="755650"/>
                </a:lnTo>
                <a:lnTo>
                  <a:pt x="276225" y="767453"/>
                </a:lnTo>
                <a:lnTo>
                  <a:pt x="344804" y="787066"/>
                </a:lnTo>
                <a:lnTo>
                  <a:pt x="398779" y="794022"/>
                </a:lnTo>
                <a:lnTo>
                  <a:pt x="462491" y="798509"/>
                </a:lnTo>
                <a:lnTo>
                  <a:pt x="533400" y="800100"/>
                </a:lnTo>
                <a:lnTo>
                  <a:pt x="462491" y="801690"/>
                </a:lnTo>
                <a:lnTo>
                  <a:pt x="398779" y="806177"/>
                </a:lnTo>
                <a:lnTo>
                  <a:pt x="344804" y="813133"/>
                </a:lnTo>
                <a:lnTo>
                  <a:pt x="303106" y="822132"/>
                </a:lnTo>
                <a:lnTo>
                  <a:pt x="266700" y="844550"/>
                </a:lnTo>
                <a:lnTo>
                  <a:pt x="266700" y="1555750"/>
                </a:lnTo>
                <a:lnTo>
                  <a:pt x="257175" y="1567553"/>
                </a:lnTo>
                <a:lnTo>
                  <a:pt x="230293" y="1578167"/>
                </a:lnTo>
                <a:lnTo>
                  <a:pt x="188595" y="1587166"/>
                </a:lnTo>
                <a:lnTo>
                  <a:pt x="134620" y="1594122"/>
                </a:lnTo>
                <a:lnTo>
                  <a:pt x="70908" y="1598609"/>
                </a:lnTo>
                <a:lnTo>
                  <a:pt x="0" y="1600200"/>
                </a:lnTo>
              </a:path>
              <a:path extrusionOk="0" h="3505200" w="685800">
                <a:moveTo>
                  <a:pt x="76200" y="1981200"/>
                </a:moveTo>
                <a:lnTo>
                  <a:pt x="146068" y="1982541"/>
                </a:lnTo>
                <a:lnTo>
                  <a:pt x="210216" y="1986361"/>
                </a:lnTo>
                <a:lnTo>
                  <a:pt x="266811" y="1992356"/>
                </a:lnTo>
                <a:lnTo>
                  <a:pt x="314019" y="2000222"/>
                </a:lnTo>
                <a:lnTo>
                  <a:pt x="372946" y="2020348"/>
                </a:lnTo>
                <a:lnTo>
                  <a:pt x="381000" y="2032000"/>
                </a:lnTo>
                <a:lnTo>
                  <a:pt x="381000" y="2692400"/>
                </a:lnTo>
                <a:lnTo>
                  <a:pt x="389053" y="2704051"/>
                </a:lnTo>
                <a:lnTo>
                  <a:pt x="447980" y="2724177"/>
                </a:lnTo>
                <a:lnTo>
                  <a:pt x="495188" y="2732043"/>
                </a:lnTo>
                <a:lnTo>
                  <a:pt x="551783" y="2738038"/>
                </a:lnTo>
                <a:lnTo>
                  <a:pt x="615931" y="2741858"/>
                </a:lnTo>
                <a:lnTo>
                  <a:pt x="685800" y="2743200"/>
                </a:lnTo>
                <a:lnTo>
                  <a:pt x="615931" y="2744541"/>
                </a:lnTo>
                <a:lnTo>
                  <a:pt x="551783" y="2748361"/>
                </a:lnTo>
                <a:lnTo>
                  <a:pt x="495188" y="2754356"/>
                </a:lnTo>
                <a:lnTo>
                  <a:pt x="447980" y="2762222"/>
                </a:lnTo>
                <a:lnTo>
                  <a:pt x="389053" y="2782348"/>
                </a:lnTo>
                <a:lnTo>
                  <a:pt x="381000" y="2794000"/>
                </a:lnTo>
                <a:lnTo>
                  <a:pt x="381000" y="3454400"/>
                </a:lnTo>
                <a:lnTo>
                  <a:pt x="372946" y="3466051"/>
                </a:lnTo>
                <a:lnTo>
                  <a:pt x="314019" y="3486177"/>
                </a:lnTo>
                <a:lnTo>
                  <a:pt x="266811" y="3494043"/>
                </a:lnTo>
                <a:lnTo>
                  <a:pt x="210216" y="3500038"/>
                </a:lnTo>
                <a:lnTo>
                  <a:pt x="146068" y="3503858"/>
                </a:lnTo>
                <a:lnTo>
                  <a:pt x="76200" y="3505200"/>
                </a:lnTo>
              </a:path>
            </a:pathLst>
          </a:custGeom>
          <a:noFill/>
          <a:ln cap="flat" cmpd="sng" w="9525">
            <a:solidFill>
              <a:srgbClr val="2CA1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0" name="Google Shape;210;g2b3d8213f31_1_31"/>
          <p:cNvSpPr txBox="1"/>
          <p:nvPr/>
        </p:nvSpPr>
        <p:spPr>
          <a:xfrm>
            <a:off x="8003540" y="1169619"/>
            <a:ext cx="788100" cy="567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00AF50"/>
                </a:solidFill>
                <a:latin typeface="Times New Roman"/>
                <a:ea typeface="Times New Roman"/>
                <a:cs typeface="Times New Roman"/>
                <a:sym typeface="Times New Roman"/>
              </a:rPr>
              <a:t>Index</a:t>
            </a:r>
            <a:endParaRPr sz="18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800">
                <a:solidFill>
                  <a:srgbClr val="00AF50"/>
                </a:solidFill>
                <a:latin typeface="Times New Roman"/>
                <a:ea typeface="Times New Roman"/>
                <a:cs typeface="Times New Roman"/>
                <a:sym typeface="Times New Roman"/>
              </a:rPr>
              <a:t>Register</a:t>
            </a:r>
            <a:endParaRPr sz="1800">
              <a:latin typeface="Times New Roman"/>
              <a:ea typeface="Times New Roman"/>
              <a:cs typeface="Times New Roman"/>
              <a:sym typeface="Times New Roman"/>
            </a:endParaRPr>
          </a:p>
        </p:txBody>
      </p:sp>
      <p:sp>
        <p:nvSpPr>
          <p:cNvPr id="211" name="Google Shape;211;g2b3d8213f31_1_31"/>
          <p:cNvSpPr txBox="1"/>
          <p:nvPr/>
        </p:nvSpPr>
        <p:spPr>
          <a:xfrm>
            <a:off x="8003540" y="2846578"/>
            <a:ext cx="788100" cy="567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solidFill>
                  <a:srgbClr val="00AF50"/>
                </a:solidFill>
                <a:latin typeface="Times New Roman"/>
                <a:ea typeface="Times New Roman"/>
                <a:cs typeface="Times New Roman"/>
                <a:sym typeface="Times New Roman"/>
              </a:rPr>
              <a:t>Pointer  Register</a:t>
            </a:r>
            <a:endParaRPr sz="1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21"/>
          <p:cNvPicPr preferRelativeResize="0"/>
          <p:nvPr/>
        </p:nvPicPr>
        <p:blipFill rotWithShape="1">
          <a:blip r:embed="rId3">
            <a:alphaModFix/>
          </a:blip>
          <a:srcRect b="0" l="0" r="0" t="0"/>
          <a:stretch/>
        </p:blipFill>
        <p:spPr>
          <a:xfrm>
            <a:off x="3840566" y="396307"/>
            <a:ext cx="2609041" cy="420740"/>
          </a:xfrm>
          <a:prstGeom prst="rect">
            <a:avLst/>
          </a:prstGeom>
          <a:noFill/>
          <a:ln>
            <a:noFill/>
          </a:ln>
        </p:spPr>
      </p:pic>
      <p:pic>
        <p:nvPicPr>
          <p:cNvPr id="217" name="Google Shape;217;p21"/>
          <p:cNvPicPr preferRelativeResize="0"/>
          <p:nvPr/>
        </p:nvPicPr>
        <p:blipFill>
          <a:blip r:embed="rId4">
            <a:alphaModFix/>
          </a:blip>
          <a:stretch>
            <a:fillRect/>
          </a:stretch>
        </p:blipFill>
        <p:spPr>
          <a:xfrm>
            <a:off x="304800" y="969447"/>
            <a:ext cx="8839200" cy="53459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2"/>
          <p:cNvSpPr txBox="1"/>
          <p:nvPr/>
        </p:nvSpPr>
        <p:spPr>
          <a:xfrm>
            <a:off x="1109524" y="2137638"/>
            <a:ext cx="3608700" cy="4853400"/>
          </a:xfrm>
          <a:prstGeom prst="rect">
            <a:avLst/>
          </a:prstGeom>
          <a:noFill/>
          <a:ln>
            <a:noFill/>
          </a:ln>
        </p:spPr>
        <p:txBody>
          <a:bodyPr anchorCtr="0" anchor="t" bIns="0" lIns="0" spcFirstLastPara="1" rIns="0" wrap="square" tIns="12700">
            <a:spAutoFit/>
          </a:bodyPr>
          <a:lstStyle/>
          <a:p>
            <a:pPr indent="-256539" lvl="0" marL="268605" marR="0" rtl="0" algn="ctr">
              <a:lnSpc>
                <a:spcPct val="119000"/>
              </a:lnSpc>
              <a:spcBef>
                <a:spcPts val="0"/>
              </a:spcBef>
              <a:spcAft>
                <a:spcPts val="0"/>
              </a:spcAft>
              <a:buClr>
                <a:srgbClr val="2CA1BE"/>
              </a:buClr>
              <a:buSzPts val="2050"/>
              <a:buFont typeface="Helvetica Neue"/>
              <a:buChar char="●"/>
            </a:pPr>
            <a:r>
              <a:rPr lang="en-US" sz="3000">
                <a:solidFill>
                  <a:srgbClr val="FF0000"/>
                </a:solidFill>
                <a:latin typeface="Times New Roman"/>
                <a:ea typeface="Times New Roman"/>
                <a:cs typeface="Times New Roman"/>
                <a:sym typeface="Times New Roman"/>
              </a:rPr>
              <a:t>Six Conditional</a:t>
            </a:r>
            <a:endParaRPr sz="3000">
              <a:solidFill>
                <a:srgbClr val="FF0000"/>
              </a:solidFill>
              <a:latin typeface="Times New Roman"/>
              <a:ea typeface="Times New Roman"/>
              <a:cs typeface="Times New Roman"/>
              <a:sym typeface="Times New Roman"/>
            </a:endParaRPr>
          </a:p>
          <a:p>
            <a:pPr indent="0" lvl="0" marL="0" marR="0" rtl="0" algn="ctr">
              <a:lnSpc>
                <a:spcPct val="119000"/>
              </a:lnSpc>
              <a:spcBef>
                <a:spcPts val="0"/>
              </a:spcBef>
              <a:spcAft>
                <a:spcPts val="0"/>
              </a:spcAft>
              <a:buNone/>
            </a:pPr>
            <a:r>
              <a:rPr lang="en-US" sz="3000">
                <a:solidFill>
                  <a:srgbClr val="FF0000"/>
                </a:solidFill>
                <a:latin typeface="Times New Roman"/>
                <a:ea typeface="Times New Roman"/>
                <a:cs typeface="Times New Roman"/>
                <a:sym typeface="Times New Roman"/>
              </a:rPr>
              <a:t>or status Flags</a:t>
            </a:r>
            <a:endParaRPr sz="3000">
              <a:latin typeface="Times New Roman"/>
              <a:ea typeface="Times New Roman"/>
              <a:cs typeface="Times New Roman"/>
              <a:sym typeface="Times New Roman"/>
            </a:endParaRPr>
          </a:p>
          <a:p>
            <a:pPr indent="-229235" lvl="1" marL="522605" marR="0" rtl="0" algn="l">
              <a:lnSpc>
                <a:spcPct val="117999"/>
              </a:lnSpc>
              <a:spcBef>
                <a:spcPts val="0"/>
              </a:spcBef>
              <a:spcAft>
                <a:spcPts val="0"/>
              </a:spcAft>
              <a:buClr>
                <a:srgbClr val="2CA1BE"/>
              </a:buClr>
              <a:buSzPts val="3000"/>
              <a:buFont typeface="Verdana"/>
              <a:buChar char="◦"/>
            </a:pPr>
            <a:r>
              <a:rPr b="0" i="0" lang="en-US" sz="3000" u="none" cap="none" strike="noStrike">
                <a:latin typeface="Times New Roman"/>
                <a:ea typeface="Times New Roman"/>
                <a:cs typeface="Times New Roman"/>
                <a:sym typeface="Times New Roman"/>
              </a:rPr>
              <a:t>Carry Flag (CF)</a:t>
            </a:r>
            <a:endParaRPr b="0" i="0" sz="3000" u="none" cap="none" strike="noStrike">
              <a:latin typeface="Times New Roman"/>
              <a:ea typeface="Times New Roman"/>
              <a:cs typeface="Times New Roman"/>
              <a:sym typeface="Times New Roman"/>
            </a:endParaRPr>
          </a:p>
          <a:p>
            <a:pPr indent="-229235" lvl="1" marL="522605" marR="0" rtl="0" algn="l">
              <a:lnSpc>
                <a:spcPct val="117999"/>
              </a:lnSpc>
              <a:spcBef>
                <a:spcPts val="0"/>
              </a:spcBef>
              <a:spcAft>
                <a:spcPts val="0"/>
              </a:spcAft>
              <a:buClr>
                <a:srgbClr val="2CA1BE"/>
              </a:buClr>
              <a:buSzPts val="3000"/>
              <a:buFont typeface="Verdana"/>
              <a:buChar char="◦"/>
            </a:pPr>
            <a:r>
              <a:rPr b="0" i="0" lang="en-US" sz="3000" u="none" cap="none" strike="noStrike">
                <a:latin typeface="Times New Roman"/>
                <a:ea typeface="Times New Roman"/>
                <a:cs typeface="Times New Roman"/>
                <a:sym typeface="Times New Roman"/>
              </a:rPr>
              <a:t>Parity Flag (PF)</a:t>
            </a:r>
            <a:endParaRPr b="0" i="0" sz="3000" u="none" cap="none" strike="noStrike">
              <a:latin typeface="Times New Roman"/>
              <a:ea typeface="Times New Roman"/>
              <a:cs typeface="Times New Roman"/>
              <a:sym typeface="Times New Roman"/>
            </a:endParaRPr>
          </a:p>
          <a:p>
            <a:pPr indent="-229235" lvl="1" marL="522605" marR="0" rtl="0" algn="l">
              <a:lnSpc>
                <a:spcPct val="117999"/>
              </a:lnSpc>
              <a:spcBef>
                <a:spcPts val="0"/>
              </a:spcBef>
              <a:spcAft>
                <a:spcPts val="0"/>
              </a:spcAft>
              <a:buClr>
                <a:srgbClr val="2CA1BE"/>
              </a:buClr>
              <a:buSzPts val="3000"/>
              <a:buFont typeface="Verdana"/>
              <a:buChar char="◦"/>
            </a:pPr>
            <a:r>
              <a:rPr b="0" i="0" lang="en-US" sz="3000" u="none" cap="none" strike="noStrike">
                <a:latin typeface="Times New Roman"/>
                <a:ea typeface="Times New Roman"/>
                <a:cs typeface="Times New Roman"/>
                <a:sym typeface="Times New Roman"/>
              </a:rPr>
              <a:t>Auxiliary Flag( AF)</a:t>
            </a:r>
            <a:endParaRPr b="0" i="0" sz="3000" u="none" cap="none" strike="noStrike">
              <a:latin typeface="Times New Roman"/>
              <a:ea typeface="Times New Roman"/>
              <a:cs typeface="Times New Roman"/>
              <a:sym typeface="Times New Roman"/>
            </a:endParaRPr>
          </a:p>
          <a:p>
            <a:pPr indent="-229235" lvl="1" marL="522605" marR="0" rtl="0" algn="l">
              <a:lnSpc>
                <a:spcPct val="117999"/>
              </a:lnSpc>
              <a:spcBef>
                <a:spcPts val="0"/>
              </a:spcBef>
              <a:spcAft>
                <a:spcPts val="0"/>
              </a:spcAft>
              <a:buClr>
                <a:srgbClr val="2CA1BE"/>
              </a:buClr>
              <a:buSzPts val="3000"/>
              <a:buFont typeface="Verdana"/>
              <a:buChar char="◦"/>
            </a:pPr>
            <a:r>
              <a:rPr b="0" i="0" lang="en-US" sz="3000" u="none" cap="none" strike="noStrike">
                <a:latin typeface="Times New Roman"/>
                <a:ea typeface="Times New Roman"/>
                <a:cs typeface="Times New Roman"/>
                <a:sym typeface="Times New Roman"/>
              </a:rPr>
              <a:t>Zero Flag (ZF)</a:t>
            </a:r>
            <a:endParaRPr b="0" i="0" sz="3000" u="none" cap="none" strike="noStrike">
              <a:latin typeface="Times New Roman"/>
              <a:ea typeface="Times New Roman"/>
              <a:cs typeface="Times New Roman"/>
              <a:sym typeface="Times New Roman"/>
            </a:endParaRPr>
          </a:p>
          <a:p>
            <a:pPr indent="-229235" lvl="1" marL="522605" marR="0" rtl="0" algn="l">
              <a:lnSpc>
                <a:spcPct val="117999"/>
              </a:lnSpc>
              <a:spcBef>
                <a:spcPts val="0"/>
              </a:spcBef>
              <a:spcAft>
                <a:spcPts val="0"/>
              </a:spcAft>
              <a:buClr>
                <a:srgbClr val="2CA1BE"/>
              </a:buClr>
              <a:buSzPts val="3000"/>
              <a:buFont typeface="Verdana"/>
              <a:buChar char="◦"/>
            </a:pPr>
            <a:r>
              <a:rPr b="0" i="0" lang="en-US" sz="3000" u="none" cap="none" strike="noStrike">
                <a:latin typeface="Times New Roman"/>
                <a:ea typeface="Times New Roman"/>
                <a:cs typeface="Times New Roman"/>
                <a:sym typeface="Times New Roman"/>
              </a:rPr>
              <a:t>Sign Flag (SF)</a:t>
            </a:r>
            <a:endParaRPr b="0" i="0" sz="3000" u="none" cap="none" strike="noStrike">
              <a:latin typeface="Times New Roman"/>
              <a:ea typeface="Times New Roman"/>
              <a:cs typeface="Times New Roman"/>
              <a:sym typeface="Times New Roman"/>
            </a:endParaRPr>
          </a:p>
          <a:p>
            <a:pPr indent="-229235" lvl="1" marL="522605" marR="0" rtl="0" algn="l">
              <a:lnSpc>
                <a:spcPct val="119000"/>
              </a:lnSpc>
              <a:spcBef>
                <a:spcPts val="0"/>
              </a:spcBef>
              <a:spcAft>
                <a:spcPts val="0"/>
              </a:spcAft>
              <a:buClr>
                <a:srgbClr val="2CA1BE"/>
              </a:buClr>
              <a:buSzPts val="3000"/>
              <a:buFont typeface="Verdana"/>
              <a:buChar char="◦"/>
            </a:pPr>
            <a:r>
              <a:rPr b="0" i="0" lang="en-US" sz="3000" u="none" cap="none" strike="noStrike">
                <a:latin typeface="Times New Roman"/>
                <a:ea typeface="Times New Roman"/>
                <a:cs typeface="Times New Roman"/>
                <a:sym typeface="Times New Roman"/>
              </a:rPr>
              <a:t>Overflow Flag (OF)</a:t>
            </a:r>
            <a:endParaRPr b="0" i="0" sz="3000" u="none" cap="none" strike="noStrike">
              <a:latin typeface="Times New Roman"/>
              <a:ea typeface="Times New Roman"/>
              <a:cs typeface="Times New Roman"/>
              <a:sym typeface="Times New Roman"/>
            </a:endParaRPr>
          </a:p>
          <a:p>
            <a:pPr indent="0" lvl="0" marL="457200" marR="259078" rtl="0" algn="l">
              <a:lnSpc>
                <a:spcPct val="119000"/>
              </a:lnSpc>
              <a:spcBef>
                <a:spcPts val="45"/>
              </a:spcBef>
              <a:spcAft>
                <a:spcPts val="0"/>
              </a:spcAft>
              <a:buNone/>
            </a:pPr>
            <a:r>
              <a:t/>
            </a:r>
            <a:endParaRPr b="0" i="0" sz="3000" u="none" cap="none" strike="noStrike">
              <a:latin typeface="Times New Roman"/>
              <a:ea typeface="Times New Roman"/>
              <a:cs typeface="Times New Roman"/>
              <a:sym typeface="Times New Roman"/>
            </a:endParaRPr>
          </a:p>
        </p:txBody>
      </p:sp>
      <p:pic>
        <p:nvPicPr>
          <p:cNvPr id="223" name="Google Shape;223;p22"/>
          <p:cNvPicPr preferRelativeResize="0"/>
          <p:nvPr/>
        </p:nvPicPr>
        <p:blipFill rotWithShape="1">
          <a:blip r:embed="rId3">
            <a:alphaModFix/>
          </a:blip>
          <a:srcRect b="0" l="0" r="0" t="0"/>
          <a:stretch/>
        </p:blipFill>
        <p:spPr>
          <a:xfrm>
            <a:off x="1109525" y="360587"/>
            <a:ext cx="7338949" cy="1141412"/>
          </a:xfrm>
          <a:prstGeom prst="rect">
            <a:avLst/>
          </a:prstGeom>
          <a:noFill/>
          <a:ln>
            <a:noFill/>
          </a:ln>
        </p:spPr>
      </p:pic>
      <p:sp>
        <p:nvSpPr>
          <p:cNvPr id="224" name="Google Shape;224;p22"/>
          <p:cNvSpPr txBox="1"/>
          <p:nvPr/>
        </p:nvSpPr>
        <p:spPr>
          <a:xfrm>
            <a:off x="5100374" y="2137638"/>
            <a:ext cx="3608700" cy="2113800"/>
          </a:xfrm>
          <a:prstGeom prst="rect">
            <a:avLst/>
          </a:prstGeom>
          <a:noFill/>
          <a:ln>
            <a:noFill/>
          </a:ln>
        </p:spPr>
        <p:txBody>
          <a:bodyPr anchorCtr="0" anchor="t" bIns="0" lIns="0" spcFirstLastPara="1" rIns="0" wrap="square" tIns="12700">
            <a:spAutoFit/>
          </a:bodyPr>
          <a:lstStyle/>
          <a:p>
            <a:pPr indent="-268604" lvl="0" marL="268605" marR="259078" rtl="0" algn="r">
              <a:lnSpc>
                <a:spcPct val="119000"/>
              </a:lnSpc>
              <a:spcBef>
                <a:spcPts val="45"/>
              </a:spcBef>
              <a:spcAft>
                <a:spcPts val="0"/>
              </a:spcAft>
              <a:buClr>
                <a:srgbClr val="2CA1BE"/>
              </a:buClr>
              <a:buSzPts val="2050"/>
              <a:buFont typeface="Helvetica Neue"/>
              <a:buChar char="●"/>
            </a:pPr>
            <a:r>
              <a:rPr lang="en-US" sz="3000">
                <a:solidFill>
                  <a:srgbClr val="FF0000"/>
                </a:solidFill>
                <a:latin typeface="Times New Roman"/>
                <a:ea typeface="Times New Roman"/>
                <a:cs typeface="Times New Roman"/>
                <a:sym typeface="Times New Roman"/>
              </a:rPr>
              <a:t>Three Control Flags</a:t>
            </a:r>
            <a:endParaRPr sz="3000">
              <a:latin typeface="Times New Roman"/>
              <a:ea typeface="Times New Roman"/>
              <a:cs typeface="Times New Roman"/>
              <a:sym typeface="Times New Roman"/>
            </a:endParaRPr>
          </a:p>
          <a:p>
            <a:pPr indent="-228600" lvl="1" marL="228600" marR="280035" rtl="0" algn="r">
              <a:lnSpc>
                <a:spcPct val="118000"/>
              </a:lnSpc>
              <a:spcBef>
                <a:spcPts val="0"/>
              </a:spcBef>
              <a:spcAft>
                <a:spcPts val="0"/>
              </a:spcAft>
              <a:buClr>
                <a:srgbClr val="2CA1BE"/>
              </a:buClr>
              <a:buSzPts val="3000"/>
              <a:buFont typeface="Verdana"/>
              <a:buChar char="◦"/>
            </a:pPr>
            <a:r>
              <a:rPr b="0" i="0" lang="en-US" sz="3000" u="none" cap="none" strike="noStrike">
                <a:latin typeface="Times New Roman"/>
                <a:ea typeface="Times New Roman"/>
                <a:cs typeface="Times New Roman"/>
                <a:sym typeface="Times New Roman"/>
              </a:rPr>
              <a:t>Interrupt Flag (IF)</a:t>
            </a:r>
            <a:endParaRPr b="0" i="0" sz="3000" u="none" cap="none" strike="noStrike">
              <a:latin typeface="Times New Roman"/>
              <a:ea typeface="Times New Roman"/>
              <a:cs typeface="Times New Roman"/>
              <a:sym typeface="Times New Roman"/>
            </a:endParaRPr>
          </a:p>
          <a:p>
            <a:pPr indent="-229235" lvl="1" marL="522605" marR="0" rtl="0" algn="l">
              <a:lnSpc>
                <a:spcPct val="118000"/>
              </a:lnSpc>
              <a:spcBef>
                <a:spcPts val="0"/>
              </a:spcBef>
              <a:spcAft>
                <a:spcPts val="0"/>
              </a:spcAft>
              <a:buClr>
                <a:srgbClr val="2CA1BE"/>
              </a:buClr>
              <a:buSzPts val="3000"/>
              <a:buFont typeface="Verdana"/>
              <a:buChar char="◦"/>
            </a:pPr>
            <a:r>
              <a:rPr b="0" i="0" lang="en-US" sz="3000" u="none" cap="none" strike="noStrike">
                <a:latin typeface="Times New Roman"/>
                <a:ea typeface="Times New Roman"/>
                <a:cs typeface="Times New Roman"/>
                <a:sym typeface="Times New Roman"/>
              </a:rPr>
              <a:t>Trap Flag (TF)</a:t>
            </a:r>
            <a:endParaRPr b="0" i="0" sz="3000" u="none" cap="none" strike="noStrike">
              <a:latin typeface="Times New Roman"/>
              <a:ea typeface="Times New Roman"/>
              <a:cs typeface="Times New Roman"/>
              <a:sym typeface="Times New Roman"/>
            </a:endParaRPr>
          </a:p>
          <a:p>
            <a:pPr indent="-229235" lvl="1" marL="522605" marR="0" rtl="0" algn="l">
              <a:lnSpc>
                <a:spcPct val="119000"/>
              </a:lnSpc>
              <a:spcBef>
                <a:spcPts val="0"/>
              </a:spcBef>
              <a:spcAft>
                <a:spcPts val="0"/>
              </a:spcAft>
              <a:buClr>
                <a:srgbClr val="2CA1BE"/>
              </a:buClr>
              <a:buSzPts val="3000"/>
              <a:buFont typeface="Verdana"/>
              <a:buChar char="◦"/>
            </a:pPr>
            <a:r>
              <a:rPr b="0" i="0" lang="en-US" sz="3000" u="none" cap="none" strike="noStrike">
                <a:latin typeface="Times New Roman"/>
                <a:ea typeface="Times New Roman"/>
                <a:cs typeface="Times New Roman"/>
                <a:sym typeface="Times New Roman"/>
              </a:rPr>
              <a:t>Direction Flag (DF)</a:t>
            </a:r>
            <a:endParaRPr b="0" i="0" sz="3000" u="none" cap="none" strike="noStrike">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3"/>
          <p:cNvSpPr txBox="1"/>
          <p:nvPr/>
        </p:nvSpPr>
        <p:spPr>
          <a:xfrm>
            <a:off x="642625" y="1451829"/>
            <a:ext cx="6259800" cy="2824500"/>
          </a:xfrm>
          <a:prstGeom prst="rect">
            <a:avLst/>
          </a:prstGeom>
          <a:noFill/>
          <a:ln>
            <a:noFill/>
          </a:ln>
        </p:spPr>
        <p:txBody>
          <a:bodyPr anchorCtr="0" anchor="t" bIns="0" lIns="0" spcFirstLastPara="1" rIns="0" wrap="square" tIns="13325">
            <a:spAutoFit/>
          </a:bodyPr>
          <a:lstStyle/>
          <a:p>
            <a:pPr indent="-256540" lvl="0" marL="268605" marR="0" rtl="0" algn="l">
              <a:lnSpc>
                <a:spcPct val="118750"/>
              </a:lnSpc>
              <a:spcBef>
                <a:spcPts val="0"/>
              </a:spcBef>
              <a:spcAft>
                <a:spcPts val="0"/>
              </a:spcAft>
              <a:buClr>
                <a:srgbClr val="2CA1BE"/>
              </a:buClr>
              <a:buSzPts val="2150"/>
              <a:buFont typeface="Helvetica Neue"/>
              <a:buChar char="●"/>
            </a:pPr>
            <a:r>
              <a:rPr lang="en-US" sz="3200">
                <a:solidFill>
                  <a:srgbClr val="FF0000"/>
                </a:solidFill>
                <a:latin typeface="Times New Roman"/>
                <a:ea typeface="Times New Roman"/>
                <a:cs typeface="Times New Roman"/>
                <a:sym typeface="Times New Roman"/>
              </a:rPr>
              <a:t>Four System Flags</a:t>
            </a:r>
            <a:endParaRPr sz="3200">
              <a:latin typeface="Times New Roman"/>
              <a:ea typeface="Times New Roman"/>
              <a:cs typeface="Times New Roman"/>
              <a:sym typeface="Times New Roman"/>
            </a:endParaRPr>
          </a:p>
          <a:p>
            <a:pPr indent="-229234" lvl="1" marL="523240" marR="0" rtl="0" algn="l">
              <a:lnSpc>
                <a:spcPct val="117312"/>
              </a:lnSpc>
              <a:spcBef>
                <a:spcPts val="0"/>
              </a:spcBef>
              <a:spcAft>
                <a:spcPts val="0"/>
              </a:spcAft>
              <a:buClr>
                <a:srgbClr val="2CA1BE"/>
              </a:buClr>
              <a:buSzPts val="3200"/>
              <a:buFont typeface="Verdana"/>
              <a:buChar char="◦"/>
            </a:pPr>
            <a:r>
              <a:rPr b="0" i="0" lang="en-US" sz="3200" u="none" cap="none" strike="noStrike">
                <a:latin typeface="Times New Roman"/>
                <a:ea typeface="Times New Roman"/>
                <a:cs typeface="Times New Roman"/>
                <a:sym typeface="Times New Roman"/>
              </a:rPr>
              <a:t>Input/output privilege level (IOPL)</a:t>
            </a:r>
            <a:endParaRPr b="0" i="0" sz="3200" u="none" cap="none" strike="noStrike">
              <a:latin typeface="Times New Roman"/>
              <a:ea typeface="Times New Roman"/>
              <a:cs typeface="Times New Roman"/>
              <a:sym typeface="Times New Roman"/>
            </a:endParaRPr>
          </a:p>
          <a:p>
            <a:pPr indent="-229234" lvl="1" marL="523240" marR="0" rtl="0" algn="l">
              <a:lnSpc>
                <a:spcPct val="117312"/>
              </a:lnSpc>
              <a:spcBef>
                <a:spcPts val="0"/>
              </a:spcBef>
              <a:spcAft>
                <a:spcPts val="0"/>
              </a:spcAft>
              <a:buClr>
                <a:srgbClr val="2CA1BE"/>
              </a:buClr>
              <a:buSzPts val="3200"/>
              <a:buFont typeface="Verdana"/>
              <a:buChar char="◦"/>
            </a:pPr>
            <a:r>
              <a:rPr b="0" i="0" lang="en-US" sz="3200" u="none" cap="none" strike="noStrike">
                <a:latin typeface="Times New Roman"/>
                <a:ea typeface="Times New Roman"/>
                <a:cs typeface="Times New Roman"/>
                <a:sym typeface="Times New Roman"/>
              </a:rPr>
              <a:t>Nested Task (NT)</a:t>
            </a:r>
            <a:endParaRPr b="0" i="0" sz="3200" u="none" cap="none" strike="noStrike">
              <a:latin typeface="Times New Roman"/>
              <a:ea typeface="Times New Roman"/>
              <a:cs typeface="Times New Roman"/>
              <a:sym typeface="Times New Roman"/>
            </a:endParaRPr>
          </a:p>
          <a:p>
            <a:pPr indent="-229234" lvl="1" marL="523240" marR="0" rtl="0" algn="l">
              <a:lnSpc>
                <a:spcPct val="117312"/>
              </a:lnSpc>
              <a:spcBef>
                <a:spcPts val="0"/>
              </a:spcBef>
              <a:spcAft>
                <a:spcPts val="0"/>
              </a:spcAft>
              <a:buClr>
                <a:srgbClr val="2CA1BE"/>
              </a:buClr>
              <a:buSzPts val="3200"/>
              <a:buFont typeface="Verdana"/>
              <a:buChar char="◦"/>
            </a:pPr>
            <a:r>
              <a:rPr b="0" i="0" lang="en-US" sz="3200" u="none" cap="none" strike="noStrike">
                <a:latin typeface="Times New Roman"/>
                <a:ea typeface="Times New Roman"/>
                <a:cs typeface="Times New Roman"/>
                <a:sym typeface="Times New Roman"/>
              </a:rPr>
              <a:t>Resume Flag (RF)</a:t>
            </a:r>
            <a:endParaRPr b="0" i="0" sz="3200" u="none" cap="none" strike="noStrike">
              <a:latin typeface="Times New Roman"/>
              <a:ea typeface="Times New Roman"/>
              <a:cs typeface="Times New Roman"/>
              <a:sym typeface="Times New Roman"/>
            </a:endParaRPr>
          </a:p>
          <a:p>
            <a:pPr indent="-229234" lvl="1" marL="523240" marR="0" rtl="0" algn="l">
              <a:lnSpc>
                <a:spcPct val="118750"/>
              </a:lnSpc>
              <a:spcBef>
                <a:spcPts val="0"/>
              </a:spcBef>
              <a:spcAft>
                <a:spcPts val="0"/>
              </a:spcAft>
              <a:buClr>
                <a:srgbClr val="2CA1BE"/>
              </a:buClr>
              <a:buSzPts val="3200"/>
              <a:buFont typeface="Verdana"/>
              <a:buChar char="◦"/>
            </a:pPr>
            <a:r>
              <a:rPr b="0" i="0" lang="en-US" sz="3200" u="none" cap="none" strike="noStrike">
                <a:latin typeface="Times New Roman"/>
                <a:ea typeface="Times New Roman"/>
                <a:cs typeface="Times New Roman"/>
                <a:sym typeface="Times New Roman"/>
              </a:rPr>
              <a:t>Virtual Mode Flag (VM)</a:t>
            </a:r>
            <a:endParaRPr b="0" i="0" sz="3200" u="none" cap="none" strike="noStrike">
              <a:latin typeface="Times New Roman"/>
              <a:ea typeface="Times New Roman"/>
              <a:cs typeface="Times New Roman"/>
              <a:sym typeface="Times New Roman"/>
            </a:endParaRPr>
          </a:p>
        </p:txBody>
      </p:sp>
      <p:pic>
        <p:nvPicPr>
          <p:cNvPr id="230" name="Google Shape;230;p23"/>
          <p:cNvPicPr preferRelativeResize="0"/>
          <p:nvPr/>
        </p:nvPicPr>
        <p:blipFill rotWithShape="1">
          <a:blip r:embed="rId3">
            <a:alphaModFix/>
          </a:blip>
          <a:srcRect b="0" l="0" r="0" t="0"/>
          <a:stretch/>
        </p:blipFill>
        <p:spPr>
          <a:xfrm>
            <a:off x="176212" y="274637"/>
            <a:ext cx="8510524" cy="12430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4"/>
          <p:cNvSpPr txBox="1"/>
          <p:nvPr/>
        </p:nvSpPr>
        <p:spPr>
          <a:xfrm>
            <a:off x="556650" y="924050"/>
            <a:ext cx="8037900" cy="563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t>Control Flags</a:t>
            </a:r>
            <a:endParaRPr b="1" sz="1700"/>
          </a:p>
          <a:p>
            <a:pPr indent="0" lvl="0" marL="0" rtl="0" algn="l">
              <a:spcBef>
                <a:spcPts val="0"/>
              </a:spcBef>
              <a:spcAft>
                <a:spcPts val="0"/>
              </a:spcAft>
              <a:buNone/>
            </a:pPr>
            <a:r>
              <a:t/>
            </a:r>
            <a:endParaRPr sz="1700"/>
          </a:p>
          <a:p>
            <a:pPr indent="0" lvl="0" marL="0" rtl="0" algn="l">
              <a:spcBef>
                <a:spcPts val="0"/>
              </a:spcBef>
              <a:spcAft>
                <a:spcPts val="0"/>
              </a:spcAft>
              <a:buNone/>
            </a:pPr>
            <a:r>
              <a:rPr b="1" lang="en-US" sz="1700"/>
              <a:t>DF ( Direction flag) : </a:t>
            </a:r>
            <a:r>
              <a:rPr lang="en-US" sz="1700"/>
              <a:t>The direction flag controls the direction of string operations. When the D flag is cleared these operations process strings from low memory up towards high memory. This means that offset pointers (usually SI and DI) are incremented by 1 after each operation in the string instructions when D flag is cleared. If the D flag is set, then SI and DI are decremented by 1 after each operation to process strings from high to low memory.</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US" sz="1700"/>
              <a:t>IF (Interrupt Flag) : </a:t>
            </a:r>
            <a:r>
              <a:rPr lang="en-US" sz="1700"/>
              <a:t>When interrupt flag is set, the 80386 recognizes and handles external hardware interrupts on its INTR pin. If the interrupt flag is cleared, 80386 ignores any inputs on this pin. The IF flag is set and cleared with the STI and CLI instructions, respectively.</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US" sz="1700"/>
              <a:t>TF (Trap Flag) : </a:t>
            </a:r>
            <a:r>
              <a:rPr lang="en-US" sz="1700"/>
              <a:t>Trap flag allows user to single-step through programs. When an 80386 detects that this flag is set, it executes one instruction and then automatically generates an internal exception 1. After servicing the exception, the processor executes the next instruction and repeats the process. This single stepping continues until program code resets this flag for debugging programs single step facility is used.</a:t>
            </a:r>
            <a:endParaRPr sz="1700"/>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b490a1a008_0_13"/>
          <p:cNvSpPr txBox="1"/>
          <p:nvPr/>
        </p:nvSpPr>
        <p:spPr>
          <a:xfrm>
            <a:off x="567800" y="1235775"/>
            <a:ext cx="8182800" cy="46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t>System Flags</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b="1" lang="en-US" sz="1900"/>
              <a:t>VM (Virtual Memory)  </a:t>
            </a:r>
            <a:r>
              <a:rPr lang="en-US" sz="1900"/>
              <a:t>flag indicates operating mode of 80386. When VM flag is set, 80386 switches from protected mode to virtual 8086 mode.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b="1" lang="en-US" sz="1900"/>
              <a:t>R (Resume) flag/Restart flag :</a:t>
            </a:r>
            <a:r>
              <a:rPr lang="en-US" sz="1900"/>
              <a:t> This flag, when set allows selective masking of some exceptions at the time of debugging.</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b="1" lang="en-US" sz="1900"/>
              <a:t>NT (Nested flag) : </a:t>
            </a:r>
            <a:r>
              <a:rPr lang="en-US" sz="1900"/>
              <a:t>This flag is set when one system task invokes another task. (i.e. nested task).</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b="1" lang="en-US" sz="1900"/>
              <a:t>IOPL (1/0 Privilege level) : </a:t>
            </a:r>
            <a:r>
              <a:rPr lang="en-US" sz="1900"/>
              <a:t>The two bits in the IOPL are used by the processor and the operating system to determine your application's access to I/0 facilities. It holds privilege level, from O to 3, at which the current code is running in order to execute any I/0 related instruction.</a:t>
            </a: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txBox="1"/>
          <p:nvPr/>
        </p:nvSpPr>
        <p:spPr>
          <a:xfrm>
            <a:off x="1252524" y="583535"/>
            <a:ext cx="7355840" cy="2883535"/>
          </a:xfrm>
          <a:prstGeom prst="rect">
            <a:avLst/>
          </a:prstGeom>
          <a:noFill/>
          <a:ln>
            <a:noFill/>
          </a:ln>
        </p:spPr>
        <p:txBody>
          <a:bodyPr anchorCtr="0" anchor="t" bIns="0" lIns="0" spcFirstLastPara="1" rIns="0" wrap="square" tIns="59050">
            <a:spAutoFit/>
          </a:bodyPr>
          <a:lstStyle/>
          <a:p>
            <a:pPr indent="-256540" lvl="0" marL="268605" marR="0" rtl="0" algn="l">
              <a:lnSpc>
                <a:spcPct val="100000"/>
              </a:lnSpc>
              <a:spcBef>
                <a:spcPts val="0"/>
              </a:spcBef>
              <a:spcAft>
                <a:spcPts val="0"/>
              </a:spcAft>
              <a:buClr>
                <a:srgbClr val="2CA1BE"/>
              </a:buClr>
              <a:buSzPts val="1900"/>
              <a:buFont typeface="Helvetica Neue"/>
              <a:buChar char="●"/>
            </a:pPr>
            <a:r>
              <a:rPr lang="en-US" sz="2800">
                <a:solidFill>
                  <a:srgbClr val="3333CC"/>
                </a:solidFill>
                <a:latin typeface="Times New Roman"/>
                <a:ea typeface="Times New Roman"/>
                <a:cs typeface="Times New Roman"/>
                <a:sym typeface="Times New Roman"/>
              </a:rPr>
              <a:t>NT (Nested flag) :</a:t>
            </a:r>
            <a:endParaRPr sz="2800">
              <a:latin typeface="Times New Roman"/>
              <a:ea typeface="Times New Roman"/>
              <a:cs typeface="Times New Roman"/>
              <a:sym typeface="Times New Roman"/>
            </a:endParaRPr>
          </a:p>
          <a:p>
            <a:pPr indent="-228600" lvl="1" marL="522605" marR="5080" rtl="0" algn="l">
              <a:lnSpc>
                <a:spcPct val="100000"/>
              </a:lnSpc>
              <a:spcBef>
                <a:spcPts val="315"/>
              </a:spcBef>
              <a:spcAft>
                <a:spcPts val="0"/>
              </a:spcAft>
              <a:buClr>
                <a:srgbClr val="2CA1BE"/>
              </a:buClr>
              <a:buSzPts val="2400"/>
              <a:buFont typeface="Verdana"/>
              <a:buChar char="◦"/>
            </a:pPr>
            <a:r>
              <a:rPr b="0" i="0" lang="en-US" sz="2400" u="none" cap="none" strike="noStrike">
                <a:latin typeface="Times New Roman"/>
                <a:ea typeface="Times New Roman"/>
                <a:cs typeface="Times New Roman"/>
                <a:sym typeface="Times New Roman"/>
              </a:rPr>
              <a:t>This flag is set when one system task invokes another  task.(i.e. nested task).</a:t>
            </a:r>
            <a:endParaRPr b="0" i="0" sz="2400" u="none" cap="none" strike="noStrike">
              <a:latin typeface="Times New Roman"/>
              <a:ea typeface="Times New Roman"/>
              <a:cs typeface="Times New Roman"/>
              <a:sym typeface="Times New Roman"/>
            </a:endParaRPr>
          </a:p>
          <a:p>
            <a:pPr indent="-256540" lvl="0" marL="268605" marR="0" rtl="0" algn="l">
              <a:lnSpc>
                <a:spcPct val="100000"/>
              </a:lnSpc>
              <a:spcBef>
                <a:spcPts val="395"/>
              </a:spcBef>
              <a:spcAft>
                <a:spcPts val="0"/>
              </a:spcAft>
              <a:buClr>
                <a:srgbClr val="2CA1BE"/>
              </a:buClr>
              <a:buSzPts val="1900"/>
              <a:buFont typeface="Helvetica Neue"/>
              <a:buChar char="●"/>
            </a:pPr>
            <a:r>
              <a:rPr lang="en-US" sz="2800">
                <a:solidFill>
                  <a:srgbClr val="3333CC"/>
                </a:solidFill>
                <a:latin typeface="Times New Roman"/>
                <a:ea typeface="Times New Roman"/>
                <a:cs typeface="Times New Roman"/>
                <a:sym typeface="Times New Roman"/>
              </a:rPr>
              <a:t>IOPL (l/O Privilege level) :</a:t>
            </a:r>
            <a:endParaRPr sz="2800">
              <a:latin typeface="Times New Roman"/>
              <a:ea typeface="Times New Roman"/>
              <a:cs typeface="Times New Roman"/>
              <a:sym typeface="Times New Roman"/>
            </a:endParaRPr>
          </a:p>
          <a:p>
            <a:pPr indent="-228600" lvl="1" marL="522605" marR="128270" rtl="0" algn="l">
              <a:lnSpc>
                <a:spcPct val="100000"/>
              </a:lnSpc>
              <a:spcBef>
                <a:spcPts val="305"/>
              </a:spcBef>
              <a:spcAft>
                <a:spcPts val="0"/>
              </a:spcAft>
              <a:buClr>
                <a:srgbClr val="2CA1BE"/>
              </a:buClr>
              <a:buSzPts val="2400"/>
              <a:buFont typeface="Verdana"/>
              <a:buChar char="◦"/>
            </a:pPr>
            <a:r>
              <a:rPr b="0" i="0" lang="en-US" sz="2400" u="none" cap="none" strike="noStrike">
                <a:latin typeface="Times New Roman"/>
                <a:ea typeface="Times New Roman"/>
                <a:cs typeface="Times New Roman"/>
                <a:sym typeface="Times New Roman"/>
              </a:rPr>
              <a:t>The two bits in the IOPL are used by the processor and  the operating system to determine your application's  access to I/O facilities.</a:t>
            </a:r>
            <a:endParaRPr b="0" i="0" sz="2400" u="none" cap="none" strike="noStrike">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65508b9134_0_22"/>
          <p:cNvSpPr txBox="1"/>
          <p:nvPr>
            <p:ph type="title"/>
          </p:nvPr>
        </p:nvSpPr>
        <p:spPr>
          <a:xfrm>
            <a:off x="1111000" y="2070600"/>
            <a:ext cx="6762000" cy="1860000"/>
          </a:xfrm>
          <a:prstGeom prst="rect">
            <a:avLst/>
          </a:prstGeom>
          <a:noFill/>
          <a:ln>
            <a:noFill/>
          </a:ln>
        </p:spPr>
        <p:txBody>
          <a:bodyPr anchorCtr="0" anchor="t" bIns="0" lIns="0" spcFirstLastPara="1" rIns="0" wrap="square" tIns="12700">
            <a:spAutoFit/>
          </a:bodyPr>
          <a:lstStyle/>
          <a:p>
            <a:pPr indent="0" lvl="0" marL="0" marR="5080" rtl="0" algn="ctr">
              <a:lnSpc>
                <a:spcPct val="100000"/>
              </a:lnSpc>
              <a:spcBef>
                <a:spcPts val="0"/>
              </a:spcBef>
              <a:spcAft>
                <a:spcPts val="0"/>
              </a:spcAft>
              <a:buNone/>
            </a:pPr>
            <a:r>
              <a:rPr lang="en-US" sz="6000">
                <a:solidFill>
                  <a:srgbClr val="3333CC"/>
                </a:solidFill>
                <a:latin typeface="Arial"/>
                <a:ea typeface="Arial"/>
                <a:cs typeface="Arial"/>
                <a:sym typeface="Arial"/>
              </a:rPr>
              <a:t>Operating</a:t>
            </a:r>
            <a:r>
              <a:rPr lang="en-US" sz="6000">
                <a:solidFill>
                  <a:srgbClr val="3333CC"/>
                </a:solidFill>
                <a:latin typeface="Arial"/>
                <a:ea typeface="Arial"/>
                <a:cs typeface="Arial"/>
                <a:sym typeface="Arial"/>
              </a:rPr>
              <a:t> Modes of 80386 </a:t>
            </a:r>
            <a:r>
              <a:rPr lang="en-US" sz="6000">
                <a:solidFill>
                  <a:srgbClr val="3333CC"/>
                </a:solidFill>
                <a:latin typeface="Arial"/>
                <a:ea typeface="Arial"/>
                <a:cs typeface="Arial"/>
                <a:sym typeface="Arial"/>
              </a:rPr>
              <a:t> </a:t>
            </a:r>
            <a:endParaRPr sz="6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ad4e793502_1_0"/>
          <p:cNvSpPr txBox="1"/>
          <p:nvPr/>
        </p:nvSpPr>
        <p:spPr>
          <a:xfrm>
            <a:off x="-75" y="263175"/>
            <a:ext cx="9144000" cy="71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200">
                <a:solidFill>
                  <a:schemeClr val="dk1"/>
                </a:solidFill>
                <a:latin typeface="Calibri"/>
                <a:ea typeface="Calibri"/>
                <a:cs typeface="Calibri"/>
                <a:sym typeface="Calibri"/>
              </a:rPr>
              <a:t>Syllabus </a:t>
            </a:r>
            <a:endParaRPr b="1" sz="3200">
              <a:solidFill>
                <a:schemeClr val="dk1"/>
              </a:solidFill>
              <a:latin typeface="Calibri"/>
              <a:ea typeface="Calibri"/>
              <a:cs typeface="Calibri"/>
              <a:sym typeface="Calibri"/>
            </a:endParaRPr>
          </a:p>
        </p:txBody>
      </p:sp>
      <p:sp>
        <p:nvSpPr>
          <p:cNvPr id="88" name="Google Shape;88;g2ad4e793502_1_0"/>
          <p:cNvSpPr txBox="1"/>
          <p:nvPr/>
        </p:nvSpPr>
        <p:spPr>
          <a:xfrm>
            <a:off x="890650" y="975300"/>
            <a:ext cx="8253300" cy="56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t>Part B: Applications </a:t>
            </a:r>
            <a:r>
              <a:rPr b="1" lang="en-US" sz="2700"/>
              <a:t>Instruction</a:t>
            </a:r>
            <a:r>
              <a:rPr b="1" lang="en-US" sz="2700"/>
              <a:t> Set</a:t>
            </a:r>
            <a:endParaRPr b="1" sz="2700"/>
          </a:p>
          <a:p>
            <a:pPr indent="0" lvl="0" marL="457200" rtl="0" algn="l">
              <a:spcBef>
                <a:spcPts val="0"/>
              </a:spcBef>
              <a:spcAft>
                <a:spcPts val="0"/>
              </a:spcAft>
              <a:buNone/>
            </a:pPr>
            <a:r>
              <a:t/>
            </a:r>
            <a:endParaRPr b="1" sz="2700"/>
          </a:p>
          <a:p>
            <a:pPr indent="-400050" lvl="0" marL="457200" rtl="0" algn="l">
              <a:spcBef>
                <a:spcPts val="0"/>
              </a:spcBef>
              <a:spcAft>
                <a:spcPts val="0"/>
              </a:spcAft>
              <a:buSzPts val="2700"/>
              <a:buAutoNum type="arabicPeriod"/>
            </a:pPr>
            <a:r>
              <a:rPr b="1" lang="en-US" sz="2700"/>
              <a:t>Data Movement Instruction </a:t>
            </a:r>
            <a:endParaRPr b="1" sz="2700"/>
          </a:p>
          <a:p>
            <a:pPr indent="-400050" lvl="0" marL="457200" rtl="0" algn="l">
              <a:spcBef>
                <a:spcPts val="0"/>
              </a:spcBef>
              <a:spcAft>
                <a:spcPts val="0"/>
              </a:spcAft>
              <a:buSzPts val="2700"/>
              <a:buAutoNum type="arabicPeriod"/>
            </a:pPr>
            <a:r>
              <a:rPr b="1" lang="en-US" sz="2700"/>
              <a:t>Binary Arithmetic </a:t>
            </a:r>
            <a:r>
              <a:rPr b="1" lang="en-US" sz="2700">
                <a:solidFill>
                  <a:schemeClr val="dk1"/>
                </a:solidFill>
              </a:rPr>
              <a:t>Instruction</a:t>
            </a:r>
            <a:endParaRPr b="1" sz="2700"/>
          </a:p>
          <a:p>
            <a:pPr indent="-400050" lvl="0" marL="457200" rtl="0" algn="l">
              <a:spcBef>
                <a:spcPts val="0"/>
              </a:spcBef>
              <a:spcAft>
                <a:spcPts val="0"/>
              </a:spcAft>
              <a:buSzPts val="2700"/>
              <a:buAutoNum type="arabicPeriod"/>
            </a:pPr>
            <a:r>
              <a:rPr b="1" lang="en-US" sz="2700"/>
              <a:t>Decimal </a:t>
            </a:r>
            <a:r>
              <a:rPr b="1" lang="en-US" sz="2700">
                <a:solidFill>
                  <a:schemeClr val="dk1"/>
                </a:solidFill>
              </a:rPr>
              <a:t>Arithmetic Instruction</a:t>
            </a:r>
            <a:endParaRPr b="1" sz="2700">
              <a:solidFill>
                <a:schemeClr val="dk1"/>
              </a:solidFill>
            </a:endParaRPr>
          </a:p>
          <a:p>
            <a:pPr indent="-400050" lvl="0" marL="457200" rtl="0" algn="l">
              <a:spcBef>
                <a:spcPts val="0"/>
              </a:spcBef>
              <a:spcAft>
                <a:spcPts val="0"/>
              </a:spcAft>
              <a:buSzPts val="2700"/>
              <a:buAutoNum type="arabicPeriod"/>
            </a:pPr>
            <a:r>
              <a:rPr b="1" lang="en-US" sz="2700"/>
              <a:t>Logical Instruction</a:t>
            </a:r>
            <a:endParaRPr b="1" sz="2700"/>
          </a:p>
          <a:p>
            <a:pPr indent="-400050" lvl="0" marL="457200" rtl="0" algn="l">
              <a:spcBef>
                <a:spcPts val="0"/>
              </a:spcBef>
              <a:spcAft>
                <a:spcPts val="0"/>
              </a:spcAft>
              <a:buSzPts val="2700"/>
              <a:buAutoNum type="arabicPeriod"/>
            </a:pPr>
            <a:r>
              <a:rPr b="1" lang="en-US" sz="2700"/>
              <a:t>Control Transfer Instruction</a:t>
            </a:r>
            <a:endParaRPr b="1" sz="2700"/>
          </a:p>
          <a:p>
            <a:pPr indent="-400050" lvl="0" marL="457200" rtl="0" algn="l">
              <a:spcBef>
                <a:spcPts val="0"/>
              </a:spcBef>
              <a:spcAft>
                <a:spcPts val="0"/>
              </a:spcAft>
              <a:buSzPts val="2700"/>
              <a:buAutoNum type="arabicPeriod"/>
            </a:pPr>
            <a:r>
              <a:rPr b="1" lang="en-US" sz="2700"/>
              <a:t>String and Character Transfer Instruction</a:t>
            </a:r>
            <a:endParaRPr b="1" sz="2700"/>
          </a:p>
          <a:p>
            <a:pPr indent="-400050" lvl="0" marL="457200" rtl="0" algn="l">
              <a:spcBef>
                <a:spcPts val="0"/>
              </a:spcBef>
              <a:spcAft>
                <a:spcPts val="0"/>
              </a:spcAft>
              <a:buSzPts val="2700"/>
              <a:buAutoNum type="arabicPeriod"/>
            </a:pPr>
            <a:r>
              <a:rPr b="1" lang="en-US" sz="2700"/>
              <a:t>Flag Control Instruction</a:t>
            </a:r>
            <a:endParaRPr b="1" sz="2700"/>
          </a:p>
          <a:p>
            <a:pPr indent="-400050" lvl="0" marL="457200" rtl="0" algn="l">
              <a:spcBef>
                <a:spcPts val="0"/>
              </a:spcBef>
              <a:spcAft>
                <a:spcPts val="0"/>
              </a:spcAft>
              <a:buSzPts val="2700"/>
              <a:buAutoNum type="arabicPeriod"/>
            </a:pPr>
            <a:r>
              <a:rPr b="1" lang="en-US" sz="2700"/>
              <a:t>Coprocessor Interface Instruction</a:t>
            </a:r>
            <a:endParaRPr b="1" sz="2700"/>
          </a:p>
          <a:p>
            <a:pPr indent="-400050" lvl="0" marL="457200" rtl="0" algn="l">
              <a:spcBef>
                <a:spcPts val="0"/>
              </a:spcBef>
              <a:spcAft>
                <a:spcPts val="0"/>
              </a:spcAft>
              <a:buSzPts val="2700"/>
              <a:buAutoNum type="arabicPeriod"/>
            </a:pPr>
            <a:r>
              <a:rPr b="1" lang="en-US" sz="2700"/>
              <a:t>Segment Register </a:t>
            </a:r>
            <a:r>
              <a:rPr b="1" lang="en-US" sz="2700">
                <a:solidFill>
                  <a:schemeClr val="dk1"/>
                </a:solidFill>
              </a:rPr>
              <a:t>Instruction</a:t>
            </a:r>
            <a:endParaRPr b="1" sz="2700">
              <a:solidFill>
                <a:schemeClr val="dk1"/>
              </a:solidFill>
            </a:endParaRPr>
          </a:p>
          <a:p>
            <a:pPr indent="-406400" lvl="0" marL="457200" rtl="0" algn="l">
              <a:spcBef>
                <a:spcPts val="0"/>
              </a:spcBef>
              <a:spcAft>
                <a:spcPts val="0"/>
              </a:spcAft>
              <a:buSzPts val="2800"/>
              <a:buAutoNum type="arabicPeriod"/>
            </a:pPr>
            <a:r>
              <a:rPr b="1" lang="en-US" sz="2700"/>
              <a:t>Mis. Instruction</a:t>
            </a:r>
            <a:r>
              <a:rPr b="1" lang="en-US" sz="2500"/>
              <a:t> </a:t>
            </a:r>
            <a:r>
              <a:rPr b="1" lang="en-US" sz="2800"/>
              <a:t>  </a:t>
            </a:r>
            <a:endParaRPr b="1" sz="3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65508b9134_0_26"/>
          <p:cNvSpPr txBox="1"/>
          <p:nvPr>
            <p:ph type="title"/>
          </p:nvPr>
        </p:nvSpPr>
        <p:spPr>
          <a:xfrm>
            <a:off x="139325" y="17775"/>
            <a:ext cx="8731200" cy="846600"/>
          </a:xfrm>
          <a:prstGeom prst="rect">
            <a:avLst/>
          </a:prstGeom>
        </p:spPr>
        <p:txBody>
          <a:bodyPr anchorCtr="0" anchor="t" bIns="0" lIns="0" spcFirstLastPara="1" rIns="0" wrap="square" tIns="0">
            <a:spAutoFit/>
          </a:bodyPr>
          <a:lstStyle/>
          <a:p>
            <a:pPr indent="0" lvl="0" marL="0" marR="5080" rtl="0" algn="ctr">
              <a:spcBef>
                <a:spcPts val="0"/>
              </a:spcBef>
              <a:spcAft>
                <a:spcPts val="0"/>
              </a:spcAft>
              <a:buClr>
                <a:schemeClr val="dk1"/>
              </a:buClr>
              <a:buFont typeface="Arial"/>
              <a:buNone/>
            </a:pPr>
            <a:r>
              <a:rPr lang="en-US" sz="5500">
                <a:solidFill>
                  <a:srgbClr val="3333CC"/>
                </a:solidFill>
                <a:latin typeface="Arial"/>
                <a:ea typeface="Arial"/>
                <a:cs typeface="Arial"/>
                <a:sym typeface="Arial"/>
              </a:rPr>
              <a:t>Operating Modes of 80386</a:t>
            </a:r>
            <a:endParaRPr sz="3100"/>
          </a:p>
        </p:txBody>
      </p:sp>
      <p:sp>
        <p:nvSpPr>
          <p:cNvPr id="256" name="Google Shape;256;g265508b9134_0_26"/>
          <p:cNvSpPr txBox="1"/>
          <p:nvPr/>
        </p:nvSpPr>
        <p:spPr>
          <a:xfrm>
            <a:off x="200400" y="1213500"/>
            <a:ext cx="8670000" cy="52410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Clr>
                <a:srgbClr val="FF0000"/>
              </a:buClr>
              <a:buSzPts val="1800"/>
              <a:buFont typeface="Roboto"/>
              <a:buNone/>
            </a:pPr>
            <a:r>
              <a:rPr b="1" lang="en-US" sz="1800">
                <a:solidFill>
                  <a:srgbClr val="FF0000"/>
                </a:solidFill>
                <a:latin typeface="Roboto"/>
                <a:ea typeface="Roboto"/>
                <a:cs typeface="Roboto"/>
                <a:sym typeface="Roboto"/>
              </a:rPr>
              <a:t>1. </a:t>
            </a:r>
            <a:r>
              <a:rPr b="1" lang="en-US" sz="1800">
                <a:solidFill>
                  <a:srgbClr val="FF0000"/>
                </a:solidFill>
                <a:latin typeface="Roboto"/>
                <a:ea typeface="Roboto"/>
                <a:cs typeface="Roboto"/>
                <a:sym typeface="Roboto"/>
              </a:rPr>
              <a:t>Real Mode:</a:t>
            </a:r>
            <a:endParaRPr b="1" sz="1800">
              <a:solidFill>
                <a:srgbClr val="FF0000"/>
              </a:solidFill>
              <a:latin typeface="Roboto"/>
              <a:ea typeface="Roboto"/>
              <a:cs typeface="Roboto"/>
              <a:sym typeface="Roboto"/>
            </a:endParaRPr>
          </a:p>
          <a:p>
            <a:pPr indent="-342900" lvl="1" marL="914400" rtl="0" algn="l">
              <a:lnSpc>
                <a:spcPct val="115000"/>
              </a:lnSpc>
              <a:spcBef>
                <a:spcPts val="0"/>
              </a:spcBef>
              <a:spcAft>
                <a:spcPts val="0"/>
              </a:spcAft>
              <a:buClr>
                <a:srgbClr val="374151"/>
              </a:buClr>
              <a:buSzPts val="1800"/>
              <a:buFont typeface="Roboto"/>
              <a:buChar char="●"/>
            </a:pPr>
            <a:r>
              <a:rPr lang="en-US" sz="1800">
                <a:solidFill>
                  <a:srgbClr val="374151"/>
                </a:solidFill>
                <a:latin typeface="Roboto"/>
                <a:ea typeface="Roboto"/>
                <a:cs typeface="Roboto"/>
                <a:sym typeface="Roboto"/>
              </a:rPr>
              <a:t>In real mode, the processor emulates the behavior of these 8086 processors.</a:t>
            </a:r>
            <a:endParaRPr sz="1800">
              <a:solidFill>
                <a:srgbClr val="374151"/>
              </a:solidFill>
              <a:latin typeface="Roboto"/>
              <a:ea typeface="Roboto"/>
              <a:cs typeface="Roboto"/>
              <a:sym typeface="Roboto"/>
            </a:endParaRPr>
          </a:p>
          <a:p>
            <a:pPr indent="-342900" lvl="1" marL="914400" rtl="0" algn="l">
              <a:lnSpc>
                <a:spcPct val="115000"/>
              </a:lnSpc>
              <a:spcBef>
                <a:spcPts val="0"/>
              </a:spcBef>
              <a:spcAft>
                <a:spcPts val="0"/>
              </a:spcAft>
              <a:buClr>
                <a:srgbClr val="374151"/>
              </a:buClr>
              <a:buSzPts val="1800"/>
              <a:buFont typeface="Roboto"/>
              <a:buChar char="●"/>
            </a:pPr>
            <a:r>
              <a:rPr lang="en-US" sz="1800">
                <a:solidFill>
                  <a:srgbClr val="374151"/>
                </a:solidFill>
                <a:latin typeface="Roboto"/>
                <a:ea typeface="Roboto"/>
                <a:cs typeface="Roboto"/>
                <a:sym typeface="Roboto"/>
              </a:rPr>
              <a:t>It has access to only 1 MB of memory.</a:t>
            </a:r>
            <a:endParaRPr sz="18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FF0000"/>
              </a:buClr>
              <a:buSzPts val="1800"/>
              <a:buFont typeface="Roboto"/>
              <a:buNone/>
            </a:pPr>
            <a:r>
              <a:rPr b="1" lang="en-US" sz="1800">
                <a:solidFill>
                  <a:srgbClr val="FF0000"/>
                </a:solidFill>
                <a:latin typeface="Roboto"/>
                <a:ea typeface="Roboto"/>
                <a:cs typeface="Roboto"/>
                <a:sym typeface="Roboto"/>
              </a:rPr>
              <a:t>2. </a:t>
            </a:r>
            <a:r>
              <a:rPr b="1" lang="en-US" sz="1800">
                <a:solidFill>
                  <a:srgbClr val="FF0000"/>
                </a:solidFill>
                <a:latin typeface="Roboto"/>
                <a:ea typeface="Roboto"/>
                <a:cs typeface="Roboto"/>
                <a:sym typeface="Roboto"/>
              </a:rPr>
              <a:t>Protected Mode:</a:t>
            </a:r>
            <a:endParaRPr b="1" sz="1800">
              <a:solidFill>
                <a:srgbClr val="FF0000"/>
              </a:solidFill>
              <a:latin typeface="Roboto"/>
              <a:ea typeface="Roboto"/>
              <a:cs typeface="Roboto"/>
              <a:sym typeface="Roboto"/>
            </a:endParaRPr>
          </a:p>
          <a:p>
            <a:pPr indent="-342900" lvl="1" marL="914400" rtl="0" algn="l">
              <a:lnSpc>
                <a:spcPct val="115000"/>
              </a:lnSpc>
              <a:spcBef>
                <a:spcPts val="0"/>
              </a:spcBef>
              <a:spcAft>
                <a:spcPts val="0"/>
              </a:spcAft>
              <a:buClr>
                <a:srgbClr val="374151"/>
              </a:buClr>
              <a:buSzPts val="1800"/>
              <a:buFont typeface="Roboto"/>
              <a:buChar char="●"/>
            </a:pPr>
            <a:r>
              <a:rPr lang="en-US" sz="1800">
                <a:solidFill>
                  <a:srgbClr val="374151"/>
                </a:solidFill>
                <a:latin typeface="Roboto"/>
                <a:ea typeface="Roboto"/>
                <a:cs typeface="Roboto"/>
                <a:sym typeface="Roboto"/>
              </a:rPr>
              <a:t>Protected mode is a 32-bit operating mode all instruction and features are available </a:t>
            </a:r>
            <a:endParaRPr sz="1800">
              <a:solidFill>
                <a:srgbClr val="374151"/>
              </a:solidFill>
              <a:latin typeface="Roboto"/>
              <a:ea typeface="Roboto"/>
              <a:cs typeface="Roboto"/>
              <a:sym typeface="Roboto"/>
            </a:endParaRPr>
          </a:p>
          <a:p>
            <a:pPr indent="-342900" lvl="1" marL="914400" rtl="0" algn="l">
              <a:lnSpc>
                <a:spcPct val="115000"/>
              </a:lnSpc>
              <a:spcBef>
                <a:spcPts val="0"/>
              </a:spcBef>
              <a:spcAft>
                <a:spcPts val="0"/>
              </a:spcAft>
              <a:buClr>
                <a:srgbClr val="374151"/>
              </a:buClr>
              <a:buSzPts val="1800"/>
              <a:buFont typeface="Roboto"/>
              <a:buChar char="●"/>
            </a:pPr>
            <a:r>
              <a:rPr lang="en-US" sz="1800">
                <a:solidFill>
                  <a:srgbClr val="374151"/>
                </a:solidFill>
                <a:latin typeface="Roboto"/>
                <a:ea typeface="Roboto"/>
                <a:cs typeface="Roboto"/>
                <a:sym typeface="Roboto"/>
              </a:rPr>
              <a:t>It provides access to a 4 GB address space and supports multitasking and virtual memory.</a:t>
            </a:r>
            <a:endParaRPr sz="1800">
              <a:solidFill>
                <a:srgbClr val="374151"/>
              </a:solidFill>
              <a:latin typeface="Roboto"/>
              <a:ea typeface="Roboto"/>
              <a:cs typeface="Roboto"/>
              <a:sym typeface="Roboto"/>
            </a:endParaRPr>
          </a:p>
          <a:p>
            <a:pPr indent="-342900" lvl="1" marL="914400" rtl="0" algn="l">
              <a:lnSpc>
                <a:spcPct val="115000"/>
              </a:lnSpc>
              <a:spcBef>
                <a:spcPts val="0"/>
              </a:spcBef>
              <a:spcAft>
                <a:spcPts val="0"/>
              </a:spcAft>
              <a:buClr>
                <a:srgbClr val="374151"/>
              </a:buClr>
              <a:buSzPts val="1800"/>
              <a:buFont typeface="Roboto"/>
              <a:buChar char="●"/>
            </a:pPr>
            <a:r>
              <a:rPr lang="en-US" sz="1800">
                <a:solidFill>
                  <a:srgbClr val="374151"/>
                </a:solidFill>
                <a:latin typeface="Roboto"/>
                <a:ea typeface="Roboto"/>
                <a:cs typeface="Roboto"/>
                <a:sym typeface="Roboto"/>
              </a:rPr>
              <a:t>It includes features like privilege levels (Rings 0-3) to control access to system resources.</a:t>
            </a:r>
            <a:endParaRPr b="1" sz="18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FF0000"/>
              </a:buClr>
              <a:buSzPts val="1800"/>
              <a:buFont typeface="Roboto"/>
              <a:buNone/>
            </a:pPr>
            <a:r>
              <a:rPr b="1" lang="en-US" sz="1800">
                <a:solidFill>
                  <a:srgbClr val="FF0000"/>
                </a:solidFill>
                <a:latin typeface="Roboto"/>
                <a:ea typeface="Roboto"/>
                <a:cs typeface="Roboto"/>
                <a:sym typeface="Roboto"/>
              </a:rPr>
              <a:t>3. </a:t>
            </a:r>
            <a:r>
              <a:rPr b="1" lang="en-US" sz="1800">
                <a:solidFill>
                  <a:srgbClr val="FF0000"/>
                </a:solidFill>
                <a:latin typeface="Roboto"/>
                <a:ea typeface="Roboto"/>
                <a:cs typeface="Roboto"/>
                <a:sym typeface="Roboto"/>
              </a:rPr>
              <a:t>Virtual 8086 Mode:</a:t>
            </a:r>
            <a:endParaRPr b="1" sz="1800">
              <a:solidFill>
                <a:srgbClr val="FF0000"/>
              </a:solidFill>
              <a:latin typeface="Roboto"/>
              <a:ea typeface="Roboto"/>
              <a:cs typeface="Roboto"/>
              <a:sym typeface="Roboto"/>
            </a:endParaRPr>
          </a:p>
          <a:p>
            <a:pPr indent="-342900" lvl="1" marL="914400" rtl="0" algn="l">
              <a:lnSpc>
                <a:spcPct val="115000"/>
              </a:lnSpc>
              <a:spcBef>
                <a:spcPts val="0"/>
              </a:spcBef>
              <a:spcAft>
                <a:spcPts val="0"/>
              </a:spcAft>
              <a:buClr>
                <a:srgbClr val="374151"/>
              </a:buClr>
              <a:buSzPts val="1800"/>
              <a:buFont typeface="Roboto"/>
              <a:buChar char="●"/>
            </a:pPr>
            <a:r>
              <a:rPr lang="en-US" sz="1800">
                <a:solidFill>
                  <a:srgbClr val="374151"/>
                </a:solidFill>
                <a:latin typeface="Roboto"/>
                <a:ea typeface="Roboto"/>
                <a:cs typeface="Roboto"/>
                <a:sym typeface="Roboto"/>
              </a:rPr>
              <a:t>This mode allows running multiple instances of real mode 8086 programs concurrently under protected mode.</a:t>
            </a:r>
            <a:endParaRPr sz="1800">
              <a:solidFill>
                <a:srgbClr val="374151"/>
              </a:solidFill>
              <a:latin typeface="Roboto"/>
              <a:ea typeface="Roboto"/>
              <a:cs typeface="Roboto"/>
              <a:sym typeface="Roboto"/>
            </a:endParaRPr>
          </a:p>
          <a:p>
            <a:pPr indent="-342900" lvl="1" marL="914400" rtl="0" algn="l">
              <a:lnSpc>
                <a:spcPct val="115000"/>
              </a:lnSpc>
              <a:spcBef>
                <a:spcPts val="0"/>
              </a:spcBef>
              <a:spcAft>
                <a:spcPts val="0"/>
              </a:spcAft>
              <a:buClr>
                <a:srgbClr val="374151"/>
              </a:buClr>
              <a:buSzPts val="1800"/>
              <a:buFont typeface="Roboto"/>
              <a:buChar char="●"/>
            </a:pPr>
            <a:r>
              <a:rPr lang="en-US" sz="1800">
                <a:solidFill>
                  <a:srgbClr val="374151"/>
                </a:solidFill>
                <a:latin typeface="Roboto"/>
                <a:ea typeface="Roboto"/>
                <a:cs typeface="Roboto"/>
                <a:sym typeface="Roboto"/>
              </a:rPr>
              <a:t>It enables multitasking in a way that is compatible with older 16-bit software.</a:t>
            </a:r>
            <a:endParaRPr sz="1800">
              <a:solidFill>
                <a:srgbClr val="37415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65508b9134_0_32"/>
          <p:cNvSpPr txBox="1"/>
          <p:nvPr>
            <p:ph type="title"/>
          </p:nvPr>
        </p:nvSpPr>
        <p:spPr>
          <a:xfrm>
            <a:off x="139325" y="17775"/>
            <a:ext cx="8731200" cy="846600"/>
          </a:xfrm>
          <a:prstGeom prst="rect">
            <a:avLst/>
          </a:prstGeom>
        </p:spPr>
        <p:txBody>
          <a:bodyPr anchorCtr="0" anchor="t" bIns="0" lIns="0" spcFirstLastPara="1" rIns="0" wrap="square" tIns="0">
            <a:spAutoFit/>
          </a:bodyPr>
          <a:lstStyle/>
          <a:p>
            <a:pPr indent="0" lvl="0" marL="0" marR="5080" rtl="0" algn="ctr">
              <a:spcBef>
                <a:spcPts val="0"/>
              </a:spcBef>
              <a:spcAft>
                <a:spcPts val="0"/>
              </a:spcAft>
              <a:buNone/>
            </a:pPr>
            <a:r>
              <a:rPr lang="en-US" sz="5500">
                <a:solidFill>
                  <a:srgbClr val="3333CC"/>
                </a:solidFill>
                <a:latin typeface="Arial"/>
                <a:ea typeface="Arial"/>
                <a:cs typeface="Arial"/>
                <a:sym typeface="Arial"/>
              </a:rPr>
              <a:t>Operating Modes of 80386</a:t>
            </a:r>
            <a:endParaRPr sz="3100"/>
          </a:p>
        </p:txBody>
      </p:sp>
      <p:sp>
        <p:nvSpPr>
          <p:cNvPr id="262" name="Google Shape;262;g265508b9134_0_32"/>
          <p:cNvSpPr txBox="1"/>
          <p:nvPr/>
        </p:nvSpPr>
        <p:spPr>
          <a:xfrm>
            <a:off x="270875" y="1140400"/>
            <a:ext cx="8468100" cy="52389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b="1" lang="en-US" sz="1700">
                <a:solidFill>
                  <a:srgbClr val="273239"/>
                </a:solidFill>
                <a:highlight>
                  <a:srgbClr val="FFFFFF"/>
                </a:highlight>
                <a:latin typeface="Nunito"/>
                <a:ea typeface="Nunito"/>
                <a:cs typeface="Nunito"/>
                <a:sym typeface="Nunito"/>
              </a:rPr>
              <a:t>Real Mode</a:t>
            </a:r>
            <a:endParaRPr b="1" sz="1700">
              <a:solidFill>
                <a:srgbClr val="273239"/>
              </a:solidFill>
              <a:highlight>
                <a:srgbClr val="FFFFFF"/>
              </a:highlight>
              <a:latin typeface="Nunito"/>
              <a:ea typeface="Nunito"/>
              <a:cs typeface="Nunito"/>
              <a:sym typeface="Nunito"/>
            </a:endParaRPr>
          </a:p>
          <a:p>
            <a:pPr indent="0" lvl="0" marL="457200" rtl="0" algn="just">
              <a:lnSpc>
                <a:spcPct val="115000"/>
              </a:lnSpc>
              <a:spcBef>
                <a:spcPts val="1800"/>
              </a:spcBef>
              <a:spcAft>
                <a:spcPts val="0"/>
              </a:spcAft>
              <a:buNone/>
            </a:pPr>
            <a:r>
              <a:rPr lang="en-US" sz="1700">
                <a:solidFill>
                  <a:srgbClr val="273239"/>
                </a:solidFill>
                <a:highlight>
                  <a:srgbClr val="FFFFFF"/>
                </a:highlight>
                <a:latin typeface="Nunito"/>
                <a:ea typeface="Nunito"/>
                <a:cs typeface="Nunito"/>
                <a:sym typeface="Nunito"/>
              </a:rPr>
              <a:t>When the 80386 is turned on for the first time, the Real mode is its default operating mode. </a:t>
            </a:r>
            <a:endParaRPr sz="1700">
              <a:solidFill>
                <a:srgbClr val="273239"/>
              </a:solidFill>
              <a:highlight>
                <a:srgbClr val="FFFFFF"/>
              </a:highlight>
              <a:latin typeface="Nunito"/>
              <a:ea typeface="Nunito"/>
              <a:cs typeface="Nunito"/>
              <a:sym typeface="Nunito"/>
            </a:endParaRPr>
          </a:p>
          <a:p>
            <a:pPr indent="0" lvl="0" marL="457200" rtl="0" algn="just">
              <a:lnSpc>
                <a:spcPct val="115000"/>
              </a:lnSpc>
              <a:spcBef>
                <a:spcPts val="1800"/>
              </a:spcBef>
              <a:spcAft>
                <a:spcPts val="0"/>
              </a:spcAft>
              <a:buNone/>
            </a:pPr>
            <a:r>
              <a:rPr lang="en-US" sz="1700">
                <a:solidFill>
                  <a:srgbClr val="273239"/>
                </a:solidFill>
                <a:highlight>
                  <a:srgbClr val="FFFFFF"/>
                </a:highlight>
                <a:latin typeface="Nunito"/>
                <a:ea typeface="Nunito"/>
                <a:cs typeface="Nunito"/>
                <a:sym typeface="Nunito"/>
              </a:rPr>
              <a:t>Software created for the 8086 and 8088 processors will work on the 80386 without needing to be modified because it is fully backward-compatible with these older CPUs. </a:t>
            </a:r>
            <a:endParaRPr sz="1700">
              <a:solidFill>
                <a:srgbClr val="273239"/>
              </a:solidFill>
              <a:highlight>
                <a:srgbClr val="FFFFFF"/>
              </a:highlight>
              <a:latin typeface="Nunito"/>
              <a:ea typeface="Nunito"/>
              <a:cs typeface="Nunito"/>
              <a:sym typeface="Nunito"/>
            </a:endParaRPr>
          </a:p>
          <a:p>
            <a:pPr indent="0" lvl="0" marL="457200" rtl="0" algn="just">
              <a:lnSpc>
                <a:spcPct val="115000"/>
              </a:lnSpc>
              <a:spcBef>
                <a:spcPts val="1800"/>
              </a:spcBef>
              <a:spcAft>
                <a:spcPts val="0"/>
              </a:spcAft>
              <a:buNone/>
            </a:pPr>
            <a:r>
              <a:rPr lang="en-US" sz="1700">
                <a:solidFill>
                  <a:srgbClr val="273239"/>
                </a:solidFill>
                <a:highlight>
                  <a:srgbClr val="FFFFFF"/>
                </a:highlight>
                <a:latin typeface="Nunito"/>
                <a:ea typeface="Nunito"/>
                <a:cs typeface="Nunito"/>
                <a:sym typeface="Nunito"/>
              </a:rPr>
              <a:t>The 80386 has a 20-bit address space in Real mode, giving it access to 1MB of memory. The memory is separated into 64K segments, and a 16-bit segment register can be used to access each section. </a:t>
            </a:r>
            <a:endParaRPr sz="1700">
              <a:solidFill>
                <a:srgbClr val="273239"/>
              </a:solidFill>
              <a:highlight>
                <a:srgbClr val="FFFFFF"/>
              </a:highlight>
              <a:latin typeface="Nunito"/>
              <a:ea typeface="Nunito"/>
              <a:cs typeface="Nunito"/>
              <a:sym typeface="Nunito"/>
            </a:endParaRPr>
          </a:p>
          <a:p>
            <a:pPr indent="0" lvl="0" marL="457200" rtl="0" algn="just">
              <a:lnSpc>
                <a:spcPct val="115000"/>
              </a:lnSpc>
              <a:spcBef>
                <a:spcPts val="1800"/>
              </a:spcBef>
              <a:spcAft>
                <a:spcPts val="1800"/>
              </a:spcAft>
              <a:buNone/>
            </a:pPr>
            <a:r>
              <a:rPr lang="en-US" sz="1700">
                <a:solidFill>
                  <a:srgbClr val="273239"/>
                </a:solidFill>
                <a:highlight>
                  <a:srgbClr val="FFFFFF"/>
                </a:highlight>
                <a:latin typeface="Nunito"/>
                <a:ea typeface="Nunito"/>
                <a:cs typeface="Nunito"/>
                <a:sym typeface="Nunito"/>
              </a:rPr>
              <a:t>The processor uses segment-based memory addressing while operating in this mode and is not given access to sophisticated memory management and security functions. Real mode likewise has a constrained set of instructions and does not support protected or virtual memory.</a:t>
            </a:r>
            <a:endParaRPr sz="17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65508b9134_0_38"/>
          <p:cNvSpPr txBox="1"/>
          <p:nvPr>
            <p:ph type="title"/>
          </p:nvPr>
        </p:nvSpPr>
        <p:spPr>
          <a:xfrm>
            <a:off x="139325" y="17775"/>
            <a:ext cx="8731200" cy="846600"/>
          </a:xfrm>
          <a:prstGeom prst="rect">
            <a:avLst/>
          </a:prstGeom>
        </p:spPr>
        <p:txBody>
          <a:bodyPr anchorCtr="0" anchor="t" bIns="0" lIns="0" spcFirstLastPara="1" rIns="0" wrap="square" tIns="0">
            <a:spAutoFit/>
          </a:bodyPr>
          <a:lstStyle/>
          <a:p>
            <a:pPr indent="0" lvl="0" marL="0" marR="5080" rtl="0" algn="ctr">
              <a:spcBef>
                <a:spcPts val="0"/>
              </a:spcBef>
              <a:spcAft>
                <a:spcPts val="0"/>
              </a:spcAft>
              <a:buNone/>
            </a:pPr>
            <a:r>
              <a:rPr lang="en-US" sz="5500">
                <a:solidFill>
                  <a:srgbClr val="3333CC"/>
                </a:solidFill>
                <a:latin typeface="Arial"/>
                <a:ea typeface="Arial"/>
                <a:cs typeface="Arial"/>
                <a:sym typeface="Arial"/>
              </a:rPr>
              <a:t>Operating Modes of 80386</a:t>
            </a:r>
            <a:endParaRPr sz="3100"/>
          </a:p>
        </p:txBody>
      </p:sp>
      <p:sp>
        <p:nvSpPr>
          <p:cNvPr id="268" name="Google Shape;268;g265508b9134_0_38"/>
          <p:cNvSpPr txBox="1"/>
          <p:nvPr/>
        </p:nvSpPr>
        <p:spPr>
          <a:xfrm>
            <a:off x="337950" y="1151500"/>
            <a:ext cx="8468100" cy="53613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b="1" lang="en-US" sz="2100">
                <a:solidFill>
                  <a:srgbClr val="273239"/>
                </a:solidFill>
                <a:highlight>
                  <a:srgbClr val="FFFFFF"/>
                </a:highlight>
                <a:latin typeface="Nunito"/>
                <a:ea typeface="Nunito"/>
                <a:cs typeface="Nunito"/>
                <a:sym typeface="Nunito"/>
              </a:rPr>
              <a:t>Protected Mode:</a:t>
            </a:r>
            <a:endParaRPr b="1" sz="2100">
              <a:solidFill>
                <a:srgbClr val="273239"/>
              </a:solidFill>
              <a:highlight>
                <a:srgbClr val="FFFFFF"/>
              </a:highlight>
              <a:latin typeface="Nunito"/>
              <a:ea typeface="Nunito"/>
              <a:cs typeface="Nunito"/>
              <a:sym typeface="Nunito"/>
            </a:endParaRPr>
          </a:p>
          <a:p>
            <a:pPr indent="0" lvl="0" marL="457200" rtl="0" algn="just">
              <a:lnSpc>
                <a:spcPct val="100000"/>
              </a:lnSpc>
              <a:spcBef>
                <a:spcPts val="1800"/>
              </a:spcBef>
              <a:spcAft>
                <a:spcPts val="0"/>
              </a:spcAft>
              <a:buNone/>
            </a:pPr>
            <a:r>
              <a:rPr lang="en-US" sz="1800">
                <a:solidFill>
                  <a:srgbClr val="273239"/>
                </a:solidFill>
                <a:highlight>
                  <a:srgbClr val="FFFFFF"/>
                </a:highlight>
                <a:latin typeface="Nunito"/>
                <a:ea typeface="Nunito"/>
                <a:cs typeface="Nunito"/>
                <a:sym typeface="Nunito"/>
              </a:rPr>
              <a:t>A 32-bit address space is available in protected mode, a sophisticated operating mode that gives users access to up to 4GB of memory. </a:t>
            </a:r>
            <a:endParaRPr sz="1800">
              <a:solidFill>
                <a:srgbClr val="273239"/>
              </a:solidFill>
              <a:highlight>
                <a:srgbClr val="FFFFFF"/>
              </a:highlight>
              <a:latin typeface="Nunito"/>
              <a:ea typeface="Nunito"/>
              <a:cs typeface="Nunito"/>
              <a:sym typeface="Nunito"/>
            </a:endParaRPr>
          </a:p>
          <a:p>
            <a:pPr indent="0" lvl="0" marL="457200" rtl="0" algn="just">
              <a:lnSpc>
                <a:spcPct val="100000"/>
              </a:lnSpc>
              <a:spcBef>
                <a:spcPts val="1800"/>
              </a:spcBef>
              <a:spcAft>
                <a:spcPts val="0"/>
              </a:spcAft>
              <a:buNone/>
            </a:pPr>
            <a:r>
              <a:rPr lang="en-US" sz="1800">
                <a:solidFill>
                  <a:srgbClr val="273239"/>
                </a:solidFill>
                <a:highlight>
                  <a:srgbClr val="FFFFFF"/>
                </a:highlight>
                <a:latin typeface="Nunito"/>
                <a:ea typeface="Nunito"/>
                <a:cs typeface="Nunito"/>
                <a:sym typeface="Nunito"/>
              </a:rPr>
              <a:t>Additionally, it offers sophisticated memory management and security features including segmentation and paging. Pages are fixed-size units of memory that can be moved in and out of physical memory as needed. Paging enables this. </a:t>
            </a:r>
            <a:endParaRPr sz="1800">
              <a:solidFill>
                <a:srgbClr val="273239"/>
              </a:solidFill>
              <a:highlight>
                <a:srgbClr val="FFFFFF"/>
              </a:highlight>
              <a:latin typeface="Nunito"/>
              <a:ea typeface="Nunito"/>
              <a:cs typeface="Nunito"/>
              <a:sym typeface="Nunito"/>
            </a:endParaRPr>
          </a:p>
          <a:p>
            <a:pPr indent="0" lvl="0" marL="457200" rtl="0" algn="just">
              <a:lnSpc>
                <a:spcPct val="100000"/>
              </a:lnSpc>
              <a:spcBef>
                <a:spcPts val="1800"/>
              </a:spcBef>
              <a:spcAft>
                <a:spcPts val="0"/>
              </a:spcAft>
              <a:buNone/>
            </a:pPr>
            <a:r>
              <a:rPr lang="en-US" sz="1800">
                <a:solidFill>
                  <a:srgbClr val="273239"/>
                </a:solidFill>
                <a:highlight>
                  <a:srgbClr val="FFFFFF"/>
                </a:highlight>
                <a:latin typeface="Nunito"/>
                <a:ea typeface="Nunito"/>
                <a:cs typeface="Nunito"/>
                <a:sym typeface="Nunito"/>
              </a:rPr>
              <a:t>Memory can be separated into logical units called segments through segmentation, which can be used to restrict access to particular memory locations. </a:t>
            </a:r>
            <a:endParaRPr sz="1800">
              <a:solidFill>
                <a:srgbClr val="273239"/>
              </a:solidFill>
              <a:highlight>
                <a:srgbClr val="FFFFFF"/>
              </a:highlight>
              <a:latin typeface="Nunito"/>
              <a:ea typeface="Nunito"/>
              <a:cs typeface="Nunito"/>
              <a:sym typeface="Nunito"/>
            </a:endParaRPr>
          </a:p>
          <a:p>
            <a:pPr indent="0" lvl="0" marL="457200" rtl="0" algn="just">
              <a:lnSpc>
                <a:spcPct val="100000"/>
              </a:lnSpc>
              <a:spcBef>
                <a:spcPts val="1800"/>
              </a:spcBef>
              <a:spcAft>
                <a:spcPts val="1800"/>
              </a:spcAft>
              <a:buNone/>
            </a:pPr>
            <a:r>
              <a:rPr lang="en-US" sz="1800">
                <a:solidFill>
                  <a:srgbClr val="273239"/>
                </a:solidFill>
                <a:highlight>
                  <a:srgbClr val="FFFFFF"/>
                </a:highlight>
                <a:latin typeface="Nunito"/>
                <a:ea typeface="Nunito"/>
                <a:cs typeface="Nunito"/>
                <a:sym typeface="Nunito"/>
              </a:rPr>
              <a:t>The 80386 also has access to a number of privileged instructions and registers in a protected mode that are not present in regular mode. The protected mode also supports virtual memory which allows the system to use more memory than the physical memory available by swapping memory pages to and from the disk.</a:t>
            </a:r>
            <a:endParaRPr sz="21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65508b9134_0_44"/>
          <p:cNvSpPr txBox="1"/>
          <p:nvPr>
            <p:ph type="title"/>
          </p:nvPr>
        </p:nvSpPr>
        <p:spPr>
          <a:xfrm>
            <a:off x="139325" y="17775"/>
            <a:ext cx="8731200" cy="846600"/>
          </a:xfrm>
          <a:prstGeom prst="rect">
            <a:avLst/>
          </a:prstGeom>
        </p:spPr>
        <p:txBody>
          <a:bodyPr anchorCtr="0" anchor="t" bIns="0" lIns="0" spcFirstLastPara="1" rIns="0" wrap="square" tIns="0">
            <a:spAutoFit/>
          </a:bodyPr>
          <a:lstStyle/>
          <a:p>
            <a:pPr indent="0" lvl="0" marL="0" marR="5080" rtl="0" algn="ctr">
              <a:spcBef>
                <a:spcPts val="0"/>
              </a:spcBef>
              <a:spcAft>
                <a:spcPts val="0"/>
              </a:spcAft>
              <a:buNone/>
            </a:pPr>
            <a:r>
              <a:rPr lang="en-US" sz="5500">
                <a:solidFill>
                  <a:srgbClr val="3333CC"/>
                </a:solidFill>
                <a:latin typeface="Arial"/>
                <a:ea typeface="Arial"/>
                <a:cs typeface="Arial"/>
                <a:sym typeface="Arial"/>
              </a:rPr>
              <a:t>Operating Modes of 80386</a:t>
            </a:r>
            <a:endParaRPr sz="3100"/>
          </a:p>
        </p:txBody>
      </p:sp>
      <p:sp>
        <p:nvSpPr>
          <p:cNvPr id="274" name="Google Shape;274;g265508b9134_0_44"/>
          <p:cNvSpPr txBox="1"/>
          <p:nvPr/>
        </p:nvSpPr>
        <p:spPr>
          <a:xfrm>
            <a:off x="270875" y="1129250"/>
            <a:ext cx="8468100" cy="53280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b="1" lang="en-US" sz="2000">
                <a:solidFill>
                  <a:srgbClr val="273239"/>
                </a:solidFill>
                <a:highlight>
                  <a:srgbClr val="FFFFFF"/>
                </a:highlight>
                <a:latin typeface="Nunito"/>
                <a:ea typeface="Nunito"/>
                <a:cs typeface="Nunito"/>
                <a:sym typeface="Nunito"/>
              </a:rPr>
              <a:t>Virtual 8086 Modes</a:t>
            </a:r>
            <a:endParaRPr b="1" sz="2000">
              <a:solidFill>
                <a:srgbClr val="273239"/>
              </a:solidFill>
              <a:highlight>
                <a:srgbClr val="FFFFFF"/>
              </a:highlight>
              <a:latin typeface="Nunito"/>
              <a:ea typeface="Nunito"/>
              <a:cs typeface="Nunito"/>
              <a:sym typeface="Nunito"/>
            </a:endParaRPr>
          </a:p>
          <a:p>
            <a:pPr indent="0" lvl="0" marL="457200" rtl="0" algn="just">
              <a:lnSpc>
                <a:spcPct val="100000"/>
              </a:lnSpc>
              <a:spcBef>
                <a:spcPts val="1800"/>
              </a:spcBef>
              <a:spcAft>
                <a:spcPts val="0"/>
              </a:spcAft>
              <a:buNone/>
            </a:pPr>
            <a:r>
              <a:rPr lang="en-US" sz="1900">
                <a:solidFill>
                  <a:srgbClr val="273239"/>
                </a:solidFill>
                <a:highlight>
                  <a:srgbClr val="FFFFFF"/>
                </a:highlight>
                <a:latin typeface="Nunito"/>
                <a:ea typeface="Nunito"/>
                <a:cs typeface="Nunito"/>
                <a:sym typeface="Nunito"/>
              </a:rPr>
              <a:t>The 80386 may operate numerous virtual environments that are compatible with the 8086 simultaneously in virtual 8086 modes. </a:t>
            </a:r>
            <a:endParaRPr sz="1900">
              <a:solidFill>
                <a:srgbClr val="273239"/>
              </a:solidFill>
              <a:highlight>
                <a:srgbClr val="FFFFFF"/>
              </a:highlight>
              <a:latin typeface="Nunito"/>
              <a:ea typeface="Nunito"/>
              <a:cs typeface="Nunito"/>
              <a:sym typeface="Nunito"/>
            </a:endParaRPr>
          </a:p>
          <a:p>
            <a:pPr indent="0" lvl="0" marL="457200" rtl="0" algn="just">
              <a:lnSpc>
                <a:spcPct val="100000"/>
              </a:lnSpc>
              <a:spcBef>
                <a:spcPts val="1800"/>
              </a:spcBef>
              <a:spcAft>
                <a:spcPts val="0"/>
              </a:spcAft>
              <a:buNone/>
            </a:pPr>
            <a:r>
              <a:rPr lang="en-US" sz="1900">
                <a:solidFill>
                  <a:srgbClr val="273239"/>
                </a:solidFill>
                <a:highlight>
                  <a:srgbClr val="FFFFFF"/>
                </a:highlight>
                <a:latin typeface="Nunito"/>
                <a:ea typeface="Nunito"/>
                <a:cs typeface="Nunito"/>
                <a:sym typeface="Nunito"/>
              </a:rPr>
              <a:t>Although they share the same physical memory, each virtual environment has its own set of registers and memory space. This mode enables the 80386 to mimic the actions of an 8086 processor, which is frequently used to run older applications on more modern computers. T</a:t>
            </a:r>
            <a:endParaRPr sz="1900">
              <a:solidFill>
                <a:srgbClr val="273239"/>
              </a:solidFill>
              <a:highlight>
                <a:srgbClr val="FFFFFF"/>
              </a:highlight>
              <a:latin typeface="Nunito"/>
              <a:ea typeface="Nunito"/>
              <a:cs typeface="Nunito"/>
              <a:sym typeface="Nunito"/>
            </a:endParaRPr>
          </a:p>
          <a:p>
            <a:pPr indent="0" lvl="0" marL="457200" rtl="0" algn="just">
              <a:lnSpc>
                <a:spcPct val="100000"/>
              </a:lnSpc>
              <a:spcBef>
                <a:spcPts val="1800"/>
              </a:spcBef>
              <a:spcAft>
                <a:spcPts val="0"/>
              </a:spcAft>
              <a:buNone/>
            </a:pPr>
            <a:r>
              <a:rPr lang="en-US" sz="1900">
                <a:solidFill>
                  <a:srgbClr val="273239"/>
                </a:solidFill>
                <a:highlight>
                  <a:srgbClr val="FFFFFF"/>
                </a:highlight>
                <a:latin typeface="Nunito"/>
                <a:ea typeface="Nunito"/>
                <a:cs typeface="Nunito"/>
                <a:sym typeface="Nunito"/>
              </a:rPr>
              <a:t>he 80386 may move between many virtual environments as needed thanks to the system for handling interrupts and exceptions that are provided by virtual 8086 modes. </a:t>
            </a:r>
            <a:endParaRPr sz="1900">
              <a:solidFill>
                <a:srgbClr val="273239"/>
              </a:solidFill>
              <a:highlight>
                <a:srgbClr val="FFFFFF"/>
              </a:highlight>
              <a:latin typeface="Nunito"/>
              <a:ea typeface="Nunito"/>
              <a:cs typeface="Nunito"/>
              <a:sym typeface="Nunito"/>
            </a:endParaRPr>
          </a:p>
          <a:p>
            <a:pPr indent="0" lvl="0" marL="457200" rtl="0" algn="just">
              <a:lnSpc>
                <a:spcPct val="100000"/>
              </a:lnSpc>
              <a:spcBef>
                <a:spcPts val="1800"/>
              </a:spcBef>
              <a:spcAft>
                <a:spcPts val="1800"/>
              </a:spcAft>
              <a:buNone/>
            </a:pPr>
            <a:r>
              <a:rPr lang="en-US" sz="1900">
                <a:solidFill>
                  <a:srgbClr val="273239"/>
                </a:solidFill>
                <a:highlight>
                  <a:srgbClr val="FFFFFF"/>
                </a:highlight>
                <a:latin typeface="Nunito"/>
                <a:ea typeface="Nunito"/>
                <a:cs typeface="Nunito"/>
                <a:sym typeface="Nunito"/>
              </a:rPr>
              <a:t>The virtual 8086 mode allows for the simultaneous operation of numerous virtual machines without interfering with one another while simulating the behavior of a real 8086 CPU in a protected virtual memory environment.</a:t>
            </a:r>
            <a:endParaRPr sz="22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65508b9134_0_50"/>
          <p:cNvSpPr txBox="1"/>
          <p:nvPr>
            <p:ph type="title"/>
          </p:nvPr>
        </p:nvSpPr>
        <p:spPr>
          <a:xfrm>
            <a:off x="1111000" y="2070600"/>
            <a:ext cx="6762000" cy="1860000"/>
          </a:xfrm>
          <a:prstGeom prst="rect">
            <a:avLst/>
          </a:prstGeom>
          <a:noFill/>
          <a:ln>
            <a:noFill/>
          </a:ln>
        </p:spPr>
        <p:txBody>
          <a:bodyPr anchorCtr="0" anchor="t" bIns="0" lIns="0" spcFirstLastPara="1" rIns="0" wrap="square" tIns="12700">
            <a:spAutoFit/>
          </a:bodyPr>
          <a:lstStyle/>
          <a:p>
            <a:pPr indent="0" lvl="0" marL="0" marR="5080" rtl="0" algn="ctr">
              <a:lnSpc>
                <a:spcPct val="100000"/>
              </a:lnSpc>
              <a:spcBef>
                <a:spcPts val="0"/>
              </a:spcBef>
              <a:spcAft>
                <a:spcPts val="0"/>
              </a:spcAft>
              <a:buNone/>
            </a:pPr>
            <a:r>
              <a:rPr lang="en-US" sz="6000">
                <a:solidFill>
                  <a:srgbClr val="3333CC"/>
                </a:solidFill>
                <a:latin typeface="Arial"/>
                <a:ea typeface="Arial"/>
                <a:cs typeface="Arial"/>
                <a:sym typeface="Arial"/>
              </a:rPr>
              <a:t>Addressing</a:t>
            </a:r>
            <a:r>
              <a:rPr lang="en-US" sz="6000">
                <a:solidFill>
                  <a:srgbClr val="3333CC"/>
                </a:solidFill>
                <a:latin typeface="Arial"/>
                <a:ea typeface="Arial"/>
                <a:cs typeface="Arial"/>
                <a:sym typeface="Arial"/>
              </a:rPr>
              <a:t> </a:t>
            </a:r>
            <a:r>
              <a:rPr lang="en-US" sz="6000">
                <a:solidFill>
                  <a:srgbClr val="3333CC"/>
                </a:solidFill>
                <a:latin typeface="Arial"/>
                <a:ea typeface="Arial"/>
                <a:cs typeface="Arial"/>
                <a:sym typeface="Arial"/>
              </a:rPr>
              <a:t>Modes of 80386  </a:t>
            </a:r>
            <a:endParaRPr sz="6000">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65508b9134_0_58"/>
          <p:cNvSpPr txBox="1"/>
          <p:nvPr>
            <p:ph type="title"/>
          </p:nvPr>
        </p:nvSpPr>
        <p:spPr>
          <a:xfrm>
            <a:off x="459781" y="17775"/>
            <a:ext cx="8085600" cy="738900"/>
          </a:xfrm>
          <a:prstGeom prst="rect">
            <a:avLst/>
          </a:prstGeom>
        </p:spPr>
        <p:txBody>
          <a:bodyPr anchorCtr="0" anchor="t" bIns="0" lIns="0" spcFirstLastPara="1" rIns="0" wrap="square" tIns="0">
            <a:spAutoFit/>
          </a:bodyPr>
          <a:lstStyle/>
          <a:p>
            <a:pPr indent="0" lvl="0" marL="0" marR="5080" rtl="0" algn="ctr">
              <a:spcBef>
                <a:spcPts val="0"/>
              </a:spcBef>
              <a:spcAft>
                <a:spcPts val="0"/>
              </a:spcAft>
              <a:buClr>
                <a:schemeClr val="dk1"/>
              </a:buClr>
              <a:buFont typeface="Arial"/>
              <a:buNone/>
            </a:pPr>
            <a:r>
              <a:rPr lang="en-US" sz="4800">
                <a:solidFill>
                  <a:srgbClr val="3333CC"/>
                </a:solidFill>
                <a:latin typeface="Arial"/>
                <a:ea typeface="Arial"/>
                <a:cs typeface="Arial"/>
                <a:sym typeface="Arial"/>
              </a:rPr>
              <a:t>Addressing Modes of 80386  </a:t>
            </a:r>
            <a:endParaRPr sz="2400"/>
          </a:p>
        </p:txBody>
      </p:sp>
      <p:sp>
        <p:nvSpPr>
          <p:cNvPr id="285" name="Google Shape;285;g265508b9134_0_58"/>
          <p:cNvSpPr txBox="1"/>
          <p:nvPr/>
        </p:nvSpPr>
        <p:spPr>
          <a:xfrm>
            <a:off x="387025" y="743075"/>
            <a:ext cx="8266800" cy="56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As a part of programming flexibility, processor provides different ways to access these operands from different locations.</a:t>
            </a:r>
            <a:endParaRPr sz="2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600">
                <a:solidFill>
                  <a:schemeClr val="dk1"/>
                </a:solidFill>
                <a:latin typeface="Calibri"/>
                <a:ea typeface="Calibri"/>
                <a:cs typeface="Calibri"/>
                <a:sym typeface="Calibri"/>
              </a:rPr>
              <a:t> The different ways by which processor can access data are referred to as addressing modes. </a:t>
            </a:r>
            <a:endParaRPr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The 80386DX provides a total of 11 addressing modes for instructions to specify operands. </a:t>
            </a:r>
            <a:endParaRPr sz="2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600">
                <a:solidFill>
                  <a:schemeClr val="dk1"/>
                </a:solidFill>
                <a:latin typeface="Calibri"/>
                <a:ea typeface="Calibri"/>
                <a:cs typeface="Calibri"/>
                <a:sym typeface="Calibri"/>
              </a:rPr>
              <a:t>These addressing modes can be categorized in three groups : </a:t>
            </a:r>
            <a:endParaRPr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 Register operand addressing  (Register Addressing mode)</a:t>
            </a:r>
            <a:endParaRPr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 Immediate operand addressing (Immediate Addressing )</a:t>
            </a:r>
            <a:endParaRPr sz="2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600">
                <a:solidFill>
                  <a:schemeClr val="dk1"/>
                </a:solidFill>
                <a:latin typeface="Calibri"/>
                <a:ea typeface="Calibri"/>
                <a:cs typeface="Calibri"/>
                <a:sym typeface="Calibri"/>
              </a:rPr>
              <a:t>• Memory operand addressing.(Memory Addressing mode) </a:t>
            </a:r>
            <a:endParaRPr sz="2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65508b9134_0_64"/>
          <p:cNvSpPr txBox="1"/>
          <p:nvPr>
            <p:ph type="title"/>
          </p:nvPr>
        </p:nvSpPr>
        <p:spPr>
          <a:xfrm>
            <a:off x="459782" y="17775"/>
            <a:ext cx="8364600" cy="738900"/>
          </a:xfrm>
          <a:prstGeom prst="rect">
            <a:avLst/>
          </a:prstGeom>
        </p:spPr>
        <p:txBody>
          <a:bodyPr anchorCtr="0" anchor="t" bIns="0" lIns="0" spcFirstLastPara="1" rIns="0" wrap="square" tIns="0">
            <a:spAutoFit/>
          </a:bodyPr>
          <a:lstStyle/>
          <a:p>
            <a:pPr indent="0" lvl="0" marL="0" marR="5080" rtl="0" algn="ctr">
              <a:spcBef>
                <a:spcPts val="0"/>
              </a:spcBef>
              <a:spcAft>
                <a:spcPts val="0"/>
              </a:spcAft>
              <a:buClr>
                <a:schemeClr val="dk1"/>
              </a:buClr>
              <a:buSzPts val="1100"/>
              <a:buFont typeface="Arial"/>
              <a:buNone/>
            </a:pPr>
            <a:r>
              <a:rPr lang="en-US" sz="4800">
                <a:solidFill>
                  <a:srgbClr val="3333CC"/>
                </a:solidFill>
                <a:latin typeface="Arial"/>
                <a:ea typeface="Arial"/>
                <a:cs typeface="Arial"/>
                <a:sym typeface="Arial"/>
              </a:rPr>
              <a:t>Addressing Modes of 80386 </a:t>
            </a:r>
            <a:endParaRPr/>
          </a:p>
        </p:txBody>
      </p:sp>
      <p:sp>
        <p:nvSpPr>
          <p:cNvPr id="291" name="Google Shape;291;g265508b9134_0_64"/>
          <p:cNvSpPr txBox="1"/>
          <p:nvPr/>
        </p:nvSpPr>
        <p:spPr>
          <a:xfrm>
            <a:off x="387025" y="774050"/>
            <a:ext cx="8437200" cy="53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600">
                <a:solidFill>
                  <a:schemeClr val="dk1"/>
                </a:solidFill>
                <a:latin typeface="Calibri"/>
                <a:ea typeface="Calibri"/>
                <a:cs typeface="Calibri"/>
                <a:sym typeface="Calibri"/>
              </a:rPr>
              <a:t>Immediate Operands</a:t>
            </a:r>
            <a:r>
              <a:rPr b="1" lang="en-US" sz="2600">
                <a:solidFill>
                  <a:schemeClr val="dk1"/>
                </a:solidFill>
                <a:latin typeface="Calibri"/>
                <a:ea typeface="Calibri"/>
                <a:cs typeface="Calibri"/>
                <a:sym typeface="Calibri"/>
              </a:rPr>
              <a:t> : (Immediate Addressing mode)</a:t>
            </a:r>
            <a:endParaRPr b="1"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Certain instructions use data from the instruction itself as operands. </a:t>
            </a:r>
            <a:endParaRPr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Such an operand is called an immediate operand. </a:t>
            </a:r>
            <a:endParaRPr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The operand may be 32-, 16-, or 8-bits long. </a:t>
            </a:r>
            <a:endParaRPr sz="2600">
              <a:solidFill>
                <a:schemeClr val="dk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MOY EAX, 10B89C20H </a:t>
            </a:r>
            <a:endParaRPr sz="2600">
              <a:solidFill>
                <a:schemeClr val="dk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6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65508b9134_0_75"/>
          <p:cNvSpPr txBox="1"/>
          <p:nvPr>
            <p:ph type="title"/>
          </p:nvPr>
        </p:nvSpPr>
        <p:spPr>
          <a:xfrm>
            <a:off x="459782" y="17775"/>
            <a:ext cx="8364600" cy="738900"/>
          </a:xfrm>
          <a:prstGeom prst="rect">
            <a:avLst/>
          </a:prstGeom>
        </p:spPr>
        <p:txBody>
          <a:bodyPr anchorCtr="0" anchor="t" bIns="0" lIns="0" spcFirstLastPara="1" rIns="0" wrap="square" tIns="0">
            <a:spAutoFit/>
          </a:bodyPr>
          <a:lstStyle/>
          <a:p>
            <a:pPr indent="0" lvl="0" marL="0" marR="5080" rtl="0" algn="ctr">
              <a:spcBef>
                <a:spcPts val="0"/>
              </a:spcBef>
              <a:spcAft>
                <a:spcPts val="0"/>
              </a:spcAft>
              <a:buNone/>
            </a:pPr>
            <a:r>
              <a:rPr lang="en-US" sz="4800">
                <a:solidFill>
                  <a:srgbClr val="3333CC"/>
                </a:solidFill>
                <a:latin typeface="Arial"/>
                <a:ea typeface="Arial"/>
                <a:cs typeface="Arial"/>
                <a:sym typeface="Arial"/>
              </a:rPr>
              <a:t>Addressing Modes of 80386 </a:t>
            </a:r>
            <a:endParaRPr/>
          </a:p>
        </p:txBody>
      </p:sp>
      <p:sp>
        <p:nvSpPr>
          <p:cNvPr id="297" name="Google Shape;297;g265508b9134_0_75"/>
          <p:cNvSpPr txBox="1"/>
          <p:nvPr/>
        </p:nvSpPr>
        <p:spPr>
          <a:xfrm>
            <a:off x="387025" y="774050"/>
            <a:ext cx="8437200" cy="53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600">
                <a:solidFill>
                  <a:schemeClr val="dk1"/>
                </a:solidFill>
                <a:latin typeface="Calibri"/>
                <a:ea typeface="Calibri"/>
                <a:cs typeface="Calibri"/>
                <a:sym typeface="Calibri"/>
              </a:rPr>
              <a:t>Register operand addressing : (Register Addressing mode)</a:t>
            </a:r>
            <a:endParaRPr b="1"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Operands may be located in one of the 32-bit general registers (EAX, EBX, ECX, EDX, ESI, EDI, ESP, or EBP), in one of the 16-bit general registers (AX, BX, CX, DX, SI, DI, SP, or BP), or in one of the 8-bit general registers (AH, BH, CH, DH, AL, BL, CL, or DL). </a:t>
            </a:r>
            <a:endParaRPr sz="2600">
              <a:solidFill>
                <a:schemeClr val="dk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MOV EAX, EDX </a:t>
            </a:r>
            <a:endParaRPr sz="2600">
              <a:solidFill>
                <a:schemeClr val="dk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65508b9134_0_87"/>
          <p:cNvSpPr txBox="1"/>
          <p:nvPr>
            <p:ph type="title"/>
          </p:nvPr>
        </p:nvSpPr>
        <p:spPr>
          <a:xfrm>
            <a:off x="459782" y="17775"/>
            <a:ext cx="8364600" cy="738900"/>
          </a:xfrm>
          <a:prstGeom prst="rect">
            <a:avLst/>
          </a:prstGeom>
        </p:spPr>
        <p:txBody>
          <a:bodyPr anchorCtr="0" anchor="t" bIns="0" lIns="0" spcFirstLastPara="1" rIns="0" wrap="square" tIns="0">
            <a:spAutoFit/>
          </a:bodyPr>
          <a:lstStyle/>
          <a:p>
            <a:pPr indent="0" lvl="0" marL="0" marR="5080" rtl="0" algn="ctr">
              <a:spcBef>
                <a:spcPts val="0"/>
              </a:spcBef>
              <a:spcAft>
                <a:spcPts val="0"/>
              </a:spcAft>
              <a:buNone/>
            </a:pPr>
            <a:r>
              <a:rPr lang="en-US" sz="4800">
                <a:solidFill>
                  <a:srgbClr val="3333CC"/>
                </a:solidFill>
                <a:latin typeface="Arial"/>
                <a:ea typeface="Arial"/>
                <a:cs typeface="Arial"/>
                <a:sym typeface="Arial"/>
              </a:rPr>
              <a:t>Addressing Modes of 80386 </a:t>
            </a:r>
            <a:endParaRPr/>
          </a:p>
        </p:txBody>
      </p:sp>
      <p:sp>
        <p:nvSpPr>
          <p:cNvPr id="303" name="Google Shape;303;g265508b9134_0_87"/>
          <p:cNvSpPr txBox="1"/>
          <p:nvPr/>
        </p:nvSpPr>
        <p:spPr>
          <a:xfrm>
            <a:off x="387025" y="774050"/>
            <a:ext cx="8437200" cy="53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600">
                <a:solidFill>
                  <a:schemeClr val="dk1"/>
                </a:solidFill>
                <a:latin typeface="Calibri"/>
                <a:ea typeface="Calibri"/>
                <a:cs typeface="Calibri"/>
                <a:sym typeface="Calibri"/>
              </a:rPr>
              <a:t>Memory operand addressing:(Memory Addressing mode)</a:t>
            </a:r>
            <a:endParaRPr b="1"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The remaining 9 addressing modes provide a mechanism for specifying the physical address of an operand. </a:t>
            </a:r>
            <a:endParaRPr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In 80386DX, physical address is calculated before any read or write operation. </a:t>
            </a:r>
            <a:endParaRPr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The physical address consists of two components : The segment base address and an effective address. The effective address can be specified in a variety of ways. One way is to encode the effective address of the operand directly in the instruction. This represents direct addressing mode. The effective address can be generated with the combinations of four addressing elements : Base, Index, Scale factor and Displacement. </a:t>
            </a:r>
            <a:endParaRPr sz="2600">
              <a:solidFill>
                <a:schemeClr val="dk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265508b9134_0_98"/>
          <p:cNvSpPr txBox="1"/>
          <p:nvPr>
            <p:ph type="title"/>
          </p:nvPr>
        </p:nvSpPr>
        <p:spPr>
          <a:xfrm>
            <a:off x="459782" y="17775"/>
            <a:ext cx="8364600" cy="738900"/>
          </a:xfrm>
          <a:prstGeom prst="rect">
            <a:avLst/>
          </a:prstGeom>
        </p:spPr>
        <p:txBody>
          <a:bodyPr anchorCtr="0" anchor="t" bIns="0" lIns="0" spcFirstLastPara="1" rIns="0" wrap="square" tIns="0">
            <a:spAutoFit/>
          </a:bodyPr>
          <a:lstStyle/>
          <a:p>
            <a:pPr indent="0" lvl="0" marL="0" marR="5080" rtl="0" algn="ctr">
              <a:spcBef>
                <a:spcPts val="0"/>
              </a:spcBef>
              <a:spcAft>
                <a:spcPts val="0"/>
              </a:spcAft>
              <a:buNone/>
            </a:pPr>
            <a:r>
              <a:rPr lang="en-US" sz="4800">
                <a:solidFill>
                  <a:srgbClr val="3333CC"/>
                </a:solidFill>
                <a:latin typeface="Arial"/>
                <a:ea typeface="Arial"/>
                <a:cs typeface="Arial"/>
                <a:sym typeface="Arial"/>
              </a:rPr>
              <a:t>Addressing Modes of 80386 </a:t>
            </a:r>
            <a:endParaRPr/>
          </a:p>
        </p:txBody>
      </p:sp>
      <p:sp>
        <p:nvSpPr>
          <p:cNvPr id="309" name="Google Shape;309;g265508b9134_0_98"/>
          <p:cNvSpPr txBox="1"/>
          <p:nvPr/>
        </p:nvSpPr>
        <p:spPr>
          <a:xfrm>
            <a:off x="387025" y="774050"/>
            <a:ext cx="8437200" cy="53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600">
                <a:solidFill>
                  <a:schemeClr val="dk1"/>
                </a:solidFill>
                <a:latin typeface="Calibri"/>
                <a:ea typeface="Calibri"/>
                <a:cs typeface="Calibri"/>
                <a:sym typeface="Calibri"/>
              </a:rPr>
              <a:t>Memory operand addressing:(Memory Addressing mode)</a:t>
            </a:r>
            <a:endParaRPr b="1" sz="2600">
              <a:solidFill>
                <a:schemeClr val="dk1"/>
              </a:solidFill>
              <a:latin typeface="Calibri"/>
              <a:ea typeface="Calibri"/>
              <a:cs typeface="Calibri"/>
              <a:sym typeface="Calibri"/>
            </a:endParaRPr>
          </a:p>
          <a:p>
            <a:pPr indent="-393700" lvl="0" marL="457200" rtl="0" algn="l">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Direct Addressing Mode :</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rPr lang="en-US" sz="2600">
                <a:solidFill>
                  <a:schemeClr val="dk1"/>
                </a:solidFill>
                <a:latin typeface="Calibri"/>
                <a:ea typeface="Calibri"/>
                <a:cs typeface="Calibri"/>
                <a:sym typeface="Calibri"/>
              </a:rPr>
              <a:t>MOV EAX, [12345678H]</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600">
              <a:solidFill>
                <a:schemeClr val="dk1"/>
              </a:solidFill>
              <a:latin typeface="Calibri"/>
              <a:ea typeface="Calibri"/>
              <a:cs typeface="Calibri"/>
              <a:sym typeface="Calibri"/>
            </a:endParaRPr>
          </a:p>
          <a:p>
            <a:pPr indent="-393700" lvl="0" marL="457200" rtl="0" algn="l">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Register Indirect addressing Mode:</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rPr lang="en-US" sz="2600">
                <a:solidFill>
                  <a:schemeClr val="dk1"/>
                </a:solidFill>
                <a:latin typeface="Calibri"/>
                <a:ea typeface="Calibri"/>
                <a:cs typeface="Calibri"/>
                <a:sym typeface="Calibri"/>
              </a:rPr>
              <a:t>MOV EAX, [EBX]</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600">
              <a:solidFill>
                <a:schemeClr val="dk1"/>
              </a:solidFill>
              <a:latin typeface="Calibri"/>
              <a:ea typeface="Calibri"/>
              <a:cs typeface="Calibri"/>
              <a:sym typeface="Calibri"/>
            </a:endParaRPr>
          </a:p>
          <a:p>
            <a:pPr indent="-393700" lvl="0" marL="457200" rtl="0" algn="l">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Based addressing mode:</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MOV EAX, [EBX+12345678H]</a:t>
            </a:r>
            <a:endParaRPr sz="2600">
              <a:solidFill>
                <a:schemeClr val="dk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65508b9134_0_10"/>
          <p:cNvSpPr txBox="1"/>
          <p:nvPr>
            <p:ph type="title"/>
          </p:nvPr>
        </p:nvSpPr>
        <p:spPr>
          <a:xfrm>
            <a:off x="41100" y="3239575"/>
            <a:ext cx="9102900" cy="936300"/>
          </a:xfrm>
          <a:prstGeom prst="rect">
            <a:avLst/>
          </a:prstGeom>
          <a:noFill/>
          <a:ln>
            <a:noFill/>
          </a:ln>
        </p:spPr>
        <p:txBody>
          <a:bodyPr anchorCtr="0" anchor="t" bIns="0" lIns="0" spcFirstLastPara="1" rIns="0" wrap="square" tIns="12700">
            <a:spAutoFit/>
          </a:bodyPr>
          <a:lstStyle/>
          <a:p>
            <a:pPr indent="-1396365" lvl="0" marL="1408430" marR="5080" rtl="0" algn="ctr">
              <a:lnSpc>
                <a:spcPct val="100000"/>
              </a:lnSpc>
              <a:spcBef>
                <a:spcPts val="0"/>
              </a:spcBef>
              <a:spcAft>
                <a:spcPts val="0"/>
              </a:spcAft>
              <a:buNone/>
            </a:pPr>
            <a:r>
              <a:rPr b="1" lang="en-US" sz="6000">
                <a:solidFill>
                  <a:srgbClr val="3333CC"/>
                </a:solidFill>
                <a:latin typeface="Arial"/>
                <a:ea typeface="Arial"/>
                <a:cs typeface="Arial"/>
                <a:sym typeface="Arial"/>
              </a:rPr>
              <a:t>Features </a:t>
            </a:r>
            <a:r>
              <a:rPr b="1" lang="en-US" sz="6000">
                <a:solidFill>
                  <a:srgbClr val="3333CC"/>
                </a:solidFill>
                <a:latin typeface="Arial"/>
                <a:ea typeface="Arial"/>
                <a:cs typeface="Arial"/>
                <a:sym typeface="Arial"/>
              </a:rPr>
              <a:t> of 80386</a:t>
            </a:r>
            <a:endParaRPr b="1" sz="6000">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b6ec1dc654_0_0"/>
          <p:cNvSpPr txBox="1"/>
          <p:nvPr>
            <p:ph type="title"/>
          </p:nvPr>
        </p:nvSpPr>
        <p:spPr>
          <a:xfrm>
            <a:off x="459782" y="17775"/>
            <a:ext cx="8364600" cy="738900"/>
          </a:xfrm>
          <a:prstGeom prst="rect">
            <a:avLst/>
          </a:prstGeom>
        </p:spPr>
        <p:txBody>
          <a:bodyPr anchorCtr="0" anchor="t" bIns="0" lIns="0" spcFirstLastPara="1" rIns="0" wrap="square" tIns="0">
            <a:spAutoFit/>
          </a:bodyPr>
          <a:lstStyle/>
          <a:p>
            <a:pPr indent="0" lvl="0" marL="0" marR="5080" rtl="0" algn="ctr">
              <a:spcBef>
                <a:spcPts val="0"/>
              </a:spcBef>
              <a:spcAft>
                <a:spcPts val="0"/>
              </a:spcAft>
              <a:buNone/>
            </a:pPr>
            <a:r>
              <a:rPr lang="en-US" sz="4800">
                <a:solidFill>
                  <a:srgbClr val="3333CC"/>
                </a:solidFill>
                <a:latin typeface="Arial"/>
                <a:ea typeface="Arial"/>
                <a:cs typeface="Arial"/>
                <a:sym typeface="Arial"/>
              </a:rPr>
              <a:t>Addressing Modes of 80386 </a:t>
            </a:r>
            <a:endParaRPr/>
          </a:p>
        </p:txBody>
      </p:sp>
      <p:sp>
        <p:nvSpPr>
          <p:cNvPr id="315" name="Google Shape;315;g2b6ec1dc654_0_0"/>
          <p:cNvSpPr txBox="1"/>
          <p:nvPr/>
        </p:nvSpPr>
        <p:spPr>
          <a:xfrm>
            <a:off x="387025" y="774050"/>
            <a:ext cx="8437200" cy="53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600">
                <a:solidFill>
                  <a:schemeClr val="dk1"/>
                </a:solidFill>
                <a:latin typeface="Calibri"/>
                <a:ea typeface="Calibri"/>
                <a:cs typeface="Calibri"/>
                <a:sym typeface="Calibri"/>
              </a:rPr>
              <a:t>Memory operand addressing:(Memory Addressing mode)</a:t>
            </a:r>
            <a:endParaRPr b="1" sz="2600">
              <a:solidFill>
                <a:schemeClr val="dk1"/>
              </a:solidFill>
              <a:latin typeface="Calibri"/>
              <a:ea typeface="Calibri"/>
              <a:cs typeface="Calibri"/>
              <a:sym typeface="Calibri"/>
            </a:endParaRPr>
          </a:p>
          <a:p>
            <a:pPr indent="0" lvl="0" marL="457200" rtl="0" algn="l">
              <a:spcBef>
                <a:spcPts val="0"/>
              </a:spcBef>
              <a:spcAft>
                <a:spcPts val="0"/>
              </a:spcAft>
              <a:buNone/>
            </a:pPr>
            <a:r>
              <a:rPr lang="en-US" sz="2600">
                <a:solidFill>
                  <a:schemeClr val="dk1"/>
                </a:solidFill>
                <a:latin typeface="Calibri"/>
                <a:ea typeface="Calibri"/>
                <a:cs typeface="Calibri"/>
                <a:sym typeface="Calibri"/>
              </a:rPr>
              <a:t>4. </a:t>
            </a:r>
            <a:r>
              <a:rPr lang="en-US" sz="2600">
                <a:solidFill>
                  <a:schemeClr val="dk1"/>
                </a:solidFill>
                <a:latin typeface="Calibri"/>
                <a:ea typeface="Calibri"/>
                <a:cs typeface="Calibri"/>
                <a:sym typeface="Calibri"/>
              </a:rPr>
              <a:t>Index Addressing mode:</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rPr lang="en-US" sz="2600">
                <a:solidFill>
                  <a:schemeClr val="dk1"/>
                </a:solidFill>
                <a:latin typeface="Calibri"/>
                <a:ea typeface="Calibri"/>
                <a:cs typeface="Calibri"/>
                <a:sym typeface="Calibri"/>
              </a:rPr>
              <a:t>MOV EAX, [ESI+12345678H]</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rPr lang="en-US" sz="2600">
                <a:solidFill>
                  <a:schemeClr val="dk1"/>
                </a:solidFill>
                <a:latin typeface="Calibri"/>
                <a:ea typeface="Calibri"/>
                <a:cs typeface="Calibri"/>
                <a:sym typeface="Calibri"/>
              </a:rPr>
              <a:t>5. Scaled Index addressing mode:</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rPr lang="en-US" sz="2600">
                <a:solidFill>
                  <a:schemeClr val="dk1"/>
                </a:solidFill>
                <a:latin typeface="Calibri"/>
                <a:ea typeface="Calibri"/>
                <a:cs typeface="Calibri"/>
                <a:sym typeface="Calibri"/>
              </a:rPr>
              <a:t>MOV EAX, [4*ESI+12345678H]</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rPr lang="en-US" sz="2600">
                <a:solidFill>
                  <a:schemeClr val="dk1"/>
                </a:solidFill>
                <a:latin typeface="Calibri"/>
                <a:ea typeface="Calibri"/>
                <a:cs typeface="Calibri"/>
                <a:sym typeface="Calibri"/>
              </a:rPr>
              <a:t>6. Based Index addressing mode:</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rPr lang="en-US" sz="2600">
                <a:solidFill>
                  <a:schemeClr val="dk1"/>
                </a:solidFill>
                <a:latin typeface="Calibri"/>
                <a:ea typeface="Calibri"/>
                <a:cs typeface="Calibri"/>
                <a:sym typeface="Calibri"/>
              </a:rPr>
              <a:t>MOV EAX, [EBX, ESI]</a:t>
            </a:r>
            <a:endParaRPr sz="2600">
              <a:solidFill>
                <a:schemeClr val="dk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b6ec1dc654_0_5"/>
          <p:cNvSpPr txBox="1"/>
          <p:nvPr>
            <p:ph type="title"/>
          </p:nvPr>
        </p:nvSpPr>
        <p:spPr>
          <a:xfrm>
            <a:off x="459782" y="17775"/>
            <a:ext cx="8364600" cy="738900"/>
          </a:xfrm>
          <a:prstGeom prst="rect">
            <a:avLst/>
          </a:prstGeom>
        </p:spPr>
        <p:txBody>
          <a:bodyPr anchorCtr="0" anchor="t" bIns="0" lIns="0" spcFirstLastPara="1" rIns="0" wrap="square" tIns="0">
            <a:spAutoFit/>
          </a:bodyPr>
          <a:lstStyle/>
          <a:p>
            <a:pPr indent="0" lvl="0" marL="0" marR="5080" rtl="0" algn="ctr">
              <a:spcBef>
                <a:spcPts val="0"/>
              </a:spcBef>
              <a:spcAft>
                <a:spcPts val="0"/>
              </a:spcAft>
              <a:buNone/>
            </a:pPr>
            <a:r>
              <a:rPr lang="en-US" sz="4800">
                <a:solidFill>
                  <a:srgbClr val="3333CC"/>
                </a:solidFill>
                <a:latin typeface="Arial"/>
                <a:ea typeface="Arial"/>
                <a:cs typeface="Arial"/>
                <a:sym typeface="Arial"/>
              </a:rPr>
              <a:t>Addressing Modes of 80386 </a:t>
            </a:r>
            <a:endParaRPr/>
          </a:p>
        </p:txBody>
      </p:sp>
      <p:sp>
        <p:nvSpPr>
          <p:cNvPr id="321" name="Google Shape;321;g2b6ec1dc654_0_5"/>
          <p:cNvSpPr txBox="1"/>
          <p:nvPr/>
        </p:nvSpPr>
        <p:spPr>
          <a:xfrm>
            <a:off x="387025" y="774050"/>
            <a:ext cx="8437200" cy="53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600">
                <a:solidFill>
                  <a:schemeClr val="dk1"/>
                </a:solidFill>
                <a:latin typeface="Calibri"/>
                <a:ea typeface="Calibri"/>
                <a:cs typeface="Calibri"/>
                <a:sym typeface="Calibri"/>
              </a:rPr>
              <a:t>Memory operand addressing:(Memory Addressing mode)</a:t>
            </a:r>
            <a:endParaRPr b="1" sz="2600">
              <a:solidFill>
                <a:schemeClr val="dk1"/>
              </a:solidFill>
              <a:latin typeface="Calibri"/>
              <a:ea typeface="Calibri"/>
              <a:cs typeface="Calibri"/>
              <a:sym typeface="Calibri"/>
            </a:endParaRPr>
          </a:p>
          <a:p>
            <a:pPr indent="0" lvl="0" marL="457200" rtl="0" algn="l">
              <a:spcBef>
                <a:spcPts val="0"/>
              </a:spcBef>
              <a:spcAft>
                <a:spcPts val="0"/>
              </a:spcAft>
              <a:buNone/>
            </a:pPr>
            <a:r>
              <a:rPr lang="en-US" sz="2600">
                <a:solidFill>
                  <a:schemeClr val="dk1"/>
                </a:solidFill>
                <a:latin typeface="Calibri"/>
                <a:ea typeface="Calibri"/>
                <a:cs typeface="Calibri"/>
                <a:sym typeface="Calibri"/>
              </a:rPr>
              <a:t>7. </a:t>
            </a:r>
            <a:r>
              <a:rPr lang="en-US" sz="2600">
                <a:solidFill>
                  <a:schemeClr val="dk1"/>
                </a:solidFill>
                <a:latin typeface="Calibri"/>
                <a:ea typeface="Calibri"/>
                <a:cs typeface="Calibri"/>
                <a:sym typeface="Calibri"/>
              </a:rPr>
              <a:t>Based scaled index addressing mode:</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rPr lang="en-US" sz="2600">
                <a:solidFill>
                  <a:schemeClr val="dk1"/>
                </a:solidFill>
                <a:latin typeface="Calibri"/>
                <a:ea typeface="Calibri"/>
                <a:cs typeface="Calibri"/>
                <a:sym typeface="Calibri"/>
              </a:rPr>
              <a:t>MOV EAX, [EBX+8*ESI]</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rPr lang="en-US" sz="2600">
                <a:solidFill>
                  <a:schemeClr val="dk1"/>
                </a:solidFill>
                <a:latin typeface="Calibri"/>
                <a:ea typeface="Calibri"/>
                <a:cs typeface="Calibri"/>
                <a:sym typeface="Calibri"/>
              </a:rPr>
              <a:t>8. Based index mode with displacement</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rPr lang="en-US" sz="2600">
                <a:solidFill>
                  <a:schemeClr val="dk1"/>
                </a:solidFill>
                <a:latin typeface="Calibri"/>
                <a:ea typeface="Calibri"/>
                <a:cs typeface="Calibri"/>
                <a:sym typeface="Calibri"/>
              </a:rPr>
              <a:t>MOV EAX, [EBX+ESI+12345678H] </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rPr lang="en-US" sz="2600">
                <a:solidFill>
                  <a:schemeClr val="dk1"/>
                </a:solidFill>
                <a:latin typeface="Calibri"/>
                <a:ea typeface="Calibri"/>
                <a:cs typeface="Calibri"/>
                <a:sym typeface="Calibri"/>
              </a:rPr>
              <a:t>9. Based scaled index mode with displacement </a:t>
            </a:r>
            <a:endParaRPr sz="2600">
              <a:solidFill>
                <a:schemeClr val="dk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      MOV EAX, [EBX+2*ESI+12345678H]</a:t>
            </a:r>
            <a:endParaRPr sz="26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65508b9134_0_18"/>
          <p:cNvSpPr txBox="1"/>
          <p:nvPr>
            <p:ph type="title"/>
          </p:nvPr>
        </p:nvSpPr>
        <p:spPr>
          <a:xfrm>
            <a:off x="2027301" y="2070608"/>
            <a:ext cx="4938300" cy="936300"/>
          </a:xfrm>
          <a:prstGeom prst="rect">
            <a:avLst/>
          </a:prstGeom>
          <a:noFill/>
          <a:ln>
            <a:noFill/>
          </a:ln>
        </p:spPr>
        <p:txBody>
          <a:bodyPr anchorCtr="0" anchor="t" bIns="0" lIns="0" spcFirstLastPara="1" rIns="0" wrap="square" tIns="12700">
            <a:spAutoFit/>
          </a:bodyPr>
          <a:lstStyle/>
          <a:p>
            <a:pPr indent="0" lvl="0" marL="0" marR="5080" rtl="0" algn="l">
              <a:lnSpc>
                <a:spcPct val="100000"/>
              </a:lnSpc>
              <a:spcBef>
                <a:spcPts val="0"/>
              </a:spcBef>
              <a:spcAft>
                <a:spcPts val="0"/>
              </a:spcAft>
              <a:buNone/>
            </a:pPr>
            <a:r>
              <a:rPr lang="en-US" sz="6000">
                <a:solidFill>
                  <a:srgbClr val="3333CC"/>
                </a:solidFill>
                <a:latin typeface="Arial"/>
                <a:ea typeface="Arial"/>
                <a:cs typeface="Arial"/>
                <a:sym typeface="Arial"/>
              </a:rPr>
              <a:t>Data Types </a:t>
            </a:r>
            <a:r>
              <a:rPr lang="en-US" sz="6000">
                <a:solidFill>
                  <a:srgbClr val="3333CC"/>
                </a:solidFill>
                <a:latin typeface="Arial"/>
                <a:ea typeface="Arial"/>
                <a:cs typeface="Arial"/>
                <a:sym typeface="Arial"/>
              </a:rPr>
              <a:t> </a:t>
            </a:r>
            <a:endParaRPr sz="6000">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6"/>
          <p:cNvSpPr txBox="1"/>
          <p:nvPr/>
        </p:nvSpPr>
        <p:spPr>
          <a:xfrm>
            <a:off x="642619" y="1502105"/>
            <a:ext cx="3698875" cy="437515"/>
          </a:xfrm>
          <a:prstGeom prst="rect">
            <a:avLst/>
          </a:prstGeom>
          <a:noFill/>
          <a:ln>
            <a:noFill/>
          </a:ln>
        </p:spPr>
        <p:txBody>
          <a:bodyPr anchorCtr="0" anchor="t" bIns="0" lIns="0" spcFirstLastPara="1" rIns="0" wrap="square" tIns="12700">
            <a:spAutoFit/>
          </a:bodyPr>
          <a:lstStyle/>
          <a:p>
            <a:pPr indent="-256540" lvl="0" marL="268605" marR="0" rtl="0" algn="l">
              <a:lnSpc>
                <a:spcPct val="100000"/>
              </a:lnSpc>
              <a:spcBef>
                <a:spcPts val="0"/>
              </a:spcBef>
              <a:spcAft>
                <a:spcPts val="0"/>
              </a:spcAft>
              <a:buClr>
                <a:srgbClr val="2CA1BE"/>
              </a:buClr>
              <a:buSzPts val="1800"/>
              <a:buFont typeface="Helvetica Neue"/>
              <a:buChar char="●"/>
            </a:pPr>
            <a:r>
              <a:rPr lang="en-US" sz="2700">
                <a:latin typeface="Times New Roman"/>
                <a:ea typeface="Times New Roman"/>
                <a:cs typeface="Times New Roman"/>
                <a:sym typeface="Times New Roman"/>
              </a:rPr>
              <a:t>Fundamental Data Types</a:t>
            </a:r>
            <a:endParaRPr sz="2700">
              <a:latin typeface="Times New Roman"/>
              <a:ea typeface="Times New Roman"/>
              <a:cs typeface="Times New Roman"/>
              <a:sym typeface="Times New Roman"/>
            </a:endParaRPr>
          </a:p>
        </p:txBody>
      </p:sp>
      <p:pic>
        <p:nvPicPr>
          <p:cNvPr id="332" name="Google Shape;332;p6"/>
          <p:cNvPicPr preferRelativeResize="0"/>
          <p:nvPr/>
        </p:nvPicPr>
        <p:blipFill rotWithShape="1">
          <a:blip r:embed="rId3">
            <a:alphaModFix/>
          </a:blip>
          <a:srcRect b="0" l="0" r="0" t="0"/>
          <a:stretch/>
        </p:blipFill>
        <p:spPr>
          <a:xfrm>
            <a:off x="579541" y="597577"/>
            <a:ext cx="2779609" cy="517921"/>
          </a:xfrm>
          <a:prstGeom prst="rect">
            <a:avLst/>
          </a:prstGeom>
          <a:noFill/>
          <a:ln>
            <a:noFill/>
          </a:ln>
        </p:spPr>
      </p:pic>
      <p:pic>
        <p:nvPicPr>
          <p:cNvPr id="333" name="Google Shape;333;p6"/>
          <p:cNvPicPr preferRelativeResize="0"/>
          <p:nvPr/>
        </p:nvPicPr>
        <p:blipFill rotWithShape="1">
          <a:blip r:embed="rId4">
            <a:alphaModFix/>
          </a:blip>
          <a:srcRect b="0" l="0" r="0" t="0"/>
          <a:stretch/>
        </p:blipFill>
        <p:spPr>
          <a:xfrm>
            <a:off x="304800" y="1905000"/>
            <a:ext cx="8077200" cy="4495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7"/>
          <p:cNvPicPr preferRelativeResize="0"/>
          <p:nvPr/>
        </p:nvPicPr>
        <p:blipFill rotWithShape="1">
          <a:blip r:embed="rId3">
            <a:alphaModFix/>
          </a:blip>
          <a:srcRect b="0" l="0" r="0" t="0"/>
          <a:stretch/>
        </p:blipFill>
        <p:spPr>
          <a:xfrm>
            <a:off x="0" y="0"/>
            <a:ext cx="9144000" cy="685799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ad4e793502_1_9"/>
          <p:cNvSpPr txBox="1"/>
          <p:nvPr>
            <p:ph type="title"/>
          </p:nvPr>
        </p:nvSpPr>
        <p:spPr>
          <a:xfrm>
            <a:off x="1470675" y="2148000"/>
            <a:ext cx="6502200" cy="1860000"/>
          </a:xfrm>
          <a:prstGeom prst="rect">
            <a:avLst/>
          </a:prstGeom>
          <a:noFill/>
          <a:ln>
            <a:noFill/>
          </a:ln>
        </p:spPr>
        <p:txBody>
          <a:bodyPr anchorCtr="0" anchor="t" bIns="0" lIns="0" spcFirstLastPara="1" rIns="0" wrap="square" tIns="12700">
            <a:spAutoFit/>
          </a:bodyPr>
          <a:lstStyle/>
          <a:p>
            <a:pPr indent="0" lvl="0" marL="0" marR="5080" rtl="0" algn="l">
              <a:lnSpc>
                <a:spcPct val="100000"/>
              </a:lnSpc>
              <a:spcBef>
                <a:spcPts val="0"/>
              </a:spcBef>
              <a:spcAft>
                <a:spcPts val="0"/>
              </a:spcAft>
              <a:buNone/>
            </a:pPr>
            <a:r>
              <a:rPr lang="en-US" sz="6000">
                <a:solidFill>
                  <a:srgbClr val="3333CC"/>
                </a:solidFill>
                <a:latin typeface="Arial"/>
                <a:ea typeface="Arial"/>
                <a:cs typeface="Arial"/>
                <a:sym typeface="Arial"/>
              </a:rPr>
              <a:t>Instruction Set of 80386 </a:t>
            </a:r>
            <a:r>
              <a:rPr lang="en-US" sz="6000">
                <a:solidFill>
                  <a:srgbClr val="3333CC"/>
                </a:solidFill>
                <a:latin typeface="Arial"/>
                <a:ea typeface="Arial"/>
                <a:cs typeface="Arial"/>
                <a:sym typeface="Arial"/>
              </a:rPr>
              <a:t>  </a:t>
            </a:r>
            <a:endParaRPr sz="6000">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2ad4e793502_1_13"/>
          <p:cNvSpPr txBox="1"/>
          <p:nvPr/>
        </p:nvSpPr>
        <p:spPr>
          <a:xfrm>
            <a:off x="712125" y="263175"/>
            <a:ext cx="7632000" cy="71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200">
                <a:solidFill>
                  <a:schemeClr val="dk1"/>
                </a:solidFill>
                <a:latin typeface="Calibri"/>
                <a:ea typeface="Calibri"/>
                <a:cs typeface="Calibri"/>
                <a:sym typeface="Calibri"/>
              </a:rPr>
              <a:t>Syllabus </a:t>
            </a:r>
            <a:endParaRPr b="1" sz="3200">
              <a:solidFill>
                <a:schemeClr val="dk1"/>
              </a:solidFill>
              <a:latin typeface="Calibri"/>
              <a:ea typeface="Calibri"/>
              <a:cs typeface="Calibri"/>
              <a:sym typeface="Calibri"/>
            </a:endParaRPr>
          </a:p>
        </p:txBody>
      </p:sp>
      <p:sp>
        <p:nvSpPr>
          <p:cNvPr id="349" name="Google Shape;349;g2ad4e793502_1_13"/>
          <p:cNvSpPr txBox="1"/>
          <p:nvPr/>
        </p:nvSpPr>
        <p:spPr>
          <a:xfrm>
            <a:off x="108375" y="975300"/>
            <a:ext cx="9035700" cy="5666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3300"/>
              <a:t>Part B: Applications Instruction Set</a:t>
            </a:r>
            <a:endParaRPr b="1" sz="3300"/>
          </a:p>
          <a:p>
            <a:pPr indent="-438150" lvl="0" marL="457200" rtl="0" algn="l">
              <a:spcBef>
                <a:spcPts val="0"/>
              </a:spcBef>
              <a:spcAft>
                <a:spcPts val="0"/>
              </a:spcAft>
              <a:buSzPts val="3300"/>
              <a:buAutoNum type="arabicPeriod"/>
            </a:pPr>
            <a:r>
              <a:rPr b="1" lang="en-US" sz="3300"/>
              <a:t>Data Movement Instruction </a:t>
            </a:r>
            <a:endParaRPr b="1" sz="3300"/>
          </a:p>
          <a:p>
            <a:pPr indent="-438150" lvl="0" marL="457200" rtl="0" algn="l">
              <a:spcBef>
                <a:spcPts val="0"/>
              </a:spcBef>
              <a:spcAft>
                <a:spcPts val="0"/>
              </a:spcAft>
              <a:buSzPts val="3300"/>
              <a:buAutoNum type="arabicPeriod"/>
            </a:pPr>
            <a:r>
              <a:rPr b="1" lang="en-US" sz="3300"/>
              <a:t>Binary Arithmetic </a:t>
            </a:r>
            <a:r>
              <a:rPr b="1" lang="en-US" sz="3300">
                <a:solidFill>
                  <a:schemeClr val="dk1"/>
                </a:solidFill>
              </a:rPr>
              <a:t>Instruction</a:t>
            </a:r>
            <a:endParaRPr b="1" sz="3300"/>
          </a:p>
          <a:p>
            <a:pPr indent="-438150" lvl="0" marL="457200" rtl="0" algn="l">
              <a:spcBef>
                <a:spcPts val="0"/>
              </a:spcBef>
              <a:spcAft>
                <a:spcPts val="0"/>
              </a:spcAft>
              <a:buSzPts val="3300"/>
              <a:buAutoNum type="arabicPeriod"/>
            </a:pPr>
            <a:r>
              <a:rPr b="1" lang="en-US" sz="3300"/>
              <a:t>Decimal </a:t>
            </a:r>
            <a:r>
              <a:rPr b="1" lang="en-US" sz="3300">
                <a:solidFill>
                  <a:schemeClr val="dk1"/>
                </a:solidFill>
              </a:rPr>
              <a:t>Arithmetic Instruction</a:t>
            </a:r>
            <a:endParaRPr b="1" sz="3300">
              <a:solidFill>
                <a:schemeClr val="dk1"/>
              </a:solidFill>
            </a:endParaRPr>
          </a:p>
          <a:p>
            <a:pPr indent="-438150" lvl="0" marL="457200" rtl="0" algn="l">
              <a:spcBef>
                <a:spcPts val="0"/>
              </a:spcBef>
              <a:spcAft>
                <a:spcPts val="0"/>
              </a:spcAft>
              <a:buSzPts val="3300"/>
              <a:buAutoNum type="arabicPeriod"/>
            </a:pPr>
            <a:r>
              <a:rPr b="1" lang="en-US" sz="3300"/>
              <a:t>Logical Instruction</a:t>
            </a:r>
            <a:endParaRPr b="1" sz="3300"/>
          </a:p>
          <a:p>
            <a:pPr indent="-438150" lvl="0" marL="457200" rtl="0" algn="l">
              <a:spcBef>
                <a:spcPts val="0"/>
              </a:spcBef>
              <a:spcAft>
                <a:spcPts val="0"/>
              </a:spcAft>
              <a:buSzPts val="3300"/>
              <a:buAutoNum type="arabicPeriod"/>
            </a:pPr>
            <a:r>
              <a:rPr b="1" lang="en-US" sz="3300"/>
              <a:t>Control Transfer Instruction</a:t>
            </a:r>
            <a:endParaRPr b="1" sz="3300"/>
          </a:p>
          <a:p>
            <a:pPr indent="-438150" lvl="0" marL="457200" rtl="0" algn="l">
              <a:spcBef>
                <a:spcPts val="0"/>
              </a:spcBef>
              <a:spcAft>
                <a:spcPts val="0"/>
              </a:spcAft>
              <a:buSzPts val="3300"/>
              <a:buAutoNum type="arabicPeriod"/>
            </a:pPr>
            <a:r>
              <a:rPr b="1" lang="en-US" sz="3300"/>
              <a:t>String and Character Transfer Instruction</a:t>
            </a:r>
            <a:endParaRPr b="1" sz="3300"/>
          </a:p>
          <a:p>
            <a:pPr indent="-438150" lvl="0" marL="457200" rtl="0" algn="l">
              <a:spcBef>
                <a:spcPts val="0"/>
              </a:spcBef>
              <a:spcAft>
                <a:spcPts val="0"/>
              </a:spcAft>
              <a:buSzPts val="3300"/>
              <a:buAutoNum type="arabicPeriod"/>
            </a:pPr>
            <a:r>
              <a:rPr b="1" lang="en-US" sz="3300"/>
              <a:t>Flag Control Instruction</a:t>
            </a:r>
            <a:endParaRPr b="1" sz="3300"/>
          </a:p>
          <a:p>
            <a:pPr indent="-438150" lvl="0" marL="457200" rtl="0" algn="l">
              <a:spcBef>
                <a:spcPts val="0"/>
              </a:spcBef>
              <a:spcAft>
                <a:spcPts val="0"/>
              </a:spcAft>
              <a:buSzPts val="3300"/>
              <a:buAutoNum type="arabicPeriod"/>
            </a:pPr>
            <a:r>
              <a:rPr b="1" lang="en-US" sz="3300"/>
              <a:t>Coprocessor Interface Instruction</a:t>
            </a:r>
            <a:endParaRPr b="1" sz="3300"/>
          </a:p>
          <a:p>
            <a:pPr indent="-438150" lvl="0" marL="457200" rtl="0" algn="l">
              <a:spcBef>
                <a:spcPts val="0"/>
              </a:spcBef>
              <a:spcAft>
                <a:spcPts val="0"/>
              </a:spcAft>
              <a:buSzPts val="3300"/>
              <a:buAutoNum type="arabicPeriod"/>
            </a:pPr>
            <a:r>
              <a:rPr b="1" lang="en-US" sz="3300"/>
              <a:t>Segment Register </a:t>
            </a:r>
            <a:r>
              <a:rPr b="1" lang="en-US" sz="3300">
                <a:solidFill>
                  <a:schemeClr val="dk1"/>
                </a:solidFill>
              </a:rPr>
              <a:t>Instruction</a:t>
            </a:r>
            <a:endParaRPr b="1" sz="3300">
              <a:solidFill>
                <a:schemeClr val="dk1"/>
              </a:solidFill>
            </a:endParaRPr>
          </a:p>
          <a:p>
            <a:pPr indent="-438150" lvl="0" marL="457200" rtl="0" algn="l">
              <a:spcBef>
                <a:spcPts val="0"/>
              </a:spcBef>
              <a:spcAft>
                <a:spcPts val="0"/>
              </a:spcAft>
              <a:buSzPts val="3300"/>
              <a:buAutoNum type="arabicPeriod"/>
            </a:pPr>
            <a:r>
              <a:rPr b="1" lang="en-US" sz="3300"/>
              <a:t>Mis. Instruction   </a:t>
            </a:r>
            <a:endParaRPr b="1" sz="43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2ad4e793502_1_18"/>
          <p:cNvSpPr txBox="1"/>
          <p:nvPr/>
        </p:nvSpPr>
        <p:spPr>
          <a:xfrm>
            <a:off x="123850" y="309625"/>
            <a:ext cx="8468100" cy="8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600">
                <a:solidFill>
                  <a:schemeClr val="dk1"/>
                </a:solidFill>
                <a:latin typeface="Calibri"/>
                <a:ea typeface="Calibri"/>
                <a:cs typeface="Calibri"/>
                <a:sym typeface="Calibri"/>
              </a:rPr>
              <a:t>Data Movement Instructions</a:t>
            </a:r>
            <a:endParaRPr b="1" sz="2600">
              <a:solidFill>
                <a:schemeClr val="dk1"/>
              </a:solidFill>
              <a:latin typeface="Calibri"/>
              <a:ea typeface="Calibri"/>
              <a:cs typeface="Calibri"/>
              <a:sym typeface="Calibri"/>
            </a:endParaRPr>
          </a:p>
        </p:txBody>
      </p:sp>
      <p:sp>
        <p:nvSpPr>
          <p:cNvPr id="355" name="Google Shape;355;g2ad4e793502_1_18"/>
          <p:cNvSpPr txBox="1"/>
          <p:nvPr/>
        </p:nvSpPr>
        <p:spPr>
          <a:xfrm>
            <a:off x="263175" y="897875"/>
            <a:ext cx="8468100" cy="53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These instructions provide convenient methods for moving bytes, words, or doublewords of data between memory and the registers of the base architecture.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They fall into the following classes: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1. General-purpose data movement instructions : MOV and XCHG</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2. Stack manipulation instructions : PUSH, POP, PUSHA and POPA</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3. Type-conversion instructions : CWD, CDQ CBW, CWDE, MOVSX and MOVZX</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2ad4e793502_1_28"/>
          <p:cNvSpPr txBox="1"/>
          <p:nvPr/>
        </p:nvSpPr>
        <p:spPr>
          <a:xfrm>
            <a:off x="123850" y="309625"/>
            <a:ext cx="8468100" cy="8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600">
                <a:solidFill>
                  <a:schemeClr val="dk1"/>
                </a:solidFill>
                <a:latin typeface="Calibri"/>
                <a:ea typeface="Calibri"/>
                <a:cs typeface="Calibri"/>
                <a:sym typeface="Calibri"/>
              </a:rPr>
              <a:t>Binary Arithmetic Instructions</a:t>
            </a:r>
            <a:endParaRPr b="1" sz="26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p:txBody>
      </p:sp>
      <p:sp>
        <p:nvSpPr>
          <p:cNvPr id="361" name="Google Shape;361;g2ad4e793502_1_28"/>
          <p:cNvSpPr txBox="1"/>
          <p:nvPr/>
        </p:nvSpPr>
        <p:spPr>
          <a:xfrm>
            <a:off x="263175" y="897875"/>
            <a:ext cx="8468100" cy="53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The arithmetic instructions of the 80386 processor simplify the manipulation of numeric data that is encoded in binary.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Operations include the standard add, subtract, multiply, and divide as well as increment, decrement, compare, and change sign.</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 Both signed and unsigned binary integers are supported. T</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he binary arithmetic instructions may also be used as one step in the process of performing arithmetic on decimal integers.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1. Addition instructions : ADD, ADC, INC, AAA, and DAA.</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2. Subtraction instructions SUB, SBB, DEC, AAS, DAS, CMP, and NEG</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3. Comparison and Sign Change Instruction: CMP and NEG</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4. Multiplication Instructions : MUL and IMUL</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5. Division Instructions : DIV and IDIV</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2ad4e793502_1_35"/>
          <p:cNvSpPr txBox="1"/>
          <p:nvPr/>
        </p:nvSpPr>
        <p:spPr>
          <a:xfrm>
            <a:off x="123850" y="309625"/>
            <a:ext cx="8468100" cy="8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600">
                <a:solidFill>
                  <a:schemeClr val="dk1"/>
                </a:solidFill>
                <a:latin typeface="Calibri"/>
                <a:ea typeface="Calibri"/>
                <a:cs typeface="Calibri"/>
                <a:sym typeface="Calibri"/>
              </a:rPr>
              <a:t>Decimal Arithmetic Instructions</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p:txBody>
      </p:sp>
      <p:sp>
        <p:nvSpPr>
          <p:cNvPr id="367" name="Google Shape;367;g2ad4e793502_1_35"/>
          <p:cNvSpPr txBox="1"/>
          <p:nvPr/>
        </p:nvSpPr>
        <p:spPr>
          <a:xfrm>
            <a:off x="263175" y="897875"/>
            <a:ext cx="8468100" cy="53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T</a:t>
            </a:r>
            <a:r>
              <a:rPr lang="en-US" sz="1800">
                <a:solidFill>
                  <a:schemeClr val="dk1"/>
                </a:solidFill>
                <a:latin typeface="Calibri"/>
                <a:ea typeface="Calibri"/>
                <a:cs typeface="Calibri"/>
                <a:sym typeface="Calibri"/>
              </a:rPr>
              <a:t>The decimal arithmetic instructions are classified as :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1. Packed BCD Adjustment Instructions : DAA and DAS</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2. Unpacked BCD Adjustment Instructions : AAA, AAS, AAM and AAD</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b0d39d4569_0_0"/>
          <p:cNvSpPr txBox="1"/>
          <p:nvPr/>
        </p:nvSpPr>
        <p:spPr>
          <a:xfrm>
            <a:off x="758952" y="867050"/>
            <a:ext cx="7902600" cy="5247900"/>
          </a:xfrm>
          <a:prstGeom prst="rect">
            <a:avLst/>
          </a:prstGeom>
          <a:noFill/>
          <a:ln>
            <a:noFill/>
          </a:ln>
        </p:spPr>
        <p:txBody>
          <a:bodyPr anchorCtr="0" anchor="t" bIns="0" lIns="0" spcFirstLastPara="1" rIns="0" wrap="square" tIns="53975">
            <a:spAutoFit/>
          </a:bodyPr>
          <a:lstStyle/>
          <a:p>
            <a:pPr indent="-381000" lvl="0" marL="457200" marR="5080" rtl="0" algn="just">
              <a:lnSpc>
                <a:spcPct val="107916"/>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80386DX is a</a:t>
            </a:r>
            <a:r>
              <a:rPr b="1" lang="en-US" sz="2400">
                <a:latin typeface="Times New Roman"/>
                <a:ea typeface="Times New Roman"/>
                <a:cs typeface="Times New Roman"/>
                <a:sym typeface="Times New Roman"/>
              </a:rPr>
              <a:t> 32-bit microprocessor</a:t>
            </a:r>
            <a:r>
              <a:rPr lang="en-US" sz="2400">
                <a:latin typeface="Times New Roman"/>
                <a:ea typeface="Times New Roman"/>
                <a:cs typeface="Times New Roman"/>
                <a:sym typeface="Times New Roman"/>
              </a:rPr>
              <a:t>, which means it can </a:t>
            </a:r>
            <a:r>
              <a:rPr b="1" lang="en-US" sz="2400">
                <a:latin typeface="Times New Roman"/>
                <a:ea typeface="Times New Roman"/>
                <a:cs typeface="Times New Roman"/>
                <a:sym typeface="Times New Roman"/>
              </a:rPr>
              <a:t>process 32-bit data and addresses at a time.</a:t>
            </a:r>
            <a:endParaRPr b="1" sz="2400">
              <a:latin typeface="Times New Roman"/>
              <a:ea typeface="Times New Roman"/>
              <a:cs typeface="Times New Roman"/>
              <a:sym typeface="Times New Roman"/>
            </a:endParaRPr>
          </a:p>
          <a:p>
            <a:pPr indent="-381000" lvl="0" marL="457200" marR="5080" rtl="0" algn="just">
              <a:lnSpc>
                <a:spcPct val="107916"/>
              </a:lnSpc>
              <a:spcBef>
                <a:spcPts val="1000"/>
              </a:spcBef>
              <a:spcAft>
                <a:spcPts val="0"/>
              </a:spcAft>
              <a:buSzPts val="2400"/>
              <a:buFont typeface="Times New Roman"/>
              <a:buAutoNum type="arabicPeriod"/>
            </a:pPr>
            <a:r>
              <a:rPr lang="en-US" sz="2400">
                <a:latin typeface="Times New Roman"/>
                <a:ea typeface="Times New Roman"/>
                <a:cs typeface="Times New Roman"/>
                <a:sym typeface="Times New Roman"/>
              </a:rPr>
              <a:t>It has </a:t>
            </a:r>
            <a:r>
              <a:rPr b="1" lang="en-US" sz="2400" u="sng">
                <a:solidFill>
                  <a:schemeClr val="hlink"/>
                </a:solidFill>
                <a:latin typeface="Times New Roman"/>
                <a:ea typeface="Times New Roman"/>
                <a:cs typeface="Times New Roman"/>
                <a:sym typeface="Times New Roman"/>
                <a:hlinkClick action="ppaction://hlinksldjump" r:id="rId3"/>
              </a:rPr>
              <a:t>8 </a:t>
            </a:r>
            <a:r>
              <a:rPr b="1" lang="en-US" sz="2400" u="sng">
                <a:solidFill>
                  <a:schemeClr val="hlink"/>
                </a:solidFill>
                <a:latin typeface="Times New Roman"/>
                <a:ea typeface="Times New Roman"/>
                <a:cs typeface="Times New Roman"/>
                <a:sym typeface="Times New Roman"/>
                <a:hlinkClick action="ppaction://hlinksldjump" r:id="rId4"/>
              </a:rPr>
              <a:t>general</a:t>
            </a:r>
            <a:r>
              <a:rPr b="1" lang="en-US" sz="2400" u="sng">
                <a:solidFill>
                  <a:schemeClr val="hlink"/>
                </a:solidFill>
                <a:latin typeface="Times New Roman"/>
                <a:ea typeface="Times New Roman"/>
                <a:cs typeface="Times New Roman"/>
                <a:sym typeface="Times New Roman"/>
                <a:hlinkClick action="ppaction://hlinksldjump" r:id="rId5"/>
              </a:rPr>
              <a:t> purpose 32 bit registers</a:t>
            </a:r>
            <a:endParaRPr b="1" sz="2400">
              <a:latin typeface="Times New Roman"/>
              <a:ea typeface="Times New Roman"/>
              <a:cs typeface="Times New Roman"/>
              <a:sym typeface="Times New Roman"/>
            </a:endParaRPr>
          </a:p>
          <a:p>
            <a:pPr indent="-381000" lvl="0" marL="457200" marR="5080" rtl="0" algn="just">
              <a:lnSpc>
                <a:spcPct val="107916"/>
              </a:lnSpc>
              <a:spcBef>
                <a:spcPts val="1000"/>
              </a:spcBef>
              <a:spcAft>
                <a:spcPts val="0"/>
              </a:spcAft>
              <a:buSzPts val="2400"/>
              <a:buFont typeface="Times New Roman"/>
              <a:buAutoNum type="arabicPeriod"/>
            </a:pPr>
            <a:r>
              <a:rPr lang="en-US" sz="2400">
                <a:latin typeface="Times New Roman"/>
                <a:ea typeface="Times New Roman"/>
                <a:cs typeface="Times New Roman"/>
                <a:sym typeface="Times New Roman"/>
              </a:rPr>
              <a:t>The original 80386DX typically runs </a:t>
            </a:r>
            <a:r>
              <a:rPr b="1" lang="en-US" sz="2400">
                <a:latin typeface="Times New Roman"/>
                <a:ea typeface="Times New Roman"/>
                <a:cs typeface="Times New Roman"/>
                <a:sym typeface="Times New Roman"/>
              </a:rPr>
              <a:t>12 MHz to 33 MHz</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81000" lvl="0" marL="457200" marR="5080" rtl="0" algn="just">
              <a:lnSpc>
                <a:spcPct val="107916"/>
              </a:lnSpc>
              <a:spcBef>
                <a:spcPts val="1000"/>
              </a:spcBef>
              <a:spcAft>
                <a:spcPts val="0"/>
              </a:spcAft>
              <a:buSzPts val="2400"/>
              <a:buFont typeface="Times New Roman"/>
              <a:buAutoNum type="arabicPeriod"/>
            </a:pPr>
            <a:r>
              <a:rPr lang="en-US" sz="2400">
                <a:latin typeface="Times New Roman"/>
                <a:ea typeface="Times New Roman"/>
                <a:cs typeface="Times New Roman"/>
                <a:sym typeface="Times New Roman"/>
              </a:rPr>
              <a:t>The processor can address up to </a:t>
            </a:r>
            <a:r>
              <a:rPr b="1" lang="en-US" sz="2400">
                <a:latin typeface="Times New Roman"/>
                <a:ea typeface="Times New Roman"/>
                <a:cs typeface="Times New Roman"/>
                <a:sym typeface="Times New Roman"/>
              </a:rPr>
              <a:t>4 gigabytes of physical</a:t>
            </a:r>
            <a:r>
              <a:rPr lang="en-US" sz="2400">
                <a:latin typeface="Times New Roman"/>
                <a:ea typeface="Times New Roman"/>
                <a:cs typeface="Times New Roman"/>
                <a:sym typeface="Times New Roman"/>
              </a:rPr>
              <a:t> memory and </a:t>
            </a:r>
            <a:r>
              <a:rPr b="1" lang="en-US" sz="2400">
                <a:latin typeface="Times New Roman"/>
                <a:ea typeface="Times New Roman"/>
                <a:cs typeface="Times New Roman"/>
                <a:sym typeface="Times New Roman"/>
              </a:rPr>
              <a:t>64 terabytes of virtual</a:t>
            </a:r>
            <a:r>
              <a:rPr lang="en-US" sz="2400">
                <a:latin typeface="Times New Roman"/>
                <a:ea typeface="Times New Roman"/>
                <a:cs typeface="Times New Roman"/>
                <a:sym typeface="Times New Roman"/>
              </a:rPr>
              <a:t> memory.</a:t>
            </a:r>
            <a:endParaRPr sz="2400">
              <a:latin typeface="Times New Roman"/>
              <a:ea typeface="Times New Roman"/>
              <a:cs typeface="Times New Roman"/>
              <a:sym typeface="Times New Roman"/>
            </a:endParaRPr>
          </a:p>
          <a:p>
            <a:pPr indent="-381000" lvl="0" marL="457200" marR="5080" rtl="0" algn="just">
              <a:lnSpc>
                <a:spcPct val="90000"/>
              </a:lnSpc>
              <a:spcBef>
                <a:spcPts val="1000"/>
              </a:spcBef>
              <a:spcAft>
                <a:spcPts val="0"/>
              </a:spcAft>
              <a:buSzPts val="2400"/>
              <a:buFont typeface="Times New Roman"/>
              <a:buAutoNum type="arabicPeriod"/>
            </a:pPr>
            <a:r>
              <a:rPr lang="en-US" sz="2400">
                <a:latin typeface="Times New Roman"/>
                <a:ea typeface="Times New Roman"/>
                <a:cs typeface="Times New Roman"/>
                <a:sym typeface="Times New Roman"/>
              </a:rPr>
              <a:t>P</a:t>
            </a:r>
            <a:r>
              <a:rPr lang="en-US" sz="2400">
                <a:latin typeface="Times New Roman"/>
                <a:ea typeface="Times New Roman"/>
                <a:cs typeface="Times New Roman"/>
                <a:sym typeface="Times New Roman"/>
              </a:rPr>
              <a:t>ipeline architecture which allows simultaneous  instruction </a:t>
            </a:r>
            <a:r>
              <a:rPr b="1" lang="en-US" sz="2400">
                <a:latin typeface="Times New Roman"/>
                <a:ea typeface="Times New Roman"/>
                <a:cs typeface="Times New Roman"/>
                <a:sym typeface="Times New Roman"/>
              </a:rPr>
              <a:t>fetching, decoding, and executing</a:t>
            </a:r>
            <a:r>
              <a:rPr lang="en-US" sz="2400">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the average execution time has been  significantly reduced.</a:t>
            </a:r>
            <a:endParaRPr sz="2400">
              <a:solidFill>
                <a:schemeClr val="dk1"/>
              </a:solidFill>
              <a:latin typeface="Times New Roman"/>
              <a:ea typeface="Times New Roman"/>
              <a:cs typeface="Times New Roman"/>
              <a:sym typeface="Times New Roman"/>
            </a:endParaRPr>
          </a:p>
          <a:p>
            <a:pPr indent="-381000" lvl="0" marL="457200" marR="5080" rtl="0" algn="just">
              <a:lnSpc>
                <a:spcPct val="90000"/>
              </a:lnSpc>
              <a:spcBef>
                <a:spcPts val="1000"/>
              </a:spcBef>
              <a:spcAft>
                <a:spcPts val="0"/>
              </a:spcAft>
              <a:buSzPts val="2400"/>
              <a:buFont typeface="Times New Roman"/>
              <a:buAutoNum type="arabicPeriod"/>
            </a:pPr>
            <a:r>
              <a:rPr lang="en-US" sz="2400">
                <a:latin typeface="Times New Roman"/>
                <a:ea typeface="Times New Roman"/>
                <a:cs typeface="Times New Roman"/>
                <a:sym typeface="Times New Roman"/>
              </a:rPr>
              <a:t>It</a:t>
            </a:r>
            <a:r>
              <a:rPr lang="en-US" sz="2400">
                <a:solidFill>
                  <a:schemeClr val="dk1"/>
                </a:solidFill>
                <a:latin typeface="Times New Roman"/>
                <a:ea typeface="Times New Roman"/>
                <a:cs typeface="Times New Roman"/>
                <a:sym typeface="Times New Roman"/>
              </a:rPr>
              <a:t> allows user to </a:t>
            </a:r>
            <a:r>
              <a:rPr b="1" lang="en-US" sz="2400">
                <a:solidFill>
                  <a:schemeClr val="dk1"/>
                </a:solidFill>
                <a:latin typeface="Times New Roman"/>
                <a:ea typeface="Times New Roman"/>
                <a:cs typeface="Times New Roman"/>
                <a:sym typeface="Times New Roman"/>
              </a:rPr>
              <a:t>switch between different OS</a:t>
            </a:r>
            <a:r>
              <a:rPr lang="en-US" sz="2400">
                <a:solidFill>
                  <a:schemeClr val="dk1"/>
                </a:solidFill>
                <a:latin typeface="Times New Roman"/>
                <a:ea typeface="Times New Roman"/>
                <a:cs typeface="Times New Roman"/>
                <a:sym typeface="Times New Roman"/>
              </a:rPr>
              <a:t> such as  DOS and UNIX</a:t>
            </a:r>
            <a:endParaRPr sz="2400">
              <a:solidFill>
                <a:schemeClr val="dk1"/>
              </a:solidFill>
              <a:latin typeface="Times New Roman"/>
              <a:ea typeface="Times New Roman"/>
              <a:cs typeface="Times New Roman"/>
              <a:sym typeface="Times New Roman"/>
            </a:endParaRPr>
          </a:p>
          <a:p>
            <a:pPr indent="-381000" lvl="0" marL="457200" marR="5080" rtl="0" algn="just">
              <a:lnSpc>
                <a:spcPct val="107916"/>
              </a:lnSpc>
              <a:spcBef>
                <a:spcPts val="1000"/>
              </a:spcBef>
              <a:spcAft>
                <a:spcPts val="1000"/>
              </a:spcAft>
              <a:buSzPts val="2400"/>
              <a:buFont typeface="Times New Roman"/>
              <a:buAutoNum type="arabicPeriod"/>
            </a:pPr>
            <a:r>
              <a:rPr lang="en-US" sz="2400">
                <a:latin typeface="Times New Roman"/>
                <a:ea typeface="Times New Roman"/>
                <a:cs typeface="Times New Roman"/>
                <a:sym typeface="Times New Roman"/>
              </a:rPr>
              <a:t>Operates</a:t>
            </a:r>
            <a:r>
              <a:rPr lang="en-US" sz="2400">
                <a:solidFill>
                  <a:schemeClr val="dk1"/>
                </a:solidFill>
                <a:latin typeface="Times New Roman"/>
                <a:ea typeface="Times New Roman"/>
                <a:cs typeface="Times New Roman"/>
                <a:sym typeface="Times New Roman"/>
              </a:rPr>
              <a:t> in </a:t>
            </a:r>
            <a:r>
              <a:rPr b="1" lang="en-US" sz="2400" u="sng">
                <a:solidFill>
                  <a:schemeClr val="hlink"/>
                </a:solidFill>
                <a:latin typeface="Times New Roman"/>
                <a:ea typeface="Times New Roman"/>
                <a:cs typeface="Times New Roman"/>
                <a:sym typeface="Times New Roman"/>
                <a:hlinkClick action="ppaction://hlinksldjump" r:id="rId6"/>
              </a:rPr>
              <a:t>Real, Protected and Virtual 8086 mode</a:t>
            </a:r>
            <a:r>
              <a:rPr lang="en-US" sz="2400" u="sng">
                <a:solidFill>
                  <a:schemeClr val="hlink"/>
                </a:solidFill>
                <a:latin typeface="Times New Roman"/>
                <a:ea typeface="Times New Roman"/>
                <a:cs typeface="Times New Roman"/>
                <a:sym typeface="Times New Roman"/>
                <a:hlinkClick action="ppaction://hlinksldjump" r:id="rId7"/>
              </a:rPr>
              <a:t>.</a:t>
            </a:r>
            <a:endParaRPr sz="2400">
              <a:latin typeface="Times New Roman"/>
              <a:ea typeface="Times New Roman"/>
              <a:cs typeface="Times New Roman"/>
              <a:sym typeface="Times New Roman"/>
            </a:endParaRPr>
          </a:p>
        </p:txBody>
      </p:sp>
      <p:pic>
        <p:nvPicPr>
          <p:cNvPr id="99" name="Google Shape;99;g2b0d39d4569_0_0"/>
          <p:cNvPicPr preferRelativeResize="0"/>
          <p:nvPr/>
        </p:nvPicPr>
        <p:blipFill rotWithShape="1">
          <a:blip r:embed="rId8">
            <a:alphaModFix/>
          </a:blip>
          <a:srcRect b="0" l="0" r="0" t="0"/>
          <a:stretch/>
        </p:blipFill>
        <p:spPr>
          <a:xfrm>
            <a:off x="1298452" y="219707"/>
            <a:ext cx="3023669" cy="366072"/>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2ad4e793502_1_43"/>
          <p:cNvSpPr txBox="1"/>
          <p:nvPr/>
        </p:nvSpPr>
        <p:spPr>
          <a:xfrm>
            <a:off x="123850" y="309625"/>
            <a:ext cx="8468100" cy="8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600">
                <a:solidFill>
                  <a:schemeClr val="dk1"/>
                </a:solidFill>
                <a:latin typeface="Calibri"/>
                <a:ea typeface="Calibri"/>
                <a:cs typeface="Calibri"/>
                <a:sym typeface="Calibri"/>
              </a:rPr>
              <a:t>Logical Instructions</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p:txBody>
      </p:sp>
      <p:sp>
        <p:nvSpPr>
          <p:cNvPr id="373" name="Google Shape;373;g2ad4e793502_1_43"/>
          <p:cNvSpPr txBox="1"/>
          <p:nvPr/>
        </p:nvSpPr>
        <p:spPr>
          <a:xfrm>
            <a:off x="263175" y="897875"/>
            <a:ext cx="8468100" cy="53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The group of logical instructions includes: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1. The Boolean operation instructions : AND, OR, XOR and NOT</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2. Bit test and modify instructions : BIT, BTS, BTR and BTC</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3. Bit scan instructions : BSF and BSR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4. Shift instructions : SAL, SHL, SAR, SHR, SHLD and SHRD</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5. Rotate instructions : ROL, ROR, RCL and RCR</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6. Byte set on condition : SETcc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7. Test Instruction : TEST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2ad4e793502_1_50"/>
          <p:cNvSpPr txBox="1"/>
          <p:nvPr/>
        </p:nvSpPr>
        <p:spPr>
          <a:xfrm>
            <a:off x="123850" y="309625"/>
            <a:ext cx="8468100" cy="8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600">
                <a:solidFill>
                  <a:schemeClr val="dk1"/>
                </a:solidFill>
                <a:latin typeface="Calibri"/>
                <a:ea typeface="Calibri"/>
                <a:cs typeface="Calibri"/>
                <a:sym typeface="Calibri"/>
              </a:rPr>
              <a:t>Control Transfer Instructions</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p:txBody>
      </p:sp>
      <p:sp>
        <p:nvSpPr>
          <p:cNvPr id="379" name="Google Shape;379;g2ad4e793502_1_50"/>
          <p:cNvSpPr txBox="1"/>
          <p:nvPr/>
        </p:nvSpPr>
        <p:spPr>
          <a:xfrm>
            <a:off x="263175" y="897875"/>
            <a:ext cx="8468100" cy="53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The 80386 provides both conditional and unconditional control transfer instructions to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direct the flow of execution. Conditional control transfers depend on the results of operations that affect the flag register. Unconditional control transfers are always executed.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1. Jump Instruction : JMP</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2. Call Instruction : CALL</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3. Return and Return-From-Interrupt Instruction : RET and IRET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4. Unsigned Conditional Transfers : JA/JNBE, JAE/JNB, JB/JNAE, JBE/JNA, JC, JE/JZ, JNE/JNZ,JNP/JPO and JP/JPE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5. Signed Conditional Transfers : JG/JNLE, JGE/JNL, JL/JNGE, JLE/JNG, JNO, JO</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and JS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6. Loop Instructions : LOOP, LOOPE and LOOPNE</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7. Executing a Loop or Repeat Zero Times : JCXZ</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8. Software-Generated Interrupts : INT n, INTO, and BOUND</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2ad4e793502_1_57"/>
          <p:cNvSpPr txBox="1"/>
          <p:nvPr/>
        </p:nvSpPr>
        <p:spPr>
          <a:xfrm>
            <a:off x="123850" y="309625"/>
            <a:ext cx="8468100" cy="8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600">
                <a:solidFill>
                  <a:schemeClr val="dk1"/>
                </a:solidFill>
                <a:latin typeface="Calibri"/>
                <a:ea typeface="Calibri"/>
                <a:cs typeface="Calibri"/>
                <a:sym typeface="Calibri"/>
              </a:rPr>
              <a:t>String and Character Translation Instructions</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p:txBody>
      </p:sp>
      <p:sp>
        <p:nvSpPr>
          <p:cNvPr id="385" name="Google Shape;385;g2ad4e793502_1_57"/>
          <p:cNvSpPr txBox="1"/>
          <p:nvPr/>
        </p:nvSpPr>
        <p:spPr>
          <a:xfrm>
            <a:off x="263175" y="897875"/>
            <a:ext cx="8468100" cy="53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A set of primitive string operations : MOVS, CMPS, SCAS, LOOS and STOS</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Control flag instructions: CLD and STD</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Repeat prefixes : REP, REPE/REPZ, REPNE/REPNZ</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ctr">
              <a:spcBef>
                <a:spcPts val="0"/>
              </a:spcBef>
              <a:spcAft>
                <a:spcPts val="0"/>
              </a:spcAft>
              <a:buNone/>
            </a:pPr>
            <a:r>
              <a:rPr b="1" lang="en-US" sz="1800">
                <a:solidFill>
                  <a:schemeClr val="dk1"/>
                </a:solidFill>
                <a:latin typeface="Calibri"/>
                <a:ea typeface="Calibri"/>
                <a:cs typeface="Calibri"/>
                <a:sym typeface="Calibri"/>
              </a:rPr>
              <a:t>Flag Control Instructions</a:t>
            </a:r>
            <a:endParaRPr b="1"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The flag control instructions provide a method for directly changing the state of bits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the flag register.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1. Carry and Direction Flag Control Instructions : STC, CLC, CMC, CLD and STD</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2. Flag Transfer Instructions : LAHF, SAHF, PUSHF and POPF</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2ad4e793502_1_67"/>
          <p:cNvSpPr txBox="1"/>
          <p:nvPr/>
        </p:nvSpPr>
        <p:spPr>
          <a:xfrm>
            <a:off x="123850" y="309625"/>
            <a:ext cx="8468100" cy="8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600">
                <a:solidFill>
                  <a:schemeClr val="dk1"/>
                </a:solidFill>
                <a:latin typeface="Calibri"/>
                <a:ea typeface="Calibri"/>
                <a:cs typeface="Calibri"/>
                <a:sym typeface="Calibri"/>
              </a:rPr>
              <a:t>Segment Register Instructions</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600">
              <a:solidFill>
                <a:schemeClr val="dk1"/>
              </a:solidFill>
              <a:latin typeface="Calibri"/>
              <a:ea typeface="Calibri"/>
              <a:cs typeface="Calibri"/>
              <a:sym typeface="Calibri"/>
            </a:endParaRPr>
          </a:p>
        </p:txBody>
      </p:sp>
      <p:sp>
        <p:nvSpPr>
          <p:cNvPr id="391" name="Google Shape;391;g2ad4e793502_1_67"/>
          <p:cNvSpPr txBox="1"/>
          <p:nvPr/>
        </p:nvSpPr>
        <p:spPr>
          <a:xfrm>
            <a:off x="263175" y="897875"/>
            <a:ext cx="8468100" cy="53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The instructions that deal with segment registers are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1. Segment-register transfer instructions : MOV SegReg, ... , MOV ... , SegReg, PUSH</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SegReg and POP SegReg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2. Control transfers to another executable segment : JMP far, CALL far and RET far 3. Data pointer instructions : LOS, LES, LFS, LGS and LSS</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3. Interrupt-related instructions capable of transferring control to another segment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INT n, INTO, BOUND and IRET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nvSpPr>
        <p:spPr>
          <a:xfrm>
            <a:off x="968575" y="892800"/>
            <a:ext cx="7659300" cy="4729500"/>
          </a:xfrm>
          <a:prstGeom prst="rect">
            <a:avLst/>
          </a:prstGeom>
          <a:noFill/>
          <a:ln>
            <a:noFill/>
          </a:ln>
        </p:spPr>
        <p:txBody>
          <a:bodyPr anchorCtr="0" anchor="t" bIns="0" lIns="0" spcFirstLastPara="1" rIns="0" wrap="square" tIns="60950">
            <a:spAutoFit/>
          </a:bodyPr>
          <a:lstStyle/>
          <a:p>
            <a:pPr indent="0" lvl="0" marL="0" marR="6350" rtl="0" algn="just">
              <a:lnSpc>
                <a:spcPct val="108000"/>
              </a:lnSpc>
              <a:spcBef>
                <a:spcPts val="0"/>
              </a:spcBef>
              <a:spcAft>
                <a:spcPts val="0"/>
              </a:spcAft>
              <a:buNone/>
            </a:pPr>
            <a:r>
              <a:rPr lang="en-US" sz="2800">
                <a:latin typeface="Times New Roman"/>
                <a:ea typeface="Times New Roman"/>
                <a:cs typeface="Times New Roman"/>
                <a:sym typeface="Times New Roman"/>
              </a:rPr>
              <a:t>8. 	</a:t>
            </a:r>
            <a:r>
              <a:rPr lang="en-US" sz="2800">
                <a:latin typeface="Times New Roman"/>
                <a:ea typeface="Times New Roman"/>
                <a:cs typeface="Times New Roman"/>
                <a:sym typeface="Times New Roman"/>
              </a:rPr>
              <a:t>It </a:t>
            </a:r>
            <a:r>
              <a:rPr b="1" lang="en-US" sz="2800">
                <a:latin typeface="Times New Roman"/>
                <a:ea typeface="Times New Roman"/>
                <a:cs typeface="Times New Roman"/>
                <a:sym typeface="Times New Roman"/>
              </a:rPr>
              <a:t>compatible</a:t>
            </a:r>
            <a:r>
              <a:rPr lang="en-US" sz="2800">
                <a:latin typeface="Times New Roman"/>
                <a:ea typeface="Times New Roman"/>
                <a:cs typeface="Times New Roman"/>
                <a:sym typeface="Times New Roman"/>
              </a:rPr>
              <a:t> with 8086,8088, 80186, 80286  architecture.</a:t>
            </a:r>
            <a:endParaRPr sz="2800">
              <a:latin typeface="Times New Roman"/>
              <a:ea typeface="Times New Roman"/>
              <a:cs typeface="Times New Roman"/>
              <a:sym typeface="Times New Roman"/>
            </a:endParaRPr>
          </a:p>
          <a:p>
            <a:pPr indent="0" lvl="0" marL="0" marR="6350" rtl="0" algn="just">
              <a:lnSpc>
                <a:spcPct val="108000"/>
              </a:lnSpc>
              <a:spcBef>
                <a:spcPts val="1000"/>
              </a:spcBef>
              <a:spcAft>
                <a:spcPts val="0"/>
              </a:spcAft>
              <a:buNone/>
            </a:pPr>
            <a:r>
              <a:rPr lang="en-US" sz="2800">
                <a:latin typeface="Times New Roman"/>
                <a:ea typeface="Times New Roman"/>
                <a:cs typeface="Times New Roman"/>
                <a:sym typeface="Times New Roman"/>
              </a:rPr>
              <a:t>9. 	</a:t>
            </a:r>
            <a:r>
              <a:rPr lang="en-US" sz="2800">
                <a:latin typeface="Times New Roman"/>
                <a:ea typeface="Times New Roman"/>
                <a:cs typeface="Times New Roman"/>
                <a:sym typeface="Times New Roman"/>
              </a:rPr>
              <a:t>It can operate on </a:t>
            </a:r>
            <a:r>
              <a:rPr b="1" lang="en-US" sz="2800" u="sng">
                <a:solidFill>
                  <a:schemeClr val="hlink"/>
                </a:solidFill>
                <a:latin typeface="Times New Roman"/>
                <a:ea typeface="Times New Roman"/>
                <a:cs typeface="Times New Roman"/>
                <a:sym typeface="Times New Roman"/>
                <a:hlinkClick action="ppaction://hlinksldjump" r:id="rId3"/>
              </a:rPr>
              <a:t>17 </a:t>
            </a:r>
            <a:r>
              <a:rPr b="1" lang="en-US" sz="2800" u="sng">
                <a:solidFill>
                  <a:schemeClr val="hlink"/>
                </a:solidFill>
                <a:latin typeface="Times New Roman"/>
                <a:ea typeface="Times New Roman"/>
                <a:cs typeface="Times New Roman"/>
                <a:sym typeface="Times New Roman"/>
                <a:hlinkClick action="ppaction://hlinksldjump" r:id="rId4"/>
              </a:rPr>
              <a:t>data types</a:t>
            </a:r>
            <a:r>
              <a:rPr lang="en-US" sz="2800">
                <a:latin typeface="Times New Roman"/>
                <a:ea typeface="Times New Roman"/>
                <a:cs typeface="Times New Roman"/>
                <a:sym typeface="Times New Roman"/>
              </a:rPr>
              <a:t> like bits, byte, word,  double word, Quadword etc.</a:t>
            </a:r>
            <a:endParaRPr sz="2800">
              <a:latin typeface="Times New Roman"/>
              <a:ea typeface="Times New Roman"/>
              <a:cs typeface="Times New Roman"/>
              <a:sym typeface="Times New Roman"/>
            </a:endParaRPr>
          </a:p>
          <a:p>
            <a:pPr indent="0" lvl="0" marL="0" marR="6350" rtl="0" algn="just">
              <a:lnSpc>
                <a:spcPct val="108000"/>
              </a:lnSpc>
              <a:spcBef>
                <a:spcPts val="1000"/>
              </a:spcBef>
              <a:spcAft>
                <a:spcPts val="0"/>
              </a:spcAft>
              <a:buNone/>
            </a:pPr>
            <a:r>
              <a:rPr lang="en-US" sz="2800">
                <a:latin typeface="Times New Roman"/>
                <a:ea typeface="Times New Roman"/>
                <a:cs typeface="Times New Roman"/>
                <a:sym typeface="Times New Roman"/>
              </a:rPr>
              <a:t>10. </a:t>
            </a:r>
            <a:r>
              <a:rPr lang="en-US" sz="2800">
                <a:latin typeface="Times New Roman"/>
                <a:ea typeface="Times New Roman"/>
                <a:cs typeface="Times New Roman"/>
                <a:sym typeface="Times New Roman"/>
              </a:rPr>
              <a:t>It has </a:t>
            </a:r>
            <a:r>
              <a:rPr b="1" lang="en-US" sz="2800">
                <a:latin typeface="Times New Roman"/>
                <a:ea typeface="Times New Roman"/>
                <a:cs typeface="Times New Roman"/>
                <a:sym typeface="Times New Roman"/>
              </a:rPr>
              <a:t>separate pins for its address and data</a:t>
            </a:r>
            <a:r>
              <a:rPr lang="en-US" sz="2800">
                <a:latin typeface="Times New Roman"/>
                <a:ea typeface="Times New Roman"/>
                <a:cs typeface="Times New Roman"/>
                <a:sym typeface="Times New Roman"/>
              </a:rPr>
              <a:t> line for higher performance and easier  hardware design.</a:t>
            </a:r>
            <a:endParaRPr sz="2800">
              <a:latin typeface="Times New Roman"/>
              <a:ea typeface="Times New Roman"/>
              <a:cs typeface="Times New Roman"/>
              <a:sym typeface="Times New Roman"/>
            </a:endParaRPr>
          </a:p>
          <a:p>
            <a:pPr indent="0" lvl="0" marL="0" marR="6985" rtl="0" algn="just">
              <a:lnSpc>
                <a:spcPct val="108000"/>
              </a:lnSpc>
              <a:spcBef>
                <a:spcPts val="1000"/>
              </a:spcBef>
              <a:spcAft>
                <a:spcPts val="0"/>
              </a:spcAft>
              <a:buNone/>
            </a:pPr>
            <a:r>
              <a:rPr lang="en-US" sz="2800">
                <a:latin typeface="Times New Roman"/>
                <a:ea typeface="Times New Roman"/>
                <a:cs typeface="Times New Roman"/>
                <a:sym typeface="Times New Roman"/>
              </a:rPr>
              <a:t>11. It support 4 level protection </a:t>
            </a:r>
            <a:endParaRPr sz="2800">
              <a:latin typeface="Times New Roman"/>
              <a:ea typeface="Times New Roman"/>
              <a:cs typeface="Times New Roman"/>
              <a:sym typeface="Times New Roman"/>
            </a:endParaRPr>
          </a:p>
          <a:p>
            <a:pPr indent="0" lvl="0" marL="0" marR="6985" rtl="0" algn="just">
              <a:lnSpc>
                <a:spcPct val="108000"/>
              </a:lnSpc>
              <a:spcBef>
                <a:spcPts val="1000"/>
              </a:spcBef>
              <a:spcAft>
                <a:spcPts val="1000"/>
              </a:spcAft>
              <a:buNone/>
            </a:pPr>
            <a:r>
              <a:rPr lang="en-US" sz="2800">
                <a:latin typeface="Times New Roman"/>
                <a:ea typeface="Times New Roman"/>
                <a:cs typeface="Times New Roman"/>
                <a:sym typeface="Times New Roman"/>
              </a:rPr>
              <a:t>12. It support high speed numeric </a:t>
            </a:r>
            <a:r>
              <a:rPr lang="en-US" sz="2800">
                <a:solidFill>
                  <a:schemeClr val="dk1"/>
                </a:solidFill>
                <a:latin typeface="Times New Roman"/>
                <a:ea typeface="Times New Roman"/>
                <a:cs typeface="Times New Roman"/>
                <a:sym typeface="Times New Roman"/>
              </a:rPr>
              <a:t>80387 coprocessor</a:t>
            </a:r>
            <a:endParaRPr sz="2800">
              <a:latin typeface="Times New Roman"/>
              <a:ea typeface="Times New Roman"/>
              <a:cs typeface="Times New Roman"/>
              <a:sym typeface="Times New Roman"/>
            </a:endParaRPr>
          </a:p>
        </p:txBody>
      </p:sp>
      <p:pic>
        <p:nvPicPr>
          <p:cNvPr id="105" name="Google Shape;105;p4"/>
          <p:cNvPicPr preferRelativeResize="0"/>
          <p:nvPr/>
        </p:nvPicPr>
        <p:blipFill rotWithShape="1">
          <a:blip r:embed="rId5">
            <a:alphaModFix/>
          </a:blip>
          <a:srcRect b="0" l="0" r="0" t="0"/>
          <a:stretch/>
        </p:blipFill>
        <p:spPr>
          <a:xfrm>
            <a:off x="1139825" y="152463"/>
            <a:ext cx="7242175" cy="8175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type="title"/>
          </p:nvPr>
        </p:nvSpPr>
        <p:spPr>
          <a:xfrm>
            <a:off x="2027301" y="2070608"/>
            <a:ext cx="4938300" cy="1860000"/>
          </a:xfrm>
          <a:prstGeom prst="rect">
            <a:avLst/>
          </a:prstGeom>
          <a:noFill/>
          <a:ln>
            <a:noFill/>
          </a:ln>
        </p:spPr>
        <p:txBody>
          <a:bodyPr anchorCtr="0" anchor="t" bIns="0" lIns="0" spcFirstLastPara="1" rIns="0" wrap="square" tIns="12700">
            <a:spAutoFit/>
          </a:bodyPr>
          <a:lstStyle/>
          <a:p>
            <a:pPr indent="-1396365" lvl="0" marL="1408430" marR="5080" rtl="0" algn="l">
              <a:lnSpc>
                <a:spcPct val="100000"/>
              </a:lnSpc>
              <a:spcBef>
                <a:spcPts val="0"/>
              </a:spcBef>
              <a:spcAft>
                <a:spcPts val="0"/>
              </a:spcAft>
              <a:buNone/>
            </a:pPr>
            <a:r>
              <a:rPr lang="en-US" sz="6000">
                <a:solidFill>
                  <a:srgbClr val="3333CC"/>
                </a:solidFill>
                <a:latin typeface="Arial"/>
                <a:ea typeface="Arial"/>
                <a:cs typeface="Arial"/>
                <a:sym typeface="Arial"/>
              </a:rPr>
              <a:t>Architecture of  80386</a:t>
            </a:r>
            <a:endParaRPr sz="60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9"/>
          <p:cNvPicPr preferRelativeResize="0"/>
          <p:nvPr/>
        </p:nvPicPr>
        <p:blipFill rotWithShape="1">
          <a:blip r:embed="rId3">
            <a:alphaModFix/>
          </a:blip>
          <a:srcRect b="0" l="0" r="0" t="0"/>
          <a:stretch/>
        </p:blipFill>
        <p:spPr>
          <a:xfrm>
            <a:off x="0" y="77851"/>
            <a:ext cx="9143999" cy="6627749"/>
          </a:xfrm>
          <a:prstGeom prst="rect">
            <a:avLst/>
          </a:prstGeom>
          <a:noFill/>
          <a:ln>
            <a:noFill/>
          </a:ln>
        </p:spPr>
      </p:pic>
      <p:sp>
        <p:nvSpPr>
          <p:cNvPr id="116" name="Google Shape;116;p9"/>
          <p:cNvSpPr/>
          <p:nvPr/>
        </p:nvSpPr>
        <p:spPr>
          <a:xfrm>
            <a:off x="6768925" y="289450"/>
            <a:ext cx="1335900" cy="4282500"/>
          </a:xfrm>
          <a:prstGeom prst="rect">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9"/>
          <p:cNvSpPr/>
          <p:nvPr/>
        </p:nvSpPr>
        <p:spPr>
          <a:xfrm>
            <a:off x="100200" y="1629275"/>
            <a:ext cx="3195300" cy="4282500"/>
          </a:xfrm>
          <a:prstGeom prst="rect">
            <a:avLst/>
          </a:prstGeom>
          <a:noFill/>
          <a:ln cap="flat" cmpd="sng" w="38100">
            <a:solidFill>
              <a:srgbClr val="99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9"/>
          <p:cNvSpPr/>
          <p:nvPr/>
        </p:nvSpPr>
        <p:spPr>
          <a:xfrm>
            <a:off x="3429000" y="215725"/>
            <a:ext cx="2917200" cy="2612100"/>
          </a:xfrm>
          <a:prstGeom prst="rect">
            <a:avLst/>
          </a:prstGeom>
          <a:noFill/>
          <a:ln cap="flat" cmpd="sng" w="38100">
            <a:solidFill>
              <a:srgbClr val="FF00F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9"/>
          <p:cNvSpPr/>
          <p:nvPr/>
        </p:nvSpPr>
        <p:spPr>
          <a:xfrm>
            <a:off x="3659325" y="3926525"/>
            <a:ext cx="2839200" cy="2215500"/>
          </a:xfrm>
          <a:prstGeom prst="rect">
            <a:avLst/>
          </a:prstGeom>
          <a:noFill/>
          <a:ln cap="flat" cmpd="sng" w="38100">
            <a:solidFill>
              <a:srgbClr val="00FF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9"/>
          <p:cNvSpPr txBox="1"/>
          <p:nvPr/>
        </p:nvSpPr>
        <p:spPr>
          <a:xfrm>
            <a:off x="6616525" y="4503475"/>
            <a:ext cx="1881600" cy="431100"/>
          </a:xfrm>
          <a:prstGeom prst="rect">
            <a:avLst/>
          </a:prstGeom>
          <a:noFill/>
          <a:ln>
            <a:noFill/>
          </a:ln>
        </p:spPr>
        <p:txBody>
          <a:bodyPr anchorCtr="0" anchor="t" bIns="91425" lIns="91425" spcFirstLastPara="1" rIns="91425" wrap="square" tIns="91425">
            <a:spAutoFit/>
          </a:bodyPr>
          <a:lstStyle/>
          <a:p>
            <a:pPr indent="0" lvl="0" marL="0" rtl="0" algn="l">
              <a:spcBef>
                <a:spcPts val="105"/>
              </a:spcBef>
              <a:spcAft>
                <a:spcPts val="0"/>
              </a:spcAft>
              <a:buNone/>
            </a:pPr>
            <a:r>
              <a:rPr b="1" lang="en-US" sz="1600">
                <a:solidFill>
                  <a:srgbClr val="FF0000"/>
                </a:solidFill>
                <a:latin typeface="Times New Roman"/>
                <a:ea typeface="Times New Roman"/>
                <a:cs typeface="Times New Roman"/>
                <a:sym typeface="Times New Roman"/>
              </a:rPr>
              <a:t>Bus interface unit</a:t>
            </a:r>
            <a:endParaRPr b="1" sz="600">
              <a:solidFill>
                <a:srgbClr val="FF0000"/>
              </a:solidFill>
            </a:endParaRPr>
          </a:p>
        </p:txBody>
      </p:sp>
      <p:sp>
        <p:nvSpPr>
          <p:cNvPr id="121" name="Google Shape;121;p9"/>
          <p:cNvSpPr txBox="1"/>
          <p:nvPr/>
        </p:nvSpPr>
        <p:spPr>
          <a:xfrm>
            <a:off x="3837450" y="5755825"/>
            <a:ext cx="3955800" cy="431100"/>
          </a:xfrm>
          <a:prstGeom prst="rect">
            <a:avLst/>
          </a:prstGeom>
          <a:noFill/>
          <a:ln>
            <a:noFill/>
          </a:ln>
        </p:spPr>
        <p:txBody>
          <a:bodyPr anchorCtr="0" anchor="t" bIns="91425" lIns="91425" spcFirstLastPara="1" rIns="91425" wrap="square" tIns="91425">
            <a:spAutoFit/>
          </a:bodyPr>
          <a:lstStyle/>
          <a:p>
            <a:pPr indent="0" lvl="0" marL="0" marR="1157605" rtl="0" algn="l">
              <a:lnSpc>
                <a:spcPct val="124583"/>
              </a:lnSpc>
              <a:spcBef>
                <a:spcPts val="95"/>
              </a:spcBef>
              <a:spcAft>
                <a:spcPts val="0"/>
              </a:spcAft>
              <a:buNone/>
            </a:pPr>
            <a:r>
              <a:rPr b="1" lang="en-US" sz="1600">
                <a:solidFill>
                  <a:srgbClr val="00FF00"/>
                </a:solidFill>
                <a:latin typeface="Times New Roman"/>
                <a:ea typeface="Times New Roman"/>
                <a:cs typeface="Times New Roman"/>
                <a:sym typeface="Times New Roman"/>
              </a:rPr>
              <a:t>P</a:t>
            </a:r>
            <a:r>
              <a:rPr b="1" lang="en-US" sz="1600">
                <a:solidFill>
                  <a:srgbClr val="00FF00"/>
                </a:solidFill>
                <a:latin typeface="Times New Roman"/>
                <a:ea typeface="Times New Roman"/>
                <a:cs typeface="Times New Roman"/>
                <a:sym typeface="Times New Roman"/>
              </a:rPr>
              <a:t>refetch Unit</a:t>
            </a:r>
            <a:endParaRPr b="1" sz="600">
              <a:solidFill>
                <a:srgbClr val="00FF00"/>
              </a:solidFill>
            </a:endParaRPr>
          </a:p>
        </p:txBody>
      </p:sp>
      <p:sp>
        <p:nvSpPr>
          <p:cNvPr id="122" name="Google Shape;122;p9"/>
          <p:cNvSpPr txBox="1"/>
          <p:nvPr/>
        </p:nvSpPr>
        <p:spPr>
          <a:xfrm>
            <a:off x="300600" y="2694225"/>
            <a:ext cx="3585000" cy="492600"/>
          </a:xfrm>
          <a:prstGeom prst="rect">
            <a:avLst/>
          </a:prstGeom>
          <a:noFill/>
          <a:ln>
            <a:noFill/>
          </a:ln>
        </p:spPr>
        <p:txBody>
          <a:bodyPr anchorCtr="0" anchor="t" bIns="91425" lIns="91425" spcFirstLastPara="1" rIns="91425" wrap="square" tIns="91425">
            <a:spAutoFit/>
          </a:bodyPr>
          <a:lstStyle/>
          <a:p>
            <a:pPr indent="0" lvl="0" marL="0" rtl="0" algn="l">
              <a:spcBef>
                <a:spcPts val="75"/>
              </a:spcBef>
              <a:spcAft>
                <a:spcPts val="0"/>
              </a:spcAft>
              <a:buNone/>
            </a:pPr>
            <a:r>
              <a:rPr b="1" lang="en-US" sz="2000">
                <a:solidFill>
                  <a:srgbClr val="5B0F00"/>
                </a:solidFill>
                <a:latin typeface="Times New Roman"/>
                <a:ea typeface="Times New Roman"/>
                <a:cs typeface="Times New Roman"/>
                <a:sym typeface="Times New Roman"/>
              </a:rPr>
              <a:t>Central processing unit </a:t>
            </a:r>
            <a:endParaRPr b="1" sz="1000">
              <a:solidFill>
                <a:srgbClr val="5B0F00"/>
              </a:solidFill>
            </a:endParaRPr>
          </a:p>
        </p:txBody>
      </p:sp>
      <p:sp>
        <p:nvSpPr>
          <p:cNvPr id="123" name="Google Shape;123;p9"/>
          <p:cNvSpPr txBox="1"/>
          <p:nvPr/>
        </p:nvSpPr>
        <p:spPr>
          <a:xfrm>
            <a:off x="3479613" y="2366125"/>
            <a:ext cx="3351000" cy="461700"/>
          </a:xfrm>
          <a:prstGeom prst="rect">
            <a:avLst/>
          </a:prstGeom>
          <a:noFill/>
          <a:ln>
            <a:noFill/>
          </a:ln>
        </p:spPr>
        <p:txBody>
          <a:bodyPr anchorCtr="0" anchor="t" bIns="91425" lIns="91425" spcFirstLastPara="1" rIns="91425" wrap="square" tIns="91425">
            <a:spAutoFit/>
          </a:bodyPr>
          <a:lstStyle/>
          <a:p>
            <a:pPr indent="0" lvl="0" marL="0" rtl="0" algn="l">
              <a:spcBef>
                <a:spcPts val="105"/>
              </a:spcBef>
              <a:spcAft>
                <a:spcPts val="0"/>
              </a:spcAft>
              <a:buNone/>
            </a:pPr>
            <a:r>
              <a:rPr b="1" lang="en-US" sz="1800">
                <a:solidFill>
                  <a:srgbClr val="FF00FF"/>
                </a:solidFill>
                <a:latin typeface="Times New Roman"/>
                <a:ea typeface="Times New Roman"/>
                <a:cs typeface="Times New Roman"/>
                <a:sym typeface="Times New Roman"/>
              </a:rPr>
              <a:t>Memory management unit</a:t>
            </a:r>
            <a:endParaRPr b="1" sz="800">
              <a:solidFill>
                <a:srgbClr val="FF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txBox="1"/>
          <p:nvPr/>
        </p:nvSpPr>
        <p:spPr>
          <a:xfrm>
            <a:off x="1252524" y="1129029"/>
            <a:ext cx="7139400" cy="4277100"/>
          </a:xfrm>
          <a:prstGeom prst="rect">
            <a:avLst/>
          </a:prstGeom>
          <a:noFill/>
          <a:ln>
            <a:noFill/>
          </a:ln>
        </p:spPr>
        <p:txBody>
          <a:bodyPr anchorCtr="0" anchor="t" bIns="0" lIns="0" spcFirstLastPara="1" rIns="0" wrap="square" tIns="53975">
            <a:spAutoFit/>
          </a:bodyPr>
          <a:lstStyle/>
          <a:p>
            <a:pPr indent="-256540" lvl="0" marL="268605" marR="574675" rtl="0" algn="l">
              <a:lnSpc>
                <a:spcPct val="107916"/>
              </a:lnSpc>
              <a:spcBef>
                <a:spcPts val="0"/>
              </a:spcBef>
              <a:spcAft>
                <a:spcPts val="0"/>
              </a:spcAft>
              <a:buClr>
                <a:srgbClr val="2CA1BE"/>
              </a:buClr>
              <a:buSzPts val="1600"/>
              <a:buFont typeface="Helvetica Neue"/>
              <a:buChar char="●"/>
            </a:pPr>
            <a:r>
              <a:rPr lang="en-US" sz="2400">
                <a:latin typeface="Times New Roman"/>
                <a:ea typeface="Times New Roman"/>
                <a:cs typeface="Times New Roman"/>
                <a:sym typeface="Times New Roman"/>
              </a:rPr>
              <a:t>The Internal Architecture of 80386 is divided into 3  sections.</a:t>
            </a:r>
            <a:endParaRPr sz="2400">
              <a:latin typeface="Times New Roman"/>
              <a:ea typeface="Times New Roman"/>
              <a:cs typeface="Times New Roman"/>
              <a:sym typeface="Times New Roman"/>
            </a:endParaRPr>
          </a:p>
          <a:p>
            <a:pPr indent="0" lvl="0" marL="457200" marR="574675" rtl="0" algn="l">
              <a:lnSpc>
                <a:spcPct val="107916"/>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spcBef>
                <a:spcPts val="105"/>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Bus interface unit(BIU)</a:t>
            </a:r>
            <a:endParaRPr sz="2400">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SzPts val="2400"/>
              <a:buFont typeface="Times New Roman"/>
              <a:buAutoNum type="arabicPeriod"/>
            </a:pPr>
            <a:r>
              <a:rPr b="0" i="0" lang="en-US" sz="2400" u="none" cap="none" strike="noStrike">
                <a:latin typeface="Times New Roman"/>
                <a:ea typeface="Times New Roman"/>
                <a:cs typeface="Times New Roman"/>
                <a:sym typeface="Times New Roman"/>
              </a:rPr>
              <a:t>Central processing unit(CPU)</a:t>
            </a:r>
            <a:endParaRPr b="0" i="0" sz="2400" u="none" cap="none" strike="noStrike">
              <a:latin typeface="Times New Roman"/>
              <a:ea typeface="Times New Roman"/>
              <a:cs typeface="Times New Roman"/>
              <a:sym typeface="Times New Roman"/>
            </a:endParaRPr>
          </a:p>
          <a:p>
            <a:pPr indent="-381000" lvl="1" marL="914400" marR="0" rtl="0" algn="l">
              <a:lnSpc>
                <a:spcPct val="100000"/>
              </a:lnSpc>
              <a:spcBef>
                <a:spcPts val="0"/>
              </a:spcBef>
              <a:spcAft>
                <a:spcPts val="0"/>
              </a:spcAft>
              <a:buSzPts val="2400"/>
              <a:buFont typeface="Times New Roman"/>
              <a:buAutoNum type="alphaLcPeriod"/>
            </a:pPr>
            <a:r>
              <a:rPr b="0" i="0" lang="en-US" sz="2400" u="none" cap="none" strike="noStrike">
                <a:latin typeface="Times New Roman"/>
                <a:ea typeface="Times New Roman"/>
                <a:cs typeface="Times New Roman"/>
                <a:sym typeface="Times New Roman"/>
              </a:rPr>
              <a:t>Execution Unit</a:t>
            </a:r>
            <a:endParaRPr b="0" i="0" sz="2400" u="none" cap="none" strike="noStrike">
              <a:latin typeface="Times New Roman"/>
              <a:ea typeface="Times New Roman"/>
              <a:cs typeface="Times New Roman"/>
              <a:sym typeface="Times New Roman"/>
            </a:endParaRPr>
          </a:p>
          <a:p>
            <a:pPr indent="-381000" lvl="1" marL="914400" marR="0" rtl="0" algn="l">
              <a:lnSpc>
                <a:spcPct val="100000"/>
              </a:lnSpc>
              <a:spcBef>
                <a:spcPts val="0"/>
              </a:spcBef>
              <a:spcAft>
                <a:spcPts val="0"/>
              </a:spcAft>
              <a:buSzPts val="2400"/>
              <a:buFont typeface="Times New Roman"/>
              <a:buAutoNum type="alphaLcPeriod"/>
            </a:pPr>
            <a:r>
              <a:rPr b="0" i="0" lang="en-US" sz="2400" u="none" cap="none" strike="noStrike">
                <a:latin typeface="Times New Roman"/>
                <a:ea typeface="Times New Roman"/>
                <a:cs typeface="Times New Roman"/>
                <a:sym typeface="Times New Roman"/>
              </a:rPr>
              <a:t>Instruction Unit</a:t>
            </a:r>
            <a:endParaRPr b="0" i="0" sz="2400" u="none" cap="none" strike="noStrike">
              <a:latin typeface="Times New Roman"/>
              <a:ea typeface="Times New Roman"/>
              <a:cs typeface="Times New Roman"/>
              <a:sym typeface="Times New Roman"/>
            </a:endParaRPr>
          </a:p>
          <a:p>
            <a:pPr indent="-381000" lvl="0" marL="457200" marR="0" rtl="0" algn="l">
              <a:lnSpc>
                <a:spcPct val="100000"/>
              </a:lnSpc>
              <a:spcBef>
                <a:spcPts val="0"/>
              </a:spcBef>
              <a:spcAft>
                <a:spcPts val="0"/>
              </a:spcAft>
              <a:buSzPts val="2400"/>
              <a:buFont typeface="Times New Roman"/>
              <a:buAutoNum type="arabicPeriod"/>
            </a:pPr>
            <a:r>
              <a:rPr b="0" i="0" lang="en-US" sz="2400" u="none" cap="none" strike="noStrike">
                <a:latin typeface="Times New Roman"/>
                <a:ea typeface="Times New Roman"/>
                <a:cs typeface="Times New Roman"/>
                <a:sym typeface="Times New Roman"/>
              </a:rPr>
              <a:t>Memory management unit(MMU)</a:t>
            </a:r>
            <a:endParaRPr b="0" i="0" sz="2400" u="none" cap="none" strike="noStrike">
              <a:latin typeface="Times New Roman"/>
              <a:ea typeface="Times New Roman"/>
              <a:cs typeface="Times New Roman"/>
              <a:sym typeface="Times New Roman"/>
            </a:endParaRPr>
          </a:p>
          <a:p>
            <a:pPr indent="-381000" lvl="1" marL="914400" marR="0" rtl="0" algn="l">
              <a:lnSpc>
                <a:spcPct val="100000"/>
              </a:lnSpc>
              <a:spcBef>
                <a:spcPts val="0"/>
              </a:spcBef>
              <a:spcAft>
                <a:spcPts val="0"/>
              </a:spcAft>
              <a:buSzPts val="2400"/>
              <a:buFont typeface="Times New Roman"/>
              <a:buAutoNum type="alphaLcPeriod"/>
            </a:pPr>
            <a:r>
              <a:rPr b="0" i="0" lang="en-US" sz="2400" u="none" cap="none" strike="noStrike">
                <a:latin typeface="Times New Roman"/>
                <a:ea typeface="Times New Roman"/>
                <a:cs typeface="Times New Roman"/>
                <a:sym typeface="Times New Roman"/>
              </a:rPr>
              <a:t>Segmentation Unit</a:t>
            </a:r>
            <a:endParaRPr b="0" i="0" sz="2400" u="none" cap="none" strike="noStrike">
              <a:latin typeface="Times New Roman"/>
              <a:ea typeface="Times New Roman"/>
              <a:cs typeface="Times New Roman"/>
              <a:sym typeface="Times New Roman"/>
            </a:endParaRPr>
          </a:p>
          <a:p>
            <a:pPr indent="-381000" lvl="1" marL="914400" marR="0" rtl="0" algn="l">
              <a:lnSpc>
                <a:spcPct val="100000"/>
              </a:lnSpc>
              <a:spcBef>
                <a:spcPts val="0"/>
              </a:spcBef>
              <a:spcAft>
                <a:spcPts val="0"/>
              </a:spcAft>
              <a:buSzPts val="2400"/>
              <a:buFont typeface="Times New Roman"/>
              <a:buAutoNum type="alphaLcPeriod"/>
            </a:pPr>
            <a:r>
              <a:rPr b="0" i="0" lang="en-US" sz="2400" u="none" cap="none" strike="noStrike">
                <a:latin typeface="Times New Roman"/>
                <a:ea typeface="Times New Roman"/>
                <a:cs typeface="Times New Roman"/>
                <a:sym typeface="Times New Roman"/>
              </a:rPr>
              <a:t>Paging Unit</a:t>
            </a:r>
            <a:endParaRPr b="0" i="0" sz="2400" u="none" cap="none" strike="noStrike">
              <a:latin typeface="Times New Roman"/>
              <a:ea typeface="Times New Roman"/>
              <a:cs typeface="Times New Roman"/>
              <a:sym typeface="Times New Roman"/>
            </a:endParaRPr>
          </a:p>
          <a:p>
            <a:pPr indent="0" lvl="0" marL="457200" marR="5080" rtl="0" algn="l">
              <a:lnSpc>
                <a:spcPct val="107916"/>
              </a:lnSpc>
              <a:spcBef>
                <a:spcPts val="450"/>
              </a:spcBef>
              <a:spcAft>
                <a:spcPts val="0"/>
              </a:spcAft>
              <a:buNone/>
            </a:pPr>
            <a:r>
              <a:t/>
            </a:r>
            <a:endParaRPr sz="2400">
              <a:latin typeface="Times New Roman"/>
              <a:ea typeface="Times New Roman"/>
              <a:cs typeface="Times New Roman"/>
              <a:sym typeface="Times New Roman"/>
            </a:endParaRPr>
          </a:p>
        </p:txBody>
      </p:sp>
      <p:pic>
        <p:nvPicPr>
          <p:cNvPr id="129" name="Google Shape;129;p10"/>
          <p:cNvPicPr preferRelativeResize="0"/>
          <p:nvPr/>
        </p:nvPicPr>
        <p:blipFill rotWithShape="1">
          <a:blip r:embed="rId3">
            <a:alphaModFix/>
          </a:blip>
          <a:srcRect b="0" l="0" r="0" t="0"/>
          <a:stretch/>
        </p:blipFill>
        <p:spPr>
          <a:xfrm>
            <a:off x="1676644" y="354032"/>
            <a:ext cx="3809866" cy="3898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2024-01-09T08:05:17Z</dcterms:created>
  <dc:creator>reshmiv</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2018-01-09T00:00:00Z</vt:filetime>
  </property>
  <property fmtid="{D5CDD505-2E9C-101B-9397-08002B2CF9AE}" pid="3" name="Creator">
    <vt:lpwstr>Microsoft® PowerPoint® 2010</vt:lpwstr>
  </property>
  <property fmtid="{D5CDD505-2E9C-101B-9397-08002B2CF9AE}" pid="4" name="LastSaved">
    <vt:filetime>2024-01-09T00:00:00Z</vt:filetime>
  </property>
</Properties>
</file>