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530" r:id="rId5"/>
    <p:sldId id="531" r:id="rId6"/>
    <p:sldId id="549" r:id="rId7"/>
    <p:sldId id="533" r:id="rId8"/>
    <p:sldId id="539" r:id="rId9"/>
    <p:sldId id="545" r:id="rId10"/>
    <p:sldId id="548" r:id="rId11"/>
    <p:sldId id="546" r:id="rId12"/>
    <p:sldId id="537" r:id="rId13"/>
    <p:sldId id="54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422"/>
  </p:normalViewPr>
  <p:slideViewPr>
    <p:cSldViewPr snapToGrid="0">
      <p:cViewPr varScale="1">
        <p:scale>
          <a:sx n="80" d="100"/>
          <a:sy n="80" d="100"/>
        </p:scale>
        <p:origin x="7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hyperlink" Target="https://pixabay.com/en/qr-code-barcode-binary-encoded-148603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731" y="1900577"/>
            <a:ext cx="9921240" cy="1710972"/>
          </a:xfrm>
        </p:spPr>
        <p:txBody>
          <a:bodyPr/>
          <a:lstStyle/>
          <a:p>
            <a:br>
              <a:rPr lang="en-US" sz="4000" dirty="0">
                <a:solidFill>
                  <a:srgbClr val="000000"/>
                </a:solidFill>
                <a:latin typeface="Mangal"/>
                <a:cs typeface="Mangal"/>
              </a:rPr>
            </a:br>
            <a:br>
              <a:rPr lang="en-US" sz="4000" dirty="0">
                <a:solidFill>
                  <a:srgbClr val="000000"/>
                </a:solidFill>
                <a:latin typeface="Mangal"/>
                <a:cs typeface="Mangal"/>
              </a:rPr>
            </a:br>
            <a:br>
              <a:rPr lang="en-US" sz="4000" dirty="0">
                <a:solidFill>
                  <a:srgbClr val="000000"/>
                </a:solidFill>
                <a:latin typeface="Mangal"/>
                <a:cs typeface="Mangal"/>
              </a:rPr>
            </a:br>
            <a:endParaRPr lang="en-US" sz="5400" dirty="0">
              <a:latin typeface="Calibri"/>
              <a:ea typeface="Calibri"/>
              <a:cs typeface="Calibri"/>
            </a:endParaRPr>
          </a:p>
          <a:p>
            <a:r>
              <a:rPr lang="en-US" sz="5400" dirty="0">
                <a:latin typeface="Mangal"/>
                <a:cs typeface="Mangal"/>
              </a:rPr>
              <a:t>खुद का </a:t>
            </a:r>
            <a:r>
              <a:rPr lang="en-US" sz="5400" dirty="0">
                <a:latin typeface="Calibri"/>
                <a:ea typeface="Calibri"/>
                <a:cs typeface="Calibri"/>
              </a:rPr>
              <a:t>Fin@Ncer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Segoe UI"/>
              </a:rPr>
              <a:t>Prajapati Jay</a:t>
            </a:r>
            <a:endParaRPr lang="en-US" dirty="0"/>
          </a:p>
          <a:p>
            <a:r>
              <a:rPr lang="en-US" dirty="0">
                <a:cs typeface="Segoe UI"/>
              </a:rPr>
              <a:t>Makwana Parin</a:t>
            </a:r>
            <a:endParaRPr lang="en-US" dirty="0"/>
          </a:p>
          <a:p>
            <a:r>
              <a:rPr lang="en-US" dirty="0">
                <a:cs typeface="Segoe UI"/>
              </a:rPr>
              <a:t>Solanki Kevin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4D7A6-C215-640A-EDF3-DAA6C91A6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B5B2-3C2B-94FD-FE64-30FDAE0F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6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n w="28575">
                  <a:noFill/>
                  <a:prstDash val="solid"/>
                </a:ln>
              </a:rPr>
              <a:t>Problem Statement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2900" indent="-342900"/>
            <a:r>
              <a:rPr lang="en-US" dirty="0">
                <a:latin typeface="Segoe UI Light"/>
                <a:cs typeface="Segoe UI Light"/>
              </a:rPr>
              <a:t>Personal Finance Management for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 Light"/>
                <a:cs typeface="Segoe UI Light"/>
              </a:rPr>
              <a:t>  Indian College students.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60811-4176-E9E9-6A37-BC9FF4205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086B3-C36C-2D72-89F3-66C5579B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Why it matters :</a:t>
            </a:r>
            <a:endParaRPr lang="en-US" dirty="0">
              <a:ln w="28575">
                <a:noFill/>
                <a:prstDash val="solid"/>
              </a:ln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B673B-7A27-890C-B536-02EEB7A685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75E5A-A1F7-A9EF-250B-841BDCC66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2900" indent="-342900"/>
            <a:r>
              <a:rPr lang="en-US" dirty="0"/>
              <a:t>Financial discipline is crucial for students, especially with the rise in educational and living expenses.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899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Segoe UI"/>
              </a:rPr>
              <a:t>To solve the problem’s  statement we use HTML CSS and JavaScript  for               front-end and scripting language  PHP. To bake problem statement in small parts for find the solution of the statement. 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DO it: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0852F-3FB7-6D2E-F6AC-1F6B9CAD2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135D3F1-0C33-3404-5D49-E70C9D100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47397" y="2687171"/>
            <a:ext cx="7043659" cy="26346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cs typeface="Segoe UI"/>
              </a:rPr>
              <a:t> </a:t>
            </a:r>
            <a:r>
              <a:rPr lang="en-IN" sz="3200" dirty="0"/>
              <a:t>Simplified Budgeting System.</a:t>
            </a:r>
          </a:p>
          <a:p>
            <a:r>
              <a:rPr lang="en-US" sz="3200" dirty="0"/>
              <a:t> Automated Bill Reminders and Alerts</a:t>
            </a:r>
            <a:endParaRPr lang="en-IN" sz="3200" dirty="0"/>
          </a:p>
          <a:p>
            <a:r>
              <a:rPr lang="en-US" sz="3200" dirty="0"/>
              <a:t> Tracking Income and Expenses with    Financial Goals</a:t>
            </a:r>
            <a:r>
              <a:rPr lang="en-US" sz="3200" dirty="0">
                <a:cs typeface="Segoe UI"/>
              </a:rPr>
              <a:t> </a:t>
            </a:r>
          </a:p>
          <a:p>
            <a:pPr marL="0" indent="0">
              <a:buNone/>
            </a:pPr>
            <a:r>
              <a:rPr lang="en-US" dirty="0">
                <a:cs typeface="Segoe UI"/>
              </a:rPr>
              <a:t>​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7ABA7-FC97-4D42-C4BC-897A88CF3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8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05">
            <a:extLst>
              <a:ext uri="{FF2B5EF4-FFF2-40B4-BE49-F238E27FC236}">
                <a16:creationId xmlns:a16="http://schemas.microsoft.com/office/drawing/2014/main" id="{734F8B63-0C1D-770B-CA9D-EE7ACF81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84" y="654652"/>
            <a:ext cx="6540633" cy="1069848"/>
          </a:xfrm>
        </p:spPr>
        <p:txBody>
          <a:bodyPr/>
          <a:lstStyle/>
          <a:p>
            <a:r>
              <a:rPr lang="en-US" dirty="0"/>
              <a:t>Functionality: </a:t>
            </a:r>
          </a:p>
        </p:txBody>
      </p:sp>
      <p:sp>
        <p:nvSpPr>
          <p:cNvPr id="139" name="Slide Number Placeholder 138">
            <a:extLst>
              <a:ext uri="{FF2B5EF4-FFF2-40B4-BE49-F238E27FC236}">
                <a16:creationId xmlns:a16="http://schemas.microsoft.com/office/drawing/2014/main" id="{0C6CCCC3-BCC9-AE9B-C2AE-4D9986B5F8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5" name="Picture Placeholder 84" descr="Coins with solid fill">
            <a:extLst>
              <a:ext uri="{FF2B5EF4-FFF2-40B4-BE49-F238E27FC236}">
                <a16:creationId xmlns:a16="http://schemas.microsoft.com/office/drawing/2014/main" id="{D65F5CE9-1D9A-9BF0-5ADD-C4E2693DA4CB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583555" y="2980517"/>
            <a:ext cx="713074" cy="713074"/>
          </a:xfrm>
        </p:spPr>
      </p:pic>
      <p:pic>
        <p:nvPicPr>
          <p:cNvPr id="86" name="Picture Placeholder 85" descr="Money with solid fill">
            <a:extLst>
              <a:ext uri="{FF2B5EF4-FFF2-40B4-BE49-F238E27FC236}">
                <a16:creationId xmlns:a16="http://schemas.microsoft.com/office/drawing/2014/main" id="{EDC60F06-D73E-F719-14FA-A6F1ECF09300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805117" y="3011109"/>
            <a:ext cx="621792" cy="621792"/>
          </a:xfrm>
          <a:prstGeom prst="rect">
            <a:avLst/>
          </a:prstGeom>
        </p:spPr>
      </p:pic>
      <p:pic>
        <p:nvPicPr>
          <p:cNvPr id="87" name="Picture Placeholder 86" descr="Piggy Bank with solid fill">
            <a:extLst>
              <a:ext uri="{FF2B5EF4-FFF2-40B4-BE49-F238E27FC236}">
                <a16:creationId xmlns:a16="http://schemas.microsoft.com/office/drawing/2014/main" id="{ED53247D-56A2-6AB9-6FF9-0313BD7DB9E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186739" y="3011109"/>
            <a:ext cx="621792" cy="621792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4EECB-47E7-26A0-F3A1-ACAE7AEE57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cs typeface="Segoe UI"/>
              </a:rPr>
              <a:t>Income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F0535-53EA-30FB-770D-0C92BEEF3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Expense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511481-29C6-275B-963E-B5AF2E87AD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16407" y="4038600"/>
            <a:ext cx="1362456" cy="466344"/>
          </a:xfrm>
        </p:spPr>
        <p:txBody>
          <a:bodyPr/>
          <a:lstStyle/>
          <a:p>
            <a:pPr lvl="0"/>
            <a:r>
              <a:rPr lang="en-US" dirty="0"/>
              <a:t>Saving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4BBDF45D-9B32-0154-7602-2C43DAF6C0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Part-time Job</a:t>
            </a:r>
          </a:p>
          <a:p>
            <a:r>
              <a:rPr lang="en-US" dirty="0"/>
              <a:t>Gift</a:t>
            </a:r>
          </a:p>
          <a:p>
            <a:r>
              <a:rPr lang="en-US" dirty="0"/>
              <a:t>Extra Income</a:t>
            </a:r>
          </a:p>
          <a:p>
            <a:endParaRPr lang="en-US" dirty="0"/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38FF6C9F-C7C5-37D5-4C61-BA14A636B7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Food</a:t>
            </a:r>
          </a:p>
          <a:p>
            <a:r>
              <a:rPr lang="en-US" dirty="0"/>
              <a:t>Travel</a:t>
            </a:r>
          </a:p>
          <a:p>
            <a:r>
              <a:rPr lang="en-US" dirty="0"/>
              <a:t>  </a:t>
            </a: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5973BD56-1612-983E-EA67-F4039B0620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816407" y="4533138"/>
            <a:ext cx="1362456" cy="740664"/>
          </a:xfrm>
        </p:spPr>
        <p:txBody>
          <a:bodyPr/>
          <a:lstStyle/>
          <a:p>
            <a:r>
              <a:rPr lang="en-US" dirty="0"/>
              <a:t>For your target goal (Things)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2783B-A543-AEC3-FB51-2910936BD2F4}"/>
              </a:ext>
            </a:extLst>
          </p:cNvPr>
          <p:cNvSpPr txBox="1"/>
          <p:nvPr/>
        </p:nvSpPr>
        <p:spPr>
          <a:xfrm>
            <a:off x="9974391" y="4087106"/>
            <a:ext cx="1779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  <a:latin typeface="Tw Cen MT (Headings)"/>
              </a:rPr>
              <a:t>UPI Payment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B6DF01-0E98-D27B-EC9C-22B3ADC473AA}"/>
              </a:ext>
            </a:extLst>
          </p:cNvPr>
          <p:cNvSpPr txBox="1"/>
          <p:nvPr/>
        </p:nvSpPr>
        <p:spPr>
          <a:xfrm>
            <a:off x="9974391" y="4505885"/>
            <a:ext cx="23145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Online payment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A2D4F8-E860-FE58-1698-6DE0C2ED7A9C}"/>
              </a:ext>
            </a:extLst>
          </p:cNvPr>
          <p:cNvSpPr txBox="1"/>
          <p:nvPr/>
        </p:nvSpPr>
        <p:spPr>
          <a:xfrm>
            <a:off x="5085112" y="4137767"/>
            <a:ext cx="25473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schemeClr val="bg1"/>
                </a:solidFill>
                <a:latin typeface="Tw Cen MT (Headings)"/>
              </a:rPr>
              <a:t>Recursive Expense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BE8D3F-4C1D-1026-FD31-C9FC04563285}"/>
              </a:ext>
            </a:extLst>
          </p:cNvPr>
          <p:cNvSpPr txBox="1"/>
          <p:nvPr/>
        </p:nvSpPr>
        <p:spPr>
          <a:xfrm>
            <a:off x="5228128" y="4597039"/>
            <a:ext cx="16489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Mobile Bills</a:t>
            </a:r>
          </a:p>
          <a:p>
            <a:r>
              <a:rPr lang="en-US" dirty="0">
                <a:solidFill>
                  <a:schemeClr val="bg1"/>
                </a:solidFill>
              </a:rPr>
              <a:t>Entertainment</a:t>
            </a:r>
          </a:p>
          <a:p>
            <a:r>
              <a:rPr lang="en-US" dirty="0"/>
              <a:t>  </a:t>
            </a:r>
          </a:p>
        </p:txBody>
      </p:sp>
      <p:pic>
        <p:nvPicPr>
          <p:cNvPr id="15" name="Picture Placeholder 85" descr="Money with solid fill">
            <a:extLst>
              <a:ext uri="{FF2B5EF4-FFF2-40B4-BE49-F238E27FC236}">
                <a16:creationId xmlns:a16="http://schemas.microsoft.com/office/drawing/2014/main" id="{506B46FA-B08D-5441-901C-FCE7298C79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995928" y="3011109"/>
            <a:ext cx="621792" cy="6217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EA2F20F-7A99-F07E-0808-95BB51A65C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377550" y="3029444"/>
            <a:ext cx="615220" cy="61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3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22E46-6221-183B-C5BB-D8BBA6D80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AFA17-2C40-EFFF-C59E-A8F18E2C6A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AE50C3B-D1DE-3E13-ECAF-09EDC241E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259" y="2008180"/>
            <a:ext cx="11401777" cy="22489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FD1A6A-9A95-E43B-DEAC-32F9FF37A638}"/>
              </a:ext>
            </a:extLst>
          </p:cNvPr>
          <p:cNvSpPr txBox="1"/>
          <p:nvPr/>
        </p:nvSpPr>
        <p:spPr>
          <a:xfrm>
            <a:off x="851539" y="715099"/>
            <a:ext cx="378712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cs typeface="Segoe UI Light"/>
              </a:rPr>
              <a:t>ACTIVITY DIAGRAM:</a:t>
            </a:r>
          </a:p>
        </p:txBody>
      </p:sp>
    </p:spTree>
    <p:extLst>
      <p:ext uri="{BB962C8B-B14F-4D97-AF65-F5344CB8AC3E}">
        <p14:creationId xmlns:p14="http://schemas.microsoft.com/office/powerpoint/2010/main" val="347584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53A5D-2CA2-CBAB-8A97-724E37E1F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BA30-A805-0BA0-2A75-DDFA24323E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SUMMARY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2CAFA-17B3-60C6-CFC6-298E32CC6B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latin typeface="Segoe UI Light"/>
                <a:ea typeface="+mn-lt"/>
                <a:cs typeface="Segoe UI Light"/>
              </a:rPr>
              <a:t>At </a:t>
            </a:r>
            <a:r>
              <a:rPr lang="en-US" dirty="0">
                <a:latin typeface="Segoe UI Light"/>
                <a:ea typeface="+mn-lt"/>
                <a:cs typeface="Segoe UI Light"/>
              </a:rPr>
              <a:t>solve  the problem statement </a:t>
            </a:r>
            <a:r>
              <a:rPr lang="en-US" sz="1800" dirty="0">
                <a:latin typeface="Segoe UI Light"/>
                <a:ea typeface="+mn-lt"/>
                <a:cs typeface="Segoe UI Light"/>
              </a:rPr>
              <a:t>, we </a:t>
            </a:r>
            <a:r>
              <a:rPr lang="en-US" dirty="0">
                <a:latin typeface="Segoe UI Light"/>
                <a:ea typeface="+mn-lt"/>
                <a:cs typeface="Segoe UI Light"/>
              </a:rPr>
              <a:t> give 110</a:t>
            </a:r>
            <a:r>
              <a:rPr lang="en-US" sz="1800" dirty="0">
                <a:latin typeface="Segoe UI Light"/>
                <a:ea typeface="+mn-lt"/>
                <a:cs typeface="Segoe UI Light"/>
              </a:rPr>
              <a:t>%. By </a:t>
            </a:r>
            <a:r>
              <a:rPr lang="en-US" dirty="0">
                <a:latin typeface="Segoe UI Light"/>
                <a:ea typeface="+mn-lt"/>
                <a:cs typeface="Segoe UI Light"/>
              </a:rPr>
              <a:t>using our knowledge and thinking ability,  </a:t>
            </a:r>
            <a:r>
              <a:rPr lang="en-US" sz="1800" dirty="0">
                <a:latin typeface="Segoe UI Light"/>
                <a:ea typeface="+mn-lt"/>
                <a:cs typeface="Segoe UI Light"/>
              </a:rPr>
              <a:t>we </a:t>
            </a:r>
            <a:r>
              <a:rPr lang="en-US" dirty="0">
                <a:latin typeface="Segoe UI Light"/>
                <a:ea typeface="+mn-lt"/>
                <a:cs typeface="Segoe UI Light"/>
              </a:rPr>
              <a:t>develop our project</a:t>
            </a:r>
            <a:r>
              <a:rPr lang="en-US" sz="1800" dirty="0">
                <a:latin typeface="Segoe UI Light"/>
                <a:ea typeface="+mn-lt"/>
                <a:cs typeface="Segoe UI Light"/>
              </a:rPr>
              <a:t>.</a:t>
            </a:r>
            <a:r>
              <a:rPr lang="en-US" dirty="0">
                <a:latin typeface="Segoe UI Light"/>
                <a:ea typeface="+mn-lt"/>
                <a:cs typeface="Segoe UI Light"/>
              </a:rPr>
              <a:t> </a:t>
            </a:r>
            <a:endParaRPr lang="en-US" dirty="0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0399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4C44EC9-F730-00B6-E479-530EC276D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1497321" y="2736484"/>
            <a:ext cx="1512407" cy="938717"/>
            <a:chOff x="4779792" y="2384561"/>
            <a:chExt cx="3365480" cy="2088878"/>
          </a:xfrm>
          <a:solidFill>
            <a:schemeClr val="accent6">
              <a:alpha val="50231"/>
            </a:schemeClr>
          </a:solidFill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8B6D2F8E-4F98-B89F-E4FB-DD9F900821E1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9EBD7AD-ED91-CC5F-0110-3EE43A60F946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6B0BED4-B4D2-A8C2-9E8E-FA7D1819E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99707" y="3205843"/>
            <a:ext cx="1512408" cy="938718"/>
            <a:chOff x="4779792" y="2384561"/>
            <a:chExt cx="3365480" cy="2088878"/>
          </a:xfrm>
          <a:solidFill>
            <a:schemeClr val="accent1">
              <a:alpha val="48174"/>
            </a:schemeClr>
          </a:solidFill>
        </p:grpSpPr>
        <p:sp>
          <p:nvSpPr>
            <p:cNvPr id="8" name="Freeform 1">
              <a:extLst>
                <a:ext uri="{FF2B5EF4-FFF2-40B4-BE49-F238E27FC236}">
                  <a16:creationId xmlns:a16="http://schemas.microsoft.com/office/drawing/2014/main" id="{B542C6FD-B908-03BB-DE9D-1E76EE849265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21">
              <a:extLst>
                <a:ext uri="{FF2B5EF4-FFF2-40B4-BE49-F238E27FC236}">
                  <a16:creationId xmlns:a16="http://schemas.microsoft.com/office/drawing/2014/main" id="{594F7F18-2B8D-7493-904B-1BD252DFC677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WEALTH IS THE ABILITY TO FULLY EXPERIENCE LIFE.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82C04-6445-9E02-B0E8-8D809278C3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-Henry David Thoreau</a:t>
            </a:r>
          </a:p>
        </p:txBody>
      </p:sp>
    </p:spTree>
    <p:extLst>
      <p:ext uri="{BB962C8B-B14F-4D97-AF65-F5344CB8AC3E}">
        <p14:creationId xmlns:p14="http://schemas.microsoft.com/office/powerpoint/2010/main" val="1213210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CF8670-35D1-4455-AC7A-762B7388B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4A3FD6-E6BF-490E-B6B4-6A011394B0E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96</TotalTime>
  <Words>189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Courier New</vt:lpstr>
      <vt:lpstr>Mangal</vt:lpstr>
      <vt:lpstr>Segoe UI</vt:lpstr>
      <vt:lpstr>Segoe UI Light</vt:lpstr>
      <vt:lpstr>Tw Cen MT</vt:lpstr>
      <vt:lpstr>Tw Cen MT (Headings)</vt:lpstr>
      <vt:lpstr>Office Theme</vt:lpstr>
      <vt:lpstr>    खुद का Fin@Ncer </vt:lpstr>
      <vt:lpstr>Problem Statement</vt:lpstr>
      <vt:lpstr>Why it matters :</vt:lpstr>
      <vt:lpstr>INTRODUCTION</vt:lpstr>
      <vt:lpstr>HOW WE DO it:</vt:lpstr>
      <vt:lpstr>Functionality: </vt:lpstr>
      <vt:lpstr>PowerPoint Presentation</vt:lpstr>
      <vt:lpstr>SUMMARY</vt:lpstr>
      <vt:lpstr>WEALTH IS THE ABILITY TO FULLY EXPERIENCE LIFE.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 Prajapati</dc:creator>
  <cp:lastModifiedBy>Jay Prajapati</cp:lastModifiedBy>
  <cp:revision>270</cp:revision>
  <dcterms:created xsi:type="dcterms:W3CDTF">2025-02-15T19:32:01Z</dcterms:created>
  <dcterms:modified xsi:type="dcterms:W3CDTF">2025-02-16T06:39:54Z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