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08709" cy="677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676" y="557783"/>
            <a:ext cx="4651248" cy="3511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37460" y="2005583"/>
            <a:ext cx="5971032" cy="1581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2791" y="1162684"/>
            <a:ext cx="6364605" cy="2555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660066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565" y="4653153"/>
            <a:ext cx="899286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08709" cy="6777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7043" y="426465"/>
            <a:ext cx="362991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644" y="1423268"/>
            <a:ext cx="761619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900" spc="-1110" baseline="-4016" dirty="0"/>
              <a:t>Q</a:t>
            </a:r>
            <a:r>
              <a:rPr sz="7200" spc="-5" dirty="0"/>
              <a:t>uantitative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2811779" y="2906267"/>
            <a:ext cx="5137404" cy="1746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202" y="3174568"/>
            <a:ext cx="37179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i="1" dirty="0">
                <a:solidFill>
                  <a:srgbClr val="660066"/>
                </a:solidFill>
                <a:latin typeface="Freestyle Script"/>
                <a:cs typeface="Freestyle Script"/>
              </a:rPr>
              <a:t>Data</a:t>
            </a:r>
            <a:r>
              <a:rPr sz="8000" b="1" i="1" spc="-110" dirty="0">
                <a:solidFill>
                  <a:srgbClr val="660066"/>
                </a:solidFill>
                <a:latin typeface="Freestyle Script"/>
                <a:cs typeface="Freestyle Script"/>
              </a:rPr>
              <a:t> </a:t>
            </a:r>
            <a:r>
              <a:rPr sz="8000" b="1" i="1" dirty="0">
                <a:solidFill>
                  <a:srgbClr val="660066"/>
                </a:solidFill>
                <a:latin typeface="Freestyle Script"/>
                <a:cs typeface="Freestyle Script"/>
              </a:rPr>
              <a:t>Analysis</a:t>
            </a:r>
            <a:endParaRPr sz="8000">
              <a:latin typeface="Freestyle Script"/>
              <a:cs typeface="Freestyle Scrip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4572000"/>
            <a:ext cx="83058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34025" y="4653153"/>
            <a:ext cx="35344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6057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Pres</a:t>
            </a:r>
            <a:r>
              <a:rPr sz="2400" b="1" spc="5" dirty="0">
                <a:latin typeface="Century Gothic"/>
                <a:cs typeface="Century Gothic"/>
              </a:rPr>
              <a:t>e</a:t>
            </a:r>
            <a:r>
              <a:rPr sz="2400" b="1" spc="-5" dirty="0">
                <a:latin typeface="Century Gothic"/>
                <a:cs typeface="Century Gothic"/>
              </a:rPr>
              <a:t>nter:  </a:t>
            </a:r>
            <a:r>
              <a:rPr sz="2400" b="1" dirty="0">
                <a:latin typeface="Century Gothic"/>
                <a:cs typeface="Century Gothic"/>
              </a:rPr>
              <a:t>ASMA</a:t>
            </a:r>
            <a:r>
              <a:rPr sz="2400" b="1" spc="-10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MUHAMAD  FARHANA BINTI</a:t>
            </a:r>
            <a:r>
              <a:rPr sz="2400" b="1" spc="-1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YAAKUB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1076" y="303275"/>
            <a:ext cx="1498092" cy="1667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7076" y="303275"/>
            <a:ext cx="1684020" cy="1603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1276" y="379475"/>
            <a:ext cx="1533144" cy="1527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285949"/>
            <a:ext cx="7772400" cy="1200785"/>
          </a:xfrm>
          <a:custGeom>
            <a:avLst/>
            <a:gdLst/>
            <a:ahLst/>
            <a:cxnLst/>
            <a:rect l="l" t="t" r="r" b="b"/>
            <a:pathLst>
              <a:path w="7772400" h="1200785">
                <a:moveTo>
                  <a:pt x="0" y="1200327"/>
                </a:moveTo>
                <a:lnTo>
                  <a:pt x="7772400" y="1200327"/>
                </a:lnTo>
                <a:lnTo>
                  <a:pt x="7772400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6800" y="1458213"/>
            <a:ext cx="7772400" cy="1598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Present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25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of an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average: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1292225" algn="l"/>
              </a:tabLst>
            </a:pPr>
            <a:r>
              <a:rPr sz="2400" spc="-5" dirty="0">
                <a:latin typeface="Calibri"/>
                <a:cs typeface="Calibri"/>
              </a:rPr>
              <a:t>1.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	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2514600"/>
            <a:ext cx="3140329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6800" y="3733762"/>
            <a:ext cx="7772400" cy="83121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095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0"/>
              </a:spcBef>
              <a:tabLst>
                <a:tab pos="457200" algn="l"/>
              </a:tabLst>
            </a:pPr>
            <a:r>
              <a:rPr sz="2400" spc="-5" dirty="0">
                <a:latin typeface="Calibri"/>
                <a:cs typeface="Calibri"/>
              </a:rPr>
              <a:t>2.	</a:t>
            </a:r>
            <a:r>
              <a:rPr sz="2400" dirty="0">
                <a:latin typeface="Calibri"/>
                <a:cs typeface="Calibri"/>
              </a:rPr>
              <a:t>Mode = </a:t>
            </a:r>
            <a:r>
              <a:rPr sz="2400" spc="-10" dirty="0">
                <a:latin typeface="Calibri"/>
                <a:cs typeface="Calibri"/>
              </a:rPr>
              <a:t>most frequently </a:t>
            </a:r>
            <a:r>
              <a:rPr sz="2400" spc="-5" dirty="0">
                <a:latin typeface="Calibri"/>
                <a:cs typeface="Calibri"/>
              </a:rPr>
              <a:t>occurring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4800600"/>
            <a:ext cx="7772400" cy="1200785"/>
          </a:xfrm>
          <a:custGeom>
            <a:avLst/>
            <a:gdLst/>
            <a:ahLst/>
            <a:cxnLst/>
            <a:rect l="l" t="t" r="r" b="b"/>
            <a:pathLst>
              <a:path w="7772400" h="1200785">
                <a:moveTo>
                  <a:pt x="0" y="1200327"/>
                </a:moveTo>
                <a:lnTo>
                  <a:pt x="7772400" y="1200327"/>
                </a:lnTo>
                <a:lnTo>
                  <a:pt x="7772400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8544" y="4997577"/>
            <a:ext cx="154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3.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7294" y="4997577"/>
            <a:ext cx="5772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57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Middle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20" dirty="0">
                <a:latin typeface="Calibri"/>
                <a:cs typeface="Calibri"/>
              </a:rPr>
              <a:t>ranked </a:t>
            </a:r>
            <a:r>
              <a:rPr sz="2400" spc="-5" dirty="0">
                <a:latin typeface="Calibri"/>
                <a:cs typeface="Calibri"/>
              </a:rPr>
              <a:t>distribution </a:t>
            </a:r>
            <a:r>
              <a:rPr sz="2400" spc="-10" dirty="0">
                <a:latin typeface="Calibri"/>
                <a:cs typeface="Calibri"/>
              </a:rPr>
              <a:t>of  </a:t>
            </a:r>
            <a:r>
              <a:rPr sz="2400" spc="-5" dirty="0">
                <a:latin typeface="Calibri"/>
                <a:cs typeface="Calibri"/>
              </a:rPr>
              <a:t>observed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444" y="386537"/>
            <a:ext cx="4394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60066"/>
                </a:solidFill>
              </a:rPr>
              <a:t>Central</a:t>
            </a:r>
            <a:r>
              <a:rPr sz="4000" spc="-35" dirty="0">
                <a:solidFill>
                  <a:srgbClr val="660066"/>
                </a:solidFill>
              </a:rPr>
              <a:t> </a:t>
            </a:r>
            <a:r>
              <a:rPr sz="4000" spc="-5" dirty="0">
                <a:solidFill>
                  <a:srgbClr val="660066"/>
                </a:solidFill>
              </a:rPr>
              <a:t>Tendency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0" y="457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0497" y="4596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entury Gothic"/>
                <a:cs typeface="Century Gothic"/>
              </a:rPr>
              <a:t>3.2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4825"/>
            <a:ext cx="5638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60066"/>
                </a:solidFill>
              </a:rPr>
              <a:t>Central Tendency</a:t>
            </a:r>
            <a:r>
              <a:rPr sz="4000" spc="-380" dirty="0">
                <a:solidFill>
                  <a:srgbClr val="660066"/>
                </a:solidFill>
              </a:rPr>
              <a:t> </a:t>
            </a:r>
            <a:r>
              <a:rPr sz="2800" i="1" spc="-5" dirty="0">
                <a:solidFill>
                  <a:srgbClr val="660066"/>
                </a:solidFill>
                <a:latin typeface="Century Gothic"/>
                <a:cs typeface="Century Gothic"/>
              </a:rPr>
              <a:t>(cont’)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1934362"/>
            <a:ext cx="457200" cy="243204"/>
          </a:xfrm>
          <a:custGeom>
            <a:avLst/>
            <a:gdLst/>
            <a:ahLst/>
            <a:cxnLst/>
            <a:rect l="l" t="t" r="r" b="b"/>
            <a:pathLst>
              <a:path w="457200" h="243205">
                <a:moveTo>
                  <a:pt x="0" y="243052"/>
                </a:moveTo>
                <a:lnTo>
                  <a:pt x="457200" y="243052"/>
                </a:lnTo>
                <a:lnTo>
                  <a:pt x="457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1934362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5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1934362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5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1934362"/>
            <a:ext cx="990600" cy="243204"/>
          </a:xfrm>
          <a:custGeom>
            <a:avLst/>
            <a:gdLst/>
            <a:ahLst/>
            <a:cxnLst/>
            <a:rect l="l" t="t" r="r" b="b"/>
            <a:pathLst>
              <a:path w="990600" h="243205">
                <a:moveTo>
                  <a:pt x="0" y="243052"/>
                </a:moveTo>
                <a:lnTo>
                  <a:pt x="990600" y="243052"/>
                </a:lnTo>
                <a:lnTo>
                  <a:pt x="9906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7200" y="1934362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5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1934362"/>
            <a:ext cx="838200" cy="243204"/>
          </a:xfrm>
          <a:custGeom>
            <a:avLst/>
            <a:gdLst/>
            <a:ahLst/>
            <a:cxnLst/>
            <a:rect l="l" t="t" r="r" b="b"/>
            <a:pathLst>
              <a:path w="838200" h="243205">
                <a:moveTo>
                  <a:pt x="0" y="243052"/>
                </a:moveTo>
                <a:lnTo>
                  <a:pt x="838200" y="243052"/>
                </a:lnTo>
                <a:lnTo>
                  <a:pt x="838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420391"/>
            <a:ext cx="457200" cy="243204"/>
          </a:xfrm>
          <a:custGeom>
            <a:avLst/>
            <a:gdLst/>
            <a:ahLst/>
            <a:cxnLst/>
            <a:rect l="l" t="t" r="r" b="b"/>
            <a:pathLst>
              <a:path w="457200" h="243205">
                <a:moveTo>
                  <a:pt x="0" y="243052"/>
                </a:moveTo>
                <a:lnTo>
                  <a:pt x="457200" y="243052"/>
                </a:lnTo>
                <a:lnTo>
                  <a:pt x="457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2420391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5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2420391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5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6600" y="2420391"/>
            <a:ext cx="990600" cy="243204"/>
          </a:xfrm>
          <a:custGeom>
            <a:avLst/>
            <a:gdLst/>
            <a:ahLst/>
            <a:cxnLst/>
            <a:rect l="l" t="t" r="r" b="b"/>
            <a:pathLst>
              <a:path w="990600" h="243205">
                <a:moveTo>
                  <a:pt x="0" y="243052"/>
                </a:moveTo>
                <a:lnTo>
                  <a:pt x="990600" y="243052"/>
                </a:lnTo>
                <a:lnTo>
                  <a:pt x="9906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7200" y="2420391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5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0" y="2420391"/>
            <a:ext cx="838200" cy="243204"/>
          </a:xfrm>
          <a:custGeom>
            <a:avLst/>
            <a:gdLst/>
            <a:ahLst/>
            <a:cxnLst/>
            <a:rect l="l" t="t" r="r" b="b"/>
            <a:pathLst>
              <a:path w="838200" h="243205">
                <a:moveTo>
                  <a:pt x="0" y="243052"/>
                </a:moveTo>
                <a:lnTo>
                  <a:pt x="838200" y="243052"/>
                </a:lnTo>
                <a:lnTo>
                  <a:pt x="838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600" y="2906547"/>
            <a:ext cx="457200" cy="243204"/>
          </a:xfrm>
          <a:custGeom>
            <a:avLst/>
            <a:gdLst/>
            <a:ahLst/>
            <a:cxnLst/>
            <a:rect l="l" t="t" r="r" b="b"/>
            <a:pathLst>
              <a:path w="457200" h="243205">
                <a:moveTo>
                  <a:pt x="0" y="243052"/>
                </a:moveTo>
                <a:lnTo>
                  <a:pt x="457200" y="243052"/>
                </a:lnTo>
                <a:lnTo>
                  <a:pt x="457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7800" y="2906547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5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200" y="2906547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5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6600" y="2906547"/>
            <a:ext cx="990600" cy="243204"/>
          </a:xfrm>
          <a:custGeom>
            <a:avLst/>
            <a:gdLst/>
            <a:ahLst/>
            <a:cxnLst/>
            <a:rect l="l" t="t" r="r" b="b"/>
            <a:pathLst>
              <a:path w="990600" h="243205">
                <a:moveTo>
                  <a:pt x="0" y="243052"/>
                </a:moveTo>
                <a:lnTo>
                  <a:pt x="990600" y="243052"/>
                </a:lnTo>
                <a:lnTo>
                  <a:pt x="9906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7200" y="2906547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5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1600" y="2906547"/>
            <a:ext cx="838200" cy="243204"/>
          </a:xfrm>
          <a:custGeom>
            <a:avLst/>
            <a:gdLst/>
            <a:ahLst/>
            <a:cxnLst/>
            <a:rect l="l" t="t" r="r" b="b"/>
            <a:pathLst>
              <a:path w="838200" h="243205">
                <a:moveTo>
                  <a:pt x="0" y="243052"/>
                </a:moveTo>
                <a:lnTo>
                  <a:pt x="838200" y="243052"/>
                </a:lnTo>
                <a:lnTo>
                  <a:pt x="838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0600" y="3392703"/>
            <a:ext cx="457200" cy="243204"/>
          </a:xfrm>
          <a:custGeom>
            <a:avLst/>
            <a:gdLst/>
            <a:ahLst/>
            <a:cxnLst/>
            <a:rect l="l" t="t" r="r" b="b"/>
            <a:pathLst>
              <a:path w="457200" h="243204">
                <a:moveTo>
                  <a:pt x="0" y="243052"/>
                </a:moveTo>
                <a:lnTo>
                  <a:pt x="457200" y="243052"/>
                </a:lnTo>
                <a:lnTo>
                  <a:pt x="457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7800" y="3392703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2200" y="3392703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3392703"/>
            <a:ext cx="990600" cy="243204"/>
          </a:xfrm>
          <a:custGeom>
            <a:avLst/>
            <a:gdLst/>
            <a:ahLst/>
            <a:cxnLst/>
            <a:rect l="l" t="t" r="r" b="b"/>
            <a:pathLst>
              <a:path w="990600" h="243204">
                <a:moveTo>
                  <a:pt x="0" y="243052"/>
                </a:moveTo>
                <a:lnTo>
                  <a:pt x="990600" y="243052"/>
                </a:lnTo>
                <a:lnTo>
                  <a:pt x="9906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7200" y="3392703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600" y="3392703"/>
            <a:ext cx="838200" cy="243204"/>
          </a:xfrm>
          <a:custGeom>
            <a:avLst/>
            <a:gdLst/>
            <a:ahLst/>
            <a:cxnLst/>
            <a:rect l="l" t="t" r="r" b="b"/>
            <a:pathLst>
              <a:path w="838200" h="243204">
                <a:moveTo>
                  <a:pt x="0" y="243052"/>
                </a:moveTo>
                <a:lnTo>
                  <a:pt x="838200" y="243052"/>
                </a:lnTo>
                <a:lnTo>
                  <a:pt x="838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0600" y="3878732"/>
            <a:ext cx="457200" cy="243204"/>
          </a:xfrm>
          <a:custGeom>
            <a:avLst/>
            <a:gdLst/>
            <a:ahLst/>
            <a:cxnLst/>
            <a:rect l="l" t="t" r="r" b="b"/>
            <a:pathLst>
              <a:path w="457200" h="243204">
                <a:moveTo>
                  <a:pt x="0" y="243052"/>
                </a:moveTo>
                <a:lnTo>
                  <a:pt x="457200" y="243052"/>
                </a:lnTo>
                <a:lnTo>
                  <a:pt x="457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7800" y="3878732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200" y="3878732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6600" y="3878732"/>
            <a:ext cx="990600" cy="243204"/>
          </a:xfrm>
          <a:custGeom>
            <a:avLst/>
            <a:gdLst/>
            <a:ahLst/>
            <a:cxnLst/>
            <a:rect l="l" t="t" r="r" b="b"/>
            <a:pathLst>
              <a:path w="990600" h="243204">
                <a:moveTo>
                  <a:pt x="0" y="243052"/>
                </a:moveTo>
                <a:lnTo>
                  <a:pt x="990600" y="243052"/>
                </a:lnTo>
                <a:lnTo>
                  <a:pt x="9906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3878732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3878732"/>
            <a:ext cx="838200" cy="243204"/>
          </a:xfrm>
          <a:custGeom>
            <a:avLst/>
            <a:gdLst/>
            <a:ahLst/>
            <a:cxnLst/>
            <a:rect l="l" t="t" r="r" b="b"/>
            <a:pathLst>
              <a:path w="838200" h="243204">
                <a:moveTo>
                  <a:pt x="0" y="243052"/>
                </a:moveTo>
                <a:lnTo>
                  <a:pt x="838200" y="243052"/>
                </a:lnTo>
                <a:lnTo>
                  <a:pt x="838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0600" y="4364888"/>
            <a:ext cx="457200" cy="243204"/>
          </a:xfrm>
          <a:custGeom>
            <a:avLst/>
            <a:gdLst/>
            <a:ahLst/>
            <a:cxnLst/>
            <a:rect l="l" t="t" r="r" b="b"/>
            <a:pathLst>
              <a:path w="457200" h="243204">
                <a:moveTo>
                  <a:pt x="0" y="243052"/>
                </a:moveTo>
                <a:lnTo>
                  <a:pt x="457200" y="243052"/>
                </a:lnTo>
                <a:lnTo>
                  <a:pt x="457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364888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2200" y="4364888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6600" y="4364888"/>
            <a:ext cx="990600" cy="243204"/>
          </a:xfrm>
          <a:custGeom>
            <a:avLst/>
            <a:gdLst/>
            <a:ahLst/>
            <a:cxnLst/>
            <a:rect l="l" t="t" r="r" b="b"/>
            <a:pathLst>
              <a:path w="990600" h="243204">
                <a:moveTo>
                  <a:pt x="0" y="243052"/>
                </a:moveTo>
                <a:lnTo>
                  <a:pt x="990600" y="243052"/>
                </a:lnTo>
                <a:lnTo>
                  <a:pt x="9906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67200" y="4364888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600" y="4364888"/>
            <a:ext cx="838200" cy="243204"/>
          </a:xfrm>
          <a:custGeom>
            <a:avLst/>
            <a:gdLst/>
            <a:ahLst/>
            <a:cxnLst/>
            <a:rect l="l" t="t" r="r" b="b"/>
            <a:pathLst>
              <a:path w="838200" h="243204">
                <a:moveTo>
                  <a:pt x="0" y="243052"/>
                </a:moveTo>
                <a:lnTo>
                  <a:pt x="838200" y="243052"/>
                </a:lnTo>
                <a:lnTo>
                  <a:pt x="838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0600" y="4851336"/>
            <a:ext cx="457200" cy="243840"/>
          </a:xfrm>
          <a:custGeom>
            <a:avLst/>
            <a:gdLst/>
            <a:ahLst/>
            <a:cxnLst/>
            <a:rect l="l" t="t" r="r" b="b"/>
            <a:pathLst>
              <a:path w="457200" h="243839">
                <a:moveTo>
                  <a:pt x="0" y="243522"/>
                </a:moveTo>
                <a:lnTo>
                  <a:pt x="457200" y="243522"/>
                </a:lnTo>
                <a:lnTo>
                  <a:pt x="457200" y="0"/>
                </a:lnTo>
                <a:lnTo>
                  <a:pt x="0" y="0"/>
                </a:lnTo>
                <a:lnTo>
                  <a:pt x="0" y="24352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7800" y="4851336"/>
            <a:ext cx="914400" cy="243840"/>
          </a:xfrm>
          <a:custGeom>
            <a:avLst/>
            <a:gdLst/>
            <a:ahLst/>
            <a:cxnLst/>
            <a:rect l="l" t="t" r="r" b="b"/>
            <a:pathLst>
              <a:path w="914400" h="243839">
                <a:moveTo>
                  <a:pt x="0" y="243522"/>
                </a:moveTo>
                <a:lnTo>
                  <a:pt x="914400" y="243522"/>
                </a:lnTo>
                <a:lnTo>
                  <a:pt x="914400" y="0"/>
                </a:lnTo>
                <a:lnTo>
                  <a:pt x="0" y="0"/>
                </a:lnTo>
                <a:lnTo>
                  <a:pt x="0" y="24352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62200" y="4851336"/>
            <a:ext cx="914400" cy="243840"/>
          </a:xfrm>
          <a:custGeom>
            <a:avLst/>
            <a:gdLst/>
            <a:ahLst/>
            <a:cxnLst/>
            <a:rect l="l" t="t" r="r" b="b"/>
            <a:pathLst>
              <a:path w="914400" h="243839">
                <a:moveTo>
                  <a:pt x="0" y="243522"/>
                </a:moveTo>
                <a:lnTo>
                  <a:pt x="914400" y="243522"/>
                </a:lnTo>
                <a:lnTo>
                  <a:pt x="914400" y="0"/>
                </a:lnTo>
                <a:lnTo>
                  <a:pt x="0" y="0"/>
                </a:lnTo>
                <a:lnTo>
                  <a:pt x="0" y="24352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6600" y="4851336"/>
            <a:ext cx="990600" cy="243840"/>
          </a:xfrm>
          <a:custGeom>
            <a:avLst/>
            <a:gdLst/>
            <a:ahLst/>
            <a:cxnLst/>
            <a:rect l="l" t="t" r="r" b="b"/>
            <a:pathLst>
              <a:path w="990600" h="243839">
                <a:moveTo>
                  <a:pt x="0" y="243522"/>
                </a:moveTo>
                <a:lnTo>
                  <a:pt x="990600" y="243522"/>
                </a:lnTo>
                <a:lnTo>
                  <a:pt x="990600" y="0"/>
                </a:lnTo>
                <a:lnTo>
                  <a:pt x="0" y="0"/>
                </a:lnTo>
                <a:lnTo>
                  <a:pt x="0" y="24352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7200" y="4851336"/>
            <a:ext cx="914400" cy="243840"/>
          </a:xfrm>
          <a:custGeom>
            <a:avLst/>
            <a:gdLst/>
            <a:ahLst/>
            <a:cxnLst/>
            <a:rect l="l" t="t" r="r" b="b"/>
            <a:pathLst>
              <a:path w="914400" h="243839">
                <a:moveTo>
                  <a:pt x="0" y="243522"/>
                </a:moveTo>
                <a:lnTo>
                  <a:pt x="914400" y="243522"/>
                </a:lnTo>
                <a:lnTo>
                  <a:pt x="914400" y="0"/>
                </a:lnTo>
                <a:lnTo>
                  <a:pt x="0" y="0"/>
                </a:lnTo>
                <a:lnTo>
                  <a:pt x="0" y="24352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81600" y="4851336"/>
            <a:ext cx="838200" cy="243840"/>
          </a:xfrm>
          <a:custGeom>
            <a:avLst/>
            <a:gdLst/>
            <a:ahLst/>
            <a:cxnLst/>
            <a:rect l="l" t="t" r="r" b="b"/>
            <a:pathLst>
              <a:path w="838200" h="243839">
                <a:moveTo>
                  <a:pt x="0" y="243522"/>
                </a:moveTo>
                <a:lnTo>
                  <a:pt x="838200" y="243522"/>
                </a:lnTo>
                <a:lnTo>
                  <a:pt x="838200" y="0"/>
                </a:lnTo>
                <a:lnTo>
                  <a:pt x="0" y="0"/>
                </a:lnTo>
                <a:lnTo>
                  <a:pt x="0" y="24352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0600" y="5347258"/>
            <a:ext cx="457200" cy="243204"/>
          </a:xfrm>
          <a:custGeom>
            <a:avLst/>
            <a:gdLst/>
            <a:ahLst/>
            <a:cxnLst/>
            <a:rect l="l" t="t" r="r" b="b"/>
            <a:pathLst>
              <a:path w="457200" h="243204">
                <a:moveTo>
                  <a:pt x="0" y="243052"/>
                </a:moveTo>
                <a:lnTo>
                  <a:pt x="457200" y="243052"/>
                </a:lnTo>
                <a:lnTo>
                  <a:pt x="457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47800" y="5347258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2200" y="5347258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6600" y="5347258"/>
            <a:ext cx="990600" cy="243204"/>
          </a:xfrm>
          <a:custGeom>
            <a:avLst/>
            <a:gdLst/>
            <a:ahLst/>
            <a:cxnLst/>
            <a:rect l="l" t="t" r="r" b="b"/>
            <a:pathLst>
              <a:path w="990600" h="243204">
                <a:moveTo>
                  <a:pt x="0" y="243052"/>
                </a:moveTo>
                <a:lnTo>
                  <a:pt x="990600" y="243052"/>
                </a:lnTo>
                <a:lnTo>
                  <a:pt x="9906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67200" y="5347258"/>
            <a:ext cx="914400" cy="243204"/>
          </a:xfrm>
          <a:custGeom>
            <a:avLst/>
            <a:gdLst/>
            <a:ahLst/>
            <a:cxnLst/>
            <a:rect l="l" t="t" r="r" b="b"/>
            <a:pathLst>
              <a:path w="914400" h="243204">
                <a:moveTo>
                  <a:pt x="0" y="243052"/>
                </a:moveTo>
                <a:lnTo>
                  <a:pt x="914400" y="243052"/>
                </a:lnTo>
                <a:lnTo>
                  <a:pt x="9144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1600" y="5347258"/>
            <a:ext cx="838200" cy="243204"/>
          </a:xfrm>
          <a:custGeom>
            <a:avLst/>
            <a:gdLst/>
            <a:ahLst/>
            <a:cxnLst/>
            <a:rect l="l" t="t" r="r" b="b"/>
            <a:pathLst>
              <a:path w="838200" h="243204">
                <a:moveTo>
                  <a:pt x="0" y="243052"/>
                </a:moveTo>
                <a:lnTo>
                  <a:pt x="838200" y="243052"/>
                </a:lnTo>
                <a:lnTo>
                  <a:pt x="838200" y="0"/>
                </a:lnTo>
                <a:lnTo>
                  <a:pt x="0" y="0"/>
                </a:lnTo>
                <a:lnTo>
                  <a:pt x="0" y="24305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0600" y="1691258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0600" y="4842954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85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0600" y="4859845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85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90600" y="1447736"/>
            <a:ext cx="5029200" cy="237490"/>
          </a:xfrm>
          <a:prstGeom prst="rect">
            <a:avLst/>
          </a:prstGeom>
          <a:solidFill>
            <a:srgbClr val="403052"/>
          </a:solidFill>
        </p:spPr>
        <p:txBody>
          <a:bodyPr vert="horz" wrap="square" lIns="0" tIns="10795" rIns="0" bIns="0" rtlCol="0">
            <a:spAutoFit/>
          </a:bodyPr>
          <a:lstStyle/>
          <a:p>
            <a:pPr marL="1668780">
              <a:lnSpc>
                <a:spcPct val="100000"/>
              </a:lnSpc>
              <a:spcBef>
                <a:spcPts val="85"/>
              </a:spcBef>
              <a:tabLst>
                <a:tab pos="2620645" algn="l"/>
                <a:tab pos="3413125" algn="l"/>
                <a:tab pos="4343400" algn="l"/>
              </a:tabLst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Age	GPA	Gender	Hours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152855" y="1659698"/>
            <a:ext cx="4514850" cy="51180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303530" algn="l"/>
                <a:tab pos="1558925" algn="l"/>
                <a:tab pos="2458720" algn="l"/>
                <a:tab pos="3517900" algn="l"/>
                <a:tab pos="439420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spc="-5" dirty="0">
                <a:latin typeface="Courier New"/>
                <a:cs typeface="Courier New"/>
              </a:rPr>
              <a:t>Dic</a:t>
            </a:r>
            <a:r>
              <a:rPr sz="1400" dirty="0">
                <a:latin typeface="Courier New"/>
                <a:cs typeface="Courier New"/>
              </a:rPr>
              <a:t>k	</a:t>
            </a:r>
            <a:r>
              <a:rPr sz="1400" spc="-5" dirty="0"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0	</a:t>
            </a:r>
            <a:r>
              <a:rPr sz="1400" spc="-5" dirty="0">
                <a:latin typeface="Courier New"/>
                <a:cs typeface="Courier New"/>
              </a:rPr>
              <a:t>1.</a:t>
            </a:r>
            <a:r>
              <a:rPr sz="1400" dirty="0">
                <a:latin typeface="Courier New"/>
                <a:cs typeface="Courier New"/>
              </a:rPr>
              <a:t>9	M	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03530" algn="l"/>
                <a:tab pos="1558925" algn="l"/>
                <a:tab pos="2458720" algn="l"/>
                <a:tab pos="3517900" algn="l"/>
                <a:tab pos="439420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spc="-5" dirty="0">
                <a:latin typeface="Courier New"/>
                <a:cs typeface="Courier New"/>
              </a:rPr>
              <a:t>Edwar</a:t>
            </a:r>
            <a:r>
              <a:rPr sz="1400" dirty="0">
                <a:latin typeface="Courier New"/>
                <a:cs typeface="Courier New"/>
              </a:rPr>
              <a:t>d	</a:t>
            </a: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9	</a:t>
            </a:r>
            <a:r>
              <a:rPr sz="1400" spc="-5" dirty="0">
                <a:latin typeface="Courier New"/>
                <a:cs typeface="Courier New"/>
              </a:rPr>
              <a:t>1.</a:t>
            </a:r>
            <a:r>
              <a:rPr sz="1400" dirty="0">
                <a:latin typeface="Courier New"/>
                <a:cs typeface="Courier New"/>
              </a:rPr>
              <a:t>5	M	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99515" y="2146147"/>
            <a:ext cx="4879975" cy="36823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870" indent="-291465" algn="just">
              <a:lnSpc>
                <a:spcPct val="100000"/>
              </a:lnSpc>
              <a:spcBef>
                <a:spcPts val="330"/>
              </a:spcBef>
              <a:buAutoNum type="arabicPlain" startAt="3"/>
              <a:tabLst>
                <a:tab pos="357505" algn="l"/>
              </a:tabLst>
            </a:pPr>
            <a:r>
              <a:rPr sz="1400" spc="-5" dirty="0">
                <a:latin typeface="Courier New"/>
                <a:cs typeface="Courier New"/>
              </a:rPr>
              <a:t>Emmett 20 2.1 </a:t>
            </a:r>
            <a:r>
              <a:rPr sz="1400" dirty="0">
                <a:latin typeface="Courier New"/>
                <a:cs typeface="Courier New"/>
              </a:rPr>
              <a:t>M</a:t>
            </a:r>
            <a:r>
              <a:rPr sz="1400" spc="3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 marL="66040" marR="316865" algn="just">
              <a:lnSpc>
                <a:spcPts val="1910"/>
              </a:lnSpc>
              <a:spcBef>
                <a:spcPts val="105"/>
              </a:spcBef>
              <a:buAutoNum type="arabicPlain" startAt="3"/>
              <a:tabLst>
                <a:tab pos="357505" algn="l"/>
              </a:tabLst>
            </a:pPr>
            <a:r>
              <a:rPr sz="1400" spc="-5" dirty="0">
                <a:latin typeface="Courier New"/>
                <a:cs typeface="Courier New"/>
              </a:rPr>
              <a:t>Lauren 20 2.4 </a:t>
            </a:r>
            <a:r>
              <a:rPr sz="1400" dirty="0">
                <a:latin typeface="Courier New"/>
                <a:cs typeface="Courier New"/>
              </a:rPr>
              <a:t>F 3   5 </a:t>
            </a:r>
            <a:r>
              <a:rPr sz="1400" spc="-5" dirty="0">
                <a:latin typeface="Courier New"/>
                <a:cs typeface="Courier New"/>
              </a:rPr>
              <a:t>Mike 19 2.75 </a:t>
            </a:r>
            <a:r>
              <a:rPr sz="1400" dirty="0">
                <a:latin typeface="Courier New"/>
                <a:cs typeface="Courier New"/>
              </a:rPr>
              <a:t>M</a:t>
            </a:r>
            <a:r>
              <a:rPr sz="1400" spc="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66040" marR="316865" algn="just">
              <a:lnSpc>
                <a:spcPts val="1910"/>
              </a:lnSpc>
              <a:spcBef>
                <a:spcPts val="10"/>
              </a:spcBef>
            </a:pPr>
            <a:r>
              <a:rPr sz="1400" dirty="0">
                <a:latin typeface="Courier New"/>
                <a:cs typeface="Courier New"/>
              </a:rPr>
              <a:t>6 </a:t>
            </a:r>
            <a:r>
              <a:rPr sz="1400" spc="-5" dirty="0">
                <a:latin typeface="Courier New"/>
                <a:cs typeface="Courier New"/>
              </a:rPr>
              <a:t>Benjie 18 </a:t>
            </a:r>
            <a:r>
              <a:rPr sz="1400" dirty="0">
                <a:latin typeface="Courier New"/>
                <a:cs typeface="Courier New"/>
              </a:rPr>
              <a:t>3 M 4   7 </a:t>
            </a:r>
            <a:r>
              <a:rPr sz="1400" spc="-5" dirty="0">
                <a:latin typeface="Courier New"/>
                <a:cs typeface="Courier New"/>
              </a:rPr>
              <a:t>Joe 19 2.85 </a:t>
            </a:r>
            <a:r>
              <a:rPr sz="1400" dirty="0">
                <a:latin typeface="Courier New"/>
                <a:cs typeface="Courier New"/>
              </a:rPr>
              <a:t>M 5   8  </a:t>
            </a:r>
            <a:r>
              <a:rPr sz="1400" spc="-5" dirty="0">
                <a:latin typeface="Courier New"/>
                <a:cs typeface="Courier New"/>
              </a:rPr>
              <a:t>Larry       17      2.75       </a:t>
            </a:r>
            <a:r>
              <a:rPr sz="1400" dirty="0">
                <a:latin typeface="Courier New"/>
                <a:cs typeface="Courier New"/>
              </a:rPr>
              <a:t>M     </a:t>
            </a:r>
            <a:r>
              <a:rPr sz="1400" spc="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66040">
              <a:lnSpc>
                <a:spcPct val="100000"/>
              </a:lnSpc>
              <a:spcBef>
                <a:spcPts val="140"/>
              </a:spcBef>
              <a:tabLst>
                <a:tab pos="356870" algn="l"/>
                <a:tab pos="1612265" algn="l"/>
                <a:tab pos="2512060" algn="l"/>
                <a:tab pos="3571240" algn="l"/>
                <a:tab pos="4447540" algn="l"/>
              </a:tabLst>
            </a:pPr>
            <a:r>
              <a:rPr sz="1400" dirty="0">
                <a:latin typeface="Courier New"/>
                <a:cs typeface="Courier New"/>
              </a:rPr>
              <a:t>9	</a:t>
            </a:r>
            <a:r>
              <a:rPr sz="1400" spc="-5" dirty="0">
                <a:latin typeface="Courier New"/>
                <a:cs typeface="Courier New"/>
              </a:rPr>
              <a:t>Rose	18	3.3	</a:t>
            </a:r>
            <a:r>
              <a:rPr sz="1400" dirty="0">
                <a:latin typeface="Courier New"/>
                <a:cs typeface="Courier New"/>
              </a:rPr>
              <a:t>F	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1612265" algn="l"/>
                <a:tab pos="2512060" algn="l"/>
                <a:tab pos="3571240" algn="l"/>
                <a:tab pos="4447540" algn="l"/>
              </a:tabLst>
            </a:pPr>
            <a:r>
              <a:rPr sz="1400" dirty="0">
                <a:latin typeface="Courier New"/>
                <a:cs typeface="Courier New"/>
              </a:rPr>
              <a:t>10</a:t>
            </a:r>
            <a:r>
              <a:rPr sz="1400" spc="1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Bob	18	3.1	M	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  <a:tabLst>
                <a:tab pos="1612265" algn="l"/>
                <a:tab pos="2512060" algn="l"/>
                <a:tab pos="3571240" algn="l"/>
                <a:tab pos="4447540" algn="l"/>
              </a:tabLst>
            </a:pPr>
            <a:r>
              <a:rPr sz="1400" spc="-5" dirty="0">
                <a:latin typeface="Courier New"/>
                <a:cs typeface="Courier New"/>
              </a:rPr>
              <a:t>11</a:t>
            </a:r>
            <a:r>
              <a:rPr sz="1400" spc="1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Kate	19	3.4	</a:t>
            </a:r>
            <a:r>
              <a:rPr sz="1400" dirty="0">
                <a:latin typeface="Courier New"/>
                <a:cs typeface="Courier New"/>
              </a:rPr>
              <a:t>F	7</a:t>
            </a:r>
            <a:endParaRPr sz="14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234"/>
              </a:spcBef>
              <a:buAutoNum type="arabicPlain" startAt="12"/>
              <a:tabLst>
                <a:tab pos="357505" algn="l"/>
                <a:tab pos="1612265" algn="l"/>
                <a:tab pos="2618740" algn="l"/>
                <a:tab pos="3571240" algn="l"/>
                <a:tab pos="4447540" algn="l"/>
              </a:tabLst>
            </a:pPr>
            <a:r>
              <a:rPr sz="1400" spc="-5" dirty="0">
                <a:latin typeface="Courier New"/>
                <a:cs typeface="Courier New"/>
              </a:rPr>
              <a:t>Sally	21	</a:t>
            </a:r>
            <a:r>
              <a:rPr sz="1400" dirty="0">
                <a:latin typeface="Courier New"/>
                <a:cs typeface="Courier New"/>
              </a:rPr>
              <a:t>4	F	8</a:t>
            </a:r>
            <a:endParaRPr sz="1400">
              <a:latin typeface="Courier New"/>
              <a:cs typeface="Courier New"/>
            </a:endParaRPr>
          </a:p>
          <a:p>
            <a:pPr marL="356870" marR="5080" indent="-344805">
              <a:lnSpc>
                <a:spcPct val="108500"/>
              </a:lnSpc>
              <a:spcBef>
                <a:spcPts val="95"/>
              </a:spcBef>
              <a:buAutoNum type="arabicPlain" startAt="12"/>
              <a:tabLst>
                <a:tab pos="357505" algn="l"/>
                <a:tab pos="1353185" algn="l"/>
                <a:tab pos="1559560" algn="l"/>
                <a:tab pos="1612265" algn="l"/>
                <a:tab pos="2306320" algn="l"/>
                <a:tab pos="2405380" algn="l"/>
                <a:tab pos="2512060" algn="l"/>
                <a:tab pos="3571240" algn="l"/>
                <a:tab pos="4135120" algn="l"/>
                <a:tab pos="4394200" algn="l"/>
                <a:tab pos="4447540" algn="l"/>
              </a:tabLst>
            </a:pPr>
            <a:r>
              <a:rPr sz="1400" spc="-5" dirty="0">
                <a:latin typeface="Courier New"/>
                <a:cs typeface="Courier New"/>
              </a:rPr>
              <a:t>Sylvia			23			3.9	</a:t>
            </a:r>
            <a:r>
              <a:rPr sz="1400" dirty="0">
                <a:latin typeface="Courier New"/>
                <a:cs typeface="Courier New"/>
              </a:rPr>
              <a:t>F			8  </a:t>
            </a:r>
            <a:r>
              <a:rPr sz="1400" spc="-5" dirty="0">
                <a:latin typeface="Courier New"/>
                <a:cs typeface="Courier New"/>
              </a:rPr>
              <a:t>Sum		251		36.95			59  </a:t>
            </a:r>
            <a:r>
              <a:rPr sz="1600" b="1" spc="-5" dirty="0">
                <a:latin typeface="Courier New"/>
                <a:cs typeface="Courier New"/>
              </a:rPr>
              <a:t>Mean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5" dirty="0">
                <a:latin typeface="Courier New"/>
                <a:cs typeface="Courier New"/>
              </a:rPr>
              <a:t>19.308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5" dirty="0">
                <a:latin typeface="Courier New"/>
                <a:cs typeface="Courier New"/>
              </a:rPr>
              <a:t>2.8423</a:t>
            </a:r>
            <a:r>
              <a:rPr sz="1600" b="1" dirty="0">
                <a:latin typeface="Courier New"/>
                <a:cs typeface="Courier New"/>
              </a:rPr>
              <a:t>		</a:t>
            </a:r>
            <a:r>
              <a:rPr sz="1600" b="1" spc="-5" dirty="0">
                <a:latin typeface="Courier New"/>
                <a:cs typeface="Courier New"/>
              </a:rPr>
              <a:t>4.5385</a:t>
            </a:r>
            <a:endParaRPr sz="16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250"/>
              </a:spcBef>
              <a:tabLst>
                <a:tab pos="1398905" algn="l"/>
                <a:tab pos="2352040" algn="l"/>
                <a:tab pos="4180840" algn="l"/>
              </a:tabLst>
            </a:pPr>
            <a:r>
              <a:rPr sz="1400" spc="-5" dirty="0">
                <a:latin typeface="Courier New"/>
                <a:cs typeface="Courier New"/>
              </a:rPr>
              <a:t>Variance	2.3974	0.5437	5.6026</a:t>
            </a:r>
            <a:endParaRPr sz="14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235"/>
              </a:spcBef>
              <a:tabLst>
                <a:tab pos="1398905" algn="l"/>
                <a:tab pos="2352040" algn="l"/>
                <a:tab pos="4234180" algn="l"/>
              </a:tabLst>
            </a:pPr>
            <a:r>
              <a:rPr sz="1400" spc="-5" dirty="0">
                <a:latin typeface="Courier New"/>
                <a:cs typeface="Courier New"/>
              </a:rPr>
              <a:t>Std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Dev	1.5484	0.7374	2.367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90600" y="5833364"/>
            <a:ext cx="5029200" cy="252729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0" rIns="0" bIns="0" rtlCol="0">
            <a:spAutoFit/>
          </a:bodyPr>
          <a:lstStyle/>
          <a:p>
            <a:pPr marL="466090">
              <a:lnSpc>
                <a:spcPts val="1825"/>
              </a:lnSpc>
              <a:tabLst>
                <a:tab pos="1706245" algn="l"/>
                <a:tab pos="2536825" algn="l"/>
                <a:tab pos="4549140" algn="l"/>
              </a:tabLst>
            </a:pPr>
            <a:r>
              <a:rPr sz="1600" b="1" spc="-5" dirty="0">
                <a:latin typeface="Courier New"/>
                <a:cs typeface="Courier New"/>
              </a:rPr>
              <a:t>Median	19	2.85	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48400" y="1523974"/>
            <a:ext cx="249491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4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35"/>
              </a:spcBef>
            </a:pPr>
            <a:r>
              <a:rPr sz="2400" b="1" spc="-5" dirty="0">
                <a:solidFill>
                  <a:srgbClr val="C00000"/>
                </a:solidFill>
                <a:latin typeface="Agency FB"/>
                <a:cs typeface="Agency FB"/>
              </a:rPr>
              <a:t>AGE OF</a:t>
            </a:r>
            <a:r>
              <a:rPr sz="2400" b="1" spc="-2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gency FB"/>
                <a:cs typeface="Agency FB"/>
              </a:rPr>
              <a:t>RESPONDENTS</a:t>
            </a:r>
            <a:endParaRPr sz="2400">
              <a:latin typeface="Agency FB"/>
              <a:cs typeface="Agency FB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48400" y="2209800"/>
            <a:ext cx="2514600" cy="1569720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  <a:tabLst>
                <a:tab pos="816610" algn="l"/>
                <a:tab pos="1214120" algn="l"/>
              </a:tabLst>
            </a:pPr>
            <a:r>
              <a:rPr sz="2400" b="1" spc="-10" dirty="0">
                <a:latin typeface="Agency FB"/>
                <a:cs typeface="Agency FB"/>
              </a:rPr>
              <a:t>Mean	</a:t>
            </a:r>
            <a:r>
              <a:rPr sz="2400" b="1" dirty="0">
                <a:latin typeface="Agency FB"/>
                <a:cs typeface="Agency FB"/>
              </a:rPr>
              <a:t>=	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gency FB"/>
                <a:cs typeface="Agency FB"/>
              </a:rPr>
              <a:t>Sum</a:t>
            </a:r>
            <a:endParaRPr sz="2400">
              <a:latin typeface="Agency FB"/>
              <a:cs typeface="Agency FB"/>
            </a:endParaRPr>
          </a:p>
          <a:p>
            <a:pPr marL="404495" algn="ctr">
              <a:lnSpc>
                <a:spcPct val="100000"/>
              </a:lnSpc>
            </a:pPr>
            <a:r>
              <a:rPr sz="2400" b="1" dirty="0">
                <a:latin typeface="Agency FB"/>
                <a:cs typeface="Agency FB"/>
              </a:rPr>
              <a:t>N</a:t>
            </a:r>
            <a:endParaRPr sz="2400">
              <a:latin typeface="Agency FB"/>
              <a:cs typeface="Agency FB"/>
            </a:endParaRPr>
          </a:p>
          <a:p>
            <a:pPr marL="1322070" marR="899160" indent="-520065">
              <a:lnSpc>
                <a:spcPts val="2870"/>
              </a:lnSpc>
              <a:spcBef>
                <a:spcPts val="105"/>
              </a:spcBef>
              <a:tabLst>
                <a:tab pos="1197610" algn="l"/>
              </a:tabLst>
            </a:pPr>
            <a:r>
              <a:rPr sz="2400" b="1" dirty="0">
                <a:latin typeface="Agency FB"/>
                <a:cs typeface="Agency FB"/>
              </a:rPr>
              <a:t>=	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Agency FB"/>
                <a:cs typeface="Agency FB"/>
              </a:rPr>
              <a:t>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gency FB"/>
                <a:cs typeface="Agency FB"/>
              </a:rPr>
              <a:t>2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gency FB"/>
                <a:cs typeface="Agency FB"/>
              </a:rPr>
              <a:t>5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gency FB"/>
                <a:cs typeface="Agency FB"/>
              </a:rPr>
              <a:t>1 </a:t>
            </a:r>
            <a:r>
              <a:rPr sz="2400" b="1" dirty="0">
                <a:latin typeface="Agency FB"/>
                <a:cs typeface="Agency FB"/>
              </a:rPr>
              <a:t> </a:t>
            </a:r>
            <a:r>
              <a:rPr sz="2400" b="1" spc="-10" dirty="0">
                <a:latin typeface="Agency FB"/>
                <a:cs typeface="Agency FB"/>
              </a:rPr>
              <a:t>13</a:t>
            </a:r>
            <a:endParaRPr sz="2400">
              <a:latin typeface="Agency FB"/>
              <a:cs typeface="Agency FB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48400" y="3962349"/>
            <a:ext cx="2514600" cy="1200785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55"/>
              </a:spcBef>
            </a:pPr>
            <a:r>
              <a:rPr sz="2400" b="1" spc="-5" dirty="0">
                <a:latin typeface="Agency FB"/>
                <a:cs typeface="Agency FB"/>
              </a:rPr>
              <a:t>Mode </a:t>
            </a:r>
            <a:r>
              <a:rPr sz="2400" b="1" dirty="0">
                <a:latin typeface="Agency FB"/>
                <a:cs typeface="Agency FB"/>
              </a:rPr>
              <a:t>= </a:t>
            </a:r>
            <a:r>
              <a:rPr sz="2400" b="1" spc="-5" dirty="0">
                <a:latin typeface="Agency FB"/>
                <a:cs typeface="Agency FB"/>
              </a:rPr>
              <a:t>Most</a:t>
            </a:r>
            <a:r>
              <a:rPr sz="2400" b="1" spc="-30" dirty="0">
                <a:latin typeface="Agency FB"/>
                <a:cs typeface="Agency FB"/>
              </a:rPr>
              <a:t> </a:t>
            </a:r>
            <a:r>
              <a:rPr sz="2400" b="1" spc="-10" dirty="0">
                <a:latin typeface="Agency FB"/>
                <a:cs typeface="Agency FB"/>
              </a:rPr>
              <a:t>frequent</a:t>
            </a:r>
            <a:endParaRPr sz="2400">
              <a:latin typeface="Agency FB"/>
              <a:cs typeface="Agency FB"/>
            </a:endParaRPr>
          </a:p>
          <a:p>
            <a:pPr marL="143510" algn="ctr">
              <a:lnSpc>
                <a:spcPct val="100000"/>
              </a:lnSpc>
            </a:pPr>
            <a:r>
              <a:rPr sz="2400" b="1" spc="-5" dirty="0">
                <a:latin typeface="Agency FB"/>
                <a:cs typeface="Agency FB"/>
              </a:rPr>
              <a:t>value</a:t>
            </a:r>
            <a:endParaRPr sz="2400">
              <a:latin typeface="Agency FB"/>
              <a:cs typeface="Agency FB"/>
            </a:endParaRPr>
          </a:p>
          <a:p>
            <a:pPr marL="326390" algn="ctr">
              <a:lnSpc>
                <a:spcPct val="100000"/>
              </a:lnSpc>
            </a:pPr>
            <a:r>
              <a:rPr sz="2400" b="1" dirty="0">
                <a:latin typeface="Agency FB"/>
                <a:cs typeface="Agency FB"/>
              </a:rPr>
              <a:t>= age </a:t>
            </a:r>
            <a:r>
              <a:rPr sz="2400" b="1" spc="-10" dirty="0">
                <a:latin typeface="Agency FB"/>
                <a:cs typeface="Agency FB"/>
              </a:rPr>
              <a:t>19 </a:t>
            </a:r>
            <a:r>
              <a:rPr sz="2400" b="1" spc="-5" dirty="0">
                <a:latin typeface="Agency FB"/>
                <a:cs typeface="Agency FB"/>
              </a:rPr>
              <a:t>(4)</a:t>
            </a:r>
            <a:endParaRPr sz="2400">
              <a:latin typeface="Agency FB"/>
              <a:cs typeface="Agency FB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48400" y="5410200"/>
            <a:ext cx="2514600" cy="462280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400" b="1" spc="-5" dirty="0">
                <a:latin typeface="Agency FB"/>
                <a:cs typeface="Agency FB"/>
              </a:rPr>
              <a:t>Median </a:t>
            </a:r>
            <a:r>
              <a:rPr sz="2400" b="1" dirty="0">
                <a:latin typeface="Agency FB"/>
                <a:cs typeface="Agency FB"/>
              </a:rPr>
              <a:t>=</a:t>
            </a:r>
            <a:r>
              <a:rPr sz="2400" b="1" spc="10" dirty="0">
                <a:latin typeface="Agency FB"/>
                <a:cs typeface="Agency FB"/>
              </a:rPr>
              <a:t> </a:t>
            </a:r>
            <a:r>
              <a:rPr sz="2400" b="1" spc="-15" dirty="0">
                <a:latin typeface="Agency FB"/>
                <a:cs typeface="Agency FB"/>
              </a:rPr>
              <a:t>19</a:t>
            </a:r>
            <a:endParaRPr sz="2400">
              <a:latin typeface="Agency FB"/>
              <a:cs typeface="Agency F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86537"/>
            <a:ext cx="2522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60066"/>
                </a:solidFill>
              </a:rPr>
              <a:t>Dispersion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457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497" y="4596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entury Gothic"/>
                <a:cs typeface="Century Gothic"/>
              </a:rPr>
              <a:t>3.3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45844" y="1232661"/>
            <a:ext cx="69024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8669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6690" algn="l"/>
              </a:tabLst>
            </a:pPr>
            <a:r>
              <a:rPr sz="2400" spc="-5" dirty="0">
                <a:latin typeface="Calibri"/>
                <a:cs typeface="Calibri"/>
              </a:rPr>
              <a:t>Distribution of </a:t>
            </a:r>
            <a:r>
              <a:rPr sz="2400" spc="-10" dirty="0">
                <a:latin typeface="Calibri"/>
                <a:cs typeface="Calibri"/>
              </a:rPr>
              <a:t>values around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central value, </a:t>
            </a:r>
            <a:r>
              <a:rPr sz="2400" spc="-5" dirty="0">
                <a:latin typeface="Calibri"/>
                <a:cs typeface="Calibri"/>
              </a:rPr>
              <a:t>such 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average.</a:t>
            </a:r>
            <a:endParaRPr sz="24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86690" algn="l"/>
              </a:tabLst>
            </a:pPr>
            <a:r>
              <a:rPr sz="2400" spc="-10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measure of </a:t>
            </a:r>
            <a:r>
              <a:rPr sz="2400" spc="-10" dirty="0">
                <a:latin typeface="Calibri"/>
                <a:cs typeface="Calibri"/>
              </a:rPr>
              <a:t>dispersion: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667038"/>
            <a:ext cx="7543800" cy="954405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ts val="3785"/>
              </a:lnSpc>
              <a:spcBef>
                <a:spcPts val="320"/>
              </a:spcBef>
            </a:pPr>
            <a:r>
              <a:rPr sz="3200" b="1" spc="-5" dirty="0">
                <a:solidFill>
                  <a:srgbClr val="C00000"/>
                </a:solidFill>
                <a:latin typeface="Agency FB"/>
                <a:cs typeface="Agency FB"/>
              </a:rPr>
              <a:t>Range</a:t>
            </a:r>
            <a:r>
              <a:rPr sz="3200" spc="-5" dirty="0">
                <a:solidFill>
                  <a:srgbClr val="C00000"/>
                </a:solidFill>
                <a:latin typeface="Agency FB"/>
                <a:cs typeface="Agency FB"/>
              </a:rPr>
              <a:t>:</a:t>
            </a:r>
            <a:endParaRPr sz="3200">
              <a:latin typeface="Agency FB"/>
              <a:cs typeface="Agency FB"/>
            </a:endParaRPr>
          </a:p>
          <a:p>
            <a:pPr marL="91440">
              <a:lnSpc>
                <a:spcPts val="2825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distance separating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highest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lowest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3733837"/>
            <a:ext cx="7543800" cy="954405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ts val="3785"/>
              </a:lnSpc>
              <a:spcBef>
                <a:spcPts val="320"/>
              </a:spcBef>
            </a:pPr>
            <a:r>
              <a:rPr sz="3200" b="1" spc="-5" dirty="0">
                <a:solidFill>
                  <a:srgbClr val="C00000"/>
                </a:solidFill>
                <a:latin typeface="Agency FB"/>
                <a:cs typeface="Agency FB"/>
              </a:rPr>
              <a:t>Variance</a:t>
            </a:r>
            <a:endParaRPr sz="3200">
              <a:latin typeface="Agency FB"/>
              <a:cs typeface="Agency FB"/>
            </a:endParaRPr>
          </a:p>
          <a:p>
            <a:pPr marL="91440">
              <a:lnSpc>
                <a:spcPts val="2825"/>
              </a:lnSpc>
            </a:pP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variability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4800587"/>
            <a:ext cx="7543800" cy="1692910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ts val="3785"/>
              </a:lnSpc>
              <a:spcBef>
                <a:spcPts val="320"/>
              </a:spcBef>
            </a:pPr>
            <a:r>
              <a:rPr sz="3200" b="1" spc="-5" dirty="0">
                <a:solidFill>
                  <a:srgbClr val="C00000"/>
                </a:solidFill>
                <a:latin typeface="Agency FB"/>
                <a:cs typeface="Agency FB"/>
              </a:rPr>
              <a:t>Standard</a:t>
            </a:r>
            <a:r>
              <a:rPr sz="3200" b="1" spc="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gency FB"/>
                <a:cs typeface="Agency FB"/>
              </a:rPr>
              <a:t>deviation</a:t>
            </a:r>
            <a:r>
              <a:rPr sz="3200" spc="-5" dirty="0">
                <a:solidFill>
                  <a:srgbClr val="C00000"/>
                </a:solidFill>
                <a:latin typeface="Agency FB"/>
                <a:cs typeface="Agency FB"/>
              </a:rPr>
              <a:t>:</a:t>
            </a:r>
            <a:endParaRPr sz="3200">
              <a:latin typeface="Agency FB"/>
              <a:cs typeface="Agency FB"/>
            </a:endParaRPr>
          </a:p>
          <a:p>
            <a:pPr marL="91440">
              <a:lnSpc>
                <a:spcPts val="2825"/>
              </a:lnSpc>
              <a:tabLst>
                <a:tab pos="575945" algn="l"/>
                <a:tab pos="1394460" algn="l"/>
                <a:tab pos="1795145" algn="l"/>
                <a:tab pos="2357755" algn="l"/>
                <a:tab pos="3473450" algn="l"/>
                <a:tab pos="3874135" algn="l"/>
                <a:tab pos="5236845" algn="l"/>
                <a:tab pos="5614670" algn="l"/>
                <a:tab pos="5909310" algn="l"/>
                <a:tab pos="6427470" algn="l"/>
                <a:tab pos="6828155" algn="l"/>
              </a:tabLst>
            </a:pPr>
            <a:r>
              <a:rPr sz="2400" dirty="0">
                <a:latin typeface="Calibri"/>
                <a:cs typeface="Calibri"/>
              </a:rPr>
              <a:t>An	</a:t>
            </a:r>
            <a:r>
              <a:rPr sz="2400" spc="-10" dirty="0">
                <a:latin typeface="Calibri"/>
                <a:cs typeface="Calibri"/>
              </a:rPr>
              <a:t>index	</a:t>
            </a:r>
            <a:r>
              <a:rPr sz="2400" spc="-5" dirty="0">
                <a:latin typeface="Calibri"/>
                <a:cs typeface="Calibri"/>
              </a:rPr>
              <a:t>of	the	</a:t>
            </a:r>
            <a:r>
              <a:rPr sz="2400" spc="-10" dirty="0">
                <a:latin typeface="Calibri"/>
                <a:cs typeface="Calibri"/>
              </a:rPr>
              <a:t>amount	</a:t>
            </a:r>
            <a:r>
              <a:rPr sz="2400" spc="-5" dirty="0">
                <a:latin typeface="Calibri"/>
                <a:cs typeface="Calibri"/>
              </a:rPr>
              <a:t>of	variability	</a:t>
            </a:r>
            <a:r>
              <a:rPr sz="2400" dirty="0">
                <a:latin typeface="Calibri"/>
                <a:cs typeface="Calibri"/>
              </a:rPr>
              <a:t>in	a	</a:t>
            </a:r>
            <a:r>
              <a:rPr sz="2400" spc="-10" dirty="0">
                <a:latin typeface="Calibri"/>
                <a:cs typeface="Calibri"/>
              </a:rPr>
              <a:t>set	</a:t>
            </a:r>
            <a:r>
              <a:rPr sz="2400" spc="-5" dirty="0">
                <a:latin typeface="Calibri"/>
                <a:cs typeface="Calibri"/>
              </a:rPr>
              <a:t>of	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Higher </a:t>
            </a:r>
            <a:r>
              <a:rPr sz="2400" dirty="0">
                <a:latin typeface="Calibri"/>
                <a:cs typeface="Calibri"/>
              </a:rPr>
              <a:t>SD means </a:t>
            </a:r>
            <a:r>
              <a:rPr sz="2400" spc="-15" dirty="0">
                <a:latin typeface="Calibri"/>
                <a:cs typeface="Calibri"/>
              </a:rPr>
              <a:t>data are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dispersed.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2272665" algn="l"/>
              </a:tabLst>
            </a:pPr>
            <a:r>
              <a:rPr sz="2400" spc="-10" dirty="0">
                <a:latin typeface="Calibri"/>
                <a:cs typeface="Calibri"/>
              </a:rPr>
              <a:t>Lower </a:t>
            </a:r>
            <a:r>
              <a:rPr sz="2400" dirty="0">
                <a:latin typeface="Calibri"/>
                <a:cs typeface="Calibri"/>
              </a:rPr>
              <a:t>SD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	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bunched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together.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497" y="409397"/>
            <a:ext cx="7958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5190" algn="l"/>
              </a:tabLst>
            </a:pPr>
            <a:r>
              <a:rPr sz="3200" spc="-5" dirty="0">
                <a:solidFill>
                  <a:srgbClr val="000000"/>
                </a:solidFill>
              </a:rPr>
              <a:t>3.4	</a:t>
            </a:r>
            <a:r>
              <a:rPr sz="3600" dirty="0">
                <a:solidFill>
                  <a:srgbClr val="460046"/>
                </a:solidFill>
              </a:rPr>
              <a:t>Continuous &amp; </a:t>
            </a:r>
            <a:r>
              <a:rPr sz="3600" spc="-5" dirty="0">
                <a:solidFill>
                  <a:srgbClr val="460046"/>
                </a:solidFill>
              </a:rPr>
              <a:t>Discrete</a:t>
            </a:r>
            <a:r>
              <a:rPr sz="3600" spc="-80" dirty="0">
                <a:solidFill>
                  <a:srgbClr val="460046"/>
                </a:solidFill>
              </a:rPr>
              <a:t> </a:t>
            </a:r>
            <a:r>
              <a:rPr sz="3600" spc="-5" dirty="0">
                <a:solidFill>
                  <a:srgbClr val="460046"/>
                </a:solidFill>
              </a:rPr>
              <a:t>Variables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33400" y="1371600"/>
            <a:ext cx="8305800" cy="2493010"/>
          </a:xfrm>
          <a:custGeom>
            <a:avLst/>
            <a:gdLst/>
            <a:ahLst/>
            <a:cxnLst/>
            <a:rect l="l" t="t" r="r" b="b"/>
            <a:pathLst>
              <a:path w="8305800" h="2493010">
                <a:moveTo>
                  <a:pt x="0" y="2493010"/>
                </a:moveTo>
                <a:lnTo>
                  <a:pt x="8305800" y="2493010"/>
                </a:lnTo>
                <a:lnTo>
                  <a:pt x="8305800" y="0"/>
                </a:lnTo>
                <a:lnTo>
                  <a:pt x="0" y="0"/>
                </a:lnTo>
                <a:lnTo>
                  <a:pt x="0" y="2493010"/>
                </a:lnTo>
                <a:close/>
              </a:path>
            </a:pathLst>
          </a:custGeom>
          <a:ln w="28575">
            <a:solidFill>
              <a:srgbClr val="A30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401826"/>
            <a:ext cx="7955280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algn="ctr">
              <a:lnSpc>
                <a:spcPts val="4255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  <a:latin typeface="Agency FB"/>
                <a:cs typeface="Agency FB"/>
              </a:rPr>
              <a:t>Continuous</a:t>
            </a:r>
            <a:r>
              <a:rPr sz="3600" b="1" spc="-3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Agency FB"/>
                <a:cs typeface="Agency FB"/>
              </a:rPr>
              <a:t>Variable</a:t>
            </a:r>
            <a:endParaRPr sz="3600">
              <a:latin typeface="Agency FB"/>
              <a:cs typeface="Agency FB"/>
            </a:endParaRPr>
          </a:p>
          <a:p>
            <a:pPr marL="186055" indent="-173990">
              <a:lnSpc>
                <a:spcPts val="2815"/>
              </a:lnSpc>
              <a:buFont typeface="Arial"/>
              <a:buChar char="•"/>
              <a:tabLst>
                <a:tab pos="18669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variable can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infinite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quantitative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927100" marR="4293870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E.g. </a:t>
            </a:r>
            <a:r>
              <a:rPr sz="2400" i="1" spc="-10" dirty="0">
                <a:latin typeface="Calibri"/>
                <a:cs typeface="Calibri"/>
              </a:rPr>
              <a:t>Income </a:t>
            </a:r>
            <a:r>
              <a:rPr sz="2400" i="1" dirty="0">
                <a:latin typeface="Calibri"/>
                <a:cs typeface="Calibri"/>
              </a:rPr>
              <a:t>&amp; age  </a:t>
            </a:r>
            <a:r>
              <a:rPr sz="2400" i="1" spc="-5" dirty="0">
                <a:latin typeface="Calibri"/>
                <a:cs typeface="Calibri"/>
              </a:rPr>
              <a:t>Scale: Interval </a:t>
            </a:r>
            <a:r>
              <a:rPr sz="2400" i="1" dirty="0">
                <a:latin typeface="Calibri"/>
                <a:cs typeface="Calibri"/>
              </a:rPr>
              <a:t>&amp;</a:t>
            </a:r>
            <a:r>
              <a:rPr sz="2400" i="1" spc="-10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Ratio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4114762"/>
            <a:ext cx="8305800" cy="2124075"/>
          </a:xfrm>
          <a:prstGeom prst="rect">
            <a:avLst/>
          </a:prstGeom>
          <a:ln w="28575">
            <a:solidFill>
              <a:srgbClr val="A30F9D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ts val="4255"/>
              </a:lnSpc>
              <a:spcBef>
                <a:spcPts val="340"/>
              </a:spcBef>
            </a:pPr>
            <a:r>
              <a:rPr sz="3600" b="1" spc="-5" dirty="0">
                <a:solidFill>
                  <a:srgbClr val="C00000"/>
                </a:solidFill>
                <a:latin typeface="Agency FB"/>
                <a:cs typeface="Agency FB"/>
              </a:rPr>
              <a:t>Discrete</a:t>
            </a:r>
            <a:r>
              <a:rPr sz="3600" b="1" spc="-3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Agency FB"/>
                <a:cs typeface="Agency FB"/>
              </a:rPr>
              <a:t>Variable</a:t>
            </a:r>
            <a:endParaRPr sz="3600">
              <a:latin typeface="Agency FB"/>
              <a:cs typeface="Agency FB"/>
            </a:endParaRPr>
          </a:p>
          <a:p>
            <a:pPr marL="264795" indent="-173990">
              <a:lnSpc>
                <a:spcPts val="2815"/>
              </a:lnSpc>
              <a:buFont typeface="Arial"/>
              <a:buChar char="•"/>
              <a:tabLst>
                <a:tab pos="26543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spc="-5" dirty="0">
                <a:latin typeface="Calibri"/>
                <a:cs typeface="Calibri"/>
              </a:rPr>
              <a:t>whose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15" dirty="0">
                <a:latin typeface="Calibri"/>
                <a:cs typeface="Calibri"/>
              </a:rPr>
              <a:t>are separate from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another.</a:t>
            </a:r>
            <a:endParaRPr sz="2400">
              <a:latin typeface="Calibri"/>
              <a:cs typeface="Calibri"/>
            </a:endParaRPr>
          </a:p>
          <a:p>
            <a:pPr marL="264795" indent="-173990">
              <a:lnSpc>
                <a:spcPct val="100000"/>
              </a:lnSpc>
              <a:buFont typeface="Arial"/>
              <a:buChar char="•"/>
              <a:tabLst>
                <a:tab pos="265430" algn="l"/>
              </a:tabLst>
            </a:pP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qualitative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1005840" marR="2277745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Calibri"/>
                <a:cs typeface="Calibri"/>
              </a:rPr>
              <a:t>E.g. </a:t>
            </a:r>
            <a:r>
              <a:rPr sz="2400" i="1" spc="-10" dirty="0">
                <a:latin typeface="Calibri"/>
                <a:cs typeface="Calibri"/>
              </a:rPr>
              <a:t>Marital </a:t>
            </a:r>
            <a:r>
              <a:rPr sz="2400" i="1" spc="-15" dirty="0">
                <a:latin typeface="Calibri"/>
                <a:cs typeface="Calibri"/>
              </a:rPr>
              <a:t>status, </a:t>
            </a:r>
            <a:r>
              <a:rPr sz="2400" i="1" spc="-5" dirty="0">
                <a:latin typeface="Calibri"/>
                <a:cs typeface="Calibri"/>
              </a:rPr>
              <a:t>gender </a:t>
            </a:r>
            <a:r>
              <a:rPr sz="2400" i="1" dirty="0">
                <a:latin typeface="Calibri"/>
                <a:cs typeface="Calibri"/>
              </a:rPr>
              <a:t>&amp; </a:t>
            </a:r>
            <a:r>
              <a:rPr sz="2400" i="1" spc="-15" dirty="0">
                <a:latin typeface="Calibri"/>
                <a:cs typeface="Calibri"/>
              </a:rPr>
              <a:t>nationality.  </a:t>
            </a:r>
            <a:r>
              <a:rPr sz="2400" i="1" spc="-5" dirty="0">
                <a:latin typeface="Calibri"/>
                <a:cs typeface="Calibri"/>
              </a:rPr>
              <a:t>Scale: </a:t>
            </a:r>
            <a:r>
              <a:rPr sz="2400" i="1" dirty="0">
                <a:latin typeface="Calibri"/>
                <a:cs typeface="Calibri"/>
              </a:rPr>
              <a:t>Nominal &amp;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Ordinal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4.0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6250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60066"/>
                </a:solidFill>
              </a:rPr>
              <a:t>SUBGROUP</a:t>
            </a:r>
            <a:r>
              <a:rPr sz="4000" spc="-30" dirty="0">
                <a:solidFill>
                  <a:srgbClr val="660066"/>
                </a:solidFill>
              </a:rPr>
              <a:t> </a:t>
            </a:r>
            <a:r>
              <a:rPr sz="4000" spc="-5" dirty="0">
                <a:solidFill>
                  <a:srgbClr val="660066"/>
                </a:solidFill>
              </a:rPr>
              <a:t>COMPARISON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069644" y="1240282"/>
            <a:ext cx="761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880" algn="l"/>
                <a:tab pos="2019300" algn="l"/>
                <a:tab pos="3745229" algn="l"/>
                <a:tab pos="5019040" algn="l"/>
                <a:tab pos="6019165" algn="l"/>
                <a:tab pos="7357745" algn="l"/>
              </a:tabLst>
            </a:pPr>
            <a:r>
              <a:rPr sz="2400" dirty="0">
                <a:latin typeface="Calibri"/>
                <a:cs typeface="Calibri"/>
              </a:rPr>
              <a:t>Bi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multi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	anal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s	aim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primaril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25" dirty="0"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pc="-10" dirty="0"/>
              <a:t>explanation.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pc="-20" dirty="0"/>
              <a:t>Before</a:t>
            </a:r>
            <a:r>
              <a:rPr spc="95" dirty="0"/>
              <a:t> </a:t>
            </a:r>
            <a:r>
              <a:rPr dirty="0"/>
              <a:t>turning</a:t>
            </a:r>
            <a:r>
              <a:rPr spc="85" dirty="0"/>
              <a:t> </a:t>
            </a:r>
            <a:r>
              <a:rPr spc="-15" dirty="0"/>
              <a:t>into</a:t>
            </a:r>
            <a:r>
              <a:rPr spc="90" dirty="0"/>
              <a:t> </a:t>
            </a:r>
            <a:r>
              <a:rPr spc="-10" dirty="0"/>
              <a:t>explanation,</a:t>
            </a:r>
            <a:r>
              <a:rPr spc="85" dirty="0"/>
              <a:t> </a:t>
            </a:r>
            <a:r>
              <a:rPr spc="-15" dirty="0"/>
              <a:t>we</a:t>
            </a:r>
            <a:r>
              <a:rPr spc="105" dirty="0"/>
              <a:t> </a:t>
            </a:r>
            <a:r>
              <a:rPr spc="-5" dirty="0"/>
              <a:t>should</a:t>
            </a:r>
            <a:r>
              <a:rPr spc="85" dirty="0"/>
              <a:t> </a:t>
            </a:r>
            <a:r>
              <a:rPr spc="-10" dirty="0"/>
              <a:t>consider</a:t>
            </a:r>
            <a:r>
              <a:rPr spc="110" dirty="0"/>
              <a:t> </a:t>
            </a:r>
            <a:r>
              <a:rPr spc="-5" dirty="0"/>
              <a:t>the</a:t>
            </a:r>
            <a:r>
              <a:rPr spc="95" dirty="0"/>
              <a:t> </a:t>
            </a:r>
            <a:r>
              <a:rPr spc="-5" dirty="0"/>
              <a:t>case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of </a:t>
            </a:r>
            <a:r>
              <a:rPr spc="-10" dirty="0"/>
              <a:t>subgroup</a:t>
            </a:r>
            <a:r>
              <a:rPr spc="-20" dirty="0"/>
              <a:t> </a:t>
            </a:r>
            <a:r>
              <a:rPr spc="-5" dirty="0"/>
              <a:t>description.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6800" y="3657600"/>
          <a:ext cx="7542528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Under</a:t>
                      </a:r>
                      <a:r>
                        <a:rPr sz="1800" b="1" spc="-5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21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21-35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36-54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55 </a:t>
                      </a:r>
                      <a:r>
                        <a:rPr sz="1800" b="1" dirty="0">
                          <a:latin typeface="Century Gothic"/>
                          <a:cs typeface="Century Gothic"/>
                        </a:rPr>
                        <a:t>&amp;</a:t>
                      </a:r>
                      <a:r>
                        <a:rPr sz="1800" b="1" spc="-6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older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Should be</a:t>
                      </a:r>
                      <a:r>
                        <a:rPr sz="1800" b="1" spc="-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dirty="0">
                          <a:latin typeface="Century Gothic"/>
                          <a:cs typeface="Century Gothic"/>
                        </a:rPr>
                        <a:t>legalized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27%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40%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37%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24%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C0504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Should not be</a:t>
                      </a:r>
                      <a:r>
                        <a:rPr sz="1800" b="1" spc="-8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dirty="0">
                          <a:latin typeface="Century Gothic"/>
                          <a:cs typeface="Century Gothic"/>
                        </a:rPr>
                        <a:t>legalized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73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60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63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76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100%=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entury Gothic"/>
                          <a:cs typeface="Century Gothic"/>
                        </a:rPr>
                        <a:t>(34)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entury Gothic"/>
                          <a:cs typeface="Century Gothic"/>
                        </a:rPr>
                        <a:t>(238)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entury Gothic"/>
                          <a:cs typeface="Century Gothic"/>
                        </a:rPr>
                        <a:t>(338)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entury Gothic"/>
                          <a:cs typeface="Century Gothic"/>
                        </a:rPr>
                        <a:t>(265)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45844" y="3301110"/>
            <a:ext cx="539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TABLE 4.1: 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Marijuana Legalization 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by Age 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of 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Respondents,</a:t>
            </a:r>
            <a:r>
              <a:rPr sz="2000" b="1" spc="-25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2004</a:t>
            </a:r>
            <a:endParaRPr sz="2000">
              <a:latin typeface="Agency FB"/>
              <a:cs typeface="Agency F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5162169"/>
            <a:ext cx="5005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00000"/>
                </a:solidFill>
                <a:latin typeface="Agency FB"/>
                <a:cs typeface="Agency FB"/>
              </a:rPr>
              <a:t>Source: </a:t>
            </a:r>
            <a:r>
              <a:rPr sz="1600" b="1" spc="-15" dirty="0">
                <a:solidFill>
                  <a:srgbClr val="C00000"/>
                </a:solidFill>
                <a:latin typeface="Agency FB"/>
                <a:cs typeface="Agency FB"/>
              </a:rPr>
              <a:t>General </a:t>
            </a:r>
            <a:r>
              <a:rPr sz="1600" b="1" spc="-5" dirty="0">
                <a:solidFill>
                  <a:srgbClr val="C00000"/>
                </a:solidFill>
                <a:latin typeface="Agency FB"/>
                <a:cs typeface="Agency FB"/>
              </a:rPr>
              <a:t>Social Survey, 2004, National Opinion </a:t>
            </a:r>
            <a:r>
              <a:rPr sz="1600" b="1" spc="-10" dirty="0">
                <a:solidFill>
                  <a:srgbClr val="C00000"/>
                </a:solidFill>
                <a:latin typeface="Agency FB"/>
                <a:cs typeface="Agency FB"/>
              </a:rPr>
              <a:t>Research</a:t>
            </a:r>
            <a:r>
              <a:rPr sz="1600" b="1" spc="21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gency FB"/>
                <a:cs typeface="Agency FB"/>
              </a:rPr>
              <a:t>Center.</a:t>
            </a:r>
            <a:endParaRPr sz="1600">
              <a:latin typeface="Agency FB"/>
              <a:cs typeface="Agency F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44" y="5660847"/>
            <a:ext cx="76142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Subgroup comparisons tell how </a:t>
            </a:r>
            <a:r>
              <a:rPr sz="2400" spc="-15" dirty="0">
                <a:latin typeface="Calibri"/>
                <a:cs typeface="Calibri"/>
              </a:rPr>
              <a:t>different groups </a:t>
            </a:r>
            <a:r>
              <a:rPr sz="2400" spc="-5" dirty="0">
                <a:latin typeface="Calibri"/>
                <a:cs typeface="Calibri"/>
              </a:rPr>
              <a:t>responded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question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5" dirty="0">
                <a:latin typeface="Calibri"/>
                <a:cs typeface="Calibri"/>
              </a:rPr>
              <a:t>pattern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231139"/>
            <a:ext cx="594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entury Gothic"/>
                <a:cs typeface="Century Gothic"/>
              </a:rPr>
              <a:t>4.1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162559"/>
            <a:ext cx="679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60066"/>
                </a:solidFill>
              </a:rPr>
              <a:t>“Collapsing” </a:t>
            </a:r>
            <a:r>
              <a:rPr sz="3200" spc="-5" dirty="0">
                <a:solidFill>
                  <a:srgbClr val="660066"/>
                </a:solidFill>
              </a:rPr>
              <a:t>Response</a:t>
            </a:r>
            <a:r>
              <a:rPr sz="3200" spc="-55" dirty="0">
                <a:solidFill>
                  <a:srgbClr val="660066"/>
                </a:solidFill>
              </a:rPr>
              <a:t> </a:t>
            </a:r>
            <a:r>
              <a:rPr sz="3200" dirty="0">
                <a:solidFill>
                  <a:srgbClr val="660066"/>
                </a:solidFill>
              </a:rPr>
              <a:t>Categories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57200" y="2971800"/>
            <a:ext cx="36576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38862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304800"/>
                </a:moveTo>
                <a:lnTo>
                  <a:pt x="9914" y="259772"/>
                </a:lnTo>
                <a:lnTo>
                  <a:pt x="38715" y="216792"/>
                </a:lnTo>
                <a:lnTo>
                  <a:pt x="84987" y="176330"/>
                </a:lnTo>
                <a:lnTo>
                  <a:pt x="147317" y="138860"/>
                </a:lnTo>
                <a:lnTo>
                  <a:pt x="184061" y="121394"/>
                </a:lnTo>
                <a:lnTo>
                  <a:pt x="224289" y="104853"/>
                </a:lnTo>
                <a:lnTo>
                  <a:pt x="267823" y="89296"/>
                </a:lnTo>
                <a:lnTo>
                  <a:pt x="314489" y="74783"/>
                </a:lnTo>
                <a:lnTo>
                  <a:pt x="364107" y="61371"/>
                </a:lnTo>
                <a:lnTo>
                  <a:pt x="416502" y="49120"/>
                </a:lnTo>
                <a:lnTo>
                  <a:pt x="471497" y="38090"/>
                </a:lnTo>
                <a:lnTo>
                  <a:pt x="528914" y="28338"/>
                </a:lnTo>
                <a:lnTo>
                  <a:pt x="588578" y="19925"/>
                </a:lnTo>
                <a:lnTo>
                  <a:pt x="650311" y="12909"/>
                </a:lnTo>
                <a:lnTo>
                  <a:pt x="713936" y="7350"/>
                </a:lnTo>
                <a:lnTo>
                  <a:pt x="779278" y="3306"/>
                </a:lnTo>
                <a:lnTo>
                  <a:pt x="846158" y="836"/>
                </a:lnTo>
                <a:lnTo>
                  <a:pt x="914400" y="0"/>
                </a:lnTo>
                <a:lnTo>
                  <a:pt x="982635" y="836"/>
                </a:lnTo>
                <a:lnTo>
                  <a:pt x="1049510" y="3306"/>
                </a:lnTo>
                <a:lnTo>
                  <a:pt x="1114847" y="7350"/>
                </a:lnTo>
                <a:lnTo>
                  <a:pt x="1178469" y="12909"/>
                </a:lnTo>
                <a:lnTo>
                  <a:pt x="1240200" y="19925"/>
                </a:lnTo>
                <a:lnTo>
                  <a:pt x="1299863" y="28338"/>
                </a:lnTo>
                <a:lnTo>
                  <a:pt x="1357280" y="38090"/>
                </a:lnTo>
                <a:lnTo>
                  <a:pt x="1412275" y="49120"/>
                </a:lnTo>
                <a:lnTo>
                  <a:pt x="1464670" y="61371"/>
                </a:lnTo>
                <a:lnTo>
                  <a:pt x="1514290" y="74783"/>
                </a:lnTo>
                <a:lnTo>
                  <a:pt x="1560956" y="89296"/>
                </a:lnTo>
                <a:lnTo>
                  <a:pt x="1604493" y="104853"/>
                </a:lnTo>
                <a:lnTo>
                  <a:pt x="1644723" y="121394"/>
                </a:lnTo>
                <a:lnTo>
                  <a:pt x="1681470" y="138860"/>
                </a:lnTo>
                <a:lnTo>
                  <a:pt x="1743804" y="176330"/>
                </a:lnTo>
                <a:lnTo>
                  <a:pt x="1790080" y="216792"/>
                </a:lnTo>
                <a:lnTo>
                  <a:pt x="1818884" y="259772"/>
                </a:lnTo>
                <a:lnTo>
                  <a:pt x="1828800" y="304800"/>
                </a:lnTo>
                <a:lnTo>
                  <a:pt x="1826291" y="327539"/>
                </a:lnTo>
                <a:lnTo>
                  <a:pt x="1818884" y="349827"/>
                </a:lnTo>
                <a:lnTo>
                  <a:pt x="1790080" y="392807"/>
                </a:lnTo>
                <a:lnTo>
                  <a:pt x="1743804" y="433269"/>
                </a:lnTo>
                <a:lnTo>
                  <a:pt x="1681470" y="470739"/>
                </a:lnTo>
                <a:lnTo>
                  <a:pt x="1644723" y="488205"/>
                </a:lnTo>
                <a:lnTo>
                  <a:pt x="1604493" y="504746"/>
                </a:lnTo>
                <a:lnTo>
                  <a:pt x="1560957" y="520303"/>
                </a:lnTo>
                <a:lnTo>
                  <a:pt x="1514290" y="534816"/>
                </a:lnTo>
                <a:lnTo>
                  <a:pt x="1464670" y="548228"/>
                </a:lnTo>
                <a:lnTo>
                  <a:pt x="1412275" y="560479"/>
                </a:lnTo>
                <a:lnTo>
                  <a:pt x="1357280" y="571509"/>
                </a:lnTo>
                <a:lnTo>
                  <a:pt x="1299863" y="581261"/>
                </a:lnTo>
                <a:lnTo>
                  <a:pt x="1240200" y="589674"/>
                </a:lnTo>
                <a:lnTo>
                  <a:pt x="1178469" y="596690"/>
                </a:lnTo>
                <a:lnTo>
                  <a:pt x="1114847" y="602249"/>
                </a:lnTo>
                <a:lnTo>
                  <a:pt x="1049510" y="606293"/>
                </a:lnTo>
                <a:lnTo>
                  <a:pt x="982635" y="608763"/>
                </a:lnTo>
                <a:lnTo>
                  <a:pt x="914400" y="609600"/>
                </a:lnTo>
                <a:lnTo>
                  <a:pt x="846158" y="608763"/>
                </a:lnTo>
                <a:lnTo>
                  <a:pt x="779278" y="606293"/>
                </a:lnTo>
                <a:lnTo>
                  <a:pt x="713936" y="602249"/>
                </a:lnTo>
                <a:lnTo>
                  <a:pt x="650311" y="596690"/>
                </a:lnTo>
                <a:lnTo>
                  <a:pt x="588578" y="589674"/>
                </a:lnTo>
                <a:lnTo>
                  <a:pt x="528914" y="581261"/>
                </a:lnTo>
                <a:lnTo>
                  <a:pt x="471497" y="571509"/>
                </a:lnTo>
                <a:lnTo>
                  <a:pt x="416502" y="560479"/>
                </a:lnTo>
                <a:lnTo>
                  <a:pt x="364107" y="548228"/>
                </a:lnTo>
                <a:lnTo>
                  <a:pt x="314489" y="534816"/>
                </a:lnTo>
                <a:lnTo>
                  <a:pt x="267823" y="520303"/>
                </a:lnTo>
                <a:lnTo>
                  <a:pt x="224289" y="504746"/>
                </a:lnTo>
                <a:lnTo>
                  <a:pt x="184061" y="488205"/>
                </a:lnTo>
                <a:lnTo>
                  <a:pt x="147317" y="470739"/>
                </a:lnTo>
                <a:lnTo>
                  <a:pt x="84987" y="433269"/>
                </a:lnTo>
                <a:lnTo>
                  <a:pt x="38715" y="392807"/>
                </a:lnTo>
                <a:lnTo>
                  <a:pt x="9914" y="349827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44958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304800"/>
                </a:moveTo>
                <a:lnTo>
                  <a:pt x="9914" y="259772"/>
                </a:lnTo>
                <a:lnTo>
                  <a:pt x="38715" y="216792"/>
                </a:lnTo>
                <a:lnTo>
                  <a:pt x="84987" y="176330"/>
                </a:lnTo>
                <a:lnTo>
                  <a:pt x="147317" y="138860"/>
                </a:lnTo>
                <a:lnTo>
                  <a:pt x="184061" y="121394"/>
                </a:lnTo>
                <a:lnTo>
                  <a:pt x="224289" y="104853"/>
                </a:lnTo>
                <a:lnTo>
                  <a:pt x="267823" y="89296"/>
                </a:lnTo>
                <a:lnTo>
                  <a:pt x="314489" y="74783"/>
                </a:lnTo>
                <a:lnTo>
                  <a:pt x="364107" y="61371"/>
                </a:lnTo>
                <a:lnTo>
                  <a:pt x="416502" y="49120"/>
                </a:lnTo>
                <a:lnTo>
                  <a:pt x="471497" y="38090"/>
                </a:lnTo>
                <a:lnTo>
                  <a:pt x="528914" y="28338"/>
                </a:lnTo>
                <a:lnTo>
                  <a:pt x="588578" y="19925"/>
                </a:lnTo>
                <a:lnTo>
                  <a:pt x="650311" y="12909"/>
                </a:lnTo>
                <a:lnTo>
                  <a:pt x="713936" y="7350"/>
                </a:lnTo>
                <a:lnTo>
                  <a:pt x="779278" y="3306"/>
                </a:lnTo>
                <a:lnTo>
                  <a:pt x="846158" y="836"/>
                </a:lnTo>
                <a:lnTo>
                  <a:pt x="914400" y="0"/>
                </a:lnTo>
                <a:lnTo>
                  <a:pt x="982635" y="836"/>
                </a:lnTo>
                <a:lnTo>
                  <a:pt x="1049510" y="3306"/>
                </a:lnTo>
                <a:lnTo>
                  <a:pt x="1114847" y="7350"/>
                </a:lnTo>
                <a:lnTo>
                  <a:pt x="1178469" y="12909"/>
                </a:lnTo>
                <a:lnTo>
                  <a:pt x="1240200" y="19925"/>
                </a:lnTo>
                <a:lnTo>
                  <a:pt x="1299863" y="28338"/>
                </a:lnTo>
                <a:lnTo>
                  <a:pt x="1357280" y="38090"/>
                </a:lnTo>
                <a:lnTo>
                  <a:pt x="1412275" y="49120"/>
                </a:lnTo>
                <a:lnTo>
                  <a:pt x="1464670" y="61371"/>
                </a:lnTo>
                <a:lnTo>
                  <a:pt x="1514290" y="74783"/>
                </a:lnTo>
                <a:lnTo>
                  <a:pt x="1560956" y="89296"/>
                </a:lnTo>
                <a:lnTo>
                  <a:pt x="1604493" y="104853"/>
                </a:lnTo>
                <a:lnTo>
                  <a:pt x="1644723" y="121394"/>
                </a:lnTo>
                <a:lnTo>
                  <a:pt x="1681470" y="138860"/>
                </a:lnTo>
                <a:lnTo>
                  <a:pt x="1743804" y="176330"/>
                </a:lnTo>
                <a:lnTo>
                  <a:pt x="1790080" y="216792"/>
                </a:lnTo>
                <a:lnTo>
                  <a:pt x="1818884" y="259772"/>
                </a:lnTo>
                <a:lnTo>
                  <a:pt x="1828800" y="304800"/>
                </a:lnTo>
                <a:lnTo>
                  <a:pt x="1826291" y="327539"/>
                </a:lnTo>
                <a:lnTo>
                  <a:pt x="1818884" y="349827"/>
                </a:lnTo>
                <a:lnTo>
                  <a:pt x="1790080" y="392807"/>
                </a:lnTo>
                <a:lnTo>
                  <a:pt x="1743804" y="433269"/>
                </a:lnTo>
                <a:lnTo>
                  <a:pt x="1681470" y="470739"/>
                </a:lnTo>
                <a:lnTo>
                  <a:pt x="1644723" y="488205"/>
                </a:lnTo>
                <a:lnTo>
                  <a:pt x="1604493" y="504746"/>
                </a:lnTo>
                <a:lnTo>
                  <a:pt x="1560957" y="520303"/>
                </a:lnTo>
                <a:lnTo>
                  <a:pt x="1514290" y="534816"/>
                </a:lnTo>
                <a:lnTo>
                  <a:pt x="1464670" y="548228"/>
                </a:lnTo>
                <a:lnTo>
                  <a:pt x="1412275" y="560479"/>
                </a:lnTo>
                <a:lnTo>
                  <a:pt x="1357280" y="571509"/>
                </a:lnTo>
                <a:lnTo>
                  <a:pt x="1299863" y="581261"/>
                </a:lnTo>
                <a:lnTo>
                  <a:pt x="1240200" y="589674"/>
                </a:lnTo>
                <a:lnTo>
                  <a:pt x="1178469" y="596690"/>
                </a:lnTo>
                <a:lnTo>
                  <a:pt x="1114847" y="602249"/>
                </a:lnTo>
                <a:lnTo>
                  <a:pt x="1049510" y="606293"/>
                </a:lnTo>
                <a:lnTo>
                  <a:pt x="982635" y="608763"/>
                </a:lnTo>
                <a:lnTo>
                  <a:pt x="914400" y="609600"/>
                </a:lnTo>
                <a:lnTo>
                  <a:pt x="846158" y="608763"/>
                </a:lnTo>
                <a:lnTo>
                  <a:pt x="779278" y="606293"/>
                </a:lnTo>
                <a:lnTo>
                  <a:pt x="713936" y="602249"/>
                </a:lnTo>
                <a:lnTo>
                  <a:pt x="650311" y="596690"/>
                </a:lnTo>
                <a:lnTo>
                  <a:pt x="588578" y="589674"/>
                </a:lnTo>
                <a:lnTo>
                  <a:pt x="528914" y="581261"/>
                </a:lnTo>
                <a:lnTo>
                  <a:pt x="471497" y="571509"/>
                </a:lnTo>
                <a:lnTo>
                  <a:pt x="416502" y="560479"/>
                </a:lnTo>
                <a:lnTo>
                  <a:pt x="364107" y="548228"/>
                </a:lnTo>
                <a:lnTo>
                  <a:pt x="314489" y="534816"/>
                </a:lnTo>
                <a:lnTo>
                  <a:pt x="267823" y="520303"/>
                </a:lnTo>
                <a:lnTo>
                  <a:pt x="224289" y="504746"/>
                </a:lnTo>
                <a:lnTo>
                  <a:pt x="184061" y="488205"/>
                </a:lnTo>
                <a:lnTo>
                  <a:pt x="147317" y="470739"/>
                </a:lnTo>
                <a:lnTo>
                  <a:pt x="84987" y="433269"/>
                </a:lnTo>
                <a:lnTo>
                  <a:pt x="38715" y="392807"/>
                </a:lnTo>
                <a:lnTo>
                  <a:pt x="9914" y="349827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973582"/>
            <a:ext cx="8074659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Combining </a:t>
            </a:r>
            <a:r>
              <a:rPr sz="2400" spc="-10" dirty="0">
                <a:latin typeface="Calibri"/>
                <a:cs typeface="Calibri"/>
              </a:rPr>
              <a:t>the two appropriate </a:t>
            </a:r>
            <a:r>
              <a:rPr sz="2400" spc="-20" dirty="0">
                <a:latin typeface="Calibri"/>
                <a:cs typeface="Calibri"/>
              </a:rPr>
              <a:t>range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variation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 </a:t>
            </a:r>
            <a:r>
              <a:rPr sz="2400" spc="-15" dirty="0">
                <a:latin typeface="Calibri"/>
                <a:cs typeface="Calibri"/>
              </a:rPr>
              <a:t>better </a:t>
            </a:r>
            <a:r>
              <a:rPr sz="2400" spc="-10" dirty="0">
                <a:latin typeface="Calibri"/>
                <a:cs typeface="Calibri"/>
              </a:rPr>
              <a:t>picture </a:t>
            </a:r>
            <a:r>
              <a:rPr sz="2400" spc="-5" dirty="0">
                <a:latin typeface="Calibri"/>
                <a:cs typeface="Calibri"/>
              </a:rPr>
              <a:t>or meaningful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4578985" algn="just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TABLE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4.2: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Attitudes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toward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the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United  Nations.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“ </a:t>
            </a:r>
            <a:r>
              <a:rPr sz="1800" b="1" spc="-10" dirty="0">
                <a:solidFill>
                  <a:srgbClr val="C00000"/>
                </a:solidFill>
                <a:latin typeface="Agency FB"/>
                <a:cs typeface="Agency FB"/>
              </a:rPr>
              <a:t>How is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the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UN doing </a:t>
            </a:r>
            <a:r>
              <a:rPr sz="1800" b="1" spc="-10" dirty="0">
                <a:solidFill>
                  <a:srgbClr val="C00000"/>
                </a:solidFill>
                <a:latin typeface="Agency FB"/>
                <a:cs typeface="Agency FB"/>
              </a:rPr>
              <a:t>in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solving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the 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problems </a:t>
            </a:r>
            <a:r>
              <a:rPr sz="1800" b="1" spc="-10" dirty="0">
                <a:solidFill>
                  <a:srgbClr val="C00000"/>
                </a:solidFill>
                <a:latin typeface="Agency FB"/>
                <a:cs typeface="Agency FB"/>
              </a:rPr>
              <a:t>it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has had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to</a:t>
            </a:r>
            <a:r>
              <a:rPr sz="1800" b="1" spc="2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face?</a:t>
            </a:r>
            <a:endParaRPr sz="1800">
              <a:latin typeface="Agency FB"/>
              <a:cs typeface="Agency FB"/>
            </a:endParaRPr>
          </a:p>
          <a:p>
            <a:pPr marL="4128135">
              <a:lnSpc>
                <a:spcPct val="100000"/>
              </a:lnSpc>
              <a:spcBef>
                <a:spcPts val="1080"/>
              </a:spcBef>
              <a:tabLst>
                <a:tab pos="5085080" algn="l"/>
              </a:tabLst>
            </a:pP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TABLE 4.3:	Collapsing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Extreme</a:t>
            </a:r>
            <a:r>
              <a:rPr sz="1800" b="1" spc="4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Categories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5389575"/>
            <a:ext cx="357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Source. </a:t>
            </a:r>
            <a:r>
              <a:rPr sz="1800" b="1" spc="-10" dirty="0">
                <a:solidFill>
                  <a:srgbClr val="C00000"/>
                </a:solidFill>
                <a:latin typeface="Agency FB"/>
                <a:cs typeface="Agency FB"/>
              </a:rPr>
              <a:t>“5-Nation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Survey Finds </a:t>
            </a:r>
            <a:r>
              <a:rPr sz="1800" b="1" spc="-10" dirty="0">
                <a:solidFill>
                  <a:srgbClr val="C00000"/>
                </a:solidFill>
                <a:latin typeface="Agency FB"/>
                <a:cs typeface="Agency FB"/>
              </a:rPr>
              <a:t>Hope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for 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U.N., New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York Times,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June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26, 1985,</a:t>
            </a:r>
            <a:r>
              <a:rPr sz="1800" b="1" spc="-1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p.6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09582" y="3581929"/>
            <a:ext cx="3867108" cy="2056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9600" y="4343400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266700"/>
                </a:moveTo>
                <a:lnTo>
                  <a:pt x="10870" y="225447"/>
                </a:lnTo>
                <a:lnTo>
                  <a:pt x="42396" y="186190"/>
                </a:lnTo>
                <a:lnTo>
                  <a:pt x="92950" y="149400"/>
                </a:lnTo>
                <a:lnTo>
                  <a:pt x="160906" y="115553"/>
                </a:lnTo>
                <a:lnTo>
                  <a:pt x="200901" y="99881"/>
                </a:lnTo>
                <a:lnTo>
                  <a:pt x="244636" y="85123"/>
                </a:lnTo>
                <a:lnTo>
                  <a:pt x="291908" y="71337"/>
                </a:lnTo>
                <a:lnTo>
                  <a:pt x="342513" y="58582"/>
                </a:lnTo>
                <a:lnTo>
                  <a:pt x="396248" y="46919"/>
                </a:lnTo>
                <a:lnTo>
                  <a:pt x="452910" y="36406"/>
                </a:lnTo>
                <a:lnTo>
                  <a:pt x="512295" y="27103"/>
                </a:lnTo>
                <a:lnTo>
                  <a:pt x="574199" y="19068"/>
                </a:lnTo>
                <a:lnTo>
                  <a:pt x="638420" y="12361"/>
                </a:lnTo>
                <a:lnTo>
                  <a:pt x="704754" y="7042"/>
                </a:lnTo>
                <a:lnTo>
                  <a:pt x="772997" y="3169"/>
                </a:lnTo>
                <a:lnTo>
                  <a:pt x="842947" y="802"/>
                </a:lnTo>
                <a:lnTo>
                  <a:pt x="914400" y="0"/>
                </a:lnTo>
                <a:lnTo>
                  <a:pt x="985852" y="802"/>
                </a:lnTo>
                <a:lnTo>
                  <a:pt x="1055802" y="3169"/>
                </a:lnTo>
                <a:lnTo>
                  <a:pt x="1124045" y="7042"/>
                </a:lnTo>
                <a:lnTo>
                  <a:pt x="1190379" y="12361"/>
                </a:lnTo>
                <a:lnTo>
                  <a:pt x="1254600" y="19068"/>
                </a:lnTo>
                <a:lnTo>
                  <a:pt x="1316504" y="27103"/>
                </a:lnTo>
                <a:lnTo>
                  <a:pt x="1375889" y="36406"/>
                </a:lnTo>
                <a:lnTo>
                  <a:pt x="1432551" y="46919"/>
                </a:lnTo>
                <a:lnTo>
                  <a:pt x="1486286" y="58582"/>
                </a:lnTo>
                <a:lnTo>
                  <a:pt x="1536891" y="71337"/>
                </a:lnTo>
                <a:lnTo>
                  <a:pt x="1584163" y="85123"/>
                </a:lnTo>
                <a:lnTo>
                  <a:pt x="1627898" y="99881"/>
                </a:lnTo>
                <a:lnTo>
                  <a:pt x="1667893" y="115553"/>
                </a:lnTo>
                <a:lnTo>
                  <a:pt x="1703944" y="132079"/>
                </a:lnTo>
                <a:lnTo>
                  <a:pt x="1763403" y="167457"/>
                </a:lnTo>
                <a:lnTo>
                  <a:pt x="1804647" y="205540"/>
                </a:lnTo>
                <a:lnTo>
                  <a:pt x="1826048" y="245854"/>
                </a:lnTo>
                <a:lnTo>
                  <a:pt x="1828800" y="266700"/>
                </a:lnTo>
                <a:lnTo>
                  <a:pt x="1826048" y="287545"/>
                </a:lnTo>
                <a:lnTo>
                  <a:pt x="1817929" y="307952"/>
                </a:lnTo>
                <a:lnTo>
                  <a:pt x="1786403" y="347209"/>
                </a:lnTo>
                <a:lnTo>
                  <a:pt x="1735849" y="383999"/>
                </a:lnTo>
                <a:lnTo>
                  <a:pt x="1667893" y="417846"/>
                </a:lnTo>
                <a:lnTo>
                  <a:pt x="1627898" y="433518"/>
                </a:lnTo>
                <a:lnTo>
                  <a:pt x="1584163" y="448276"/>
                </a:lnTo>
                <a:lnTo>
                  <a:pt x="1536891" y="462062"/>
                </a:lnTo>
                <a:lnTo>
                  <a:pt x="1486286" y="474817"/>
                </a:lnTo>
                <a:lnTo>
                  <a:pt x="1432551" y="486480"/>
                </a:lnTo>
                <a:lnTo>
                  <a:pt x="1375889" y="496993"/>
                </a:lnTo>
                <a:lnTo>
                  <a:pt x="1316504" y="506296"/>
                </a:lnTo>
                <a:lnTo>
                  <a:pt x="1254600" y="514331"/>
                </a:lnTo>
                <a:lnTo>
                  <a:pt x="1190379" y="521038"/>
                </a:lnTo>
                <a:lnTo>
                  <a:pt x="1124045" y="526357"/>
                </a:lnTo>
                <a:lnTo>
                  <a:pt x="1055802" y="530230"/>
                </a:lnTo>
                <a:lnTo>
                  <a:pt x="985852" y="532597"/>
                </a:lnTo>
                <a:lnTo>
                  <a:pt x="914400" y="533400"/>
                </a:lnTo>
                <a:lnTo>
                  <a:pt x="842947" y="532597"/>
                </a:lnTo>
                <a:lnTo>
                  <a:pt x="772997" y="530230"/>
                </a:lnTo>
                <a:lnTo>
                  <a:pt x="704754" y="526357"/>
                </a:lnTo>
                <a:lnTo>
                  <a:pt x="638420" y="521038"/>
                </a:lnTo>
                <a:lnTo>
                  <a:pt x="574199" y="514331"/>
                </a:lnTo>
                <a:lnTo>
                  <a:pt x="512295" y="506296"/>
                </a:lnTo>
                <a:lnTo>
                  <a:pt x="452910" y="496993"/>
                </a:lnTo>
                <a:lnTo>
                  <a:pt x="396248" y="486480"/>
                </a:lnTo>
                <a:lnTo>
                  <a:pt x="342513" y="474817"/>
                </a:lnTo>
                <a:lnTo>
                  <a:pt x="291908" y="462062"/>
                </a:lnTo>
                <a:lnTo>
                  <a:pt x="244636" y="448276"/>
                </a:lnTo>
                <a:lnTo>
                  <a:pt x="200901" y="433518"/>
                </a:lnTo>
                <a:lnTo>
                  <a:pt x="160906" y="417846"/>
                </a:lnTo>
                <a:lnTo>
                  <a:pt x="124855" y="401320"/>
                </a:lnTo>
                <a:lnTo>
                  <a:pt x="65396" y="365942"/>
                </a:lnTo>
                <a:lnTo>
                  <a:pt x="24152" y="327859"/>
                </a:lnTo>
                <a:lnTo>
                  <a:pt x="2751" y="287545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9600" y="4876800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266700"/>
                </a:moveTo>
                <a:lnTo>
                  <a:pt x="10870" y="225447"/>
                </a:lnTo>
                <a:lnTo>
                  <a:pt x="42396" y="186190"/>
                </a:lnTo>
                <a:lnTo>
                  <a:pt x="92950" y="149400"/>
                </a:lnTo>
                <a:lnTo>
                  <a:pt x="160906" y="115553"/>
                </a:lnTo>
                <a:lnTo>
                  <a:pt x="200901" y="99881"/>
                </a:lnTo>
                <a:lnTo>
                  <a:pt x="244636" y="85123"/>
                </a:lnTo>
                <a:lnTo>
                  <a:pt x="291908" y="71337"/>
                </a:lnTo>
                <a:lnTo>
                  <a:pt x="342513" y="58582"/>
                </a:lnTo>
                <a:lnTo>
                  <a:pt x="396248" y="46919"/>
                </a:lnTo>
                <a:lnTo>
                  <a:pt x="452910" y="36406"/>
                </a:lnTo>
                <a:lnTo>
                  <a:pt x="512295" y="27103"/>
                </a:lnTo>
                <a:lnTo>
                  <a:pt x="574199" y="19068"/>
                </a:lnTo>
                <a:lnTo>
                  <a:pt x="638420" y="12361"/>
                </a:lnTo>
                <a:lnTo>
                  <a:pt x="704754" y="7042"/>
                </a:lnTo>
                <a:lnTo>
                  <a:pt x="772997" y="3169"/>
                </a:lnTo>
                <a:lnTo>
                  <a:pt x="842947" y="802"/>
                </a:lnTo>
                <a:lnTo>
                  <a:pt x="914400" y="0"/>
                </a:lnTo>
                <a:lnTo>
                  <a:pt x="985852" y="802"/>
                </a:lnTo>
                <a:lnTo>
                  <a:pt x="1055802" y="3169"/>
                </a:lnTo>
                <a:lnTo>
                  <a:pt x="1124045" y="7042"/>
                </a:lnTo>
                <a:lnTo>
                  <a:pt x="1190379" y="12361"/>
                </a:lnTo>
                <a:lnTo>
                  <a:pt x="1254600" y="19068"/>
                </a:lnTo>
                <a:lnTo>
                  <a:pt x="1316504" y="27103"/>
                </a:lnTo>
                <a:lnTo>
                  <a:pt x="1375889" y="36406"/>
                </a:lnTo>
                <a:lnTo>
                  <a:pt x="1432551" y="46919"/>
                </a:lnTo>
                <a:lnTo>
                  <a:pt x="1486286" y="58582"/>
                </a:lnTo>
                <a:lnTo>
                  <a:pt x="1536891" y="71337"/>
                </a:lnTo>
                <a:lnTo>
                  <a:pt x="1584163" y="85123"/>
                </a:lnTo>
                <a:lnTo>
                  <a:pt x="1627898" y="99881"/>
                </a:lnTo>
                <a:lnTo>
                  <a:pt x="1667893" y="115553"/>
                </a:lnTo>
                <a:lnTo>
                  <a:pt x="1703944" y="132079"/>
                </a:lnTo>
                <a:lnTo>
                  <a:pt x="1763403" y="167457"/>
                </a:lnTo>
                <a:lnTo>
                  <a:pt x="1804647" y="205540"/>
                </a:lnTo>
                <a:lnTo>
                  <a:pt x="1826048" y="245854"/>
                </a:lnTo>
                <a:lnTo>
                  <a:pt x="1828800" y="266700"/>
                </a:lnTo>
                <a:lnTo>
                  <a:pt x="1826048" y="287545"/>
                </a:lnTo>
                <a:lnTo>
                  <a:pt x="1817929" y="307952"/>
                </a:lnTo>
                <a:lnTo>
                  <a:pt x="1786403" y="347209"/>
                </a:lnTo>
                <a:lnTo>
                  <a:pt x="1735849" y="383999"/>
                </a:lnTo>
                <a:lnTo>
                  <a:pt x="1667893" y="417846"/>
                </a:lnTo>
                <a:lnTo>
                  <a:pt x="1627898" y="433518"/>
                </a:lnTo>
                <a:lnTo>
                  <a:pt x="1584163" y="448276"/>
                </a:lnTo>
                <a:lnTo>
                  <a:pt x="1536891" y="462062"/>
                </a:lnTo>
                <a:lnTo>
                  <a:pt x="1486286" y="474817"/>
                </a:lnTo>
                <a:lnTo>
                  <a:pt x="1432551" y="486480"/>
                </a:lnTo>
                <a:lnTo>
                  <a:pt x="1375889" y="496993"/>
                </a:lnTo>
                <a:lnTo>
                  <a:pt x="1316504" y="506296"/>
                </a:lnTo>
                <a:lnTo>
                  <a:pt x="1254600" y="514331"/>
                </a:lnTo>
                <a:lnTo>
                  <a:pt x="1190379" y="521038"/>
                </a:lnTo>
                <a:lnTo>
                  <a:pt x="1124045" y="526357"/>
                </a:lnTo>
                <a:lnTo>
                  <a:pt x="1055802" y="530230"/>
                </a:lnTo>
                <a:lnTo>
                  <a:pt x="985852" y="532597"/>
                </a:lnTo>
                <a:lnTo>
                  <a:pt x="914400" y="533400"/>
                </a:lnTo>
                <a:lnTo>
                  <a:pt x="842947" y="532597"/>
                </a:lnTo>
                <a:lnTo>
                  <a:pt x="772997" y="530230"/>
                </a:lnTo>
                <a:lnTo>
                  <a:pt x="704754" y="526357"/>
                </a:lnTo>
                <a:lnTo>
                  <a:pt x="638420" y="521038"/>
                </a:lnTo>
                <a:lnTo>
                  <a:pt x="574199" y="514331"/>
                </a:lnTo>
                <a:lnTo>
                  <a:pt x="512295" y="506296"/>
                </a:lnTo>
                <a:lnTo>
                  <a:pt x="452910" y="496993"/>
                </a:lnTo>
                <a:lnTo>
                  <a:pt x="396248" y="486480"/>
                </a:lnTo>
                <a:lnTo>
                  <a:pt x="342513" y="474817"/>
                </a:lnTo>
                <a:lnTo>
                  <a:pt x="291908" y="462062"/>
                </a:lnTo>
                <a:lnTo>
                  <a:pt x="244636" y="448276"/>
                </a:lnTo>
                <a:lnTo>
                  <a:pt x="200901" y="433518"/>
                </a:lnTo>
                <a:lnTo>
                  <a:pt x="160906" y="417846"/>
                </a:lnTo>
                <a:lnTo>
                  <a:pt x="124855" y="401319"/>
                </a:lnTo>
                <a:lnTo>
                  <a:pt x="65396" y="365942"/>
                </a:lnTo>
                <a:lnTo>
                  <a:pt x="24152" y="327859"/>
                </a:lnTo>
                <a:lnTo>
                  <a:pt x="2751" y="287545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231139"/>
            <a:ext cx="594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entury Gothic"/>
                <a:cs typeface="Century Gothic"/>
              </a:rPr>
              <a:t>4.2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162559"/>
            <a:ext cx="4693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660066"/>
                </a:solidFill>
              </a:rPr>
              <a:t>Handling </a:t>
            </a:r>
            <a:r>
              <a:rPr sz="3200" dirty="0">
                <a:solidFill>
                  <a:srgbClr val="660066"/>
                </a:solidFill>
              </a:rPr>
              <a:t>“Don’t</a:t>
            </a:r>
            <a:r>
              <a:rPr sz="3200" spc="-90" dirty="0">
                <a:solidFill>
                  <a:srgbClr val="660066"/>
                </a:solidFill>
              </a:rPr>
              <a:t> </a:t>
            </a:r>
            <a:r>
              <a:rPr sz="3200" dirty="0">
                <a:solidFill>
                  <a:srgbClr val="660066"/>
                </a:solidFill>
              </a:rPr>
              <a:t>Knows”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93444" y="859282"/>
            <a:ext cx="7460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Whether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exclude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‘don’t </a:t>
            </a:r>
            <a:r>
              <a:rPr sz="2400" spc="-10" dirty="0">
                <a:latin typeface="Calibri"/>
                <a:cs typeface="Calibri"/>
              </a:rPr>
              <a:t>knows’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harder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decide.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375" y="1868170"/>
            <a:ext cx="309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</a:tabLst>
            </a:pP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TABLE 4.4:	Omitting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the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“Don’t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 Knows”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2057400"/>
            <a:ext cx="3928491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3886200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0" y="190500"/>
                </a:moveTo>
                <a:lnTo>
                  <a:pt x="26575" y="144738"/>
                </a:lnTo>
                <a:lnTo>
                  <a:pt x="71858" y="116371"/>
                </a:lnTo>
                <a:lnTo>
                  <a:pt x="136999" y="90176"/>
                </a:lnTo>
                <a:lnTo>
                  <a:pt x="176427" y="78016"/>
                </a:lnTo>
                <a:lnTo>
                  <a:pt x="220114" y="66546"/>
                </a:lnTo>
                <a:lnTo>
                  <a:pt x="267823" y="55816"/>
                </a:lnTo>
                <a:lnTo>
                  <a:pt x="319320" y="45874"/>
                </a:lnTo>
                <a:lnTo>
                  <a:pt x="374369" y="36771"/>
                </a:lnTo>
                <a:lnTo>
                  <a:pt x="432735" y="28554"/>
                </a:lnTo>
                <a:lnTo>
                  <a:pt x="494183" y="21273"/>
                </a:lnTo>
                <a:lnTo>
                  <a:pt x="558476" y="14978"/>
                </a:lnTo>
                <a:lnTo>
                  <a:pt x="625381" y="9717"/>
                </a:lnTo>
                <a:lnTo>
                  <a:pt x="694661" y="5539"/>
                </a:lnTo>
                <a:lnTo>
                  <a:pt x="766081" y="2494"/>
                </a:lnTo>
                <a:lnTo>
                  <a:pt x="839405" y="631"/>
                </a:lnTo>
                <a:lnTo>
                  <a:pt x="914400" y="0"/>
                </a:lnTo>
                <a:lnTo>
                  <a:pt x="989387" y="631"/>
                </a:lnTo>
                <a:lnTo>
                  <a:pt x="1062706" y="2494"/>
                </a:lnTo>
                <a:lnTo>
                  <a:pt x="1134122" y="5539"/>
                </a:lnTo>
                <a:lnTo>
                  <a:pt x="1203399" y="9717"/>
                </a:lnTo>
                <a:lnTo>
                  <a:pt x="1270301" y="14978"/>
                </a:lnTo>
                <a:lnTo>
                  <a:pt x="1334594" y="21273"/>
                </a:lnTo>
                <a:lnTo>
                  <a:pt x="1396041" y="28554"/>
                </a:lnTo>
                <a:lnTo>
                  <a:pt x="1454408" y="36771"/>
                </a:lnTo>
                <a:lnTo>
                  <a:pt x="1509458" y="45874"/>
                </a:lnTo>
                <a:lnTo>
                  <a:pt x="1560957" y="55816"/>
                </a:lnTo>
                <a:lnTo>
                  <a:pt x="1608668" y="66546"/>
                </a:lnTo>
                <a:lnTo>
                  <a:pt x="1652357" y="78016"/>
                </a:lnTo>
                <a:lnTo>
                  <a:pt x="1691788" y="90176"/>
                </a:lnTo>
                <a:lnTo>
                  <a:pt x="1756933" y="116371"/>
                </a:lnTo>
                <a:lnTo>
                  <a:pt x="1802221" y="144738"/>
                </a:lnTo>
                <a:lnTo>
                  <a:pt x="1825768" y="174883"/>
                </a:lnTo>
                <a:lnTo>
                  <a:pt x="1828800" y="190500"/>
                </a:lnTo>
                <a:lnTo>
                  <a:pt x="1825768" y="206116"/>
                </a:lnTo>
                <a:lnTo>
                  <a:pt x="1816830" y="221386"/>
                </a:lnTo>
                <a:lnTo>
                  <a:pt x="1782177" y="250691"/>
                </a:lnTo>
                <a:lnTo>
                  <a:pt x="1726725" y="278021"/>
                </a:lnTo>
                <a:lnTo>
                  <a:pt x="1652357" y="302983"/>
                </a:lnTo>
                <a:lnTo>
                  <a:pt x="1608668" y="314453"/>
                </a:lnTo>
                <a:lnTo>
                  <a:pt x="1560957" y="325183"/>
                </a:lnTo>
                <a:lnTo>
                  <a:pt x="1509458" y="335125"/>
                </a:lnTo>
                <a:lnTo>
                  <a:pt x="1454408" y="344228"/>
                </a:lnTo>
                <a:lnTo>
                  <a:pt x="1396041" y="352445"/>
                </a:lnTo>
                <a:lnTo>
                  <a:pt x="1334594" y="359726"/>
                </a:lnTo>
                <a:lnTo>
                  <a:pt x="1270301" y="366021"/>
                </a:lnTo>
                <a:lnTo>
                  <a:pt x="1203399" y="371282"/>
                </a:lnTo>
                <a:lnTo>
                  <a:pt x="1134122" y="375460"/>
                </a:lnTo>
                <a:lnTo>
                  <a:pt x="1062706" y="378505"/>
                </a:lnTo>
                <a:lnTo>
                  <a:pt x="989387" y="380368"/>
                </a:lnTo>
                <a:lnTo>
                  <a:pt x="914400" y="381000"/>
                </a:lnTo>
                <a:lnTo>
                  <a:pt x="839405" y="380368"/>
                </a:lnTo>
                <a:lnTo>
                  <a:pt x="766081" y="378505"/>
                </a:lnTo>
                <a:lnTo>
                  <a:pt x="694661" y="375460"/>
                </a:lnTo>
                <a:lnTo>
                  <a:pt x="625381" y="371282"/>
                </a:lnTo>
                <a:lnTo>
                  <a:pt x="558476" y="366021"/>
                </a:lnTo>
                <a:lnTo>
                  <a:pt x="494183" y="359726"/>
                </a:lnTo>
                <a:lnTo>
                  <a:pt x="432735" y="352445"/>
                </a:lnTo>
                <a:lnTo>
                  <a:pt x="374369" y="344228"/>
                </a:lnTo>
                <a:lnTo>
                  <a:pt x="319320" y="335125"/>
                </a:lnTo>
                <a:lnTo>
                  <a:pt x="267823" y="325183"/>
                </a:lnTo>
                <a:lnTo>
                  <a:pt x="220114" y="314453"/>
                </a:lnTo>
                <a:lnTo>
                  <a:pt x="176427" y="302983"/>
                </a:lnTo>
                <a:lnTo>
                  <a:pt x="136999" y="290823"/>
                </a:lnTo>
                <a:lnTo>
                  <a:pt x="71858" y="264628"/>
                </a:lnTo>
                <a:lnTo>
                  <a:pt x="26575" y="236261"/>
                </a:lnTo>
                <a:lnTo>
                  <a:pt x="3031" y="206116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2133600"/>
            <a:ext cx="41910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740" y="1791970"/>
            <a:ext cx="337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</a:tabLst>
            </a:pP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TABLE 4.3:	Collapsing </a:t>
            </a:r>
            <a:r>
              <a:rPr sz="1800" b="1" dirty="0">
                <a:solidFill>
                  <a:srgbClr val="C00000"/>
                </a:solidFill>
                <a:latin typeface="Agency FB"/>
                <a:cs typeface="Agency FB"/>
              </a:rPr>
              <a:t>Extreme</a:t>
            </a:r>
            <a:r>
              <a:rPr sz="1800" b="1" spc="-1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gency FB"/>
                <a:cs typeface="Agency FB"/>
              </a:rPr>
              <a:t>Categories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9111" y="4296612"/>
            <a:ext cx="843915" cy="295910"/>
          </a:xfrm>
          <a:custGeom>
            <a:avLst/>
            <a:gdLst/>
            <a:ahLst/>
            <a:cxnLst/>
            <a:rect l="l" t="t" r="r" b="b"/>
            <a:pathLst>
              <a:path w="843914" h="295910">
                <a:moveTo>
                  <a:pt x="118565" y="57717"/>
                </a:moveTo>
                <a:lnTo>
                  <a:pt x="78996" y="68348"/>
                </a:lnTo>
                <a:lnTo>
                  <a:pt x="107590" y="97449"/>
                </a:lnTo>
                <a:lnTo>
                  <a:pt x="832827" y="295326"/>
                </a:lnTo>
                <a:lnTo>
                  <a:pt x="843749" y="255448"/>
                </a:lnTo>
                <a:lnTo>
                  <a:pt x="118565" y="57717"/>
                </a:lnTo>
                <a:close/>
              </a:path>
              <a:path w="843914" h="295910">
                <a:moveTo>
                  <a:pt x="180809" y="0"/>
                </a:moveTo>
                <a:lnTo>
                  <a:pt x="172681" y="559"/>
                </a:lnTo>
                <a:lnTo>
                  <a:pt x="0" y="46787"/>
                </a:lnTo>
                <a:lnTo>
                  <a:pt x="125183" y="174295"/>
                </a:lnTo>
                <a:lnTo>
                  <a:pt x="131980" y="178889"/>
                </a:lnTo>
                <a:lnTo>
                  <a:pt x="139741" y="180470"/>
                </a:lnTo>
                <a:lnTo>
                  <a:pt x="147525" y="179028"/>
                </a:lnTo>
                <a:lnTo>
                  <a:pt x="107590" y="97449"/>
                </a:lnTo>
                <a:lnTo>
                  <a:pt x="34086" y="77394"/>
                </a:lnTo>
                <a:lnTo>
                  <a:pt x="44945" y="37643"/>
                </a:lnTo>
                <a:lnTo>
                  <a:pt x="188717" y="37643"/>
                </a:lnTo>
                <a:lnTo>
                  <a:pt x="190650" y="36683"/>
                </a:lnTo>
                <a:lnTo>
                  <a:pt x="195843" y="30722"/>
                </a:lnTo>
                <a:lnTo>
                  <a:pt x="198441" y="23237"/>
                </a:lnTo>
                <a:lnTo>
                  <a:pt x="197954" y="15037"/>
                </a:lnTo>
                <a:lnTo>
                  <a:pt x="194256" y="7739"/>
                </a:lnTo>
                <a:lnTo>
                  <a:pt x="188271" y="2559"/>
                </a:lnTo>
                <a:lnTo>
                  <a:pt x="180809" y="0"/>
                </a:lnTo>
                <a:close/>
              </a:path>
              <a:path w="843914" h="295910">
                <a:moveTo>
                  <a:pt x="44945" y="37643"/>
                </a:moveTo>
                <a:lnTo>
                  <a:pt x="34086" y="77394"/>
                </a:lnTo>
                <a:lnTo>
                  <a:pt x="107590" y="97449"/>
                </a:lnTo>
                <a:lnTo>
                  <a:pt x="88009" y="77521"/>
                </a:lnTo>
                <a:lnTo>
                  <a:pt x="44856" y="77521"/>
                </a:lnTo>
                <a:lnTo>
                  <a:pt x="54190" y="43104"/>
                </a:lnTo>
                <a:lnTo>
                  <a:pt x="64973" y="43104"/>
                </a:lnTo>
                <a:lnTo>
                  <a:pt x="44945" y="37643"/>
                </a:lnTo>
                <a:close/>
              </a:path>
              <a:path w="843914" h="295910">
                <a:moveTo>
                  <a:pt x="54190" y="43104"/>
                </a:moveTo>
                <a:lnTo>
                  <a:pt x="44856" y="77521"/>
                </a:lnTo>
                <a:lnTo>
                  <a:pt x="78996" y="68348"/>
                </a:lnTo>
                <a:lnTo>
                  <a:pt x="54190" y="43104"/>
                </a:lnTo>
                <a:close/>
              </a:path>
              <a:path w="843914" h="295910">
                <a:moveTo>
                  <a:pt x="78996" y="68348"/>
                </a:moveTo>
                <a:lnTo>
                  <a:pt x="44856" y="77521"/>
                </a:lnTo>
                <a:lnTo>
                  <a:pt x="88009" y="77521"/>
                </a:lnTo>
                <a:lnTo>
                  <a:pt x="78996" y="68348"/>
                </a:lnTo>
                <a:close/>
              </a:path>
              <a:path w="843914" h="295910">
                <a:moveTo>
                  <a:pt x="64973" y="43104"/>
                </a:moveTo>
                <a:lnTo>
                  <a:pt x="54190" y="43104"/>
                </a:lnTo>
                <a:lnTo>
                  <a:pt x="78996" y="68348"/>
                </a:lnTo>
                <a:lnTo>
                  <a:pt x="118565" y="57717"/>
                </a:lnTo>
                <a:lnTo>
                  <a:pt x="64973" y="43104"/>
                </a:lnTo>
                <a:close/>
              </a:path>
              <a:path w="843914" h="295910">
                <a:moveTo>
                  <a:pt x="188717" y="37643"/>
                </a:moveTo>
                <a:lnTo>
                  <a:pt x="44945" y="37643"/>
                </a:lnTo>
                <a:lnTo>
                  <a:pt x="118565" y="57717"/>
                </a:lnTo>
                <a:lnTo>
                  <a:pt x="183349" y="40310"/>
                </a:lnTo>
                <a:lnTo>
                  <a:pt x="188717" y="3764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7400" y="4343400"/>
            <a:ext cx="1828800" cy="53340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200"/>
              </a:lnSpc>
            </a:pPr>
            <a:r>
              <a:rPr sz="3600" b="1" spc="-5" dirty="0">
                <a:solidFill>
                  <a:srgbClr val="FF0000"/>
                </a:solidFill>
                <a:latin typeface="Agency FB"/>
                <a:cs typeface="Agency FB"/>
              </a:rPr>
              <a:t>EXCLUDED</a:t>
            </a:r>
            <a:endParaRPr sz="3600">
              <a:latin typeface="Agency FB"/>
              <a:cs typeface="Agency FB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57400" y="4953000"/>
            <a:ext cx="6858000" cy="152400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98450" indent="-20764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5" dirty="0">
                <a:latin typeface="Calibri"/>
                <a:cs typeface="Calibri"/>
              </a:rPr>
              <a:t>Meaningful </a:t>
            </a:r>
            <a:r>
              <a:rPr sz="2400" spc="-15" dirty="0">
                <a:latin typeface="Calibri"/>
                <a:cs typeface="Calibri"/>
              </a:rPr>
              <a:t>interpretation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made.</a:t>
            </a:r>
            <a:endParaRPr sz="2400">
              <a:latin typeface="Calibri"/>
              <a:cs typeface="Calibri"/>
            </a:endParaRPr>
          </a:p>
          <a:p>
            <a:pPr marL="298450" indent="-20764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But </a:t>
            </a:r>
            <a:r>
              <a:rPr sz="2400" spc="-5" dirty="0">
                <a:latin typeface="Calibri"/>
                <a:cs typeface="Calibri"/>
              </a:rPr>
              <a:t>sometimes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“Don’t </a:t>
            </a:r>
            <a:r>
              <a:rPr sz="2400" spc="-20" dirty="0">
                <a:latin typeface="Calibri"/>
                <a:cs typeface="Calibri"/>
              </a:rPr>
              <a:t>Knows”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important.</a:t>
            </a:r>
            <a:endParaRPr sz="2400">
              <a:latin typeface="Calibri"/>
              <a:cs typeface="Calibri"/>
            </a:endParaRPr>
          </a:p>
          <a:p>
            <a:pPr marL="294005" marR="279400" indent="-20320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spc="-10" dirty="0">
                <a:latin typeface="Calibri"/>
                <a:cs typeface="Calibri"/>
              </a:rPr>
              <a:t>appropriate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report your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spc="-15" dirty="0">
                <a:latin typeface="Calibri"/>
                <a:cs typeface="Calibri"/>
              </a:rPr>
              <a:t>forms </a:t>
            </a:r>
            <a:r>
              <a:rPr sz="2400" dirty="0">
                <a:latin typeface="Calibri"/>
                <a:cs typeface="Calibri"/>
              </a:rPr>
              <a:t>– 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15" dirty="0">
                <a:latin typeface="Calibri"/>
                <a:cs typeface="Calibri"/>
              </a:rPr>
              <a:t>readers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draw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conclusion.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497" y="243331"/>
            <a:ext cx="8877300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35"/>
              </a:lnSpc>
              <a:tabLst>
                <a:tab pos="808990" algn="l"/>
              </a:tabLst>
            </a:pPr>
            <a:r>
              <a:rPr sz="4800" spc="-7" baseline="-5208" dirty="0">
                <a:solidFill>
                  <a:srgbClr val="000000"/>
                </a:solidFill>
              </a:rPr>
              <a:t>4.3	</a:t>
            </a:r>
            <a:r>
              <a:rPr sz="2800" spc="-5" dirty="0">
                <a:solidFill>
                  <a:srgbClr val="660066"/>
                </a:solidFill>
              </a:rPr>
              <a:t>Numerical Descriptions in Qualitative</a:t>
            </a:r>
            <a:r>
              <a:rPr sz="2800" spc="65" dirty="0">
                <a:solidFill>
                  <a:srgbClr val="660066"/>
                </a:solidFill>
              </a:rPr>
              <a:t> </a:t>
            </a:r>
            <a:r>
              <a:rPr sz="2800" spc="-5" dirty="0">
                <a:solidFill>
                  <a:srgbClr val="660066"/>
                </a:solidFill>
              </a:rPr>
              <a:t>Research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990600" y="3048063"/>
            <a:ext cx="7772400" cy="2567305"/>
          </a:xfrm>
          <a:custGeom>
            <a:avLst/>
            <a:gdLst/>
            <a:ahLst/>
            <a:cxnLst/>
            <a:rect l="l" t="t" r="r" b="b"/>
            <a:pathLst>
              <a:path w="7772400" h="2567304">
                <a:moveTo>
                  <a:pt x="0" y="2566797"/>
                </a:moveTo>
                <a:lnTo>
                  <a:pt x="7772400" y="2566797"/>
                </a:lnTo>
                <a:lnTo>
                  <a:pt x="7772400" y="0"/>
                </a:lnTo>
                <a:lnTo>
                  <a:pt x="0" y="0"/>
                </a:lnTo>
                <a:lnTo>
                  <a:pt x="0" y="256679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048063"/>
            <a:ext cx="7772400" cy="2567305"/>
          </a:xfrm>
          <a:custGeom>
            <a:avLst/>
            <a:gdLst/>
            <a:ahLst/>
            <a:cxnLst/>
            <a:rect l="l" t="t" r="r" b="b"/>
            <a:pathLst>
              <a:path w="7772400" h="2567304">
                <a:moveTo>
                  <a:pt x="0" y="2566797"/>
                </a:moveTo>
                <a:lnTo>
                  <a:pt x="7772400" y="2566797"/>
                </a:lnTo>
                <a:lnTo>
                  <a:pt x="7772400" y="0"/>
                </a:lnTo>
                <a:lnTo>
                  <a:pt x="0" y="0"/>
                </a:lnTo>
                <a:lnTo>
                  <a:pt x="0" y="2566797"/>
                </a:lnTo>
                <a:close/>
              </a:path>
            </a:pathLst>
          </a:custGeom>
          <a:ln w="762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444" y="927861"/>
            <a:ext cx="7692390" cy="461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discussions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are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also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relevant to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qualitative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 studies.</a:t>
            </a:r>
            <a:endParaRPr sz="2400">
              <a:latin typeface="Calibri"/>
              <a:cs typeface="Calibri"/>
            </a:endParaRPr>
          </a:p>
          <a:p>
            <a:pPr marL="12700" marR="235585">
              <a:lnSpc>
                <a:spcPct val="100000"/>
              </a:lnSpc>
              <a:spcBef>
                <a:spcPts val="2014"/>
              </a:spcBef>
            </a:pPr>
            <a:r>
              <a:rPr sz="2400" b="1" spc="-5" dirty="0">
                <a:latin typeface="Calibri"/>
                <a:cs typeface="Calibri"/>
              </a:rPr>
              <a:t>The findings </a:t>
            </a:r>
            <a:r>
              <a:rPr sz="2400" b="1" dirty="0">
                <a:latin typeface="Calibri"/>
                <a:cs typeface="Calibri"/>
              </a:rPr>
              <a:t>off </a:t>
            </a:r>
            <a:r>
              <a:rPr sz="2400" b="1" spc="-5" dirty="0">
                <a:latin typeface="Calibri"/>
                <a:cs typeface="Calibri"/>
              </a:rPr>
              <a:t>in-depth, </a:t>
            </a:r>
            <a:r>
              <a:rPr sz="2400" b="1" spc="-10" dirty="0">
                <a:latin typeface="Calibri"/>
                <a:cs typeface="Calibri"/>
              </a:rPr>
              <a:t>qualitative </a:t>
            </a:r>
            <a:r>
              <a:rPr sz="2400" b="1" spc="-5" dirty="0">
                <a:latin typeface="Calibri"/>
                <a:cs typeface="Calibri"/>
              </a:rPr>
              <a:t>studies </a:t>
            </a:r>
            <a:r>
              <a:rPr sz="2400" b="1" spc="-10" dirty="0">
                <a:latin typeface="Calibri"/>
                <a:cs typeface="Calibri"/>
              </a:rPr>
              <a:t>often </a:t>
            </a:r>
            <a:r>
              <a:rPr sz="2400" b="1" spc="-5" dirty="0">
                <a:latin typeface="Calibri"/>
                <a:cs typeface="Calibri"/>
              </a:rPr>
              <a:t>can be  </a:t>
            </a:r>
            <a:r>
              <a:rPr sz="2400" b="1" spc="-10" dirty="0">
                <a:latin typeface="Calibri"/>
                <a:cs typeface="Calibri"/>
              </a:rPr>
              <a:t>verified by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some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numerical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 testing.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200" b="1" spc="-10" dirty="0">
                <a:solidFill>
                  <a:srgbClr val="FF0000"/>
                </a:solidFill>
                <a:latin typeface="Agency FB"/>
                <a:cs typeface="Agency FB"/>
              </a:rPr>
              <a:t>EXAMPLE:</a:t>
            </a:r>
            <a:endParaRPr sz="3200">
              <a:latin typeface="Agency FB"/>
              <a:cs typeface="Agency FB"/>
            </a:endParaRPr>
          </a:p>
          <a:p>
            <a:pPr marL="88900" marR="8255">
              <a:lnSpc>
                <a:spcPct val="100000"/>
              </a:lnSpc>
              <a:spcBef>
                <a:spcPts val="1335"/>
              </a:spcBef>
            </a:pPr>
            <a:r>
              <a:rPr sz="2000" b="1" spc="-10" dirty="0">
                <a:latin typeface="Calibri"/>
                <a:cs typeface="Calibri"/>
              </a:rPr>
              <a:t>David Silverman </a:t>
            </a:r>
            <a:r>
              <a:rPr sz="2000" b="1" spc="-15" dirty="0">
                <a:latin typeface="Calibri"/>
                <a:cs typeface="Calibri"/>
              </a:rPr>
              <a:t>wanted to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compare the cancer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treatments received </a:t>
            </a:r>
            <a:r>
              <a:rPr sz="2000" b="1" spc="-20" dirty="0">
                <a:latin typeface="Calibri"/>
                <a:cs typeface="Calibri"/>
              </a:rPr>
              <a:t>by  </a:t>
            </a:r>
            <a:r>
              <a:rPr sz="2000" b="1" spc="-5" dirty="0">
                <a:latin typeface="Calibri"/>
                <a:cs typeface="Calibri"/>
              </a:rPr>
              <a:t>patients in </a:t>
            </a:r>
            <a:r>
              <a:rPr sz="2000" b="1" spc="-10" dirty="0">
                <a:latin typeface="Calibri"/>
                <a:cs typeface="Calibri"/>
              </a:rPr>
              <a:t>private </a:t>
            </a:r>
            <a:r>
              <a:rPr sz="2000" b="1" spc="-5" dirty="0">
                <a:latin typeface="Calibri"/>
                <a:cs typeface="Calibri"/>
              </a:rPr>
              <a:t>clinics with </a:t>
            </a:r>
            <a:r>
              <a:rPr sz="2000" b="1" dirty="0">
                <a:latin typeface="Calibri"/>
                <a:cs typeface="Calibri"/>
              </a:rPr>
              <a:t>those </a:t>
            </a:r>
            <a:r>
              <a:rPr sz="2000" b="1" spc="-5" dirty="0">
                <a:latin typeface="Calibri"/>
                <a:cs typeface="Calibri"/>
              </a:rPr>
              <a:t>in </a:t>
            </a:r>
            <a:r>
              <a:rPr sz="2000" b="1" spc="-15" dirty="0">
                <a:latin typeface="Calibri"/>
                <a:cs typeface="Calibri"/>
              </a:rPr>
              <a:t>Britain’s </a:t>
            </a:r>
            <a:r>
              <a:rPr sz="2000" b="1" spc="-5" dirty="0">
                <a:latin typeface="Calibri"/>
                <a:cs typeface="Calibri"/>
              </a:rPr>
              <a:t>National </a:t>
            </a:r>
            <a:r>
              <a:rPr sz="2000" b="1" dirty="0">
                <a:latin typeface="Calibri"/>
                <a:cs typeface="Calibri"/>
              </a:rPr>
              <a:t>Health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Service.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  <a:tabLst>
                <a:tab pos="524510" algn="l"/>
                <a:tab pos="1629410" algn="l"/>
                <a:tab pos="2388870" algn="l"/>
                <a:tab pos="3435350" algn="l"/>
                <a:tab pos="4484370" algn="l"/>
                <a:tab pos="4848860" algn="l"/>
                <a:tab pos="5349875" algn="l"/>
                <a:tab pos="6746240" algn="l"/>
              </a:tabLst>
            </a:pP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	prima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ily	</a:t>
            </a: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hose	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h	an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ses	of	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the	i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act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ons	b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een  doctor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patients.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88900" marR="5080">
              <a:lnSpc>
                <a:spcPts val="2770"/>
              </a:lnSpc>
            </a:pPr>
            <a:r>
              <a:rPr sz="2000" b="1" spc="-5" dirty="0">
                <a:latin typeface="Calibri"/>
                <a:cs typeface="Calibri"/>
              </a:rPr>
              <a:t>He also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constructed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coding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form </a:t>
            </a:r>
            <a:r>
              <a:rPr sz="2000" b="1" spc="-10" dirty="0">
                <a:latin typeface="Calibri"/>
                <a:cs typeface="Calibri"/>
              </a:rPr>
              <a:t>which </a:t>
            </a:r>
            <a:r>
              <a:rPr sz="2000" b="1" spc="-5" dirty="0">
                <a:latin typeface="Calibri"/>
                <a:cs typeface="Calibri"/>
              </a:rPr>
              <a:t>enabled him </a:t>
            </a:r>
            <a:r>
              <a:rPr sz="2000" b="1" spc="-15" dirty="0">
                <a:latin typeface="Calibri"/>
                <a:cs typeface="Calibri"/>
              </a:rPr>
              <a:t>to collate </a:t>
            </a:r>
            <a:r>
              <a:rPr sz="2000" b="1" dirty="0">
                <a:latin typeface="Calibri"/>
                <a:cs typeface="Calibri"/>
              </a:rPr>
              <a:t>a  number of </a:t>
            </a:r>
            <a:r>
              <a:rPr sz="2000" b="1" spc="-5" dirty="0">
                <a:latin typeface="Calibri"/>
                <a:cs typeface="Calibri"/>
              </a:rPr>
              <a:t>crude measures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doctor </a:t>
            </a:r>
            <a:r>
              <a:rPr sz="2000" b="1" dirty="0">
                <a:latin typeface="Calibri"/>
                <a:cs typeface="Calibri"/>
              </a:rPr>
              <a:t>&amp; </a:t>
            </a:r>
            <a:r>
              <a:rPr sz="2000" b="1" spc="-5" dirty="0">
                <a:latin typeface="Calibri"/>
                <a:cs typeface="Calibri"/>
              </a:rPr>
              <a:t>patients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interactions</a:t>
            </a:r>
            <a:r>
              <a:rPr sz="2400" b="1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90600" y="5791200"/>
            <a:ext cx="7772400" cy="708025"/>
          </a:xfrm>
          <a:prstGeom prst="rect">
            <a:avLst/>
          </a:prstGeom>
          <a:solidFill>
            <a:srgbClr val="FFFF99"/>
          </a:solidFill>
          <a:ln w="76200">
            <a:solidFill>
              <a:srgbClr val="0066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8318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Calibri"/>
                <a:cs typeface="Calibri"/>
              </a:rPr>
              <a:t>&lt; </a:t>
            </a:r>
            <a:r>
              <a:rPr sz="2000" b="1" spc="-25" dirty="0">
                <a:latin typeface="Calibri"/>
                <a:cs typeface="Calibri"/>
              </a:rPr>
              <a:t>Average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latin typeface="Calibri"/>
                <a:cs typeface="Calibri"/>
              </a:rPr>
              <a:t>10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20 </a:t>
            </a:r>
            <a:r>
              <a:rPr sz="2000" b="1" spc="-10" dirty="0">
                <a:latin typeface="Calibri"/>
                <a:cs typeface="Calibri"/>
              </a:rPr>
              <a:t>minutes; </a:t>
            </a:r>
            <a:r>
              <a:rPr sz="2000" b="1" spc="-25" dirty="0">
                <a:latin typeface="Calibri"/>
                <a:cs typeface="Calibri"/>
              </a:rPr>
              <a:t>Average </a:t>
            </a:r>
            <a:r>
              <a:rPr sz="2000" b="1" dirty="0">
                <a:latin typeface="Calibri"/>
                <a:cs typeface="Calibri"/>
              </a:rPr>
              <a:t>= 21 </a:t>
            </a:r>
            <a:r>
              <a:rPr sz="2000" b="1" spc="-20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30 minutes; </a:t>
            </a:r>
            <a:r>
              <a:rPr sz="2000" b="1" dirty="0">
                <a:latin typeface="Calibri"/>
                <a:cs typeface="Calibri"/>
              </a:rPr>
              <a:t>&gt; </a:t>
            </a:r>
            <a:r>
              <a:rPr sz="2000" b="1" spc="-20" dirty="0">
                <a:latin typeface="Calibri"/>
                <a:cs typeface="Calibri"/>
              </a:rPr>
              <a:t>average </a:t>
            </a:r>
            <a:r>
              <a:rPr sz="2000" b="1" dirty="0">
                <a:latin typeface="Calibri"/>
                <a:cs typeface="Calibri"/>
              </a:rPr>
              <a:t>=  </a:t>
            </a:r>
            <a:r>
              <a:rPr sz="2000" b="1" spc="-10" dirty="0">
                <a:latin typeface="Calibri"/>
                <a:cs typeface="Calibri"/>
              </a:rPr>
              <a:t>more </a:t>
            </a:r>
            <a:r>
              <a:rPr sz="2000" b="1" dirty="0">
                <a:latin typeface="Calibri"/>
                <a:cs typeface="Calibri"/>
              </a:rPr>
              <a:t>than 30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minutes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5.0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4959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60066"/>
                </a:solidFill>
              </a:rPr>
              <a:t>BIVARIATE</a:t>
            </a:r>
            <a:r>
              <a:rPr sz="4000" spc="-35" dirty="0">
                <a:solidFill>
                  <a:srgbClr val="660066"/>
                </a:solidFill>
              </a:rPr>
              <a:t> </a:t>
            </a:r>
            <a:r>
              <a:rPr sz="4000" spc="-5" dirty="0">
                <a:solidFill>
                  <a:srgbClr val="660066"/>
                </a:solidFill>
              </a:rPr>
              <a:t>ANALYSIS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64540" y="1229613"/>
            <a:ext cx="7745730" cy="479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59" marR="977265" indent="-40449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14655" algn="l"/>
                <a:tab pos="415925" algn="l"/>
              </a:tabLst>
            </a:pPr>
            <a:r>
              <a:rPr sz="2800" b="1" spc="-5" dirty="0">
                <a:latin typeface="Calibri"/>
                <a:cs typeface="Calibri"/>
              </a:rPr>
              <a:t>In </a:t>
            </a:r>
            <a:r>
              <a:rPr sz="2800" b="1" spc="-20" dirty="0">
                <a:latin typeface="Calibri"/>
                <a:cs typeface="Calibri"/>
              </a:rPr>
              <a:t>contrast </a:t>
            </a:r>
            <a:r>
              <a:rPr sz="2800" b="1" spc="-15" dirty="0">
                <a:latin typeface="Calibri"/>
                <a:cs typeface="Calibri"/>
              </a:rPr>
              <a:t>to univariate </a:t>
            </a:r>
            <a:r>
              <a:rPr sz="2800" b="1" spc="-5" dirty="0">
                <a:latin typeface="Calibri"/>
                <a:cs typeface="Calibri"/>
              </a:rPr>
              <a:t>analysis,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subgroup 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comparisons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involve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8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variables.</a:t>
            </a:r>
            <a:endParaRPr sz="2800">
              <a:latin typeface="Calibri"/>
              <a:cs typeface="Calibri"/>
            </a:endParaRPr>
          </a:p>
          <a:p>
            <a:pPr marL="416559" marR="241935" indent="-404495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414655" algn="l"/>
                <a:tab pos="415925" algn="l"/>
              </a:tabLst>
            </a:pPr>
            <a:r>
              <a:rPr sz="2800" b="1" spc="-10" dirty="0">
                <a:latin typeface="Calibri"/>
                <a:cs typeface="Calibri"/>
              </a:rPr>
              <a:t>Subgroup </a:t>
            </a:r>
            <a:r>
              <a:rPr sz="2800" b="1" spc="-5" dirty="0">
                <a:latin typeface="Calibri"/>
                <a:cs typeface="Calibri"/>
              </a:rPr>
              <a:t>comparisons </a:t>
            </a:r>
            <a:r>
              <a:rPr sz="2800" b="1" spc="-15" dirty="0">
                <a:latin typeface="Calibri"/>
                <a:cs typeface="Calibri"/>
              </a:rPr>
              <a:t>constitute </a:t>
            </a:r>
            <a:r>
              <a:rPr sz="2800" b="1" spc="-5" dirty="0">
                <a:latin typeface="Calibri"/>
                <a:cs typeface="Calibri"/>
              </a:rPr>
              <a:t>a kind </a:t>
            </a:r>
            <a:r>
              <a:rPr sz="2800" b="1" spc="-10" dirty="0"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bivariate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analysis – the analysis of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two variables 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simultaneously.</a:t>
            </a:r>
            <a:endParaRPr sz="2800">
              <a:latin typeface="Calibri"/>
              <a:cs typeface="Calibri"/>
            </a:endParaRPr>
          </a:p>
          <a:p>
            <a:pPr marL="416559" marR="5080" indent="-404495">
              <a:lnSpc>
                <a:spcPct val="100000"/>
              </a:lnSpc>
              <a:spcBef>
                <a:spcPts val="1325"/>
              </a:spcBef>
              <a:buFont typeface="Wingdings"/>
              <a:buChar char=""/>
              <a:tabLst>
                <a:tab pos="414655" algn="l"/>
                <a:tab pos="415925" algn="l"/>
              </a:tabLst>
            </a:pPr>
            <a:r>
              <a:rPr sz="2800" b="1" spc="-40" dirty="0">
                <a:latin typeface="Calibri"/>
                <a:cs typeface="Calibri"/>
              </a:rPr>
              <a:t>However, </a:t>
            </a:r>
            <a:r>
              <a:rPr sz="2800" b="1" spc="-5" dirty="0">
                <a:latin typeface="Calibri"/>
                <a:cs typeface="Calibri"/>
              </a:rPr>
              <a:t>as with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univariate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analysis, </a:t>
            </a:r>
            <a:r>
              <a:rPr sz="2800" b="1" spc="-5" dirty="0">
                <a:latin typeface="Calibri"/>
                <a:cs typeface="Calibri"/>
              </a:rPr>
              <a:t>the purpose  of </a:t>
            </a:r>
            <a:r>
              <a:rPr sz="2800" b="1" spc="-10" dirty="0">
                <a:latin typeface="Calibri"/>
                <a:cs typeface="Calibri"/>
              </a:rPr>
              <a:t>subgroup </a:t>
            </a:r>
            <a:r>
              <a:rPr sz="2800" b="1" spc="-5" dirty="0">
                <a:latin typeface="Calibri"/>
                <a:cs typeface="Calibri"/>
              </a:rPr>
              <a:t>comparisons is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largely</a:t>
            </a:r>
            <a:r>
              <a:rPr sz="2800" b="1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descriptive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16559" marR="71755" indent="-404495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414655" algn="l"/>
                <a:tab pos="415925" algn="l"/>
              </a:tabLst>
            </a:pPr>
            <a:r>
              <a:rPr sz="2800" b="1" spc="-15" dirty="0">
                <a:latin typeface="Calibri"/>
                <a:cs typeface="Calibri"/>
              </a:rPr>
              <a:t>Most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bivariate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analysis </a:t>
            </a:r>
            <a:r>
              <a:rPr sz="2800" b="1" spc="-5" dirty="0">
                <a:latin typeface="Calibri"/>
                <a:cs typeface="Calibri"/>
              </a:rPr>
              <a:t>in social </a:t>
            </a:r>
            <a:r>
              <a:rPr sz="2800" b="1" spc="-15" dirty="0">
                <a:latin typeface="Calibri"/>
                <a:cs typeface="Calibri"/>
              </a:rPr>
              <a:t>research </a:t>
            </a:r>
            <a:r>
              <a:rPr sz="2800" b="1" spc="-10" dirty="0">
                <a:latin typeface="Calibri"/>
                <a:cs typeface="Calibri"/>
              </a:rPr>
              <a:t>adds on  </a:t>
            </a:r>
            <a:r>
              <a:rPr sz="2800" b="1" spc="-5" dirty="0">
                <a:latin typeface="Calibri"/>
                <a:cs typeface="Calibri"/>
              </a:rPr>
              <a:t>another </a:t>
            </a:r>
            <a:r>
              <a:rPr sz="2800" b="1" spc="-10" dirty="0">
                <a:latin typeface="Calibri"/>
                <a:cs typeface="Calibri"/>
              </a:rPr>
              <a:t>element: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determining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relationships  between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r>
              <a:rPr sz="2800" b="1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themselves.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4959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60066"/>
                </a:solidFill>
              </a:rPr>
              <a:t>BIVARIATE</a:t>
            </a:r>
            <a:r>
              <a:rPr sz="4000" spc="-35" dirty="0">
                <a:solidFill>
                  <a:srgbClr val="660066"/>
                </a:solidFill>
              </a:rPr>
              <a:t> </a:t>
            </a:r>
            <a:r>
              <a:rPr sz="4000" spc="-5" dirty="0">
                <a:solidFill>
                  <a:srgbClr val="660066"/>
                </a:solidFill>
              </a:rPr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3594938"/>
            <a:ext cx="8061959" cy="289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40" dirty="0">
                <a:latin typeface="Calibri"/>
                <a:cs typeface="Calibri"/>
              </a:rPr>
              <a:t>Table </a:t>
            </a:r>
            <a:r>
              <a:rPr sz="2400" b="1" dirty="0">
                <a:latin typeface="Calibri"/>
                <a:cs typeface="Calibri"/>
              </a:rPr>
              <a:t>describes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church attendance </a:t>
            </a:r>
            <a:r>
              <a:rPr sz="2400" b="1" dirty="0">
                <a:latin typeface="Calibri"/>
                <a:cs typeface="Calibri"/>
              </a:rPr>
              <a:t>of men &amp; </a:t>
            </a:r>
            <a:r>
              <a:rPr sz="2400" b="1" spc="-5" dirty="0">
                <a:latin typeface="Calibri"/>
                <a:cs typeface="Calibri"/>
              </a:rPr>
              <a:t>women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421005" algn="just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reported </a:t>
            </a:r>
            <a:r>
              <a:rPr sz="2400" b="1" spc="-5" dirty="0">
                <a:latin typeface="Calibri"/>
                <a:cs typeface="Calibri"/>
              </a:rPr>
              <a:t>in 1990 </a:t>
            </a:r>
            <a:r>
              <a:rPr sz="2400" b="1" spc="-10" dirty="0">
                <a:latin typeface="Calibri"/>
                <a:cs typeface="Calibri"/>
              </a:rPr>
              <a:t>General </a:t>
            </a:r>
            <a:r>
              <a:rPr sz="2400" b="1" spc="-5" dirty="0">
                <a:latin typeface="Calibri"/>
                <a:cs typeface="Calibri"/>
              </a:rPr>
              <a:t>Social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Survey.</a:t>
            </a:r>
            <a:endParaRPr sz="2400">
              <a:latin typeface="Calibri"/>
              <a:cs typeface="Calibri"/>
            </a:endParaRPr>
          </a:p>
          <a:p>
            <a:pPr marL="352425" marR="155575" indent="-34036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It shows: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comparatively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descriptively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10" dirty="0">
                <a:latin typeface="Calibri"/>
                <a:cs typeface="Calibri"/>
              </a:rPr>
              <a:t>that </a:t>
            </a:r>
            <a:r>
              <a:rPr sz="2400" b="1" spc="-5" dirty="0">
                <a:latin typeface="Calibri"/>
                <a:cs typeface="Calibri"/>
              </a:rPr>
              <a:t>women in  the </a:t>
            </a:r>
            <a:r>
              <a:rPr sz="2400" b="1" spc="-10" dirty="0">
                <a:latin typeface="Calibri"/>
                <a:cs typeface="Calibri"/>
              </a:rPr>
              <a:t>study </a:t>
            </a:r>
            <a:r>
              <a:rPr sz="2400" b="1" spc="-15" dirty="0">
                <a:latin typeface="Calibri"/>
                <a:cs typeface="Calibri"/>
              </a:rPr>
              <a:t>attended church </a:t>
            </a:r>
            <a:r>
              <a:rPr sz="2400" b="1" spc="-10" dirty="0">
                <a:latin typeface="Calibri"/>
                <a:cs typeface="Calibri"/>
              </a:rPr>
              <a:t>more often </a:t>
            </a:r>
            <a:r>
              <a:rPr sz="2400" b="1" dirty="0">
                <a:latin typeface="Calibri"/>
                <a:cs typeface="Calibri"/>
              </a:rPr>
              <a:t>as </a:t>
            </a:r>
            <a:r>
              <a:rPr sz="2400" b="1" spc="-5" dirty="0">
                <a:latin typeface="Calibri"/>
                <a:cs typeface="Calibri"/>
              </a:rPr>
              <a:t>compared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men.</a:t>
            </a:r>
            <a:endParaRPr sz="2400">
              <a:latin typeface="Calibri"/>
              <a:cs typeface="Calibri"/>
            </a:endParaRPr>
          </a:p>
          <a:p>
            <a:pPr marL="352425" marR="5080" indent="-34036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30" dirty="0">
                <a:latin typeface="Calibri"/>
                <a:cs typeface="Calibri"/>
              </a:rPr>
              <a:t>However,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existence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explanatory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bivariate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analysis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tells 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somewhat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different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story</a:t>
            </a:r>
            <a:r>
              <a:rPr sz="2400" b="1" spc="-35" dirty="0">
                <a:latin typeface="Calibri"/>
                <a:cs typeface="Calibri"/>
              </a:rPr>
              <a:t>. </a:t>
            </a:r>
            <a:r>
              <a:rPr sz="2400" b="1" spc="-5" dirty="0">
                <a:latin typeface="Calibri"/>
                <a:cs typeface="Calibri"/>
              </a:rPr>
              <a:t>It suggests: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gender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has an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effect 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church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attendance.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7104" y="1717361"/>
            <a:ext cx="5439442" cy="1616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9194" y="1319530"/>
            <a:ext cx="6088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2190" algn="l"/>
              </a:tabLst>
            </a:pP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TABLE</a:t>
            </a:r>
            <a:r>
              <a:rPr sz="2000" b="1" spc="-3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5.1:	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Religious Attendance Reported </a:t>
            </a:r>
            <a:r>
              <a:rPr sz="2000" b="1" spc="10" dirty="0">
                <a:solidFill>
                  <a:srgbClr val="C00000"/>
                </a:solidFill>
                <a:latin typeface="Agency FB"/>
                <a:cs typeface="Agency FB"/>
              </a:rPr>
              <a:t>by 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Men 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and 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Women in</a:t>
            </a:r>
            <a:r>
              <a:rPr sz="2000" b="1" spc="-229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2004</a:t>
            </a:r>
            <a:endParaRPr sz="2000">
              <a:latin typeface="Agency FB"/>
              <a:cs typeface="Agency FB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383489"/>
            <a:ext cx="596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entury Gothic"/>
                <a:cs typeface="Century Gothic"/>
              </a:rPr>
              <a:t>1.0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3710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60066"/>
                </a:solidFill>
              </a:rPr>
              <a:t>INTRODUCTION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145844" y="1382013"/>
            <a:ext cx="714502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 marR="19685" indent="-215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5900" algn="l"/>
              </a:tabLst>
            </a:pPr>
            <a:r>
              <a:rPr sz="2800" spc="-15" dirty="0">
                <a:latin typeface="Calibri"/>
                <a:cs typeface="Calibri"/>
              </a:rPr>
              <a:t>Quantitative </a:t>
            </a: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20" dirty="0">
                <a:latin typeface="Calibri"/>
                <a:cs typeface="Calibri"/>
              </a:rPr>
              <a:t>involves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techniques </a:t>
            </a:r>
            <a:r>
              <a:rPr sz="2800" spc="-15" dirty="0">
                <a:latin typeface="Calibri"/>
                <a:cs typeface="Calibri"/>
              </a:rPr>
              <a:t>by 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researchers </a:t>
            </a:r>
            <a:r>
              <a:rPr sz="2800" spc="-20" dirty="0">
                <a:latin typeface="Calibri"/>
                <a:cs typeface="Calibri"/>
              </a:rPr>
              <a:t>convert data to </a:t>
            </a:r>
            <a:r>
              <a:rPr sz="2800" spc="-10" dirty="0">
                <a:latin typeface="Calibri"/>
                <a:cs typeface="Calibri"/>
              </a:rPr>
              <a:t>numerical  </a:t>
            </a:r>
            <a:r>
              <a:rPr sz="2800" spc="-20" dirty="0">
                <a:latin typeface="Calibri"/>
                <a:cs typeface="Calibri"/>
              </a:rPr>
              <a:t>forms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subject </a:t>
            </a:r>
            <a:r>
              <a:rPr sz="2800" spc="-5" dirty="0">
                <a:latin typeface="Calibri"/>
                <a:cs typeface="Calibri"/>
              </a:rPr>
              <a:t>them </a:t>
            </a:r>
            <a:r>
              <a:rPr sz="2800" spc="-20" dirty="0">
                <a:latin typeface="Calibri"/>
                <a:cs typeface="Calibri"/>
              </a:rPr>
              <a:t>to statistical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analyses.</a:t>
            </a:r>
            <a:endParaRPr sz="28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sz="2800" spc="-20" dirty="0">
                <a:latin typeface="Calibri"/>
                <a:cs typeface="Calibri"/>
              </a:rPr>
              <a:t>Involves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sz="2800" spc="-20" dirty="0">
                <a:latin typeface="Calibri"/>
                <a:cs typeface="Calibri"/>
              </a:rPr>
              <a:t>Involve </a:t>
            </a:r>
            <a:r>
              <a:rPr sz="2800" spc="-15" dirty="0">
                <a:latin typeface="Calibri"/>
                <a:cs typeface="Calibri"/>
              </a:rPr>
              <a:t>task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converting </a:t>
            </a:r>
            <a:r>
              <a:rPr sz="2800" spc="-20" dirty="0">
                <a:latin typeface="Calibri"/>
                <a:cs typeface="Calibri"/>
              </a:rPr>
              <a:t>data into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15900" algn="l"/>
              </a:tabLst>
            </a:pPr>
            <a:r>
              <a:rPr sz="2800" spc="-5" dirty="0">
                <a:latin typeface="Calibri"/>
                <a:cs typeface="Calibri"/>
              </a:rPr>
              <a:t>Myths:</a:t>
            </a:r>
            <a:endParaRPr sz="2800">
              <a:latin typeface="Calibri"/>
              <a:cs typeface="Calibri"/>
            </a:endParaRPr>
          </a:p>
          <a:p>
            <a:pPr marL="926465" marR="90170" indent="-429895">
              <a:lnSpc>
                <a:spcPct val="100000"/>
              </a:lnSpc>
              <a:tabLst>
                <a:tab pos="926465" algn="l"/>
              </a:tabLst>
            </a:pPr>
            <a:r>
              <a:rPr sz="2800" spc="-5" dirty="0">
                <a:latin typeface="Calibri"/>
                <a:cs typeface="Calibri"/>
              </a:rPr>
              <a:t>x	</a:t>
            </a:r>
            <a:r>
              <a:rPr sz="2800" spc="-15" dirty="0">
                <a:latin typeface="Calibri"/>
                <a:cs typeface="Calibri"/>
              </a:rPr>
              <a:t>Complex </a:t>
            </a: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BIG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WORDS </a:t>
            </a:r>
            <a:r>
              <a:rPr sz="2800" spc="-15" dirty="0">
                <a:latin typeface="Calibri"/>
                <a:cs typeface="Calibri"/>
              </a:rPr>
              <a:t>impress  </a:t>
            </a:r>
            <a:r>
              <a:rPr sz="2800" spc="-10" dirty="0">
                <a:latin typeface="Calibri"/>
                <a:cs typeface="Calibri"/>
              </a:rPr>
              <a:t>people</a:t>
            </a:r>
            <a:endParaRPr sz="2800">
              <a:latin typeface="Calibri"/>
              <a:cs typeface="Calibri"/>
            </a:endParaRPr>
          </a:p>
          <a:p>
            <a:pPr marL="926465" marR="5080" indent="-429895">
              <a:lnSpc>
                <a:spcPct val="100000"/>
              </a:lnSpc>
              <a:tabLst>
                <a:tab pos="926465" algn="l"/>
              </a:tabLst>
            </a:pPr>
            <a:r>
              <a:rPr sz="2800" spc="-5" dirty="0">
                <a:latin typeface="Calibri"/>
                <a:cs typeface="Calibri"/>
              </a:rPr>
              <a:t>x	</a:t>
            </a:r>
            <a:r>
              <a:rPr sz="2800" spc="-10" dirty="0">
                <a:latin typeface="Calibri"/>
                <a:cs typeface="Calibri"/>
              </a:rPr>
              <a:t>Analysis comes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</a:t>
            </a: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all the </a:t>
            </a:r>
            <a:r>
              <a:rPr sz="2800" spc="-20" dirty="0">
                <a:latin typeface="Calibri"/>
                <a:cs typeface="Calibri"/>
              </a:rPr>
              <a:t>data 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collected</a:t>
            </a:r>
            <a:endParaRPr sz="2800">
              <a:latin typeface="Calibri"/>
              <a:cs typeface="Calibri"/>
            </a:endParaRPr>
          </a:p>
          <a:p>
            <a:pPr marL="497205">
              <a:lnSpc>
                <a:spcPct val="100000"/>
              </a:lnSpc>
              <a:tabLst>
                <a:tab pos="926465" algn="l"/>
              </a:tabLst>
            </a:pPr>
            <a:r>
              <a:rPr sz="2800" spc="-5" dirty="0">
                <a:latin typeface="Calibri"/>
                <a:cs typeface="Calibri"/>
              </a:rPr>
              <a:t>x	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4959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60066"/>
                </a:solidFill>
              </a:rPr>
              <a:t>BIVARIATE</a:t>
            </a:r>
            <a:r>
              <a:rPr sz="4000" spc="-35" dirty="0">
                <a:solidFill>
                  <a:srgbClr val="660066"/>
                </a:solidFill>
              </a:rPr>
              <a:t> </a:t>
            </a:r>
            <a:r>
              <a:rPr sz="4000" spc="-5" dirty="0">
                <a:solidFill>
                  <a:srgbClr val="660066"/>
                </a:solidFill>
              </a:rPr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5844" y="1324101"/>
            <a:ext cx="510095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entury Gothic"/>
                <a:cs typeface="Century Gothic"/>
              </a:rPr>
              <a:t>Theoretical </a:t>
            </a:r>
            <a:r>
              <a:rPr sz="2000" b="1" spc="-10" dirty="0">
                <a:latin typeface="Century Gothic"/>
                <a:cs typeface="Century Gothic"/>
              </a:rPr>
              <a:t>interpretation </a:t>
            </a:r>
            <a:r>
              <a:rPr sz="2000" b="1" dirty="0">
                <a:latin typeface="Century Gothic"/>
                <a:cs typeface="Century Gothic"/>
              </a:rPr>
              <a:t>of </a:t>
            </a:r>
            <a:r>
              <a:rPr sz="2000" b="1" spc="-5" dirty="0">
                <a:latin typeface="Century Gothic"/>
                <a:cs typeface="Century Gothic"/>
              </a:rPr>
              <a:t>Table </a:t>
            </a:r>
            <a:r>
              <a:rPr sz="2000" b="1" dirty="0">
                <a:latin typeface="Century Gothic"/>
                <a:cs typeface="Century Gothic"/>
              </a:rPr>
              <a:t>1 </a:t>
            </a:r>
            <a:r>
              <a:rPr sz="2000" b="1" spc="-10" dirty="0">
                <a:latin typeface="Century Gothic"/>
                <a:cs typeface="Century Gothic"/>
              </a:rPr>
              <a:t>in </a:t>
            </a:r>
            <a:r>
              <a:rPr sz="2000" b="1" dirty="0">
                <a:latin typeface="Century Gothic"/>
                <a:cs typeface="Century Gothic"/>
              </a:rPr>
              <a:t>this  </a:t>
            </a:r>
            <a:r>
              <a:rPr sz="2000" b="1" spc="-5" dirty="0">
                <a:latin typeface="Century Gothic"/>
                <a:cs typeface="Century Gothic"/>
              </a:rPr>
              <a:t>subtopic might </a:t>
            </a:r>
            <a:r>
              <a:rPr sz="2000" b="1" dirty="0">
                <a:latin typeface="Century Gothic"/>
                <a:cs typeface="Century Gothic"/>
              </a:rPr>
              <a:t>be taken </a:t>
            </a:r>
            <a:r>
              <a:rPr sz="2000" b="1" spc="-5" dirty="0">
                <a:latin typeface="Century Gothic"/>
                <a:cs typeface="Century Gothic"/>
              </a:rPr>
              <a:t>from CHARLES  GLOCK’S COMFORT</a:t>
            </a:r>
            <a:r>
              <a:rPr sz="2000" b="1" spc="-40" dirty="0">
                <a:latin typeface="Century Gothic"/>
                <a:cs typeface="Century Gothic"/>
              </a:rPr>
              <a:t> </a:t>
            </a:r>
            <a:r>
              <a:rPr sz="2000" b="1" dirty="0">
                <a:latin typeface="Century Gothic"/>
                <a:cs typeface="Century Gothic"/>
              </a:rPr>
              <a:t>HYPOTHESIS: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590774"/>
            <a:ext cx="5257800" cy="3477895"/>
          </a:xfrm>
          <a:prstGeom prst="rect">
            <a:avLst/>
          </a:prstGeom>
          <a:solidFill>
            <a:srgbClr val="FFFF99"/>
          </a:solidFill>
          <a:ln w="57150">
            <a:solidFill>
              <a:srgbClr val="C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00685" marR="140970" indent="-30988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02590" algn="l"/>
              </a:tabLst>
            </a:pPr>
            <a:r>
              <a:rPr sz="2200" b="1" spc="-5" dirty="0">
                <a:latin typeface="Century Gothic"/>
                <a:cs typeface="Century Gothic"/>
              </a:rPr>
              <a:t>Women are still treated as second-  class </a:t>
            </a:r>
            <a:r>
              <a:rPr sz="2200" b="1" spc="-10" dirty="0">
                <a:latin typeface="Century Gothic"/>
                <a:cs typeface="Century Gothic"/>
              </a:rPr>
              <a:t>citizens </a:t>
            </a:r>
            <a:r>
              <a:rPr sz="2200" b="1" spc="-5" dirty="0">
                <a:latin typeface="Century Gothic"/>
                <a:cs typeface="Century Gothic"/>
              </a:rPr>
              <a:t>in </a:t>
            </a:r>
            <a:r>
              <a:rPr sz="2200" b="1" spc="-10" dirty="0">
                <a:latin typeface="Century Gothic"/>
                <a:cs typeface="Century Gothic"/>
              </a:rPr>
              <a:t>U.S.</a:t>
            </a:r>
            <a:r>
              <a:rPr sz="2200" b="1" spc="35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society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entury Gothic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400685" marR="182880" indent="-309880">
              <a:lnSpc>
                <a:spcPct val="100000"/>
              </a:lnSpc>
              <a:buAutoNum type="arabicPeriod"/>
              <a:tabLst>
                <a:tab pos="402590" algn="l"/>
              </a:tabLst>
            </a:pPr>
            <a:r>
              <a:rPr sz="2200" b="1" spc="-10" dirty="0">
                <a:latin typeface="Century Gothic"/>
                <a:cs typeface="Century Gothic"/>
              </a:rPr>
              <a:t>People denied </a:t>
            </a:r>
            <a:r>
              <a:rPr sz="2200" b="1" spc="-5" dirty="0">
                <a:latin typeface="Century Gothic"/>
                <a:cs typeface="Century Gothic"/>
              </a:rPr>
              <a:t>status </a:t>
            </a:r>
            <a:r>
              <a:rPr sz="2200" b="1" spc="-10" dirty="0">
                <a:latin typeface="Century Gothic"/>
                <a:cs typeface="Century Gothic"/>
              </a:rPr>
              <a:t>gratification  </a:t>
            </a:r>
            <a:r>
              <a:rPr sz="2200" b="1" spc="-5" dirty="0">
                <a:latin typeface="Century Gothic"/>
                <a:cs typeface="Century Gothic"/>
              </a:rPr>
              <a:t>in the secular society may turn to  religion as an </a:t>
            </a:r>
            <a:r>
              <a:rPr sz="2200" b="1" spc="-10" dirty="0">
                <a:latin typeface="Century Gothic"/>
                <a:cs typeface="Century Gothic"/>
              </a:rPr>
              <a:t>alternative </a:t>
            </a:r>
            <a:r>
              <a:rPr sz="2200" b="1" spc="-5" dirty="0">
                <a:latin typeface="Century Gothic"/>
                <a:cs typeface="Century Gothic"/>
              </a:rPr>
              <a:t>source </a:t>
            </a:r>
            <a:r>
              <a:rPr sz="2200" b="1" spc="-10" dirty="0">
                <a:latin typeface="Century Gothic"/>
                <a:cs typeface="Century Gothic"/>
              </a:rPr>
              <a:t>of  </a:t>
            </a:r>
            <a:r>
              <a:rPr sz="2200" b="1" spc="-5" dirty="0">
                <a:latin typeface="Century Gothic"/>
                <a:cs typeface="Century Gothic"/>
              </a:rPr>
              <a:t>status.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endParaRPr sz="2300">
              <a:latin typeface="Times New Roman"/>
              <a:cs typeface="Times New Roman"/>
            </a:endParaRPr>
          </a:p>
          <a:p>
            <a:pPr marL="402590" indent="-311150">
              <a:lnSpc>
                <a:spcPct val="100000"/>
              </a:lnSpc>
              <a:buAutoNum type="arabicPeriod"/>
              <a:tabLst>
                <a:tab pos="402590" algn="l"/>
              </a:tabLst>
            </a:pPr>
            <a:r>
              <a:rPr sz="2200" b="1" spc="-10" dirty="0">
                <a:latin typeface="Century Gothic"/>
                <a:cs typeface="Century Gothic"/>
              </a:rPr>
              <a:t>Hence, women </a:t>
            </a:r>
            <a:r>
              <a:rPr sz="2200" b="1" spc="-5" dirty="0">
                <a:latin typeface="Century Gothic"/>
                <a:cs typeface="Century Gothic"/>
              </a:rPr>
              <a:t>should be</a:t>
            </a:r>
            <a:r>
              <a:rPr sz="2200" b="1" spc="75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more</a:t>
            </a:r>
            <a:endParaRPr sz="2200">
              <a:latin typeface="Century Gothic"/>
              <a:cs typeface="Century Gothic"/>
            </a:endParaRPr>
          </a:p>
          <a:p>
            <a:pPr marL="400685">
              <a:lnSpc>
                <a:spcPct val="100000"/>
              </a:lnSpc>
            </a:pPr>
            <a:r>
              <a:rPr sz="2200" b="1" spc="-5" dirty="0">
                <a:latin typeface="Century Gothic"/>
                <a:cs typeface="Century Gothic"/>
              </a:rPr>
              <a:t>religious than</a:t>
            </a:r>
            <a:r>
              <a:rPr sz="2200" b="1" spc="15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men.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200" y="990600"/>
            <a:ext cx="2590799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497" y="238759"/>
            <a:ext cx="50406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90" algn="l"/>
              </a:tabLst>
            </a:pPr>
            <a:r>
              <a:rPr sz="3200" spc="-5" dirty="0">
                <a:solidFill>
                  <a:srgbClr val="000000"/>
                </a:solidFill>
              </a:rPr>
              <a:t>5.1	</a:t>
            </a:r>
            <a:r>
              <a:rPr sz="3200" dirty="0">
                <a:solidFill>
                  <a:srgbClr val="660066"/>
                </a:solidFill>
              </a:rPr>
              <a:t>Percentaging a</a:t>
            </a:r>
            <a:r>
              <a:rPr sz="3200" spc="-60" dirty="0">
                <a:solidFill>
                  <a:srgbClr val="660066"/>
                </a:solidFill>
              </a:rPr>
              <a:t> </a:t>
            </a:r>
            <a:r>
              <a:rPr sz="3200" dirty="0">
                <a:solidFill>
                  <a:srgbClr val="660066"/>
                </a:solidFill>
              </a:rPr>
              <a:t>Table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40739" y="1385061"/>
            <a:ext cx="4337685" cy="4354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014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Calibri"/>
                <a:cs typeface="Calibri"/>
              </a:rPr>
              <a:t>In reading a table </a:t>
            </a:r>
            <a:r>
              <a:rPr sz="2500" b="1" spc="-10" dirty="0">
                <a:latin typeface="Calibri"/>
                <a:cs typeface="Calibri"/>
              </a:rPr>
              <a:t>that</a:t>
            </a:r>
            <a:r>
              <a:rPr sz="2500" b="1" spc="-9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someone  </a:t>
            </a:r>
            <a:r>
              <a:rPr sz="2500" b="1" spc="-10" dirty="0">
                <a:latin typeface="Calibri"/>
                <a:cs typeface="Calibri"/>
              </a:rPr>
              <a:t>else constructed, </a:t>
            </a:r>
            <a:r>
              <a:rPr sz="2500" b="1" spc="-5" dirty="0">
                <a:latin typeface="Calibri"/>
                <a:cs typeface="Calibri"/>
              </a:rPr>
              <a:t>one </a:t>
            </a:r>
            <a:r>
              <a:rPr sz="2500" b="1" dirty="0">
                <a:latin typeface="Calibri"/>
                <a:cs typeface="Calibri"/>
              </a:rPr>
              <a:t>needs </a:t>
            </a:r>
            <a:r>
              <a:rPr sz="2500" b="1" spc="-15" dirty="0">
                <a:latin typeface="Calibri"/>
                <a:cs typeface="Calibri"/>
              </a:rPr>
              <a:t>to  </a:t>
            </a:r>
            <a:r>
              <a:rPr sz="2500" b="1" spc="-5" dirty="0">
                <a:latin typeface="Calibri"/>
                <a:cs typeface="Calibri"/>
              </a:rPr>
              <a:t>find out which direction it has  been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percentaged.</a:t>
            </a:r>
            <a:endParaRPr sz="25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45"/>
              </a:spcBef>
            </a:pPr>
            <a:r>
              <a:rPr sz="2500" b="1" spc="-5" dirty="0">
                <a:latin typeface="Calibri"/>
                <a:cs typeface="Calibri"/>
              </a:rPr>
              <a:t>Figure 5.1 </a:t>
            </a:r>
            <a:r>
              <a:rPr sz="2500" b="1" spc="-15" dirty="0">
                <a:latin typeface="Calibri"/>
                <a:cs typeface="Calibri"/>
              </a:rPr>
              <a:t>reviews </a:t>
            </a:r>
            <a:r>
              <a:rPr sz="2500" b="1" spc="-5" dirty="0">
                <a:latin typeface="Calibri"/>
                <a:cs typeface="Calibri"/>
              </a:rPr>
              <a:t>the logic </a:t>
            </a:r>
            <a:r>
              <a:rPr sz="2500" b="1" spc="-10" dirty="0">
                <a:latin typeface="Calibri"/>
                <a:cs typeface="Calibri"/>
              </a:rPr>
              <a:t>by  </a:t>
            </a:r>
            <a:r>
              <a:rPr sz="2500" b="1" spc="-5" dirty="0">
                <a:latin typeface="Calibri"/>
                <a:cs typeface="Calibri"/>
              </a:rPr>
              <a:t>which </a:t>
            </a:r>
            <a:r>
              <a:rPr sz="2500" b="1" spc="-15" dirty="0">
                <a:latin typeface="Calibri"/>
                <a:cs typeface="Calibri"/>
              </a:rPr>
              <a:t>we </a:t>
            </a:r>
            <a:r>
              <a:rPr sz="2500" b="1" spc="-20" dirty="0">
                <a:latin typeface="Calibri"/>
                <a:cs typeface="Calibri"/>
              </a:rPr>
              <a:t>create </a:t>
            </a:r>
            <a:r>
              <a:rPr sz="2500" b="1" spc="-15" dirty="0">
                <a:latin typeface="Calibri"/>
                <a:cs typeface="Calibri"/>
              </a:rPr>
              <a:t>percentage  </a:t>
            </a:r>
            <a:r>
              <a:rPr sz="2500" b="1" spc="-5" dirty="0">
                <a:latin typeface="Calibri"/>
                <a:cs typeface="Calibri"/>
              </a:rPr>
              <a:t>tables </a:t>
            </a:r>
            <a:r>
              <a:rPr sz="2500" b="1" spc="-15" dirty="0">
                <a:latin typeface="Calibri"/>
                <a:cs typeface="Calibri"/>
              </a:rPr>
              <a:t>from two</a:t>
            </a:r>
            <a:r>
              <a:rPr sz="2500" b="1" spc="1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variables.</a:t>
            </a:r>
            <a:endParaRPr sz="25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39"/>
              </a:spcBef>
            </a:pPr>
            <a:r>
              <a:rPr sz="2500" b="1" spc="-20" dirty="0">
                <a:latin typeface="Calibri"/>
                <a:cs typeface="Calibri"/>
              </a:rPr>
              <a:t>Variables </a:t>
            </a:r>
            <a:r>
              <a:rPr sz="2500" b="1" i="1" spc="-5" dirty="0">
                <a:solidFill>
                  <a:srgbClr val="C00000"/>
                </a:solidFill>
                <a:latin typeface="Calibri"/>
                <a:cs typeface="Calibri"/>
              </a:rPr>
              <a:t>gender </a:t>
            </a:r>
            <a:r>
              <a:rPr sz="2500" b="1" dirty="0">
                <a:latin typeface="Calibri"/>
                <a:cs typeface="Calibri"/>
              </a:rPr>
              <a:t>and </a:t>
            </a:r>
            <a:r>
              <a:rPr sz="2500" b="1" i="1" spc="-5" dirty="0">
                <a:solidFill>
                  <a:srgbClr val="C00000"/>
                </a:solidFill>
                <a:latin typeface="Calibri"/>
                <a:cs typeface="Calibri"/>
              </a:rPr>
              <a:t>attitudes  </a:t>
            </a:r>
            <a:r>
              <a:rPr sz="2500" b="1" i="1" spc="-10" dirty="0">
                <a:solidFill>
                  <a:srgbClr val="C00000"/>
                </a:solidFill>
                <a:latin typeface="Calibri"/>
                <a:cs typeface="Calibri"/>
              </a:rPr>
              <a:t>toward </a:t>
            </a:r>
            <a:r>
              <a:rPr sz="2500" b="1" i="1" spc="-5" dirty="0">
                <a:solidFill>
                  <a:srgbClr val="C00000"/>
                </a:solidFill>
                <a:latin typeface="Calibri"/>
                <a:cs typeface="Calibri"/>
              </a:rPr>
              <a:t>equality </a:t>
            </a:r>
            <a:r>
              <a:rPr sz="2500" b="1" i="1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2500" b="1" i="1" spc="-5" dirty="0">
                <a:solidFill>
                  <a:srgbClr val="C00000"/>
                </a:solidFill>
                <a:latin typeface="Calibri"/>
                <a:cs typeface="Calibri"/>
              </a:rPr>
              <a:t>men </a:t>
            </a:r>
            <a:r>
              <a:rPr sz="2500" b="1" i="1" dirty="0">
                <a:solidFill>
                  <a:srgbClr val="C00000"/>
                </a:solidFill>
                <a:latin typeface="Calibri"/>
                <a:cs typeface="Calibri"/>
              </a:rPr>
              <a:t>and  </a:t>
            </a:r>
            <a:r>
              <a:rPr sz="2500" b="1" i="1" spc="-5" dirty="0">
                <a:solidFill>
                  <a:srgbClr val="C00000"/>
                </a:solidFill>
                <a:latin typeface="Calibri"/>
                <a:cs typeface="Calibri"/>
              </a:rPr>
              <a:t>women is</a:t>
            </a:r>
            <a:r>
              <a:rPr sz="25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00" b="1" i="1" spc="-5" dirty="0">
                <a:solidFill>
                  <a:srgbClr val="C00000"/>
                </a:solidFill>
                <a:latin typeface="Calibri"/>
                <a:cs typeface="Calibri"/>
              </a:rPr>
              <a:t>used.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0076" y="1370075"/>
            <a:ext cx="3963924" cy="419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4000"/>
            <a:ext cx="5172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60066"/>
                </a:solidFill>
              </a:rPr>
              <a:t>Percentaging a Table</a:t>
            </a:r>
            <a:r>
              <a:rPr sz="3200" spc="-90" dirty="0">
                <a:solidFill>
                  <a:srgbClr val="660066"/>
                </a:solidFill>
              </a:rPr>
              <a:t> </a:t>
            </a:r>
            <a:r>
              <a:rPr sz="2000" i="1" dirty="0">
                <a:solidFill>
                  <a:srgbClr val="660066"/>
                </a:solidFill>
                <a:latin typeface="Century Gothic"/>
                <a:cs typeface="Century Gothic"/>
              </a:rPr>
              <a:t>(cont’)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4190974"/>
            <a:ext cx="6960870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2400" b="1" spc="-5" dirty="0">
                <a:latin typeface="Agency FB"/>
                <a:cs typeface="Agency FB"/>
              </a:rPr>
              <a:t>b. </a:t>
            </a:r>
            <a:r>
              <a:rPr sz="2400" b="1" spc="-10" dirty="0">
                <a:latin typeface="Agency FB"/>
                <a:cs typeface="Agency FB"/>
              </a:rPr>
              <a:t>Separate the </a:t>
            </a:r>
            <a:r>
              <a:rPr sz="2400" b="1" spc="-5" dirty="0">
                <a:latin typeface="Agency FB"/>
                <a:cs typeface="Agency FB"/>
              </a:rPr>
              <a:t>men </a:t>
            </a:r>
            <a:r>
              <a:rPr sz="2400" b="1" dirty="0">
                <a:latin typeface="Agency FB"/>
                <a:cs typeface="Agency FB"/>
              </a:rPr>
              <a:t>from </a:t>
            </a:r>
            <a:r>
              <a:rPr sz="2400" b="1" spc="-10" dirty="0">
                <a:latin typeface="Agency FB"/>
                <a:cs typeface="Agency FB"/>
              </a:rPr>
              <a:t>the </a:t>
            </a:r>
            <a:r>
              <a:rPr sz="2400" b="1" dirty="0">
                <a:latin typeface="Agency FB"/>
                <a:cs typeface="Agency FB"/>
              </a:rPr>
              <a:t>women </a:t>
            </a:r>
            <a:r>
              <a:rPr sz="2400" b="1" spc="-10" dirty="0">
                <a:latin typeface="Agency FB"/>
                <a:cs typeface="Agency FB"/>
              </a:rPr>
              <a:t>(the </a:t>
            </a:r>
            <a:r>
              <a:rPr sz="2400" b="1" spc="-5" dirty="0">
                <a:latin typeface="Agency FB"/>
                <a:cs typeface="Agency FB"/>
              </a:rPr>
              <a:t>independent</a:t>
            </a:r>
            <a:r>
              <a:rPr sz="2400" b="1" spc="195" dirty="0">
                <a:latin typeface="Agency FB"/>
                <a:cs typeface="Agency FB"/>
              </a:rPr>
              <a:t> </a:t>
            </a:r>
            <a:r>
              <a:rPr sz="2400" b="1" spc="-5" dirty="0">
                <a:latin typeface="Agency FB"/>
                <a:cs typeface="Agency FB"/>
              </a:rPr>
              <a:t>variable).</a:t>
            </a:r>
            <a:endParaRPr sz="2400">
              <a:latin typeface="Agency FB"/>
              <a:cs typeface="Agency F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371561"/>
            <a:ext cx="6710680" cy="83121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ts val="2875"/>
              </a:lnSpc>
              <a:spcBef>
                <a:spcPts val="350"/>
              </a:spcBef>
            </a:pPr>
            <a:r>
              <a:rPr sz="2400" b="1" spc="-5" dirty="0">
                <a:latin typeface="Agency FB"/>
                <a:cs typeface="Agency FB"/>
              </a:rPr>
              <a:t>a. Some men </a:t>
            </a:r>
            <a:r>
              <a:rPr sz="2400" b="1" spc="-10" dirty="0">
                <a:latin typeface="Agency FB"/>
                <a:cs typeface="Agency FB"/>
              </a:rPr>
              <a:t>and </a:t>
            </a:r>
            <a:r>
              <a:rPr sz="2400" b="1" dirty="0">
                <a:latin typeface="Agency FB"/>
                <a:cs typeface="Agency FB"/>
              </a:rPr>
              <a:t>women </a:t>
            </a:r>
            <a:r>
              <a:rPr sz="2400" b="1" spc="5" dirty="0">
                <a:latin typeface="Agency FB"/>
                <a:cs typeface="Agency FB"/>
              </a:rPr>
              <a:t>who </a:t>
            </a:r>
            <a:r>
              <a:rPr sz="2400" b="1" spc="-10" dirty="0">
                <a:latin typeface="Agency FB"/>
                <a:cs typeface="Agency FB"/>
              </a:rPr>
              <a:t>either </a:t>
            </a:r>
            <a:r>
              <a:rPr sz="2400" b="1" dirty="0">
                <a:latin typeface="Agency FB"/>
                <a:cs typeface="Agency FB"/>
              </a:rPr>
              <a:t>favor </a:t>
            </a:r>
            <a:r>
              <a:rPr sz="2400" b="1" spc="-5" dirty="0">
                <a:latin typeface="Agency FB"/>
                <a:cs typeface="Agency FB"/>
              </a:rPr>
              <a:t>(+) </a:t>
            </a:r>
            <a:r>
              <a:rPr sz="2400" b="1" spc="-10" dirty="0">
                <a:latin typeface="Agency FB"/>
                <a:cs typeface="Agency FB"/>
              </a:rPr>
              <a:t>gender</a:t>
            </a:r>
            <a:r>
              <a:rPr sz="2400" b="1" spc="130" dirty="0">
                <a:latin typeface="Agency FB"/>
                <a:cs typeface="Agency FB"/>
              </a:rPr>
              <a:t> </a:t>
            </a:r>
            <a:r>
              <a:rPr sz="2400" b="1" spc="-10" dirty="0">
                <a:latin typeface="Agency FB"/>
                <a:cs typeface="Agency FB"/>
              </a:rPr>
              <a:t>equality</a:t>
            </a:r>
            <a:endParaRPr sz="2400">
              <a:latin typeface="Agency FB"/>
              <a:cs typeface="Agency FB"/>
            </a:endParaRPr>
          </a:p>
          <a:p>
            <a:pPr marL="344170">
              <a:lnSpc>
                <a:spcPts val="2875"/>
              </a:lnSpc>
            </a:pPr>
            <a:r>
              <a:rPr sz="2400" b="1" dirty="0">
                <a:latin typeface="Agency FB"/>
                <a:cs typeface="Agency FB"/>
              </a:rPr>
              <a:t>or </a:t>
            </a:r>
            <a:r>
              <a:rPr sz="2400" b="1" spc="-5" dirty="0">
                <a:latin typeface="Agency FB"/>
                <a:cs typeface="Agency FB"/>
              </a:rPr>
              <a:t>don’t </a:t>
            </a:r>
            <a:r>
              <a:rPr sz="2400" b="1" dirty="0">
                <a:latin typeface="Agency FB"/>
                <a:cs typeface="Agency FB"/>
              </a:rPr>
              <a:t>(-) favor</a:t>
            </a:r>
            <a:r>
              <a:rPr sz="2400" b="1" spc="-5" dirty="0">
                <a:latin typeface="Agency FB"/>
                <a:cs typeface="Agency FB"/>
              </a:rPr>
              <a:t> it.</a:t>
            </a:r>
            <a:endParaRPr sz="2400">
              <a:latin typeface="Agency FB"/>
              <a:cs typeface="Agency F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644" y="868426"/>
            <a:ext cx="342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4600" algn="l"/>
              </a:tabLst>
            </a:pPr>
            <a:r>
              <a:rPr sz="2400" b="1" spc="-5" dirty="0">
                <a:solidFill>
                  <a:srgbClr val="C00000"/>
                </a:solidFill>
                <a:latin typeface="Agency FB"/>
                <a:cs typeface="Agency FB"/>
              </a:rPr>
              <a:t>Figure </a:t>
            </a:r>
            <a:r>
              <a:rPr sz="2400" b="1" spc="1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gency FB"/>
                <a:cs typeface="Agency FB"/>
              </a:rPr>
              <a:t>5.1:	Percentaging </a:t>
            </a:r>
            <a:r>
              <a:rPr sz="2400" b="1" dirty="0">
                <a:solidFill>
                  <a:srgbClr val="C00000"/>
                </a:solidFill>
                <a:latin typeface="Agency FB"/>
                <a:cs typeface="Agency FB"/>
              </a:rPr>
              <a:t>a</a:t>
            </a:r>
            <a:r>
              <a:rPr sz="2400" b="1" spc="2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gency FB"/>
                <a:cs typeface="Agency FB"/>
              </a:rPr>
              <a:t>Table</a:t>
            </a:r>
            <a:endParaRPr sz="2400">
              <a:latin typeface="Agency FB"/>
              <a:cs typeface="Agency F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2209800"/>
            <a:ext cx="6553200" cy="190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87" y="4724400"/>
            <a:ext cx="711187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4000"/>
            <a:ext cx="5172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60066"/>
                </a:solidFill>
              </a:rPr>
              <a:t>Percentaging a Table</a:t>
            </a:r>
            <a:r>
              <a:rPr sz="3200" spc="-90" dirty="0">
                <a:solidFill>
                  <a:srgbClr val="660066"/>
                </a:solidFill>
              </a:rPr>
              <a:t> </a:t>
            </a:r>
            <a:r>
              <a:rPr sz="2000" i="1" dirty="0">
                <a:solidFill>
                  <a:srgbClr val="660066"/>
                </a:solidFill>
                <a:latin typeface="Century Gothic"/>
                <a:cs typeface="Century Gothic"/>
              </a:rPr>
              <a:t>(cont’)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4038574"/>
            <a:ext cx="4971415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2400" b="1" spc="-5" dirty="0">
                <a:latin typeface="Agency FB"/>
                <a:cs typeface="Agency FB"/>
              </a:rPr>
              <a:t>d. Count </a:t>
            </a:r>
            <a:r>
              <a:rPr sz="2400" b="1" spc="-10" dirty="0">
                <a:latin typeface="Agency FB"/>
                <a:cs typeface="Agency FB"/>
              </a:rPr>
              <a:t>the numbers </a:t>
            </a:r>
            <a:r>
              <a:rPr sz="2400" b="1" dirty="0">
                <a:latin typeface="Agency FB"/>
                <a:cs typeface="Agency FB"/>
              </a:rPr>
              <a:t>in </a:t>
            </a:r>
            <a:r>
              <a:rPr sz="2400" b="1" spc="-10" dirty="0">
                <a:latin typeface="Agency FB"/>
                <a:cs typeface="Agency FB"/>
              </a:rPr>
              <a:t>each </a:t>
            </a:r>
            <a:r>
              <a:rPr sz="2400" b="1" spc="-5" dirty="0">
                <a:latin typeface="Agency FB"/>
                <a:cs typeface="Agency FB"/>
              </a:rPr>
              <a:t>cell </a:t>
            </a:r>
            <a:r>
              <a:rPr sz="2400" b="1" dirty="0">
                <a:latin typeface="Agency FB"/>
                <a:cs typeface="Agency FB"/>
              </a:rPr>
              <a:t>of </a:t>
            </a:r>
            <a:r>
              <a:rPr sz="2400" b="1" spc="-10" dirty="0">
                <a:latin typeface="Agency FB"/>
                <a:cs typeface="Agency FB"/>
              </a:rPr>
              <a:t>the</a:t>
            </a:r>
            <a:r>
              <a:rPr sz="2400" b="1" spc="225" dirty="0">
                <a:latin typeface="Agency FB"/>
                <a:cs typeface="Agency FB"/>
              </a:rPr>
              <a:t> </a:t>
            </a:r>
            <a:r>
              <a:rPr sz="2400" b="1" spc="-5" dirty="0">
                <a:latin typeface="Agency FB"/>
                <a:cs typeface="Agency FB"/>
              </a:rPr>
              <a:t>table</a:t>
            </a:r>
            <a:r>
              <a:rPr sz="2000" b="1" spc="-5" dirty="0">
                <a:latin typeface="Agency FB"/>
                <a:cs typeface="Agency FB"/>
              </a:rPr>
              <a:t>.</a:t>
            </a:r>
            <a:endParaRPr sz="2000">
              <a:latin typeface="Agency FB"/>
              <a:cs typeface="Agency F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990561"/>
            <a:ext cx="7465695" cy="83121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ts val="2875"/>
              </a:lnSpc>
              <a:spcBef>
                <a:spcPts val="350"/>
              </a:spcBef>
            </a:pPr>
            <a:r>
              <a:rPr sz="2400" b="1" dirty="0">
                <a:latin typeface="Agency FB"/>
                <a:cs typeface="Agency FB"/>
              </a:rPr>
              <a:t>c. </a:t>
            </a:r>
            <a:r>
              <a:rPr sz="2400" b="1" spc="-5" dirty="0">
                <a:latin typeface="Agency FB"/>
                <a:cs typeface="Agency FB"/>
              </a:rPr>
              <a:t>Within </a:t>
            </a:r>
            <a:r>
              <a:rPr sz="2400" b="1" spc="-10" dirty="0">
                <a:latin typeface="Agency FB"/>
                <a:cs typeface="Agency FB"/>
              </a:rPr>
              <a:t>each gender </a:t>
            </a:r>
            <a:r>
              <a:rPr sz="2400" b="1" spc="-5" dirty="0">
                <a:latin typeface="Agency FB"/>
                <a:cs typeface="Agency FB"/>
              </a:rPr>
              <a:t>group, </a:t>
            </a:r>
            <a:r>
              <a:rPr sz="2400" b="1" spc="-10" dirty="0">
                <a:latin typeface="Agency FB"/>
                <a:cs typeface="Agency FB"/>
              </a:rPr>
              <a:t>separate </a:t>
            </a:r>
            <a:r>
              <a:rPr sz="2400" b="1" spc="-5" dirty="0">
                <a:latin typeface="Agency FB"/>
                <a:cs typeface="Agency FB"/>
              </a:rPr>
              <a:t>those </a:t>
            </a:r>
            <a:r>
              <a:rPr sz="2400" b="1" spc="5" dirty="0">
                <a:latin typeface="Agency FB"/>
                <a:cs typeface="Agency FB"/>
              </a:rPr>
              <a:t>who </a:t>
            </a:r>
            <a:r>
              <a:rPr sz="2400" b="1" dirty="0">
                <a:latin typeface="Agency FB"/>
                <a:cs typeface="Agency FB"/>
              </a:rPr>
              <a:t>favor </a:t>
            </a:r>
            <a:r>
              <a:rPr sz="2400" b="1" spc="-10" dirty="0">
                <a:latin typeface="Agency FB"/>
                <a:cs typeface="Agency FB"/>
              </a:rPr>
              <a:t>equality</a:t>
            </a:r>
            <a:r>
              <a:rPr sz="2400" b="1" spc="220" dirty="0">
                <a:latin typeface="Agency FB"/>
                <a:cs typeface="Agency FB"/>
              </a:rPr>
              <a:t> </a:t>
            </a:r>
            <a:r>
              <a:rPr sz="2400" b="1" dirty="0">
                <a:latin typeface="Agency FB"/>
                <a:cs typeface="Agency FB"/>
              </a:rPr>
              <a:t>from</a:t>
            </a:r>
            <a:endParaRPr sz="2400">
              <a:latin typeface="Agency FB"/>
              <a:cs typeface="Agency FB"/>
            </a:endParaRPr>
          </a:p>
          <a:p>
            <a:pPr marL="344170">
              <a:lnSpc>
                <a:spcPts val="2875"/>
              </a:lnSpc>
            </a:pPr>
            <a:r>
              <a:rPr sz="2400" b="1" spc="-5" dirty="0">
                <a:latin typeface="Agency FB"/>
                <a:cs typeface="Agency FB"/>
              </a:rPr>
              <a:t>those </a:t>
            </a:r>
            <a:r>
              <a:rPr sz="2400" b="1" spc="5" dirty="0">
                <a:latin typeface="Agency FB"/>
                <a:cs typeface="Agency FB"/>
              </a:rPr>
              <a:t>who </a:t>
            </a:r>
            <a:r>
              <a:rPr sz="2400" b="1" spc="-5" dirty="0">
                <a:latin typeface="Agency FB"/>
                <a:cs typeface="Agency FB"/>
              </a:rPr>
              <a:t>don’t </a:t>
            </a:r>
            <a:r>
              <a:rPr sz="2400" b="1" spc="-10" dirty="0">
                <a:latin typeface="Agency FB"/>
                <a:cs typeface="Agency FB"/>
              </a:rPr>
              <a:t>(the </a:t>
            </a:r>
            <a:r>
              <a:rPr sz="2400" b="1" spc="-5" dirty="0">
                <a:latin typeface="Agency FB"/>
                <a:cs typeface="Agency FB"/>
              </a:rPr>
              <a:t>independent</a:t>
            </a:r>
            <a:r>
              <a:rPr sz="2400" b="1" spc="90" dirty="0">
                <a:latin typeface="Agency FB"/>
                <a:cs typeface="Agency FB"/>
              </a:rPr>
              <a:t> </a:t>
            </a:r>
            <a:r>
              <a:rPr sz="2400" b="1" spc="-5" dirty="0">
                <a:latin typeface="Agency FB"/>
                <a:cs typeface="Agency FB"/>
              </a:rPr>
              <a:t>variable)</a:t>
            </a:r>
            <a:endParaRPr sz="2400">
              <a:latin typeface="Agency FB"/>
              <a:cs typeface="Agency F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4648200"/>
            <a:ext cx="81788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1905000"/>
            <a:ext cx="8221599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4000"/>
            <a:ext cx="5172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60066"/>
                </a:solidFill>
              </a:rPr>
              <a:t>Percentaging a Table</a:t>
            </a:r>
            <a:r>
              <a:rPr sz="3200" spc="-90" dirty="0">
                <a:solidFill>
                  <a:srgbClr val="660066"/>
                </a:solidFill>
              </a:rPr>
              <a:t> </a:t>
            </a:r>
            <a:r>
              <a:rPr sz="2000" i="1" dirty="0">
                <a:solidFill>
                  <a:srgbClr val="660066"/>
                </a:solidFill>
                <a:latin typeface="Century Gothic"/>
                <a:cs typeface="Century Gothic"/>
              </a:rPr>
              <a:t>(cont’)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657574"/>
            <a:ext cx="4968240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2400" b="1" dirty="0">
                <a:latin typeface="Agency FB"/>
                <a:cs typeface="Agency FB"/>
              </a:rPr>
              <a:t>f. </a:t>
            </a:r>
            <a:r>
              <a:rPr sz="2400" b="1" spc="-5" dirty="0">
                <a:latin typeface="Agency FB"/>
                <a:cs typeface="Agency FB"/>
              </a:rPr>
              <a:t>What </a:t>
            </a:r>
            <a:r>
              <a:rPr sz="2400" b="1" spc="-10" dirty="0">
                <a:latin typeface="Agency FB"/>
                <a:cs typeface="Agency FB"/>
              </a:rPr>
              <a:t>percentage </a:t>
            </a:r>
            <a:r>
              <a:rPr sz="2400" b="1" dirty="0">
                <a:latin typeface="Agency FB"/>
                <a:cs typeface="Agency FB"/>
              </a:rPr>
              <a:t>of </a:t>
            </a:r>
            <a:r>
              <a:rPr sz="2400" b="1" spc="-10" dirty="0">
                <a:latin typeface="Agency FB"/>
                <a:cs typeface="Agency FB"/>
              </a:rPr>
              <a:t>the men </a:t>
            </a:r>
            <a:r>
              <a:rPr sz="2400" b="1" dirty="0">
                <a:latin typeface="Agency FB"/>
                <a:cs typeface="Agency FB"/>
              </a:rPr>
              <a:t>favor</a:t>
            </a:r>
            <a:r>
              <a:rPr sz="2400" b="1" spc="140" dirty="0">
                <a:latin typeface="Agency FB"/>
                <a:cs typeface="Agency FB"/>
              </a:rPr>
              <a:t> </a:t>
            </a:r>
            <a:r>
              <a:rPr sz="2400" b="1" spc="-5" dirty="0">
                <a:latin typeface="Agency FB"/>
                <a:cs typeface="Agency FB"/>
              </a:rPr>
              <a:t>equality</a:t>
            </a:r>
            <a:r>
              <a:rPr sz="2000" b="1" spc="-5" dirty="0">
                <a:latin typeface="Agency FB"/>
                <a:cs typeface="Agency FB"/>
              </a:rPr>
              <a:t>?</a:t>
            </a:r>
            <a:endParaRPr sz="2000">
              <a:latin typeface="Agency FB"/>
              <a:cs typeface="Agency F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990574"/>
            <a:ext cx="5303520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2400" b="1" spc="-10" dirty="0">
                <a:latin typeface="Agency FB"/>
                <a:cs typeface="Agency FB"/>
              </a:rPr>
              <a:t>e. </a:t>
            </a:r>
            <a:r>
              <a:rPr sz="2400" b="1" spc="-5" dirty="0">
                <a:latin typeface="Agency FB"/>
                <a:cs typeface="Agency FB"/>
              </a:rPr>
              <a:t>What </a:t>
            </a:r>
            <a:r>
              <a:rPr sz="2400" b="1" spc="-10" dirty="0">
                <a:latin typeface="Agency FB"/>
                <a:cs typeface="Agency FB"/>
              </a:rPr>
              <a:t>percentage </a:t>
            </a:r>
            <a:r>
              <a:rPr sz="2400" b="1" dirty="0">
                <a:latin typeface="Agency FB"/>
                <a:cs typeface="Agency FB"/>
              </a:rPr>
              <a:t>of </a:t>
            </a:r>
            <a:r>
              <a:rPr sz="2400" b="1" spc="-10" dirty="0">
                <a:latin typeface="Agency FB"/>
                <a:cs typeface="Agency FB"/>
              </a:rPr>
              <a:t>the </a:t>
            </a:r>
            <a:r>
              <a:rPr sz="2400" b="1" dirty="0">
                <a:latin typeface="Agency FB"/>
                <a:cs typeface="Agency FB"/>
              </a:rPr>
              <a:t>women favor</a:t>
            </a:r>
            <a:r>
              <a:rPr sz="2400" b="1" spc="125" dirty="0">
                <a:latin typeface="Agency FB"/>
                <a:cs typeface="Agency FB"/>
              </a:rPr>
              <a:t> </a:t>
            </a:r>
            <a:r>
              <a:rPr sz="2400" b="1" spc="-5" dirty="0">
                <a:latin typeface="Agency FB"/>
                <a:cs typeface="Agency FB"/>
              </a:rPr>
              <a:t>equality</a:t>
            </a:r>
            <a:r>
              <a:rPr sz="2000" b="1" spc="-5" dirty="0">
                <a:latin typeface="Agency FB"/>
                <a:cs typeface="Agency FB"/>
              </a:rPr>
              <a:t>?</a:t>
            </a:r>
            <a:endParaRPr sz="2000">
              <a:latin typeface="Agency FB"/>
              <a:cs typeface="Agency F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1752600"/>
            <a:ext cx="5943600" cy="1910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267250"/>
            <a:ext cx="5486400" cy="2015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4000"/>
            <a:ext cx="5172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60066"/>
                </a:solidFill>
              </a:rPr>
              <a:t>Percentaging a Table</a:t>
            </a:r>
            <a:r>
              <a:rPr sz="3200" spc="-90" dirty="0">
                <a:solidFill>
                  <a:srgbClr val="660066"/>
                </a:solidFill>
              </a:rPr>
              <a:t> </a:t>
            </a:r>
            <a:r>
              <a:rPr sz="2000" i="1" dirty="0">
                <a:solidFill>
                  <a:srgbClr val="660066"/>
                </a:solidFill>
                <a:latin typeface="Century Gothic"/>
                <a:cs typeface="Century Gothic"/>
              </a:rPr>
              <a:t>(cont’)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990574"/>
            <a:ext cx="1568450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2400" b="1" spc="-5" dirty="0">
                <a:latin typeface="Agency FB"/>
                <a:cs typeface="Agency FB"/>
              </a:rPr>
              <a:t>g.</a:t>
            </a:r>
            <a:r>
              <a:rPr sz="2400" b="1" spc="-45" dirty="0">
                <a:latin typeface="Agency FB"/>
                <a:cs typeface="Agency FB"/>
              </a:rPr>
              <a:t> </a:t>
            </a:r>
            <a:r>
              <a:rPr sz="2400" b="1" spc="-5" dirty="0">
                <a:latin typeface="Agency FB"/>
                <a:cs typeface="Agency FB"/>
              </a:rPr>
              <a:t>Conclusion</a:t>
            </a:r>
            <a:endParaRPr sz="2400">
              <a:latin typeface="Agency FB"/>
              <a:cs typeface="Agency F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128896"/>
            <a:ext cx="753935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While majority </a:t>
            </a:r>
            <a:r>
              <a:rPr sz="2400" b="1" dirty="0">
                <a:latin typeface="Calibri"/>
                <a:cs typeface="Calibri"/>
              </a:rPr>
              <a:t>of both men and </a:t>
            </a:r>
            <a:r>
              <a:rPr sz="2400" b="1" spc="-5" dirty="0">
                <a:latin typeface="Calibri"/>
                <a:cs typeface="Calibri"/>
              </a:rPr>
              <a:t>women </a:t>
            </a:r>
            <a:r>
              <a:rPr sz="2400" b="1" spc="-20" dirty="0">
                <a:latin typeface="Calibri"/>
                <a:cs typeface="Calibri"/>
              </a:rPr>
              <a:t>favored </a:t>
            </a:r>
            <a:r>
              <a:rPr sz="2400" b="1" spc="-10" dirty="0">
                <a:latin typeface="Calibri"/>
                <a:cs typeface="Calibri"/>
              </a:rPr>
              <a:t>gender  </a:t>
            </a:r>
            <a:r>
              <a:rPr sz="2400" b="1" spc="-25" dirty="0">
                <a:latin typeface="Calibri"/>
                <a:cs typeface="Calibri"/>
              </a:rPr>
              <a:t>equality, </a:t>
            </a:r>
            <a:r>
              <a:rPr sz="2400" b="1" spc="-5" dirty="0">
                <a:latin typeface="Calibri"/>
                <a:cs typeface="Calibri"/>
              </a:rPr>
              <a:t>women </a:t>
            </a:r>
            <a:r>
              <a:rPr sz="2400" b="1" spc="-10" dirty="0">
                <a:latin typeface="Calibri"/>
                <a:cs typeface="Calibri"/>
              </a:rPr>
              <a:t>are more </a:t>
            </a:r>
            <a:r>
              <a:rPr sz="2400" b="1" spc="-15" dirty="0">
                <a:latin typeface="Calibri"/>
                <a:cs typeface="Calibri"/>
              </a:rPr>
              <a:t>likely </a:t>
            </a:r>
            <a:r>
              <a:rPr sz="2400" b="1" spc="-5" dirty="0">
                <a:latin typeface="Calibri"/>
                <a:cs typeface="Calibri"/>
              </a:rPr>
              <a:t>than </a:t>
            </a:r>
            <a:r>
              <a:rPr sz="2400" b="1" dirty="0">
                <a:latin typeface="Calibri"/>
                <a:cs typeface="Calibri"/>
              </a:rPr>
              <a:t>men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do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Thus,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gender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appears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done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causes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attitudes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toward </a:t>
            </a:r>
            <a:r>
              <a:rPr sz="2400" b="1" spc="-10" dirty="0">
                <a:latin typeface="Calibri"/>
                <a:cs typeface="Calibri"/>
              </a:rPr>
              <a:t>sexual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equality.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2209800"/>
            <a:ext cx="4419600" cy="1787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38800" y="1295400"/>
            <a:ext cx="3200400" cy="2362200"/>
          </a:xfrm>
          <a:prstGeom prst="rect">
            <a:avLst/>
          </a:prstGeom>
          <a:solidFill>
            <a:srgbClr val="FFCCFF"/>
          </a:solidFill>
          <a:ln w="57150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2400" b="1" spc="-5" dirty="0">
                <a:latin typeface="Agency FB"/>
                <a:cs typeface="Agency FB"/>
              </a:rPr>
              <a:t>RULES </a:t>
            </a:r>
            <a:r>
              <a:rPr sz="2400" b="1" spc="-10" dirty="0">
                <a:latin typeface="Agency FB"/>
                <a:cs typeface="Agency FB"/>
              </a:rPr>
              <a:t>TO </a:t>
            </a:r>
            <a:r>
              <a:rPr sz="2400" b="1" dirty="0">
                <a:latin typeface="Agency FB"/>
                <a:cs typeface="Agency FB"/>
              </a:rPr>
              <a:t>READ</a:t>
            </a:r>
            <a:r>
              <a:rPr sz="2400" b="1" spc="40" dirty="0">
                <a:latin typeface="Agency FB"/>
                <a:cs typeface="Agency FB"/>
              </a:rPr>
              <a:t> </a:t>
            </a:r>
            <a:r>
              <a:rPr sz="2400" b="1" spc="-10" dirty="0">
                <a:latin typeface="Agency FB"/>
                <a:cs typeface="Agency FB"/>
              </a:rPr>
              <a:t>TABLE:</a:t>
            </a:r>
            <a:endParaRPr sz="2400">
              <a:latin typeface="Agency FB"/>
              <a:cs typeface="Agency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320675" marR="84455" indent="-228600">
              <a:lnSpc>
                <a:spcPct val="100000"/>
              </a:lnSpc>
              <a:buAutoNum type="arabicPeriod"/>
              <a:tabLst>
                <a:tab pos="321310" algn="l"/>
                <a:tab pos="629920" algn="l"/>
                <a:tab pos="1125220" algn="l"/>
                <a:tab pos="1804035" algn="l"/>
              </a:tabLst>
            </a:pPr>
            <a:r>
              <a:rPr sz="2400" b="1" spc="10" dirty="0">
                <a:latin typeface="Agency FB"/>
                <a:cs typeface="Agency FB"/>
              </a:rPr>
              <a:t>I</a:t>
            </a:r>
            <a:r>
              <a:rPr sz="2400" b="1" dirty="0">
                <a:latin typeface="Agency FB"/>
                <a:cs typeface="Agency FB"/>
              </a:rPr>
              <a:t>f	the	</a:t>
            </a:r>
            <a:r>
              <a:rPr sz="2400" b="1" spc="-15" dirty="0">
                <a:latin typeface="Agency FB"/>
                <a:cs typeface="Agency FB"/>
              </a:rPr>
              <a:t>t</a:t>
            </a:r>
            <a:r>
              <a:rPr sz="2400" b="1" dirty="0">
                <a:latin typeface="Agency FB"/>
                <a:cs typeface="Agency FB"/>
              </a:rPr>
              <a:t>ab</a:t>
            </a:r>
            <a:r>
              <a:rPr sz="2400" b="1" spc="10" dirty="0">
                <a:latin typeface="Agency FB"/>
                <a:cs typeface="Agency FB"/>
              </a:rPr>
              <a:t>l</a:t>
            </a:r>
            <a:r>
              <a:rPr sz="2400" b="1" dirty="0">
                <a:latin typeface="Agency FB"/>
                <a:cs typeface="Agency FB"/>
              </a:rPr>
              <a:t>e	</a:t>
            </a:r>
            <a:r>
              <a:rPr sz="2400" b="1" spc="-5" dirty="0">
                <a:latin typeface="Agency FB"/>
                <a:cs typeface="Agency FB"/>
              </a:rPr>
              <a:t>p</a:t>
            </a:r>
            <a:r>
              <a:rPr sz="2400" b="1" spc="-10" dirty="0">
                <a:latin typeface="Agency FB"/>
                <a:cs typeface="Agency FB"/>
              </a:rPr>
              <a:t>e</a:t>
            </a:r>
            <a:r>
              <a:rPr sz="2400" b="1" spc="-5" dirty="0">
                <a:latin typeface="Agency FB"/>
                <a:cs typeface="Agency FB"/>
              </a:rPr>
              <a:t>r</a:t>
            </a:r>
            <a:r>
              <a:rPr sz="2400" b="1" spc="10" dirty="0">
                <a:latin typeface="Agency FB"/>
                <a:cs typeface="Agency FB"/>
              </a:rPr>
              <a:t>c</a:t>
            </a:r>
            <a:r>
              <a:rPr sz="2400" b="1" dirty="0">
                <a:latin typeface="Agency FB"/>
                <a:cs typeface="Agency FB"/>
              </a:rPr>
              <a:t>entag</a:t>
            </a:r>
            <a:r>
              <a:rPr sz="2400" b="1" spc="-15" dirty="0">
                <a:latin typeface="Agency FB"/>
                <a:cs typeface="Agency FB"/>
              </a:rPr>
              <a:t>e</a:t>
            </a:r>
            <a:r>
              <a:rPr sz="2400" b="1" dirty="0">
                <a:latin typeface="Agency FB"/>
                <a:cs typeface="Agency FB"/>
              </a:rPr>
              <a:t>d  </a:t>
            </a:r>
            <a:r>
              <a:rPr sz="2400" b="1" spc="-5" dirty="0">
                <a:latin typeface="Agency FB"/>
                <a:cs typeface="Agency FB"/>
              </a:rPr>
              <a:t>DOWN, </a:t>
            </a:r>
            <a:r>
              <a:rPr sz="2400" b="1" spc="-10" dirty="0">
                <a:latin typeface="Agency FB"/>
                <a:cs typeface="Agency FB"/>
              </a:rPr>
              <a:t>read</a:t>
            </a:r>
            <a:r>
              <a:rPr sz="2400" b="1" spc="10" dirty="0">
                <a:latin typeface="Agency FB"/>
                <a:cs typeface="Agency FB"/>
              </a:rPr>
              <a:t> </a:t>
            </a:r>
            <a:r>
              <a:rPr sz="2400" b="1" spc="-5" dirty="0">
                <a:latin typeface="Agency FB"/>
                <a:cs typeface="Agency FB"/>
              </a:rPr>
              <a:t>ACROSS.</a:t>
            </a:r>
            <a:endParaRPr sz="2400">
              <a:latin typeface="Agency FB"/>
              <a:cs typeface="Agency FB"/>
            </a:endParaRPr>
          </a:p>
          <a:p>
            <a:pPr marL="320675" marR="84455" indent="-2286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21310" algn="l"/>
                <a:tab pos="629920" algn="l"/>
                <a:tab pos="1125220" algn="l"/>
                <a:tab pos="1804035" algn="l"/>
              </a:tabLst>
            </a:pPr>
            <a:r>
              <a:rPr sz="2400" b="1" spc="10" dirty="0">
                <a:latin typeface="Agency FB"/>
                <a:cs typeface="Agency FB"/>
              </a:rPr>
              <a:t>I</a:t>
            </a:r>
            <a:r>
              <a:rPr sz="2400" b="1" dirty="0">
                <a:latin typeface="Agency FB"/>
                <a:cs typeface="Agency FB"/>
              </a:rPr>
              <a:t>f	the	</a:t>
            </a:r>
            <a:r>
              <a:rPr sz="2400" b="1" spc="-15" dirty="0">
                <a:latin typeface="Agency FB"/>
                <a:cs typeface="Agency FB"/>
              </a:rPr>
              <a:t>t</a:t>
            </a:r>
            <a:r>
              <a:rPr sz="2400" b="1" dirty="0">
                <a:latin typeface="Agency FB"/>
                <a:cs typeface="Agency FB"/>
              </a:rPr>
              <a:t>ab</a:t>
            </a:r>
            <a:r>
              <a:rPr sz="2400" b="1" spc="10" dirty="0">
                <a:latin typeface="Agency FB"/>
                <a:cs typeface="Agency FB"/>
              </a:rPr>
              <a:t>l</a:t>
            </a:r>
            <a:r>
              <a:rPr sz="2400" b="1" dirty="0">
                <a:latin typeface="Agency FB"/>
                <a:cs typeface="Agency FB"/>
              </a:rPr>
              <a:t>e	</a:t>
            </a:r>
            <a:r>
              <a:rPr sz="2400" b="1" spc="-5" dirty="0">
                <a:latin typeface="Agency FB"/>
                <a:cs typeface="Agency FB"/>
              </a:rPr>
              <a:t>p</a:t>
            </a:r>
            <a:r>
              <a:rPr sz="2400" b="1" spc="-10" dirty="0">
                <a:latin typeface="Agency FB"/>
                <a:cs typeface="Agency FB"/>
              </a:rPr>
              <a:t>e</a:t>
            </a:r>
            <a:r>
              <a:rPr sz="2400" b="1" spc="-5" dirty="0">
                <a:latin typeface="Agency FB"/>
                <a:cs typeface="Agency FB"/>
              </a:rPr>
              <a:t>r</a:t>
            </a:r>
            <a:r>
              <a:rPr sz="2400" b="1" spc="10" dirty="0">
                <a:latin typeface="Agency FB"/>
                <a:cs typeface="Agency FB"/>
              </a:rPr>
              <a:t>c</a:t>
            </a:r>
            <a:r>
              <a:rPr sz="2400" b="1" dirty="0">
                <a:latin typeface="Agency FB"/>
                <a:cs typeface="Agency FB"/>
              </a:rPr>
              <a:t>entag</a:t>
            </a:r>
            <a:r>
              <a:rPr sz="2400" b="1" spc="-15" dirty="0">
                <a:latin typeface="Agency FB"/>
                <a:cs typeface="Agency FB"/>
              </a:rPr>
              <a:t>e</a:t>
            </a:r>
            <a:r>
              <a:rPr sz="2400" b="1" dirty="0">
                <a:latin typeface="Agency FB"/>
                <a:cs typeface="Agency FB"/>
              </a:rPr>
              <a:t>d  </a:t>
            </a:r>
            <a:r>
              <a:rPr sz="2400" b="1" spc="-5" dirty="0">
                <a:latin typeface="Agency FB"/>
                <a:cs typeface="Agency FB"/>
              </a:rPr>
              <a:t>ACROSS, </a:t>
            </a:r>
            <a:r>
              <a:rPr sz="2400" b="1" spc="-10" dirty="0">
                <a:latin typeface="Agency FB"/>
                <a:cs typeface="Agency FB"/>
              </a:rPr>
              <a:t>read</a:t>
            </a:r>
            <a:r>
              <a:rPr sz="2400" b="1" spc="20" dirty="0">
                <a:latin typeface="Agency FB"/>
                <a:cs typeface="Agency FB"/>
              </a:rPr>
              <a:t> </a:t>
            </a:r>
            <a:r>
              <a:rPr sz="2400" b="1" spc="-5" dirty="0">
                <a:latin typeface="Agency FB"/>
                <a:cs typeface="Agency FB"/>
              </a:rPr>
              <a:t>DOWN.</a:t>
            </a:r>
            <a:endParaRPr sz="2400">
              <a:latin typeface="Agency FB"/>
              <a:cs typeface="Agency FB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69644" y="1624330"/>
            <a:ext cx="418337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705485" algn="l"/>
                <a:tab pos="1359535" algn="l"/>
                <a:tab pos="2152650" algn="l"/>
                <a:tab pos="2627630" algn="l"/>
                <a:tab pos="3560445" algn="l"/>
              </a:tabLst>
            </a:pP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T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A</a:t>
            </a:r>
            <a:r>
              <a:rPr sz="2000" b="1" spc="-20" dirty="0">
                <a:solidFill>
                  <a:srgbClr val="C00000"/>
                </a:solidFill>
                <a:latin typeface="Agency FB"/>
                <a:cs typeface="Agency FB"/>
              </a:rPr>
              <a:t>B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LE	5</a:t>
            </a:r>
            <a:r>
              <a:rPr sz="2000" b="1" spc="-10" dirty="0">
                <a:solidFill>
                  <a:srgbClr val="C00000"/>
                </a:solidFill>
                <a:latin typeface="Agency FB"/>
                <a:cs typeface="Agency FB"/>
              </a:rPr>
              <a:t>.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2:	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G</a:t>
            </a:r>
            <a:r>
              <a:rPr sz="2000" b="1" spc="-15" dirty="0">
                <a:solidFill>
                  <a:srgbClr val="C00000"/>
                </a:solidFill>
                <a:latin typeface="Agency FB"/>
                <a:cs typeface="Agency FB"/>
              </a:rPr>
              <a:t>e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n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d</a:t>
            </a:r>
            <a:r>
              <a:rPr sz="2000" b="1" spc="-10" dirty="0">
                <a:solidFill>
                  <a:srgbClr val="C00000"/>
                </a:solidFill>
                <a:latin typeface="Agency FB"/>
                <a:cs typeface="Agency FB"/>
              </a:rPr>
              <a:t>e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r	</a:t>
            </a:r>
            <a:r>
              <a:rPr sz="2000" b="1" spc="-20" dirty="0">
                <a:solidFill>
                  <a:srgbClr val="C00000"/>
                </a:solidFill>
                <a:latin typeface="Agency FB"/>
                <a:cs typeface="Agency FB"/>
              </a:rPr>
              <a:t>a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n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d	a</a:t>
            </a:r>
            <a:r>
              <a:rPr sz="2000" b="1" spc="-15" dirty="0">
                <a:solidFill>
                  <a:srgbClr val="C00000"/>
                </a:solidFill>
                <a:latin typeface="Agency FB"/>
                <a:cs typeface="Agency FB"/>
              </a:rPr>
              <a:t>t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t</a:t>
            </a:r>
            <a:r>
              <a:rPr sz="2000" b="1" spc="-10" dirty="0">
                <a:solidFill>
                  <a:srgbClr val="C00000"/>
                </a:solidFill>
                <a:latin typeface="Agency FB"/>
                <a:cs typeface="Agency FB"/>
              </a:rPr>
              <a:t>i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tud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e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s	</a:t>
            </a:r>
            <a:r>
              <a:rPr sz="2000" b="1" spc="-15" dirty="0">
                <a:solidFill>
                  <a:srgbClr val="C00000"/>
                </a:solidFill>
                <a:latin typeface="Agency FB"/>
                <a:cs typeface="Agency FB"/>
              </a:rPr>
              <a:t>t</a:t>
            </a:r>
            <a:r>
              <a:rPr sz="2000" b="1" spc="-10" dirty="0">
                <a:solidFill>
                  <a:srgbClr val="C00000"/>
                </a:solidFill>
                <a:latin typeface="Agency FB"/>
                <a:cs typeface="Agency FB"/>
              </a:rPr>
              <a:t>o</a:t>
            </a:r>
            <a:r>
              <a:rPr sz="2000" b="1" spc="10" dirty="0">
                <a:solidFill>
                  <a:srgbClr val="C00000"/>
                </a:solidFill>
                <a:latin typeface="Agency FB"/>
                <a:cs typeface="Agency FB"/>
              </a:rPr>
              <a:t>w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a</a:t>
            </a:r>
            <a:r>
              <a:rPr sz="2000" b="1" spc="-15" dirty="0">
                <a:solidFill>
                  <a:srgbClr val="C00000"/>
                </a:solidFill>
                <a:latin typeface="Agency FB"/>
                <a:cs typeface="Agency FB"/>
              </a:rPr>
              <a:t>r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d  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equality 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for </a:t>
            </a:r>
            <a:r>
              <a:rPr sz="2000" b="1" spc="10" dirty="0">
                <a:solidFill>
                  <a:srgbClr val="C00000"/>
                </a:solidFill>
                <a:latin typeface="Agency FB"/>
                <a:cs typeface="Agency FB"/>
              </a:rPr>
              <a:t>men 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and</a:t>
            </a:r>
            <a:r>
              <a:rPr sz="2000" b="1" spc="-13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women.</a:t>
            </a:r>
            <a:endParaRPr sz="2000">
              <a:latin typeface="Agency FB"/>
              <a:cs typeface="Agency FB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497" y="240284"/>
            <a:ext cx="862076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40"/>
              </a:lnSpc>
              <a:tabLst>
                <a:tab pos="808990" algn="l"/>
              </a:tabLst>
            </a:pPr>
            <a:r>
              <a:rPr sz="4800" spc="-7" baseline="-2604" dirty="0">
                <a:solidFill>
                  <a:srgbClr val="000000"/>
                </a:solidFill>
              </a:rPr>
              <a:t>5.2	</a:t>
            </a:r>
            <a:r>
              <a:rPr sz="3000" dirty="0">
                <a:solidFill>
                  <a:srgbClr val="660066"/>
                </a:solidFill>
              </a:rPr>
              <a:t>Constructing </a:t>
            </a:r>
            <a:r>
              <a:rPr sz="3000" spc="-5" dirty="0">
                <a:solidFill>
                  <a:srgbClr val="660066"/>
                </a:solidFill>
              </a:rPr>
              <a:t>and Reading Bivariate</a:t>
            </a:r>
            <a:r>
              <a:rPr sz="3000" spc="-60" dirty="0">
                <a:solidFill>
                  <a:srgbClr val="660066"/>
                </a:solidFill>
              </a:rPr>
              <a:t> </a:t>
            </a:r>
            <a:r>
              <a:rPr sz="3000" dirty="0">
                <a:solidFill>
                  <a:srgbClr val="660066"/>
                </a:solidFill>
              </a:rPr>
              <a:t>Tables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381000" y="1143025"/>
            <a:ext cx="7774940" cy="5232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064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320"/>
              </a:spcBef>
            </a:pPr>
            <a:r>
              <a:rPr sz="2800" b="1" spc="-10" dirty="0">
                <a:solidFill>
                  <a:srgbClr val="C00000"/>
                </a:solidFill>
                <a:latin typeface="Agency FB"/>
                <a:cs typeface="Agency FB"/>
              </a:rPr>
              <a:t>Steps </a:t>
            </a:r>
            <a:r>
              <a:rPr sz="2800" b="1" dirty="0">
                <a:solidFill>
                  <a:srgbClr val="C00000"/>
                </a:solidFill>
                <a:latin typeface="Agency FB"/>
                <a:cs typeface="Agency FB"/>
              </a:rPr>
              <a:t>involved </a:t>
            </a:r>
            <a:r>
              <a:rPr sz="2800" b="1" spc="-5" dirty="0">
                <a:solidFill>
                  <a:srgbClr val="C00000"/>
                </a:solidFill>
                <a:latin typeface="Agency FB"/>
                <a:cs typeface="Agency FB"/>
              </a:rPr>
              <a:t>in </a:t>
            </a:r>
            <a:r>
              <a:rPr sz="2800" b="1" spc="-10" dirty="0">
                <a:solidFill>
                  <a:srgbClr val="C00000"/>
                </a:solidFill>
                <a:latin typeface="Agency FB"/>
                <a:cs typeface="Agency FB"/>
              </a:rPr>
              <a:t>constructing </a:t>
            </a:r>
            <a:r>
              <a:rPr sz="2800" b="1" spc="-5" dirty="0">
                <a:solidFill>
                  <a:srgbClr val="C00000"/>
                </a:solidFill>
                <a:latin typeface="Agency FB"/>
                <a:cs typeface="Agency FB"/>
              </a:rPr>
              <a:t>of explanatory </a:t>
            </a:r>
            <a:r>
              <a:rPr sz="2800" b="1" dirty="0">
                <a:solidFill>
                  <a:srgbClr val="C00000"/>
                </a:solidFill>
                <a:latin typeface="Agency FB"/>
                <a:cs typeface="Agency FB"/>
              </a:rPr>
              <a:t>bivariate</a:t>
            </a:r>
            <a:r>
              <a:rPr sz="2800" b="1" spc="11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gency FB"/>
                <a:cs typeface="Agency FB"/>
              </a:rPr>
              <a:t>tables</a:t>
            </a:r>
            <a:endParaRPr sz="2800">
              <a:latin typeface="Agency FB"/>
              <a:cs typeface="Agency FB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8625" y="1981200"/>
          <a:ext cx="4495162" cy="4495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097">
                <a:tc>
                  <a:txBody>
                    <a:bodyPr/>
                    <a:lstStyle/>
                    <a:p>
                      <a:pPr marL="91440">
                        <a:lnSpc>
                          <a:spcPts val="2785"/>
                        </a:lnSpc>
                        <a:spcBef>
                          <a:spcPts val="350"/>
                        </a:spcBef>
                        <a:tabLst>
                          <a:tab pos="865505" algn="l"/>
                        </a:tabLst>
                      </a:pPr>
                      <a:r>
                        <a:rPr sz="2400" b="1" spc="-10" dirty="0">
                          <a:latin typeface="Agency FB"/>
                          <a:cs typeface="Agency FB"/>
                        </a:rPr>
                        <a:t>1.</a:t>
                      </a:r>
                      <a:r>
                        <a:rPr sz="2400" b="1" spc="310" dirty="0">
                          <a:latin typeface="Agency FB"/>
                          <a:cs typeface="Agency FB"/>
                        </a:rPr>
                        <a:t>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The	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cases</a:t>
                      </a:r>
                      <a:endParaRPr sz="2400">
                        <a:latin typeface="Agency FB"/>
                        <a:cs typeface="Agency FB"/>
                      </a:endParaRPr>
                    </a:p>
                  </a:txBody>
                  <a:tcPr marL="0" marR="0" marT="44450" marB="0">
                    <a:lnL w="76200">
                      <a:solidFill>
                        <a:srgbClr val="006600"/>
                      </a:solidFill>
                      <a:prstDash val="solid"/>
                    </a:lnL>
                    <a:lnT w="76200">
                      <a:solidFill>
                        <a:srgbClr val="006600"/>
                      </a:solidFill>
                      <a:prstDash val="solid"/>
                    </a:lnT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785"/>
                        </a:lnSpc>
                        <a:spcBef>
                          <a:spcPts val="350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are</a:t>
                      </a:r>
                      <a:endParaRPr sz="2400">
                        <a:latin typeface="Agency FB"/>
                        <a:cs typeface="Agency FB"/>
                      </a:endParaRPr>
                    </a:p>
                  </a:txBody>
                  <a:tcPr marL="0" marR="0" marT="44450" marB="0">
                    <a:lnT w="76200">
                      <a:solidFill>
                        <a:srgbClr val="006600"/>
                      </a:solidFill>
                      <a:prstDash val="solid"/>
                    </a:lnT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785"/>
                        </a:lnSpc>
                        <a:spcBef>
                          <a:spcPts val="350"/>
                        </a:spcBef>
                        <a:tabLst>
                          <a:tab pos="1003935" algn="l"/>
                        </a:tabLst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divided	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into</a:t>
                      </a:r>
                      <a:endParaRPr sz="2400">
                        <a:latin typeface="Agency FB"/>
                        <a:cs typeface="Agency FB"/>
                      </a:endParaRPr>
                    </a:p>
                  </a:txBody>
                  <a:tcPr marL="0" marR="0" marT="44450" marB="0">
                    <a:lnT w="76200">
                      <a:solidFill>
                        <a:srgbClr val="006600"/>
                      </a:solidFill>
                      <a:prstDash val="solid"/>
                    </a:lnT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785"/>
                        </a:lnSpc>
                        <a:spcBef>
                          <a:spcPts val="350"/>
                        </a:spcBef>
                      </a:pPr>
                      <a:r>
                        <a:rPr sz="2400" b="1" spc="-5" dirty="0">
                          <a:latin typeface="Agency FB"/>
                          <a:cs typeface="Agency FB"/>
                        </a:rPr>
                        <a:t>gr</a:t>
                      </a:r>
                      <a:r>
                        <a:rPr sz="2400" b="1" spc="10" dirty="0">
                          <a:latin typeface="Agency FB"/>
                          <a:cs typeface="Agency FB"/>
                        </a:rPr>
                        <a:t>o</a:t>
                      </a:r>
                      <a:r>
                        <a:rPr sz="2400" b="1" spc="-10" dirty="0">
                          <a:latin typeface="Agency FB"/>
                          <a:cs typeface="Agency FB"/>
                        </a:rPr>
                        <a:t>u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ps</a:t>
                      </a:r>
                      <a:endParaRPr sz="2400">
                        <a:latin typeface="Agency FB"/>
                        <a:cs typeface="Agency FB"/>
                      </a:endParaRPr>
                    </a:p>
                  </a:txBody>
                  <a:tcPr marL="0" marR="0" marT="44450" marB="0">
                    <a:lnR w="76200">
                      <a:solidFill>
                        <a:srgbClr val="006600"/>
                      </a:solidFill>
                      <a:prstDash val="solid"/>
                    </a:lnR>
                    <a:lnT w="76200">
                      <a:solidFill>
                        <a:srgbClr val="006600"/>
                      </a:solidFill>
                      <a:prstDash val="solid"/>
                    </a:lnT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9">
                <a:tc>
                  <a:txBody>
                    <a:bodyPr/>
                    <a:lstStyle/>
                    <a:p>
                      <a:pPr marL="320040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Agency FB"/>
                          <a:cs typeface="Agency FB"/>
                        </a:rPr>
                        <a:t>according</a:t>
                      </a:r>
                      <a:endParaRPr sz="2400">
                        <a:latin typeface="Agency FB"/>
                        <a:cs typeface="Agency FB"/>
                      </a:endParaRPr>
                    </a:p>
                  </a:txBody>
                  <a:tcPr marL="0" marR="0" marT="0" marB="0">
                    <a:lnL w="76200">
                      <a:solidFill>
                        <a:srgbClr val="006600"/>
                      </a:solidFill>
                      <a:prstDash val="solid"/>
                    </a:lnL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Agency FB"/>
                          <a:cs typeface="Agency FB"/>
                        </a:rPr>
                        <a:t>to</a:t>
                      </a:r>
                      <a:endParaRPr sz="2400">
                        <a:latin typeface="Agency FB"/>
                        <a:cs typeface="Agency FB"/>
                      </a:endParaRPr>
                    </a:p>
                  </a:txBody>
                  <a:tcPr marL="0" marR="0" marT="0" marB="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Agency FB"/>
                          <a:cs typeface="Agency FB"/>
                        </a:rPr>
                        <a:t>attributes</a:t>
                      </a:r>
                      <a:endParaRPr sz="2400">
                        <a:latin typeface="Agency FB"/>
                        <a:cs typeface="Agency FB"/>
                      </a:endParaRPr>
                    </a:p>
                  </a:txBody>
                  <a:tcPr marL="0" marR="0" marT="0" marB="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80"/>
                        </a:lnSpc>
                        <a:tabLst>
                          <a:tab pos="519430" algn="l"/>
                        </a:tabLst>
                      </a:pPr>
                      <a:r>
                        <a:rPr sz="2400" b="1" spc="-5" dirty="0">
                          <a:latin typeface="Agency FB"/>
                          <a:cs typeface="Agency FB"/>
                        </a:rPr>
                        <a:t>o</a:t>
                      </a:r>
                      <a:r>
                        <a:rPr sz="2400" b="1" dirty="0">
                          <a:latin typeface="Agency FB"/>
                          <a:cs typeface="Agency FB"/>
                        </a:rPr>
                        <a:t>f	the</a:t>
                      </a:r>
                      <a:endParaRPr sz="2400">
                        <a:latin typeface="Agency FB"/>
                        <a:cs typeface="Agency FB"/>
                      </a:endParaRPr>
                    </a:p>
                  </a:txBody>
                  <a:tcPr marL="0" marR="0" marT="0" marB="0">
                    <a:lnR w="76200">
                      <a:solidFill>
                        <a:srgbClr val="006600"/>
                      </a:solidFill>
                      <a:prstDash val="solid"/>
                    </a:lnR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972">
                <a:tc gridSpan="4">
                  <a:txBody>
                    <a:bodyPr/>
                    <a:lstStyle/>
                    <a:p>
                      <a:pPr marL="320040">
                        <a:lnSpc>
                          <a:spcPts val="2875"/>
                        </a:lnSpc>
                      </a:pPr>
                      <a:r>
                        <a:rPr sz="2400" b="1" spc="-10" dirty="0">
                          <a:latin typeface="Agency FB"/>
                          <a:cs typeface="Agency FB"/>
                        </a:rPr>
                        <a:t>independent</a:t>
                      </a:r>
                      <a:r>
                        <a:rPr sz="2400" b="1" spc="45" dirty="0">
                          <a:latin typeface="Agency FB"/>
                          <a:cs typeface="Agency FB"/>
                        </a:rPr>
                        <a:t>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variable.</a:t>
                      </a:r>
                      <a:endParaRPr sz="2400">
                        <a:latin typeface="Agency FB"/>
                        <a:cs typeface="Agency FB"/>
                      </a:endParaRPr>
                    </a:p>
                    <a:p>
                      <a:pPr marL="320040" marR="84455" indent="-228600" algn="just">
                        <a:lnSpc>
                          <a:spcPct val="100000"/>
                        </a:lnSpc>
                        <a:spcBef>
                          <a:spcPts val="2300"/>
                        </a:spcBef>
                        <a:buAutoNum type="arabicPeriod" startAt="2"/>
                        <a:tabLst>
                          <a:tab pos="320040" algn="l"/>
                        </a:tabLst>
                      </a:pPr>
                      <a:r>
                        <a:rPr sz="2400" b="1" dirty="0">
                          <a:latin typeface="Agency FB"/>
                          <a:cs typeface="Agency FB"/>
                        </a:rPr>
                        <a:t>Each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of </a:t>
                      </a:r>
                      <a:r>
                        <a:rPr sz="2400" b="1" dirty="0">
                          <a:latin typeface="Agency FB"/>
                          <a:cs typeface="Agency FB"/>
                        </a:rPr>
                        <a:t>these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subgroups </a:t>
                      </a:r>
                      <a:r>
                        <a:rPr sz="2400" b="1" spc="5" dirty="0">
                          <a:latin typeface="Agency FB"/>
                          <a:cs typeface="Agency FB"/>
                        </a:rPr>
                        <a:t>is </a:t>
                      </a:r>
                      <a:r>
                        <a:rPr sz="2400" b="1" dirty="0">
                          <a:latin typeface="Agency FB"/>
                          <a:cs typeface="Agency FB"/>
                        </a:rPr>
                        <a:t>then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described </a:t>
                      </a:r>
                      <a:r>
                        <a:rPr sz="2400" b="1" spc="10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in 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terms of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attributes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of </a:t>
                      </a:r>
                      <a:r>
                        <a:rPr sz="2400" b="1" dirty="0">
                          <a:latin typeface="Agency FB"/>
                          <a:cs typeface="Agency FB"/>
                        </a:rPr>
                        <a:t>the  </a:t>
                      </a:r>
                      <a:r>
                        <a:rPr sz="2400" b="1" spc="-10" dirty="0">
                          <a:latin typeface="Agency FB"/>
                          <a:cs typeface="Agency FB"/>
                        </a:rPr>
                        <a:t>independent</a:t>
                      </a:r>
                      <a:r>
                        <a:rPr sz="2400" b="1" spc="45" dirty="0">
                          <a:latin typeface="Agency FB"/>
                          <a:cs typeface="Agency FB"/>
                        </a:rPr>
                        <a:t>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variable.</a:t>
                      </a:r>
                      <a:endParaRPr sz="2400">
                        <a:latin typeface="Agency FB"/>
                        <a:cs typeface="Agency FB"/>
                      </a:endParaRPr>
                    </a:p>
                    <a:p>
                      <a:pPr marL="320040" marR="85090" indent="-228600" algn="just">
                        <a:lnSpc>
                          <a:spcPct val="100000"/>
                        </a:lnSpc>
                        <a:spcBef>
                          <a:spcPts val="2310"/>
                        </a:spcBef>
                        <a:buAutoNum type="arabicPeriod" startAt="2"/>
                        <a:tabLst>
                          <a:tab pos="320040" algn="l"/>
                        </a:tabLst>
                      </a:pPr>
                      <a:r>
                        <a:rPr sz="2400" b="1" spc="-5" dirty="0">
                          <a:latin typeface="Agency FB"/>
                          <a:cs typeface="Agency FB"/>
                        </a:rPr>
                        <a:t>Finally, </a:t>
                      </a:r>
                      <a:r>
                        <a:rPr sz="2400" b="1" dirty="0">
                          <a:latin typeface="Agency FB"/>
                          <a:cs typeface="Agency FB"/>
                        </a:rPr>
                        <a:t>the table </a:t>
                      </a:r>
                      <a:r>
                        <a:rPr sz="2400" b="1" spc="5" dirty="0">
                          <a:latin typeface="Agency FB"/>
                          <a:cs typeface="Agency FB"/>
                        </a:rPr>
                        <a:t>is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read </a:t>
                      </a:r>
                      <a:r>
                        <a:rPr sz="2400" b="1" dirty="0">
                          <a:latin typeface="Agency FB"/>
                          <a:cs typeface="Agency FB"/>
                        </a:rPr>
                        <a:t>by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comparing  the 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independent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variable 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subgroups 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Agency FB"/>
                          <a:cs typeface="Agency FB"/>
                        </a:rPr>
                        <a:t>with one another </a:t>
                      </a:r>
                      <a:r>
                        <a:rPr sz="2400" b="1" spc="10" dirty="0">
                          <a:latin typeface="Agency FB"/>
                          <a:cs typeface="Agency FB"/>
                        </a:rPr>
                        <a:t>in </a:t>
                      </a:r>
                      <a:r>
                        <a:rPr sz="2400" b="1" dirty="0">
                          <a:latin typeface="Agency FB"/>
                          <a:cs typeface="Agency FB"/>
                        </a:rPr>
                        <a:t>terms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of </a:t>
                      </a:r>
                      <a:r>
                        <a:rPr sz="2400" b="1" dirty="0">
                          <a:latin typeface="Agency FB"/>
                          <a:cs typeface="Agency FB"/>
                        </a:rPr>
                        <a:t>a given  </a:t>
                      </a:r>
                      <a:r>
                        <a:rPr sz="2400" b="1" spc="-10" dirty="0">
                          <a:latin typeface="Agency FB"/>
                          <a:cs typeface="Agency FB"/>
                        </a:rPr>
                        <a:t>attribute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of </a:t>
                      </a:r>
                      <a:r>
                        <a:rPr sz="2400" b="1" spc="-10" dirty="0">
                          <a:latin typeface="Agency FB"/>
                          <a:cs typeface="Agency FB"/>
                        </a:rPr>
                        <a:t>the dependent</a:t>
                      </a:r>
                      <a:r>
                        <a:rPr sz="2400" b="1" spc="160" dirty="0">
                          <a:latin typeface="Agency FB"/>
                          <a:cs typeface="Agency FB"/>
                        </a:rPr>
                        <a:t> </a:t>
                      </a:r>
                      <a:r>
                        <a:rPr sz="2400" b="1" spc="-5" dirty="0">
                          <a:latin typeface="Agency FB"/>
                          <a:cs typeface="Agency FB"/>
                        </a:rPr>
                        <a:t>variable.</a:t>
                      </a:r>
                      <a:endParaRPr sz="2400">
                        <a:latin typeface="Agency FB"/>
                        <a:cs typeface="Agency FB"/>
                      </a:endParaRPr>
                    </a:p>
                  </a:txBody>
                  <a:tcPr marL="0" marR="0" marT="0" marB="0">
                    <a:lnL w="76200">
                      <a:solidFill>
                        <a:srgbClr val="006600"/>
                      </a:solidFill>
                      <a:prstDash val="solid"/>
                    </a:lnL>
                    <a:lnR w="76200">
                      <a:solidFill>
                        <a:srgbClr val="006600"/>
                      </a:solidFill>
                      <a:prstDash val="solid"/>
                    </a:lnR>
                    <a:lnB w="76200">
                      <a:solidFill>
                        <a:srgbClr val="0066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200218" y="3213443"/>
            <a:ext cx="3820109" cy="1767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8828" y="2539111"/>
            <a:ext cx="380237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169035" algn="l"/>
              </a:tabLst>
            </a:pP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TABLE 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5.2:	Gender </a:t>
            </a:r>
            <a:r>
              <a:rPr sz="2000" b="1" spc="-10" dirty="0">
                <a:solidFill>
                  <a:srgbClr val="C00000"/>
                </a:solidFill>
                <a:latin typeface="Agency FB"/>
                <a:cs typeface="Agency FB"/>
              </a:rPr>
              <a:t>and 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attitudes toward  equality 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for </a:t>
            </a:r>
            <a:r>
              <a:rPr sz="2000" b="1" spc="10" dirty="0">
                <a:solidFill>
                  <a:srgbClr val="C00000"/>
                </a:solidFill>
                <a:latin typeface="Agency FB"/>
                <a:cs typeface="Agency FB"/>
              </a:rPr>
              <a:t>men 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and</a:t>
            </a:r>
            <a:r>
              <a:rPr sz="2000" b="1" spc="-13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women.</a:t>
            </a:r>
            <a:endParaRPr sz="2000">
              <a:latin typeface="Agency FB"/>
              <a:cs typeface="Agency FB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6.0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5885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60066"/>
                </a:solidFill>
              </a:rPr>
              <a:t>MULTIVARIATE</a:t>
            </a:r>
            <a:r>
              <a:rPr sz="4000" spc="-35" dirty="0">
                <a:solidFill>
                  <a:srgbClr val="660066"/>
                </a:solidFill>
              </a:rPr>
              <a:t> </a:t>
            </a:r>
            <a:r>
              <a:rPr sz="4000" spc="-5" dirty="0">
                <a:solidFill>
                  <a:srgbClr val="660066"/>
                </a:solidFill>
              </a:rPr>
              <a:t>ANALYSIS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710678" y="1156461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1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1156461"/>
            <a:ext cx="6473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865630" algn="l"/>
                <a:tab pos="2318385" algn="l"/>
                <a:tab pos="2932430" algn="l"/>
                <a:tab pos="4828540" algn="l"/>
              </a:tabLst>
            </a:pPr>
            <a:r>
              <a:rPr sz="2400" b="1" spc="-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e	anal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sis	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f	</a:t>
            </a:r>
            <a:r>
              <a:rPr sz="2400" b="1" spc="-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e	</a:t>
            </a:r>
            <a:r>
              <a:rPr sz="2400" b="1" spc="10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imul</a:t>
            </a:r>
            <a:r>
              <a:rPr sz="2400" b="1" spc="-3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ane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us	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el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tio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shi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s  </a:t>
            </a:r>
            <a:r>
              <a:rPr sz="2400" b="1" spc="-15" dirty="0">
                <a:latin typeface="Calibri"/>
                <a:cs typeface="Calibri"/>
              </a:rPr>
              <a:t>several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variables.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7876" y="4078705"/>
            <a:ext cx="5422719" cy="2049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9644" y="2180666"/>
            <a:ext cx="7540625" cy="183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E.g.</a:t>
            </a:r>
            <a:r>
              <a:rPr sz="2400" b="1" i="1" spc="2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2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effects</a:t>
            </a:r>
            <a:r>
              <a:rPr sz="2400" b="1" spc="2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280" dirty="0"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Religious</a:t>
            </a:r>
            <a:r>
              <a:rPr sz="2400" b="1" i="1" spc="2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C00000"/>
                </a:solidFill>
                <a:latin typeface="Calibri"/>
                <a:cs typeface="Calibri"/>
              </a:rPr>
              <a:t>Attendance,</a:t>
            </a:r>
            <a:r>
              <a:rPr sz="2400" b="1" i="1" spc="2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30" dirty="0">
                <a:solidFill>
                  <a:srgbClr val="C00000"/>
                </a:solidFill>
                <a:latin typeface="Calibri"/>
                <a:cs typeface="Calibri"/>
              </a:rPr>
              <a:t>Gender,</a:t>
            </a:r>
            <a:r>
              <a:rPr sz="2400" b="1" i="1" spc="2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275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would be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example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multivariate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TABLE</a:t>
            </a:r>
            <a:r>
              <a:rPr sz="2000" b="1" spc="-4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6.1:</a:t>
            </a:r>
            <a:endParaRPr sz="2000">
              <a:latin typeface="Agency FB"/>
              <a:cs typeface="Agency FB"/>
            </a:endParaRPr>
          </a:p>
          <a:p>
            <a:pPr marL="774065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Multivariate Relationship: Religious Attendance, gender, and</a:t>
            </a:r>
            <a:r>
              <a:rPr sz="2000" b="1" spc="-27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Age</a:t>
            </a:r>
            <a:endParaRPr sz="2000">
              <a:latin typeface="Agency FB"/>
              <a:cs typeface="Agency F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15072" y="4477892"/>
            <a:ext cx="544195" cy="324485"/>
          </a:xfrm>
          <a:custGeom>
            <a:avLst/>
            <a:gdLst/>
            <a:ahLst/>
            <a:cxnLst/>
            <a:rect l="l" t="t" r="r" b="b"/>
            <a:pathLst>
              <a:path w="544195" h="324485">
                <a:moveTo>
                  <a:pt x="109821" y="157787"/>
                </a:moveTo>
                <a:lnTo>
                  <a:pt x="101933" y="158353"/>
                </a:lnTo>
                <a:lnTo>
                  <a:pt x="94831" y="161847"/>
                </a:lnTo>
                <a:lnTo>
                  <a:pt x="89407" y="168020"/>
                </a:lnTo>
                <a:lnTo>
                  <a:pt x="0" y="322706"/>
                </a:lnTo>
                <a:lnTo>
                  <a:pt x="178816" y="324357"/>
                </a:lnTo>
                <a:lnTo>
                  <a:pt x="186820" y="322824"/>
                </a:lnTo>
                <a:lnTo>
                  <a:pt x="190654" y="320293"/>
                </a:lnTo>
                <a:lnTo>
                  <a:pt x="45847" y="320293"/>
                </a:lnTo>
                <a:lnTo>
                  <a:pt x="25400" y="284479"/>
                </a:lnTo>
                <a:lnTo>
                  <a:pt x="91621" y="246638"/>
                </a:lnTo>
                <a:lnTo>
                  <a:pt x="125095" y="188594"/>
                </a:lnTo>
                <a:lnTo>
                  <a:pt x="127728" y="180814"/>
                </a:lnTo>
                <a:lnTo>
                  <a:pt x="127206" y="172926"/>
                </a:lnTo>
                <a:lnTo>
                  <a:pt x="123755" y="165824"/>
                </a:lnTo>
                <a:lnTo>
                  <a:pt x="117601" y="160400"/>
                </a:lnTo>
                <a:lnTo>
                  <a:pt x="109821" y="157787"/>
                </a:lnTo>
                <a:close/>
              </a:path>
              <a:path w="544195" h="324485">
                <a:moveTo>
                  <a:pt x="91621" y="246638"/>
                </a:moveTo>
                <a:lnTo>
                  <a:pt x="25400" y="284479"/>
                </a:lnTo>
                <a:lnTo>
                  <a:pt x="45847" y="320293"/>
                </a:lnTo>
                <a:lnTo>
                  <a:pt x="58963" y="312800"/>
                </a:lnTo>
                <a:lnTo>
                  <a:pt x="53467" y="312800"/>
                </a:lnTo>
                <a:lnTo>
                  <a:pt x="35813" y="281812"/>
                </a:lnTo>
                <a:lnTo>
                  <a:pt x="71337" y="281812"/>
                </a:lnTo>
                <a:lnTo>
                  <a:pt x="91621" y="246638"/>
                </a:lnTo>
                <a:close/>
              </a:path>
              <a:path w="544195" h="324485">
                <a:moveTo>
                  <a:pt x="112023" y="282488"/>
                </a:moveTo>
                <a:lnTo>
                  <a:pt x="45847" y="320293"/>
                </a:lnTo>
                <a:lnTo>
                  <a:pt x="190654" y="320293"/>
                </a:lnTo>
                <a:lnTo>
                  <a:pt x="193421" y="318468"/>
                </a:lnTo>
                <a:lnTo>
                  <a:pt x="197925" y="311945"/>
                </a:lnTo>
                <a:lnTo>
                  <a:pt x="199644" y="303910"/>
                </a:lnTo>
                <a:lnTo>
                  <a:pt x="198036" y="295852"/>
                </a:lnTo>
                <a:lnTo>
                  <a:pt x="193643" y="289258"/>
                </a:lnTo>
                <a:lnTo>
                  <a:pt x="187106" y="284783"/>
                </a:lnTo>
                <a:lnTo>
                  <a:pt x="179070" y="283082"/>
                </a:lnTo>
                <a:lnTo>
                  <a:pt x="112023" y="282488"/>
                </a:lnTo>
                <a:close/>
              </a:path>
              <a:path w="544195" h="324485">
                <a:moveTo>
                  <a:pt x="35813" y="281812"/>
                </a:moveTo>
                <a:lnTo>
                  <a:pt x="53467" y="312800"/>
                </a:lnTo>
                <a:lnTo>
                  <a:pt x="71156" y="282126"/>
                </a:lnTo>
                <a:lnTo>
                  <a:pt x="35813" y="281812"/>
                </a:lnTo>
                <a:close/>
              </a:path>
              <a:path w="544195" h="324485">
                <a:moveTo>
                  <a:pt x="523240" y="0"/>
                </a:moveTo>
                <a:lnTo>
                  <a:pt x="91621" y="246638"/>
                </a:lnTo>
                <a:lnTo>
                  <a:pt x="53467" y="312800"/>
                </a:lnTo>
                <a:lnTo>
                  <a:pt x="58963" y="312800"/>
                </a:lnTo>
                <a:lnTo>
                  <a:pt x="543813" y="35813"/>
                </a:lnTo>
                <a:lnTo>
                  <a:pt x="523240" y="0"/>
                </a:lnTo>
                <a:close/>
              </a:path>
              <a:path w="544195" h="324485">
                <a:moveTo>
                  <a:pt x="112657" y="282126"/>
                </a:moveTo>
                <a:lnTo>
                  <a:pt x="71156" y="282126"/>
                </a:lnTo>
                <a:lnTo>
                  <a:pt x="112023" y="282488"/>
                </a:lnTo>
                <a:lnTo>
                  <a:pt x="112657" y="282126"/>
                </a:lnTo>
                <a:close/>
              </a:path>
              <a:path w="544195" h="324485">
                <a:moveTo>
                  <a:pt x="71337" y="281812"/>
                </a:moveTo>
                <a:lnTo>
                  <a:pt x="35813" y="281812"/>
                </a:lnTo>
                <a:lnTo>
                  <a:pt x="71156" y="282126"/>
                </a:lnTo>
                <a:lnTo>
                  <a:pt x="71337" y="2818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072" y="5093842"/>
            <a:ext cx="619125" cy="335280"/>
          </a:xfrm>
          <a:custGeom>
            <a:avLst/>
            <a:gdLst/>
            <a:ahLst/>
            <a:cxnLst/>
            <a:rect l="l" t="t" r="r" b="b"/>
            <a:pathLst>
              <a:path w="619125" h="335279">
                <a:moveTo>
                  <a:pt x="113992" y="45494"/>
                </a:moveTo>
                <a:lnTo>
                  <a:pt x="73294" y="48131"/>
                </a:lnTo>
                <a:lnTo>
                  <a:pt x="95647" y="82367"/>
                </a:lnTo>
                <a:lnTo>
                  <a:pt x="600455" y="334771"/>
                </a:lnTo>
                <a:lnTo>
                  <a:pt x="618998" y="297941"/>
                </a:lnTo>
                <a:lnTo>
                  <a:pt x="113992" y="45494"/>
                </a:lnTo>
                <a:close/>
              </a:path>
              <a:path w="619125" h="335279">
                <a:moveTo>
                  <a:pt x="178434" y="0"/>
                </a:moveTo>
                <a:lnTo>
                  <a:pt x="0" y="11556"/>
                </a:lnTo>
                <a:lnTo>
                  <a:pt x="97790" y="161162"/>
                </a:lnTo>
                <a:lnTo>
                  <a:pt x="118774" y="170164"/>
                </a:lnTo>
                <a:lnTo>
                  <a:pt x="126365" y="167131"/>
                </a:lnTo>
                <a:lnTo>
                  <a:pt x="95647" y="82367"/>
                </a:lnTo>
                <a:lnTo>
                  <a:pt x="27431" y="48259"/>
                </a:lnTo>
                <a:lnTo>
                  <a:pt x="45847" y="11429"/>
                </a:lnTo>
                <a:lnTo>
                  <a:pt x="198206" y="11429"/>
                </a:lnTo>
                <a:lnTo>
                  <a:pt x="193357" y="5079"/>
                </a:lnTo>
                <a:lnTo>
                  <a:pt x="186527" y="1087"/>
                </a:lnTo>
                <a:lnTo>
                  <a:pt x="178434" y="0"/>
                </a:lnTo>
                <a:close/>
              </a:path>
              <a:path w="619125" h="335279">
                <a:moveTo>
                  <a:pt x="45847" y="11429"/>
                </a:moveTo>
                <a:lnTo>
                  <a:pt x="27431" y="48259"/>
                </a:lnTo>
                <a:lnTo>
                  <a:pt x="95647" y="82367"/>
                </a:lnTo>
                <a:lnTo>
                  <a:pt x="74787" y="50418"/>
                </a:lnTo>
                <a:lnTo>
                  <a:pt x="37973" y="50418"/>
                </a:lnTo>
                <a:lnTo>
                  <a:pt x="53975" y="18541"/>
                </a:lnTo>
                <a:lnTo>
                  <a:pt x="60074" y="18541"/>
                </a:lnTo>
                <a:lnTo>
                  <a:pt x="45847" y="11429"/>
                </a:lnTo>
                <a:close/>
              </a:path>
              <a:path w="619125" h="335279">
                <a:moveTo>
                  <a:pt x="53975" y="18541"/>
                </a:moveTo>
                <a:lnTo>
                  <a:pt x="37973" y="50418"/>
                </a:lnTo>
                <a:lnTo>
                  <a:pt x="73294" y="48131"/>
                </a:lnTo>
                <a:lnTo>
                  <a:pt x="53975" y="18541"/>
                </a:lnTo>
                <a:close/>
              </a:path>
              <a:path w="619125" h="335279">
                <a:moveTo>
                  <a:pt x="73294" y="48131"/>
                </a:moveTo>
                <a:lnTo>
                  <a:pt x="37973" y="50418"/>
                </a:lnTo>
                <a:lnTo>
                  <a:pt x="74787" y="50418"/>
                </a:lnTo>
                <a:lnTo>
                  <a:pt x="73294" y="48131"/>
                </a:lnTo>
                <a:close/>
              </a:path>
              <a:path w="619125" h="335279">
                <a:moveTo>
                  <a:pt x="60074" y="18541"/>
                </a:moveTo>
                <a:lnTo>
                  <a:pt x="53975" y="18541"/>
                </a:lnTo>
                <a:lnTo>
                  <a:pt x="73294" y="48131"/>
                </a:lnTo>
                <a:lnTo>
                  <a:pt x="113992" y="45494"/>
                </a:lnTo>
                <a:lnTo>
                  <a:pt x="60074" y="18541"/>
                </a:lnTo>
                <a:close/>
              </a:path>
              <a:path w="619125" h="335279">
                <a:moveTo>
                  <a:pt x="198206" y="11429"/>
                </a:moveTo>
                <a:lnTo>
                  <a:pt x="45847" y="11429"/>
                </a:lnTo>
                <a:lnTo>
                  <a:pt x="113992" y="45494"/>
                </a:lnTo>
                <a:lnTo>
                  <a:pt x="181101" y="41147"/>
                </a:lnTo>
                <a:lnTo>
                  <a:pt x="200278" y="19303"/>
                </a:lnTo>
                <a:lnTo>
                  <a:pt x="198206" y="1142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8646" y="5486400"/>
            <a:ext cx="394335" cy="321310"/>
          </a:xfrm>
          <a:custGeom>
            <a:avLst/>
            <a:gdLst/>
            <a:ahLst/>
            <a:cxnLst/>
            <a:rect l="l" t="t" r="r" b="b"/>
            <a:pathLst>
              <a:path w="394335" h="321310">
                <a:moveTo>
                  <a:pt x="330053" y="51140"/>
                </a:moveTo>
                <a:lnTo>
                  <a:pt x="289435" y="57145"/>
                </a:lnTo>
                <a:lnTo>
                  <a:pt x="0" y="288683"/>
                </a:lnTo>
                <a:lnTo>
                  <a:pt x="25907" y="320916"/>
                </a:lnTo>
                <a:lnTo>
                  <a:pt x="315324" y="89330"/>
                </a:lnTo>
                <a:lnTo>
                  <a:pt x="330053" y="51140"/>
                </a:lnTo>
                <a:close/>
              </a:path>
              <a:path w="394335" h="321310">
                <a:moveTo>
                  <a:pt x="390450" y="9397"/>
                </a:moveTo>
                <a:lnTo>
                  <a:pt x="349122" y="9397"/>
                </a:lnTo>
                <a:lnTo>
                  <a:pt x="374903" y="41656"/>
                </a:lnTo>
                <a:lnTo>
                  <a:pt x="315324" y="89330"/>
                </a:lnTo>
                <a:lnTo>
                  <a:pt x="291210" y="151853"/>
                </a:lnTo>
                <a:lnTo>
                  <a:pt x="289841" y="159936"/>
                </a:lnTo>
                <a:lnTo>
                  <a:pt x="291591" y="167647"/>
                </a:lnTo>
                <a:lnTo>
                  <a:pt x="296104" y="174133"/>
                </a:lnTo>
                <a:lnTo>
                  <a:pt x="303022" y="178536"/>
                </a:lnTo>
                <a:lnTo>
                  <a:pt x="311118" y="179914"/>
                </a:lnTo>
                <a:lnTo>
                  <a:pt x="318833" y="178147"/>
                </a:lnTo>
                <a:lnTo>
                  <a:pt x="325310" y="173616"/>
                </a:lnTo>
                <a:lnTo>
                  <a:pt x="329691" y="166700"/>
                </a:lnTo>
                <a:lnTo>
                  <a:pt x="390450" y="9397"/>
                </a:lnTo>
                <a:close/>
              </a:path>
              <a:path w="394335" h="321310">
                <a:moveTo>
                  <a:pt x="356126" y="18161"/>
                </a:moveTo>
                <a:lnTo>
                  <a:pt x="342772" y="18161"/>
                </a:lnTo>
                <a:lnTo>
                  <a:pt x="364997" y="45974"/>
                </a:lnTo>
                <a:lnTo>
                  <a:pt x="330053" y="51140"/>
                </a:lnTo>
                <a:lnTo>
                  <a:pt x="315324" y="89330"/>
                </a:lnTo>
                <a:lnTo>
                  <a:pt x="374903" y="41656"/>
                </a:lnTo>
                <a:lnTo>
                  <a:pt x="356126" y="18161"/>
                </a:lnTo>
                <a:close/>
              </a:path>
              <a:path w="394335" h="321310">
                <a:moveTo>
                  <a:pt x="394080" y="0"/>
                </a:moveTo>
                <a:lnTo>
                  <a:pt x="217169" y="26034"/>
                </a:lnTo>
                <a:lnTo>
                  <a:pt x="199770" y="49530"/>
                </a:lnTo>
                <a:lnTo>
                  <a:pt x="202549" y="57195"/>
                </a:lnTo>
                <a:lnTo>
                  <a:pt x="207899" y="63039"/>
                </a:lnTo>
                <a:lnTo>
                  <a:pt x="215058" y="66478"/>
                </a:lnTo>
                <a:lnTo>
                  <a:pt x="223265" y="66928"/>
                </a:lnTo>
                <a:lnTo>
                  <a:pt x="289435" y="57145"/>
                </a:lnTo>
                <a:lnTo>
                  <a:pt x="349122" y="9397"/>
                </a:lnTo>
                <a:lnTo>
                  <a:pt x="390450" y="9397"/>
                </a:lnTo>
                <a:lnTo>
                  <a:pt x="394080" y="0"/>
                </a:lnTo>
                <a:close/>
              </a:path>
              <a:path w="394335" h="321310">
                <a:moveTo>
                  <a:pt x="349122" y="9397"/>
                </a:moveTo>
                <a:lnTo>
                  <a:pt x="289435" y="57145"/>
                </a:lnTo>
                <a:lnTo>
                  <a:pt x="330053" y="51140"/>
                </a:lnTo>
                <a:lnTo>
                  <a:pt x="342772" y="18161"/>
                </a:lnTo>
                <a:lnTo>
                  <a:pt x="356126" y="18161"/>
                </a:lnTo>
                <a:lnTo>
                  <a:pt x="349122" y="9397"/>
                </a:lnTo>
                <a:close/>
              </a:path>
              <a:path w="394335" h="321310">
                <a:moveTo>
                  <a:pt x="342772" y="18161"/>
                </a:moveTo>
                <a:lnTo>
                  <a:pt x="330053" y="51140"/>
                </a:lnTo>
                <a:lnTo>
                  <a:pt x="364997" y="45974"/>
                </a:lnTo>
                <a:lnTo>
                  <a:pt x="342772" y="1816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562600"/>
            <a:ext cx="1295400" cy="708025"/>
          </a:xfrm>
          <a:custGeom>
            <a:avLst/>
            <a:gdLst/>
            <a:ahLst/>
            <a:cxnLst/>
            <a:rect l="l" t="t" r="r" b="b"/>
            <a:pathLst>
              <a:path w="1295400" h="708025">
                <a:moveTo>
                  <a:pt x="0" y="707885"/>
                </a:moveTo>
                <a:lnTo>
                  <a:pt x="1295400" y="707885"/>
                </a:lnTo>
                <a:lnTo>
                  <a:pt x="12954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7929" y="5595315"/>
            <a:ext cx="7182484" cy="86486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6188710" indent="97155">
              <a:lnSpc>
                <a:spcPts val="2390"/>
              </a:lnSpc>
              <a:spcBef>
                <a:spcPts val="190"/>
              </a:spcBef>
            </a:pP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Religious  </a:t>
            </a: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A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tte</a:t>
            </a:r>
            <a:r>
              <a:rPr sz="2000" b="1" spc="10" dirty="0">
                <a:solidFill>
                  <a:srgbClr val="C00000"/>
                </a:solidFill>
                <a:latin typeface="Agency FB"/>
                <a:cs typeface="Agency FB"/>
              </a:rPr>
              <a:t>n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d</a:t>
            </a:r>
            <a:r>
              <a:rPr sz="2000" b="1" spc="-10" dirty="0">
                <a:solidFill>
                  <a:srgbClr val="C00000"/>
                </a:solidFill>
                <a:latin typeface="Agency FB"/>
                <a:cs typeface="Agency FB"/>
              </a:rPr>
              <a:t>a</a:t>
            </a:r>
            <a:r>
              <a:rPr sz="2000" b="1" spc="-5" dirty="0">
                <a:solidFill>
                  <a:srgbClr val="C00000"/>
                </a:solidFill>
                <a:latin typeface="Agency FB"/>
                <a:cs typeface="Agency FB"/>
              </a:rPr>
              <a:t>n</a:t>
            </a:r>
            <a:r>
              <a:rPr sz="2000" b="1" spc="-15" dirty="0">
                <a:solidFill>
                  <a:srgbClr val="C00000"/>
                </a:solidFill>
                <a:latin typeface="Agency FB"/>
                <a:cs typeface="Agency FB"/>
              </a:rPr>
              <a:t>c</a:t>
            </a: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e</a:t>
            </a:r>
            <a:endParaRPr sz="2000">
              <a:latin typeface="Agency FB"/>
              <a:cs typeface="Agency FB"/>
            </a:endParaRPr>
          </a:p>
          <a:p>
            <a:pPr marL="1696085">
              <a:lnSpc>
                <a:spcPts val="1735"/>
              </a:lnSpc>
            </a:pPr>
            <a:r>
              <a:rPr sz="1600" b="1" spc="-10" dirty="0">
                <a:solidFill>
                  <a:srgbClr val="C00000"/>
                </a:solidFill>
                <a:latin typeface="Agency FB"/>
                <a:cs typeface="Agency FB"/>
              </a:rPr>
              <a:t>Source: </a:t>
            </a:r>
            <a:r>
              <a:rPr sz="1600" b="1" spc="-15" dirty="0">
                <a:solidFill>
                  <a:srgbClr val="C00000"/>
                </a:solidFill>
                <a:latin typeface="Agency FB"/>
                <a:cs typeface="Agency FB"/>
              </a:rPr>
              <a:t>General </a:t>
            </a:r>
            <a:r>
              <a:rPr sz="1600" b="1" spc="-5" dirty="0">
                <a:solidFill>
                  <a:srgbClr val="C00000"/>
                </a:solidFill>
                <a:latin typeface="Agency FB"/>
                <a:cs typeface="Agency FB"/>
              </a:rPr>
              <a:t>Social Survey, 1972 – 2006, National Opinion </a:t>
            </a:r>
            <a:r>
              <a:rPr sz="1600" b="1" spc="-10" dirty="0">
                <a:solidFill>
                  <a:srgbClr val="C00000"/>
                </a:solidFill>
                <a:latin typeface="Agency FB"/>
                <a:cs typeface="Agency FB"/>
              </a:rPr>
              <a:t>Research</a:t>
            </a:r>
            <a:r>
              <a:rPr sz="1600" b="1" spc="24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gency FB"/>
                <a:cs typeface="Agency FB"/>
              </a:rPr>
              <a:t>Center.</a:t>
            </a:r>
            <a:endParaRPr sz="1600">
              <a:latin typeface="Agency FB"/>
              <a:cs typeface="Agency FB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848600" y="4190936"/>
            <a:ext cx="685800" cy="40068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381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345"/>
              </a:spcBef>
            </a:pPr>
            <a:r>
              <a:rPr sz="2000" b="1" spc="5" dirty="0">
                <a:solidFill>
                  <a:srgbClr val="C00000"/>
                </a:solidFill>
                <a:latin typeface="Agency FB"/>
                <a:cs typeface="Agency FB"/>
              </a:rPr>
              <a:t>Age</a:t>
            </a:r>
            <a:endParaRPr sz="2000">
              <a:latin typeface="Agency FB"/>
              <a:cs typeface="Agency FB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4800" y="5257800"/>
            <a:ext cx="838200" cy="40068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50"/>
              </a:spcBef>
            </a:pPr>
            <a:r>
              <a:rPr sz="2000" b="1" dirty="0">
                <a:solidFill>
                  <a:srgbClr val="C00000"/>
                </a:solidFill>
                <a:latin typeface="Agency FB"/>
                <a:cs typeface="Agency FB"/>
              </a:rPr>
              <a:t>Gender</a:t>
            </a:r>
            <a:endParaRPr sz="2000">
              <a:latin typeface="Agency FB"/>
              <a:cs typeface="Agency F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7.0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741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60066"/>
                </a:solidFill>
              </a:rPr>
              <a:t>SOCIOLOGICAL</a:t>
            </a:r>
            <a:r>
              <a:rPr sz="4000" dirty="0">
                <a:solidFill>
                  <a:srgbClr val="660066"/>
                </a:solidFill>
              </a:rPr>
              <a:t> </a:t>
            </a:r>
            <a:r>
              <a:rPr sz="4000" spc="-5" dirty="0">
                <a:solidFill>
                  <a:srgbClr val="660066"/>
                </a:solidFill>
              </a:rPr>
              <a:t>DIAGNOSTICS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990600" y="4343374"/>
            <a:ext cx="7620000" cy="2308860"/>
          </a:xfrm>
          <a:custGeom>
            <a:avLst/>
            <a:gdLst/>
            <a:ahLst/>
            <a:cxnLst/>
            <a:rect l="l" t="t" r="r" b="b"/>
            <a:pathLst>
              <a:path w="7620000" h="2308859">
                <a:moveTo>
                  <a:pt x="0" y="2308351"/>
                </a:moveTo>
                <a:lnTo>
                  <a:pt x="7620000" y="2308351"/>
                </a:lnTo>
                <a:lnTo>
                  <a:pt x="7620000" y="0"/>
                </a:lnTo>
                <a:lnTo>
                  <a:pt x="0" y="0"/>
                </a:lnTo>
                <a:lnTo>
                  <a:pt x="0" y="2308351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343374"/>
            <a:ext cx="7620000" cy="2308860"/>
          </a:xfrm>
          <a:custGeom>
            <a:avLst/>
            <a:gdLst/>
            <a:ahLst/>
            <a:cxnLst/>
            <a:rect l="l" t="t" r="r" b="b"/>
            <a:pathLst>
              <a:path w="7620000" h="2308859">
                <a:moveTo>
                  <a:pt x="0" y="2308351"/>
                </a:moveTo>
                <a:lnTo>
                  <a:pt x="7620000" y="2308351"/>
                </a:lnTo>
                <a:lnTo>
                  <a:pt x="7620000" y="0"/>
                </a:lnTo>
                <a:lnTo>
                  <a:pt x="0" y="0"/>
                </a:lnTo>
                <a:lnTo>
                  <a:pt x="0" y="2308351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2344" y="6186627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20" dirty="0">
                <a:latin typeface="Calibri"/>
                <a:cs typeface="Calibri"/>
              </a:rPr>
              <a:t>k</a:t>
            </a:r>
            <a:r>
              <a:rPr sz="2400" b="1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644" y="1156461"/>
            <a:ext cx="7465059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Sociological diagnostics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quantitative </a:t>
            </a:r>
            <a:r>
              <a:rPr sz="2400" spc="-5" dirty="0">
                <a:latin typeface="Calibri"/>
                <a:cs typeface="Calibri"/>
              </a:rPr>
              <a:t>analysis </a:t>
            </a:r>
            <a:r>
              <a:rPr sz="2400" spc="-10" dirty="0">
                <a:latin typeface="Calibri"/>
                <a:cs typeface="Calibri"/>
              </a:rPr>
              <a:t>technique 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determining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nature </a:t>
            </a:r>
            <a:r>
              <a:rPr sz="2400" spc="-5" dirty="0">
                <a:latin typeface="Calibri"/>
                <a:cs typeface="Calibri"/>
              </a:rPr>
              <a:t>of social </a:t>
            </a:r>
            <a:r>
              <a:rPr sz="2400" spc="-10" dirty="0">
                <a:latin typeface="Calibri"/>
                <a:cs typeface="Calibri"/>
              </a:rPr>
              <a:t>problems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 </a:t>
            </a:r>
            <a:r>
              <a:rPr sz="2400" spc="-5" dirty="0">
                <a:latin typeface="Calibri"/>
                <a:cs typeface="Calibri"/>
              </a:rPr>
              <a:t>ethnic or gender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discrimination.</a:t>
            </a:r>
            <a:endParaRPr sz="2400">
              <a:latin typeface="Calibri"/>
              <a:cs typeface="Calibri"/>
            </a:endParaRPr>
          </a:p>
          <a:p>
            <a:pPr marL="4744720" algn="just">
              <a:lnSpc>
                <a:spcPct val="100000"/>
              </a:lnSpc>
              <a:spcBef>
                <a:spcPts val="580"/>
              </a:spcBef>
            </a:pP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(Babbie,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2010, p.</a:t>
            </a:r>
            <a:r>
              <a:rPr sz="2400" i="1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446)</a:t>
            </a:r>
            <a:endParaRPr sz="2400">
              <a:latin typeface="Calibri"/>
              <a:cs typeface="Calibri"/>
            </a:endParaRPr>
          </a:p>
          <a:p>
            <a:pPr marL="12700" marR="40195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replace </a:t>
            </a:r>
            <a:r>
              <a:rPr sz="2400" spc="-10" dirty="0">
                <a:latin typeface="Calibri"/>
                <a:cs typeface="Calibri"/>
              </a:rPr>
              <a:t>opinions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facts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settle  debates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entury Gothic"/>
                <a:cs typeface="Century Gothic"/>
              </a:rPr>
              <a:t>EXAMPLE: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b="1" dirty="0">
                <a:latin typeface="Century Gothic"/>
                <a:cs typeface="Century Gothic"/>
              </a:rPr>
              <a:t>Issues </a:t>
            </a:r>
            <a:r>
              <a:rPr sz="2400" b="1" spc="-5" dirty="0">
                <a:latin typeface="Century Gothic"/>
                <a:cs typeface="Century Gothic"/>
              </a:rPr>
              <a:t>of </a:t>
            </a:r>
            <a:r>
              <a:rPr sz="2400" b="1" i="1" dirty="0">
                <a:solidFill>
                  <a:srgbClr val="C00000"/>
                </a:solidFill>
                <a:latin typeface="Century Gothic"/>
                <a:cs typeface="Century Gothic"/>
              </a:rPr>
              <a:t>GENDER </a:t>
            </a:r>
            <a:r>
              <a:rPr sz="2400" b="1" spc="-5" dirty="0">
                <a:latin typeface="Century Gothic"/>
                <a:cs typeface="Century Gothic"/>
              </a:rPr>
              <a:t>and</a:t>
            </a:r>
            <a:r>
              <a:rPr sz="2400" b="1" spc="-30" dirty="0">
                <a:latin typeface="Century Gothic"/>
                <a:cs typeface="Century Gothic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entury Gothic"/>
                <a:cs typeface="Century Gothic"/>
              </a:rPr>
              <a:t>INCOME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i="1" spc="-5" dirty="0">
                <a:latin typeface="Calibri"/>
                <a:cs typeface="Calibri"/>
              </a:rPr>
              <a:t>Because family </a:t>
            </a:r>
            <a:r>
              <a:rPr sz="2400" b="1" i="1" spc="-10" dirty="0">
                <a:latin typeface="Calibri"/>
                <a:cs typeface="Calibri"/>
              </a:rPr>
              <a:t>pattern, </a:t>
            </a:r>
            <a:r>
              <a:rPr sz="2400" b="1" i="1" spc="-5" dirty="0">
                <a:latin typeface="Calibri"/>
                <a:cs typeface="Calibri"/>
              </a:rPr>
              <a:t>women </a:t>
            </a:r>
            <a:r>
              <a:rPr sz="2400" b="1" i="1" dirty="0">
                <a:latin typeface="Calibri"/>
                <a:cs typeface="Calibri"/>
              </a:rPr>
              <a:t>as </a:t>
            </a:r>
            <a:r>
              <a:rPr sz="2400" b="1" i="1" spc="-5" dirty="0">
                <a:latin typeface="Calibri"/>
                <a:cs typeface="Calibri"/>
              </a:rPr>
              <a:t>group </a:t>
            </a:r>
            <a:r>
              <a:rPr sz="2400" b="1" i="1" spc="-10" dirty="0">
                <a:latin typeface="Calibri"/>
                <a:cs typeface="Calibri"/>
              </a:rPr>
              <a:t>have  </a:t>
            </a:r>
            <a:r>
              <a:rPr sz="2400" b="1" spc="-10" dirty="0">
                <a:latin typeface="Calibri"/>
                <a:cs typeface="Calibri"/>
              </a:rPr>
              <a:t>participated </a:t>
            </a:r>
            <a:r>
              <a:rPr sz="2400" b="1" dirty="0">
                <a:latin typeface="Calibri"/>
                <a:cs typeface="Calibri"/>
              </a:rPr>
              <a:t>less </a:t>
            </a:r>
            <a:r>
              <a:rPr sz="2400" b="1" spc="-5" dirty="0">
                <a:latin typeface="Calibri"/>
                <a:cs typeface="Calibri"/>
              </a:rPr>
              <a:t>in in the </a:t>
            </a:r>
            <a:r>
              <a:rPr sz="2400" b="1" dirty="0">
                <a:latin typeface="Calibri"/>
                <a:cs typeface="Calibri"/>
              </a:rPr>
              <a:t>labor </a:t>
            </a:r>
            <a:r>
              <a:rPr sz="2400" b="1" spc="-20" dirty="0">
                <a:latin typeface="Calibri"/>
                <a:cs typeface="Calibri"/>
              </a:rPr>
              <a:t>force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15" dirty="0">
                <a:latin typeface="Calibri"/>
                <a:cs typeface="Calibri"/>
              </a:rPr>
              <a:t>many </a:t>
            </a:r>
            <a:r>
              <a:rPr sz="2400" b="1" dirty="0">
                <a:latin typeface="Calibri"/>
                <a:cs typeface="Calibri"/>
              </a:rPr>
              <a:t>only begin  </a:t>
            </a:r>
            <a:r>
              <a:rPr sz="2400" b="1" spc="-5" dirty="0">
                <a:latin typeface="Calibri"/>
                <a:cs typeface="Calibri"/>
              </a:rPr>
              <a:t>outside the </a:t>
            </a:r>
            <a:r>
              <a:rPr sz="2400" b="1" dirty="0">
                <a:latin typeface="Calibri"/>
                <a:cs typeface="Calibri"/>
              </a:rPr>
              <a:t>home </a:t>
            </a:r>
            <a:r>
              <a:rPr sz="2400" b="1" spc="-15" dirty="0">
                <a:latin typeface="Calibri"/>
                <a:cs typeface="Calibri"/>
              </a:rPr>
              <a:t>after </a:t>
            </a:r>
            <a:r>
              <a:rPr sz="2400" b="1" spc="-5" dirty="0">
                <a:latin typeface="Calibri"/>
                <a:cs typeface="Calibri"/>
              </a:rPr>
              <a:t>completing certain</a:t>
            </a:r>
            <a:r>
              <a:rPr sz="2400" b="1" spc="1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child-rearing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9657" y="6426809"/>
            <a:ext cx="168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8.0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3377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60066"/>
                </a:solidFill>
              </a:rPr>
              <a:t>CONCLUSION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069644" y="1156461"/>
            <a:ext cx="746252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b="1" spc="-10" dirty="0">
                <a:latin typeface="Calibri"/>
                <a:cs typeface="Calibri"/>
              </a:rPr>
              <a:t>quantitative </a:t>
            </a:r>
            <a:r>
              <a:rPr sz="2400" b="1" spc="-15" dirty="0">
                <a:latin typeface="Calibri"/>
                <a:cs typeface="Calibri"/>
              </a:rPr>
              <a:t>data </a:t>
            </a:r>
            <a:r>
              <a:rPr sz="2400" b="1" spc="-5" dirty="0">
                <a:latin typeface="Calibri"/>
                <a:cs typeface="Calibri"/>
              </a:rPr>
              <a:t>analysis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classify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features, 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count  </a:t>
            </a:r>
            <a:r>
              <a:rPr sz="2400" dirty="0">
                <a:latin typeface="Calibri"/>
                <a:cs typeface="Calibri"/>
              </a:rPr>
              <a:t>them, and </a:t>
            </a:r>
            <a:r>
              <a:rPr sz="2400" spc="-10" dirty="0">
                <a:latin typeface="Calibri"/>
                <a:cs typeface="Calibri"/>
              </a:rPr>
              <a:t>even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construct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complex 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statistical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models  </a:t>
            </a:r>
            <a:r>
              <a:rPr sz="2400" dirty="0">
                <a:latin typeface="Calibri"/>
                <a:cs typeface="Calibri"/>
              </a:rPr>
              <a:t>in an </a:t>
            </a:r>
            <a:r>
              <a:rPr sz="2400" spc="-15" dirty="0">
                <a:latin typeface="Calibri"/>
                <a:cs typeface="Calibri"/>
              </a:rPr>
              <a:t>attempt to </a:t>
            </a:r>
            <a:r>
              <a:rPr sz="2400" spc="-10" dirty="0">
                <a:latin typeface="Calibri"/>
                <a:cs typeface="Calibri"/>
              </a:rPr>
              <a:t>explain what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observed.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Findings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generalized 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a larger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population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direct </a:t>
            </a:r>
            <a:r>
              <a:rPr sz="2400" spc="-5" dirty="0">
                <a:latin typeface="Calibri"/>
                <a:cs typeface="Calibri"/>
              </a:rPr>
              <a:t>comparisons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15" dirty="0">
                <a:latin typeface="Calibri"/>
                <a:cs typeface="Calibri"/>
              </a:rPr>
              <a:t>corpora, </a:t>
            </a:r>
            <a:r>
              <a:rPr sz="2400" spc="-5" dirty="0">
                <a:latin typeface="Calibri"/>
                <a:cs typeface="Calibri"/>
              </a:rPr>
              <a:t>so  </a:t>
            </a:r>
            <a:r>
              <a:rPr sz="2400" dirty="0">
                <a:latin typeface="Calibri"/>
                <a:cs typeface="Calibri"/>
              </a:rPr>
              <a:t>long as </a:t>
            </a:r>
            <a:r>
              <a:rPr sz="2400" spc="-10" dirty="0">
                <a:latin typeface="Calibri"/>
                <a:cs typeface="Calibri"/>
              </a:rPr>
              <a:t>valid </a:t>
            </a:r>
            <a:r>
              <a:rPr sz="2400" spc="-5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significance </a:t>
            </a:r>
            <a:r>
              <a:rPr sz="2400" spc="-10" dirty="0">
                <a:latin typeface="Calibri"/>
                <a:cs typeface="Calibri"/>
              </a:rPr>
              <a:t>techniques </a:t>
            </a:r>
            <a:r>
              <a:rPr sz="2400" spc="-15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been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Thus, </a:t>
            </a:r>
            <a:r>
              <a:rPr sz="2400" spc="-10" dirty="0">
                <a:latin typeface="Calibri"/>
                <a:cs typeface="Calibri"/>
              </a:rPr>
              <a:t>quantitative </a:t>
            </a:r>
            <a:r>
              <a:rPr sz="2400" spc="-5" dirty="0">
                <a:latin typeface="Calibri"/>
                <a:cs typeface="Calibri"/>
              </a:rPr>
              <a:t>analysis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5" dirty="0">
                <a:latin typeface="Calibri"/>
                <a:cs typeface="Calibri"/>
              </a:rPr>
              <a:t>us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discover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which 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phenomena </a:t>
            </a:r>
            <a:r>
              <a:rPr sz="2400" spc="-15" dirty="0">
                <a:latin typeface="Calibri"/>
                <a:cs typeface="Calibri"/>
              </a:rPr>
              <a:t>are likely to </a:t>
            </a:r>
            <a:r>
              <a:rPr sz="2400" spc="-5" dirty="0">
                <a:latin typeface="Calibri"/>
                <a:cs typeface="Calibri"/>
              </a:rPr>
              <a:t>be genuine </a:t>
            </a:r>
            <a:r>
              <a:rPr sz="2400" spc="-10" dirty="0">
                <a:latin typeface="Calibri"/>
                <a:cs typeface="Calibri"/>
              </a:rPr>
              <a:t>reflections </a:t>
            </a:r>
            <a:r>
              <a:rPr sz="2400" spc="-5" dirty="0">
                <a:latin typeface="Calibri"/>
                <a:cs typeface="Calibri"/>
              </a:rPr>
              <a:t>of the  </a:t>
            </a:r>
            <a:r>
              <a:rPr sz="2400" spc="-10" dirty="0">
                <a:latin typeface="Calibri"/>
                <a:cs typeface="Calibri"/>
              </a:rPr>
              <a:t>behavior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language or </a:t>
            </a:r>
            <a:r>
              <a:rPr sz="2400" spc="-30" dirty="0">
                <a:latin typeface="Calibri"/>
                <a:cs typeface="Calibri"/>
              </a:rPr>
              <a:t>variety,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merely  chance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occurrences.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383489"/>
            <a:ext cx="596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entury Gothic"/>
                <a:cs typeface="Century Gothic"/>
              </a:rPr>
              <a:t>2.0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6480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60066"/>
                </a:solidFill>
              </a:rPr>
              <a:t>QUANTIFICATION OF</a:t>
            </a:r>
            <a:r>
              <a:rPr sz="4000" spc="30" dirty="0">
                <a:solidFill>
                  <a:srgbClr val="660066"/>
                </a:solidFill>
              </a:rPr>
              <a:t> </a:t>
            </a:r>
            <a:r>
              <a:rPr sz="4000" spc="-10" dirty="0">
                <a:solidFill>
                  <a:srgbClr val="660066"/>
                </a:solidFill>
              </a:rPr>
              <a:t>DATA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143000" y="1752600"/>
            <a:ext cx="5105400" cy="3477895"/>
          </a:xfrm>
          <a:prstGeom prst="rect">
            <a:avLst/>
          </a:prstGeom>
          <a:ln w="76200">
            <a:solidFill>
              <a:srgbClr val="006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 marR="116839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alibri"/>
                <a:cs typeface="Calibri"/>
              </a:rPr>
              <a:t>The numerical </a:t>
            </a:r>
            <a:r>
              <a:rPr sz="3200" spc="-15" dirty="0">
                <a:latin typeface="Calibri"/>
                <a:cs typeface="Calibri"/>
              </a:rPr>
              <a:t>representation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manipulation of  </a:t>
            </a:r>
            <a:r>
              <a:rPr sz="3200" spc="-10" dirty="0">
                <a:latin typeface="Calibri"/>
                <a:cs typeface="Calibri"/>
              </a:rPr>
              <a:t>observations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purpose  of describing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explaining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phenomena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those  </a:t>
            </a:r>
            <a:r>
              <a:rPr sz="3200" spc="-10" dirty="0">
                <a:latin typeface="Calibri"/>
                <a:cs typeface="Calibri"/>
              </a:rPr>
              <a:t>observation reflect.</a:t>
            </a:r>
            <a:endParaRPr sz="3200">
              <a:latin typeface="Calibri"/>
              <a:cs typeface="Calibri"/>
            </a:endParaRPr>
          </a:p>
          <a:p>
            <a:pPr marL="1847214">
              <a:lnSpc>
                <a:spcPct val="100000"/>
              </a:lnSpc>
              <a:spcBef>
                <a:spcPts val="20"/>
              </a:spcBef>
            </a:pP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(Babbie, 2010, p.</a:t>
            </a:r>
            <a:r>
              <a:rPr sz="2800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422)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5476" y="1979676"/>
            <a:ext cx="2386583" cy="358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1577085"/>
            <a:ext cx="7382509" cy="4452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libri"/>
                <a:cs typeface="Calibri"/>
              </a:rPr>
              <a:t>Assessment </a:t>
            </a:r>
            <a:r>
              <a:rPr sz="2400" spc="-10" dirty="0">
                <a:latin typeface="Calibri"/>
                <a:cs typeface="Calibri"/>
              </a:rPr>
              <a:t>Committee. </a:t>
            </a:r>
            <a:r>
              <a:rPr sz="2400" spc="-5" dirty="0">
                <a:latin typeface="Calibri"/>
                <a:cs typeface="Calibri"/>
              </a:rPr>
              <a:t>(2009). </a:t>
            </a:r>
            <a:r>
              <a:rPr sz="2400" spc="-10" dirty="0">
                <a:latin typeface="Calibri"/>
                <a:cs typeface="Calibri"/>
              </a:rPr>
              <a:t>Quantitative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Analysis.  Unpublished </a:t>
            </a:r>
            <a:r>
              <a:rPr sz="2400" spc="-20" dirty="0">
                <a:latin typeface="Calibri"/>
                <a:cs typeface="Calibri"/>
              </a:rPr>
              <a:t>PowerPoint </a:t>
            </a:r>
            <a:r>
              <a:rPr sz="2400" spc="-10" dirty="0">
                <a:latin typeface="Calibri"/>
                <a:cs typeface="Calibri"/>
              </a:rPr>
              <a:t>Presentation. </a:t>
            </a:r>
            <a:r>
              <a:rPr sz="2400" spc="-5" dirty="0">
                <a:latin typeface="Calibri"/>
                <a:cs typeface="Calibri"/>
              </a:rPr>
              <a:t>Emory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University.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354965" marR="233679" indent="-342900">
              <a:lnSpc>
                <a:spcPts val="2590"/>
              </a:lnSpc>
            </a:pPr>
            <a:r>
              <a:rPr sz="2400" dirty="0">
                <a:latin typeface="Calibri"/>
                <a:cs typeface="Calibri"/>
              </a:rPr>
              <a:t>Babbie, </a:t>
            </a:r>
            <a:r>
              <a:rPr sz="2400" spc="-5" dirty="0">
                <a:latin typeface="Calibri"/>
                <a:cs typeface="Calibri"/>
              </a:rPr>
              <a:t>E. (2010). </a:t>
            </a:r>
            <a:r>
              <a:rPr sz="2400" i="1" spc="-5" dirty="0">
                <a:latin typeface="Calibri"/>
                <a:cs typeface="Calibri"/>
              </a:rPr>
              <a:t>The Practice </a:t>
            </a:r>
            <a:r>
              <a:rPr sz="2400" i="1" dirty="0">
                <a:latin typeface="Calibri"/>
                <a:cs typeface="Calibri"/>
              </a:rPr>
              <a:t>of </a:t>
            </a:r>
            <a:r>
              <a:rPr sz="2400" i="1" spc="-5" dirty="0">
                <a:latin typeface="Calibri"/>
                <a:cs typeface="Calibri"/>
              </a:rPr>
              <a:t>Social Research </a:t>
            </a:r>
            <a:r>
              <a:rPr sz="2400" spc="-20" dirty="0">
                <a:latin typeface="Calibri"/>
                <a:cs typeface="Calibri"/>
              </a:rPr>
              <a:t>(Twelfth  </a:t>
            </a:r>
            <a:r>
              <a:rPr sz="2400" dirty="0">
                <a:latin typeface="Calibri"/>
                <a:cs typeface="Calibri"/>
              </a:rPr>
              <a:t>ed.). </a:t>
            </a:r>
            <a:r>
              <a:rPr sz="2400" spc="-10" dirty="0">
                <a:latin typeface="Calibri"/>
                <a:cs typeface="Calibri"/>
              </a:rPr>
              <a:t>California: </a:t>
            </a:r>
            <a:r>
              <a:rPr sz="2400" spc="-20" dirty="0">
                <a:latin typeface="Calibri"/>
                <a:cs typeface="Calibri"/>
              </a:rPr>
              <a:t>Wadsworth </a:t>
            </a:r>
            <a:r>
              <a:rPr sz="2400" spc="-15" dirty="0">
                <a:latin typeface="Calibri"/>
                <a:cs typeface="Calibri"/>
              </a:rPr>
              <a:t>Cengage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354965" marR="319405" indent="-342900">
              <a:lnSpc>
                <a:spcPts val="259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Gusukuma, </a:t>
            </a:r>
            <a:r>
              <a:rPr sz="2400" dirty="0">
                <a:latin typeface="Calibri"/>
                <a:cs typeface="Calibri"/>
              </a:rPr>
              <a:t>I. </a:t>
            </a:r>
            <a:r>
              <a:rPr sz="2400" spc="-125" dirty="0">
                <a:latin typeface="Calibri"/>
                <a:cs typeface="Calibri"/>
              </a:rPr>
              <a:t>V. </a:t>
            </a:r>
            <a:r>
              <a:rPr sz="2400" spc="-5" dirty="0">
                <a:latin typeface="Calibri"/>
                <a:cs typeface="Calibri"/>
              </a:rPr>
              <a:t>(2012). </a:t>
            </a:r>
            <a:r>
              <a:rPr sz="2400" dirty="0">
                <a:latin typeface="Calibri"/>
                <a:cs typeface="Calibri"/>
              </a:rPr>
              <a:t>Basic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Analysis </a:t>
            </a:r>
            <a:r>
              <a:rPr sz="2400" dirty="0">
                <a:latin typeface="Calibri"/>
                <a:cs typeface="Calibri"/>
              </a:rPr>
              <a:t>Guidelines </a:t>
            </a:r>
            <a:r>
              <a:rPr sz="2400" spc="-25" dirty="0">
                <a:latin typeface="Calibri"/>
                <a:cs typeface="Calibri"/>
              </a:rPr>
              <a:t>for  </a:t>
            </a:r>
            <a:r>
              <a:rPr sz="2400" spc="-10" dirty="0">
                <a:latin typeface="Calibri"/>
                <a:cs typeface="Calibri"/>
              </a:rPr>
              <a:t>Research </a:t>
            </a:r>
            <a:r>
              <a:rPr sz="2400" spc="-5" dirty="0">
                <a:latin typeface="Calibri"/>
                <a:cs typeface="Calibri"/>
              </a:rPr>
              <a:t>Students. </a:t>
            </a:r>
            <a:r>
              <a:rPr sz="2400" spc="-10" dirty="0">
                <a:latin typeface="Calibri"/>
                <a:cs typeface="Calibri"/>
              </a:rPr>
              <a:t>University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Mary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Hardin-Baylor.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354965" marR="194310" indent="-342900">
              <a:lnSpc>
                <a:spcPct val="90000"/>
              </a:lnSpc>
            </a:pPr>
            <a:r>
              <a:rPr sz="2400" spc="-45" dirty="0">
                <a:latin typeface="Calibri"/>
                <a:cs typeface="Calibri"/>
              </a:rPr>
              <a:t>Hair, </a:t>
            </a:r>
            <a:r>
              <a:rPr sz="2400" spc="-60" dirty="0">
                <a:latin typeface="Calibri"/>
                <a:cs typeface="Calibri"/>
              </a:rPr>
              <a:t>Jr., </a:t>
            </a:r>
            <a:r>
              <a:rPr sz="2400" spc="-15" dirty="0">
                <a:latin typeface="Calibri"/>
                <a:cs typeface="Calibri"/>
              </a:rPr>
              <a:t>J. </a:t>
            </a:r>
            <a:r>
              <a:rPr sz="2400" spc="-80" dirty="0">
                <a:latin typeface="Calibri"/>
                <a:cs typeface="Calibri"/>
              </a:rPr>
              <a:t>F., </a:t>
            </a:r>
            <a:r>
              <a:rPr sz="2400" spc="-30" dirty="0">
                <a:latin typeface="Calibri"/>
                <a:cs typeface="Calibri"/>
              </a:rPr>
              <a:t>Money, </a:t>
            </a:r>
            <a:r>
              <a:rPr sz="2400" spc="5" dirty="0">
                <a:latin typeface="Calibri"/>
                <a:cs typeface="Calibri"/>
              </a:rPr>
              <a:t>A. </a:t>
            </a:r>
            <a:r>
              <a:rPr sz="2400" spc="-5" dirty="0">
                <a:latin typeface="Calibri"/>
                <a:cs typeface="Calibri"/>
              </a:rPr>
              <a:t>H., Samouel, </a:t>
            </a:r>
            <a:r>
              <a:rPr sz="2400" spc="-105" dirty="0">
                <a:latin typeface="Calibri"/>
                <a:cs typeface="Calibri"/>
              </a:rPr>
              <a:t>P.,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20" dirty="0">
                <a:latin typeface="Calibri"/>
                <a:cs typeface="Calibri"/>
              </a:rPr>
              <a:t>Page, </a:t>
            </a:r>
            <a:r>
              <a:rPr sz="2400" dirty="0">
                <a:latin typeface="Calibri"/>
                <a:cs typeface="Calibri"/>
              </a:rPr>
              <a:t>M. </a:t>
            </a:r>
            <a:r>
              <a:rPr sz="2400" spc="-10" dirty="0">
                <a:latin typeface="Calibri"/>
                <a:cs typeface="Calibri"/>
              </a:rPr>
              <a:t>(2007).  </a:t>
            </a:r>
            <a:r>
              <a:rPr sz="2400" i="1" spc="-5" dirty="0">
                <a:latin typeface="Calibri"/>
                <a:cs typeface="Calibri"/>
              </a:rPr>
              <a:t>Research Methods </a:t>
            </a:r>
            <a:r>
              <a:rPr sz="2400" i="1" spc="-10" dirty="0">
                <a:latin typeface="Calibri"/>
                <a:cs typeface="Calibri"/>
              </a:rPr>
              <a:t>for </a:t>
            </a:r>
            <a:r>
              <a:rPr sz="2400" i="1" dirty="0">
                <a:latin typeface="Calibri"/>
                <a:cs typeface="Calibri"/>
              </a:rPr>
              <a:t>Business. </a:t>
            </a:r>
            <a:r>
              <a:rPr sz="2400" spc="-5" dirty="0">
                <a:latin typeface="Calibri"/>
                <a:cs typeface="Calibri"/>
              </a:rPr>
              <a:t>England: </a:t>
            </a:r>
            <a:r>
              <a:rPr sz="2400" dirty="0">
                <a:latin typeface="Calibri"/>
                <a:cs typeface="Calibri"/>
              </a:rPr>
              <a:t>John </a:t>
            </a:r>
            <a:r>
              <a:rPr sz="2400" spc="-5" dirty="0">
                <a:latin typeface="Calibri"/>
                <a:cs typeface="Calibri"/>
              </a:rPr>
              <a:t>Wiley </a:t>
            </a:r>
            <a:r>
              <a:rPr sz="2400" dirty="0">
                <a:latin typeface="Calibri"/>
                <a:cs typeface="Calibri"/>
              </a:rPr>
              <a:t>&amp;  </a:t>
            </a:r>
            <a:r>
              <a:rPr sz="2400" spc="-5" dirty="0">
                <a:latin typeface="Calibri"/>
                <a:cs typeface="Calibri"/>
              </a:rPr>
              <a:t>Sons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Ltd.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538" y="1152004"/>
            <a:ext cx="1921510" cy="753745"/>
          </a:xfrm>
          <a:prstGeom prst="rect">
            <a:avLst/>
          </a:prstGeom>
          <a:solidFill>
            <a:srgbClr val="4F612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6642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EDITING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838" y="1917922"/>
            <a:ext cx="1946910" cy="4639310"/>
          </a:xfrm>
          <a:prstGeom prst="rect">
            <a:avLst/>
          </a:prstGeom>
          <a:solidFill>
            <a:srgbClr val="D6E3BC">
              <a:alpha val="90194"/>
            </a:srgbClr>
          </a:solidFill>
          <a:ln w="25400">
            <a:solidFill>
              <a:srgbClr val="0066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67970" marR="157480" indent="-172720">
              <a:lnSpc>
                <a:spcPct val="91500"/>
              </a:lnSpc>
              <a:spcBef>
                <a:spcPts val="640"/>
              </a:spcBef>
              <a:buChar char="•"/>
              <a:tabLst>
                <a:tab pos="268605" algn="l"/>
              </a:tabLst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must be  </a:t>
            </a:r>
            <a:r>
              <a:rPr sz="1800" spc="-10" dirty="0">
                <a:latin typeface="Calibri"/>
                <a:cs typeface="Calibri"/>
              </a:rPr>
              <a:t>inspected </a:t>
            </a:r>
            <a:r>
              <a:rPr sz="1800" spc="-15" dirty="0">
                <a:latin typeface="Calibri"/>
                <a:cs typeface="Calibri"/>
              </a:rPr>
              <a:t>for  </a:t>
            </a:r>
            <a:r>
              <a:rPr sz="1800" spc="-10" dirty="0">
                <a:latin typeface="Calibri"/>
                <a:cs typeface="Calibri"/>
              </a:rPr>
              <a:t>completeness 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consistency.</a:t>
            </a:r>
            <a:endParaRPr sz="1800">
              <a:latin typeface="Calibri"/>
              <a:cs typeface="Calibri"/>
            </a:endParaRPr>
          </a:p>
          <a:p>
            <a:pPr marL="267970" marR="160655" indent="-172720">
              <a:lnSpc>
                <a:spcPct val="91700"/>
              </a:lnSpc>
              <a:spcBef>
                <a:spcPts val="325"/>
              </a:spcBef>
              <a:buChar char="•"/>
              <a:tabLst>
                <a:tab pos="268605" algn="l"/>
              </a:tabLst>
            </a:pPr>
            <a:r>
              <a:rPr sz="1800" dirty="0">
                <a:latin typeface="Calibri"/>
                <a:cs typeface="Calibri"/>
              </a:rPr>
              <a:t>E.g. a  </a:t>
            </a:r>
            <a:r>
              <a:rPr sz="1800" spc="-10" dirty="0">
                <a:latin typeface="Calibri"/>
                <a:cs typeface="Calibri"/>
              </a:rPr>
              <a:t>respondent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  </a:t>
            </a:r>
            <a:r>
              <a:rPr sz="1800" spc="-5" dirty="0">
                <a:latin typeface="Calibri"/>
                <a:cs typeface="Calibri"/>
              </a:rPr>
              <a:t>not answer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question on  marriage.</a:t>
            </a:r>
            <a:endParaRPr sz="1800">
              <a:latin typeface="Calibri"/>
              <a:cs typeface="Calibri"/>
            </a:endParaRPr>
          </a:p>
          <a:p>
            <a:pPr marL="267970" marR="180975" indent="-172720">
              <a:lnSpc>
                <a:spcPct val="91600"/>
              </a:lnSpc>
              <a:spcBef>
                <a:spcPts val="325"/>
              </a:spcBef>
              <a:buChar char="•"/>
              <a:tabLst>
                <a:tab pos="268605" algn="l"/>
              </a:tabLst>
            </a:pP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in other  questions,  </a:t>
            </a:r>
            <a:r>
              <a:rPr sz="1800" spc="-10" dirty="0">
                <a:latin typeface="Calibri"/>
                <a:cs typeface="Calibri"/>
              </a:rPr>
              <a:t>respondent  answers </a:t>
            </a:r>
            <a:r>
              <a:rPr sz="1800" spc="-5" dirty="0">
                <a:latin typeface="Calibri"/>
                <a:cs typeface="Calibri"/>
              </a:rPr>
              <a:t>that  </a:t>
            </a:r>
            <a:r>
              <a:rPr sz="1800" spc="-10" dirty="0">
                <a:latin typeface="Calibri"/>
                <a:cs typeface="Calibri"/>
              </a:rPr>
              <a:t>he/she </a:t>
            </a:r>
            <a:r>
              <a:rPr sz="1800" spc="-5" dirty="0">
                <a:latin typeface="Calibri"/>
                <a:cs typeface="Calibri"/>
              </a:rPr>
              <a:t>had  been married 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10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children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673" y="1152004"/>
            <a:ext cx="1921510" cy="753745"/>
          </a:xfrm>
          <a:prstGeom prst="rect">
            <a:avLst/>
          </a:prstGeom>
          <a:solidFill>
            <a:srgbClr val="4F612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0973" y="1917922"/>
            <a:ext cx="1946910" cy="4639310"/>
          </a:xfrm>
          <a:prstGeom prst="rect">
            <a:avLst/>
          </a:prstGeom>
          <a:solidFill>
            <a:srgbClr val="D6E3BC">
              <a:alpha val="90194"/>
            </a:srgbClr>
          </a:solidFill>
          <a:ln w="25400">
            <a:solidFill>
              <a:srgbClr val="0066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68605" marR="346710" indent="-172720">
              <a:lnSpc>
                <a:spcPct val="91500"/>
              </a:lnSpc>
              <a:spcBef>
                <a:spcPts val="640"/>
              </a:spcBef>
              <a:buChar char="•"/>
              <a:tabLst>
                <a:tab pos="269240" algn="l"/>
              </a:tabLst>
            </a:pPr>
            <a:r>
              <a:rPr sz="1800" spc="-5" dirty="0">
                <a:latin typeface="Calibri"/>
                <a:cs typeface="Calibri"/>
              </a:rPr>
              <a:t>Elimination of  </a:t>
            </a:r>
            <a:r>
              <a:rPr sz="1800" spc="-10" dirty="0">
                <a:latin typeface="Calibri"/>
                <a:cs typeface="Calibri"/>
              </a:rPr>
              <a:t>questionnaire  </a:t>
            </a:r>
            <a:r>
              <a:rPr sz="1800" spc="-5" dirty="0">
                <a:latin typeface="Calibri"/>
                <a:cs typeface="Calibri"/>
              </a:rPr>
              <a:t>(missing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&gt;10% 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total  </a:t>
            </a:r>
            <a:r>
              <a:rPr sz="1800" spc="-5" dirty="0">
                <a:latin typeface="Calibri"/>
                <a:cs typeface="Calibri"/>
              </a:rPr>
              <a:t>response)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2871" y="1152004"/>
            <a:ext cx="1921510" cy="753745"/>
          </a:xfrm>
          <a:prstGeom prst="rect">
            <a:avLst/>
          </a:prstGeom>
          <a:solidFill>
            <a:srgbClr val="4F6128"/>
          </a:solidFill>
        </p:spPr>
        <p:txBody>
          <a:bodyPr vert="horz" wrap="square" lIns="0" tIns="116205" rIns="0" bIns="0" rtlCol="0">
            <a:spAutoFit/>
          </a:bodyPr>
          <a:lstStyle/>
          <a:p>
            <a:pPr marL="652145" marR="186690" indent="-457200">
              <a:lnSpc>
                <a:spcPts val="1970"/>
              </a:lnSpc>
              <a:spcBef>
                <a:spcPts val="91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CODING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0171" y="1917922"/>
            <a:ext cx="1946910" cy="4639310"/>
          </a:xfrm>
          <a:prstGeom prst="rect">
            <a:avLst/>
          </a:prstGeom>
          <a:solidFill>
            <a:srgbClr val="D6E3BC">
              <a:alpha val="90194"/>
            </a:srgbClr>
          </a:solidFill>
          <a:ln w="25400">
            <a:solidFill>
              <a:srgbClr val="0066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68605" marR="225425" indent="-172720">
              <a:lnSpc>
                <a:spcPct val="91600"/>
              </a:lnSpc>
              <a:spcBef>
                <a:spcPts val="640"/>
              </a:spcBef>
              <a:buChar char="•"/>
              <a:tabLst>
                <a:tab pos="269240" algn="l"/>
              </a:tabLst>
            </a:pPr>
            <a:r>
              <a:rPr sz="1800" spc="-10" dirty="0">
                <a:latin typeface="Calibri"/>
                <a:cs typeface="Calibri"/>
              </a:rPr>
              <a:t>Involves  quantification  (process </a:t>
            </a:r>
            <a:r>
              <a:rPr sz="1800" spc="-5" dirty="0">
                <a:latin typeface="Calibri"/>
                <a:cs typeface="Calibri"/>
              </a:rPr>
              <a:t>of  </a:t>
            </a:r>
            <a:r>
              <a:rPr sz="1800" spc="-10" dirty="0">
                <a:latin typeface="Calibri"/>
                <a:cs typeface="Calibri"/>
              </a:rPr>
              <a:t>converting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numerical  </a:t>
            </a:r>
            <a:r>
              <a:rPr sz="1800" spc="-10" dirty="0">
                <a:latin typeface="Calibri"/>
                <a:cs typeface="Calibri"/>
              </a:rPr>
              <a:t>form)</a:t>
            </a:r>
            <a:endParaRPr sz="1800">
              <a:latin typeface="Calibri"/>
              <a:cs typeface="Calibri"/>
            </a:endParaRPr>
          </a:p>
          <a:p>
            <a:pPr marL="268605" marR="421640" indent="-172720">
              <a:lnSpc>
                <a:spcPts val="1980"/>
              </a:lnSpc>
              <a:spcBef>
                <a:spcPts val="360"/>
              </a:spcBef>
              <a:buChar char="•"/>
              <a:tabLst>
                <a:tab pos="269240" algn="l"/>
              </a:tabLst>
            </a:pPr>
            <a:r>
              <a:rPr sz="1800" dirty="0">
                <a:latin typeface="Calibri"/>
                <a:cs typeface="Calibri"/>
              </a:rPr>
              <a:t>E.g. </a:t>
            </a:r>
            <a:r>
              <a:rPr sz="1800" spc="-5" dirty="0">
                <a:latin typeface="Calibri"/>
                <a:cs typeface="Calibri"/>
              </a:rPr>
              <a:t>Male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  </a:t>
            </a:r>
            <a:r>
              <a:rPr sz="1800" spc="-5" dirty="0">
                <a:latin typeface="Calibri"/>
                <a:cs typeface="Calibri"/>
              </a:rPr>
              <a:t>Female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2068" y="1152004"/>
            <a:ext cx="1921510" cy="753745"/>
          </a:xfrm>
          <a:prstGeom prst="rect">
            <a:avLst/>
          </a:prstGeom>
          <a:solidFill>
            <a:srgbClr val="4F6128"/>
          </a:solidFill>
        </p:spPr>
        <p:txBody>
          <a:bodyPr vert="horz" wrap="square" lIns="0" tIns="116205" rIns="0" bIns="0" rtlCol="0">
            <a:spAutoFit/>
          </a:bodyPr>
          <a:lstStyle/>
          <a:p>
            <a:pPr marL="349250" marR="340360" indent="363855">
              <a:lnSpc>
                <a:spcPts val="1970"/>
              </a:lnSpc>
              <a:spcBef>
                <a:spcPts val="915"/>
              </a:spcBef>
            </a:pP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ANS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368" y="1917922"/>
            <a:ext cx="1946910" cy="4639310"/>
          </a:xfrm>
          <a:prstGeom prst="rect">
            <a:avLst/>
          </a:prstGeom>
          <a:solidFill>
            <a:srgbClr val="D6E3BC">
              <a:alpha val="90194"/>
            </a:srgbClr>
          </a:solidFill>
          <a:ln w="25400">
            <a:solidFill>
              <a:srgbClr val="0066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68605" marR="146050" indent="-172720">
              <a:lnSpc>
                <a:spcPct val="91600"/>
              </a:lnSpc>
              <a:spcBef>
                <a:spcPts val="640"/>
              </a:spcBef>
              <a:buChar char="•"/>
              <a:tabLst>
                <a:tab pos="269240" algn="l"/>
              </a:tabLst>
            </a:pPr>
            <a:r>
              <a:rPr sz="1800" spc="-5" dirty="0">
                <a:latin typeface="Calibri"/>
                <a:cs typeface="Calibri"/>
              </a:rPr>
              <a:t>Changing </a:t>
            </a:r>
            <a:r>
              <a:rPr sz="1800" spc="-15" dirty="0">
                <a:latin typeface="Calibri"/>
                <a:cs typeface="Calibri"/>
              </a:rPr>
              <a:t>data 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new  </a:t>
            </a:r>
            <a:r>
              <a:rPr sz="1800" spc="-10" dirty="0">
                <a:latin typeface="Calibri"/>
                <a:cs typeface="Calibri"/>
              </a:rPr>
              <a:t>format. </a:t>
            </a:r>
            <a:r>
              <a:rPr sz="1800" dirty="0">
                <a:latin typeface="Calibri"/>
                <a:cs typeface="Calibri"/>
              </a:rPr>
              <a:t>E.g. 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dirty="0">
                <a:latin typeface="Calibri"/>
                <a:cs typeface="Calibri"/>
              </a:rPr>
              <a:t>5 </a:t>
            </a:r>
            <a:r>
              <a:rPr sz="1800" spc="-15" dirty="0">
                <a:latin typeface="Calibri"/>
                <a:cs typeface="Calibri"/>
              </a:rPr>
              <a:t>Likert- 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Scale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 </a:t>
            </a:r>
            <a:r>
              <a:rPr sz="1800" spc="-10" dirty="0">
                <a:latin typeface="Calibri"/>
                <a:cs typeface="Calibri"/>
              </a:rPr>
              <a:t>categories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57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0497" y="459689"/>
            <a:ext cx="596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entury Gothic"/>
                <a:cs typeface="Century Gothic"/>
              </a:rPr>
              <a:t>2.1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444" y="386537"/>
            <a:ext cx="4188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60066"/>
                </a:solidFill>
              </a:rPr>
              <a:t>Data</a:t>
            </a:r>
            <a:r>
              <a:rPr sz="4000" spc="-55" dirty="0">
                <a:solidFill>
                  <a:srgbClr val="660066"/>
                </a:solidFill>
              </a:rPr>
              <a:t> </a:t>
            </a:r>
            <a:r>
              <a:rPr sz="4000" spc="-10" dirty="0">
                <a:solidFill>
                  <a:srgbClr val="660066"/>
                </a:solidFill>
              </a:rPr>
              <a:t>Preparation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459689"/>
            <a:ext cx="596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entury Gothic"/>
                <a:cs typeface="Century Gothic"/>
              </a:rPr>
              <a:t>2.2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86537"/>
            <a:ext cx="6631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60066"/>
                </a:solidFill>
              </a:rPr>
              <a:t>Types of Variables</a:t>
            </a:r>
            <a:r>
              <a:rPr sz="4000" spc="5" dirty="0">
                <a:solidFill>
                  <a:srgbClr val="660066"/>
                </a:solidFill>
              </a:rPr>
              <a:t> </a:t>
            </a:r>
            <a:r>
              <a:rPr sz="4000" spc="-5" dirty="0">
                <a:solidFill>
                  <a:srgbClr val="660066"/>
                </a:solidFill>
              </a:rPr>
              <a:t>Analysis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533400" y="1981200"/>
            <a:ext cx="2372360" cy="2872740"/>
          </a:xfrm>
          <a:custGeom>
            <a:avLst/>
            <a:gdLst/>
            <a:ahLst/>
            <a:cxnLst/>
            <a:rect l="l" t="t" r="r" b="b"/>
            <a:pathLst>
              <a:path w="2372360" h="2872740">
                <a:moveTo>
                  <a:pt x="2182368" y="0"/>
                </a:moveTo>
                <a:lnTo>
                  <a:pt x="189776" y="0"/>
                </a:lnTo>
                <a:lnTo>
                  <a:pt x="139325" y="6778"/>
                </a:lnTo>
                <a:lnTo>
                  <a:pt x="93991" y="25908"/>
                </a:lnTo>
                <a:lnTo>
                  <a:pt x="55583" y="55578"/>
                </a:lnTo>
                <a:lnTo>
                  <a:pt x="25909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0" y="2872740"/>
                </a:lnTo>
                <a:lnTo>
                  <a:pt x="2372233" y="2872740"/>
                </a:lnTo>
                <a:lnTo>
                  <a:pt x="2372233" y="189737"/>
                </a:lnTo>
                <a:lnTo>
                  <a:pt x="2365453" y="139303"/>
                </a:lnTo>
                <a:lnTo>
                  <a:pt x="2346320" y="93980"/>
                </a:lnTo>
                <a:lnTo>
                  <a:pt x="2316638" y="55578"/>
                </a:lnTo>
                <a:lnTo>
                  <a:pt x="2278215" y="25908"/>
                </a:lnTo>
                <a:lnTo>
                  <a:pt x="2232856" y="6778"/>
                </a:lnTo>
                <a:lnTo>
                  <a:pt x="218236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1981200"/>
            <a:ext cx="2372360" cy="2872740"/>
          </a:xfrm>
          <a:custGeom>
            <a:avLst/>
            <a:gdLst/>
            <a:ahLst/>
            <a:cxnLst/>
            <a:rect l="l" t="t" r="r" b="b"/>
            <a:pathLst>
              <a:path w="2372360" h="2872740">
                <a:moveTo>
                  <a:pt x="189776" y="0"/>
                </a:moveTo>
                <a:lnTo>
                  <a:pt x="2182368" y="0"/>
                </a:lnTo>
                <a:lnTo>
                  <a:pt x="2232856" y="6778"/>
                </a:lnTo>
                <a:lnTo>
                  <a:pt x="2278215" y="25908"/>
                </a:lnTo>
                <a:lnTo>
                  <a:pt x="2316638" y="55578"/>
                </a:lnTo>
                <a:lnTo>
                  <a:pt x="2346320" y="93980"/>
                </a:lnTo>
                <a:lnTo>
                  <a:pt x="2365453" y="139303"/>
                </a:lnTo>
                <a:lnTo>
                  <a:pt x="2372233" y="189737"/>
                </a:lnTo>
                <a:lnTo>
                  <a:pt x="2372233" y="2872740"/>
                </a:lnTo>
                <a:lnTo>
                  <a:pt x="0" y="2872740"/>
                </a:lnTo>
                <a:lnTo>
                  <a:pt x="0" y="189737"/>
                </a:lnTo>
                <a:lnTo>
                  <a:pt x="6778" y="139303"/>
                </a:lnTo>
                <a:lnTo>
                  <a:pt x="25909" y="93979"/>
                </a:lnTo>
                <a:lnTo>
                  <a:pt x="55583" y="55578"/>
                </a:lnTo>
                <a:lnTo>
                  <a:pt x="93991" y="25907"/>
                </a:lnTo>
                <a:lnTo>
                  <a:pt x="139325" y="6778"/>
                </a:lnTo>
                <a:lnTo>
                  <a:pt x="189776" y="0"/>
                </a:lnTo>
                <a:close/>
              </a:path>
            </a:pathLst>
          </a:custGeom>
          <a:ln w="5715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557" y="2055622"/>
            <a:ext cx="1852930" cy="135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2155"/>
              </a:lnSpc>
              <a:spcBef>
                <a:spcPts val="95"/>
              </a:spcBef>
              <a:buFont typeface="Calibri"/>
              <a:buChar char="•"/>
              <a:tabLst>
                <a:tab pos="185420" algn="l"/>
              </a:tabLst>
            </a:pPr>
            <a:r>
              <a:rPr sz="1900" b="1" spc="-10" dirty="0">
                <a:latin typeface="Calibri"/>
                <a:cs typeface="Calibri"/>
              </a:rPr>
              <a:t>One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variable</a:t>
            </a:r>
            <a:endParaRPr sz="1900">
              <a:latin typeface="Calibri"/>
              <a:cs typeface="Calibri"/>
            </a:endParaRPr>
          </a:p>
          <a:p>
            <a:pPr marL="184785">
              <a:lnSpc>
                <a:spcPts val="3715"/>
              </a:lnSpc>
            </a:pPr>
            <a:r>
              <a:rPr sz="2800" b="1" spc="-5" dirty="0">
                <a:solidFill>
                  <a:srgbClr val="FF0000"/>
                </a:solidFill>
                <a:latin typeface="Agency FB"/>
                <a:cs typeface="Agency FB"/>
              </a:rPr>
              <a:t>(</a:t>
            </a:r>
            <a:r>
              <a:rPr sz="3200" b="1" spc="-5" dirty="0">
                <a:solidFill>
                  <a:srgbClr val="FF0000"/>
                </a:solidFill>
                <a:latin typeface="Agency FB"/>
                <a:cs typeface="Agency FB"/>
              </a:rPr>
              <a:t>Univariate</a:t>
            </a:r>
            <a:r>
              <a:rPr sz="2800" b="1" spc="-5" dirty="0">
                <a:solidFill>
                  <a:srgbClr val="FF0000"/>
                </a:solidFill>
                <a:latin typeface="Agency FB"/>
                <a:cs typeface="Agency FB"/>
              </a:rPr>
              <a:t>)</a:t>
            </a:r>
            <a:endParaRPr sz="2800">
              <a:latin typeface="Agency FB"/>
              <a:cs typeface="Agency FB"/>
            </a:endParaRPr>
          </a:p>
          <a:p>
            <a:pPr marL="184785" marR="5080" indent="-172720">
              <a:lnSpc>
                <a:spcPts val="2090"/>
              </a:lnSpc>
              <a:spcBef>
                <a:spcPts val="484"/>
              </a:spcBef>
              <a:buFont typeface="Calibri"/>
              <a:buChar char="•"/>
              <a:tabLst>
                <a:tab pos="185420" algn="l"/>
              </a:tabLst>
            </a:pPr>
            <a:r>
              <a:rPr sz="1900" b="1" dirty="0">
                <a:latin typeface="Calibri"/>
                <a:cs typeface="Calibri"/>
              </a:rPr>
              <a:t>E.g. </a:t>
            </a:r>
            <a:r>
              <a:rPr sz="1900" b="1" spc="-10" dirty="0">
                <a:latin typeface="Calibri"/>
                <a:cs typeface="Calibri"/>
              </a:rPr>
              <a:t>Age,</a:t>
            </a:r>
            <a:r>
              <a:rPr sz="1900" b="1" spc="-70" dirty="0">
                <a:latin typeface="Calibri"/>
                <a:cs typeface="Calibri"/>
              </a:rPr>
              <a:t> </a:t>
            </a:r>
            <a:r>
              <a:rPr sz="1900" b="1" spc="-30" dirty="0">
                <a:latin typeface="Calibri"/>
                <a:cs typeface="Calibri"/>
              </a:rPr>
              <a:t>gender,  </a:t>
            </a:r>
            <a:r>
              <a:rPr sz="1900" b="1" spc="-5" dirty="0">
                <a:latin typeface="Calibri"/>
                <a:cs typeface="Calibri"/>
              </a:rPr>
              <a:t>income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etc.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4876800"/>
            <a:ext cx="2640965" cy="985519"/>
          </a:xfrm>
          <a:custGeom>
            <a:avLst/>
            <a:gdLst/>
            <a:ahLst/>
            <a:cxnLst/>
            <a:rect l="l" t="t" r="r" b="b"/>
            <a:pathLst>
              <a:path w="2640965" h="985520">
                <a:moveTo>
                  <a:pt x="0" y="985329"/>
                </a:moveTo>
                <a:lnTo>
                  <a:pt x="2640584" y="985329"/>
                </a:lnTo>
                <a:lnTo>
                  <a:pt x="2640584" y="0"/>
                </a:lnTo>
                <a:lnTo>
                  <a:pt x="0" y="0"/>
                </a:lnTo>
                <a:lnTo>
                  <a:pt x="0" y="985329"/>
                </a:lnTo>
                <a:close/>
              </a:path>
            </a:pathLst>
          </a:custGeom>
          <a:solidFill>
            <a:srgbClr val="46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876800"/>
            <a:ext cx="2640965" cy="985519"/>
          </a:xfrm>
          <a:custGeom>
            <a:avLst/>
            <a:gdLst/>
            <a:ahLst/>
            <a:cxnLst/>
            <a:rect l="l" t="t" r="r" b="b"/>
            <a:pathLst>
              <a:path w="2640965" h="985520">
                <a:moveTo>
                  <a:pt x="0" y="985329"/>
                </a:moveTo>
                <a:lnTo>
                  <a:pt x="2640584" y="985329"/>
                </a:lnTo>
                <a:lnTo>
                  <a:pt x="2640584" y="0"/>
                </a:lnTo>
                <a:lnTo>
                  <a:pt x="0" y="0"/>
                </a:lnTo>
                <a:lnTo>
                  <a:pt x="0" y="985329"/>
                </a:lnTo>
                <a:close/>
              </a:path>
            </a:pathLst>
          </a:custGeom>
          <a:ln w="5715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7042" y="5051552"/>
            <a:ext cx="1245235" cy="5797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325"/>
              </a:spcBef>
            </a:pP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UN</a:t>
            </a:r>
            <a:r>
              <a:rPr sz="1900" b="1" spc="-15" dirty="0">
                <a:solidFill>
                  <a:srgbClr val="FFFF66"/>
                </a:solidFill>
                <a:latin typeface="Calibri"/>
                <a:cs typeface="Calibri"/>
              </a:rPr>
              <a:t>I</a:t>
            </a:r>
            <a:r>
              <a:rPr sz="1900" b="1" spc="-110" dirty="0">
                <a:solidFill>
                  <a:srgbClr val="FFFF66"/>
                </a:solidFill>
                <a:latin typeface="Calibri"/>
                <a:cs typeface="Calibri"/>
              </a:rPr>
              <a:t>V</a:t>
            </a: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ARI</a:t>
            </a:r>
            <a:r>
              <a:rPr sz="1900" b="1" spc="-150" dirty="0">
                <a:solidFill>
                  <a:srgbClr val="FFFF66"/>
                </a:solidFill>
                <a:latin typeface="Calibri"/>
                <a:cs typeface="Calibri"/>
              </a:rPr>
              <a:t>A</a:t>
            </a:r>
            <a:r>
              <a:rPr sz="1900" b="1" spc="-10" dirty="0">
                <a:solidFill>
                  <a:srgbClr val="FFFF66"/>
                </a:solidFill>
                <a:latin typeface="Calibri"/>
                <a:cs typeface="Calibri"/>
              </a:rPr>
              <a:t>TE  </a:t>
            </a:r>
            <a:r>
              <a:rPr sz="1900" b="1" spc="-30" dirty="0">
                <a:solidFill>
                  <a:srgbClr val="FFFF66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7435" y="4692396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415035" y="0"/>
                </a:moveTo>
                <a:lnTo>
                  <a:pt x="366630" y="2793"/>
                </a:lnTo>
                <a:lnTo>
                  <a:pt x="319866" y="10967"/>
                </a:lnTo>
                <a:lnTo>
                  <a:pt x="275054" y="24209"/>
                </a:lnTo>
                <a:lnTo>
                  <a:pt x="232506" y="42206"/>
                </a:lnTo>
                <a:lnTo>
                  <a:pt x="192532" y="64648"/>
                </a:lnTo>
                <a:lnTo>
                  <a:pt x="155445" y="91223"/>
                </a:lnTo>
                <a:lnTo>
                  <a:pt x="121554" y="121618"/>
                </a:lnTo>
                <a:lnTo>
                  <a:pt x="91173" y="155522"/>
                </a:lnTo>
                <a:lnTo>
                  <a:pt x="64611" y="192622"/>
                </a:lnTo>
                <a:lnTo>
                  <a:pt x="42181" y="232608"/>
                </a:lnTo>
                <a:lnTo>
                  <a:pt x="24194" y="275166"/>
                </a:lnTo>
                <a:lnTo>
                  <a:pt x="10960" y="319986"/>
                </a:lnTo>
                <a:lnTo>
                  <a:pt x="2792" y="366756"/>
                </a:lnTo>
                <a:lnTo>
                  <a:pt x="0" y="415162"/>
                </a:lnTo>
                <a:lnTo>
                  <a:pt x="2792" y="463569"/>
                </a:lnTo>
                <a:lnTo>
                  <a:pt x="10960" y="510339"/>
                </a:lnTo>
                <a:lnTo>
                  <a:pt x="24194" y="555159"/>
                </a:lnTo>
                <a:lnTo>
                  <a:pt x="42181" y="597717"/>
                </a:lnTo>
                <a:lnTo>
                  <a:pt x="64611" y="637703"/>
                </a:lnTo>
                <a:lnTo>
                  <a:pt x="91173" y="674803"/>
                </a:lnTo>
                <a:lnTo>
                  <a:pt x="121554" y="708707"/>
                </a:lnTo>
                <a:lnTo>
                  <a:pt x="155445" y="739102"/>
                </a:lnTo>
                <a:lnTo>
                  <a:pt x="192532" y="765677"/>
                </a:lnTo>
                <a:lnTo>
                  <a:pt x="232506" y="788119"/>
                </a:lnTo>
                <a:lnTo>
                  <a:pt x="275054" y="806116"/>
                </a:lnTo>
                <a:lnTo>
                  <a:pt x="319866" y="819358"/>
                </a:lnTo>
                <a:lnTo>
                  <a:pt x="366630" y="827532"/>
                </a:lnTo>
                <a:lnTo>
                  <a:pt x="415035" y="830325"/>
                </a:lnTo>
                <a:lnTo>
                  <a:pt x="463466" y="827532"/>
                </a:lnTo>
                <a:lnTo>
                  <a:pt x="510252" y="819358"/>
                </a:lnTo>
                <a:lnTo>
                  <a:pt x="555082" y="806116"/>
                </a:lnTo>
                <a:lnTo>
                  <a:pt x="597646" y="788119"/>
                </a:lnTo>
                <a:lnTo>
                  <a:pt x="637632" y="765677"/>
                </a:lnTo>
                <a:lnTo>
                  <a:pt x="674730" y="739102"/>
                </a:lnTo>
                <a:lnTo>
                  <a:pt x="708628" y="708707"/>
                </a:lnTo>
                <a:lnTo>
                  <a:pt x="739015" y="674803"/>
                </a:lnTo>
                <a:lnTo>
                  <a:pt x="765581" y="637703"/>
                </a:lnTo>
                <a:lnTo>
                  <a:pt x="788014" y="597717"/>
                </a:lnTo>
                <a:lnTo>
                  <a:pt x="806003" y="555159"/>
                </a:lnTo>
                <a:lnTo>
                  <a:pt x="819238" y="510339"/>
                </a:lnTo>
                <a:lnTo>
                  <a:pt x="827406" y="463569"/>
                </a:lnTo>
                <a:lnTo>
                  <a:pt x="830198" y="415162"/>
                </a:lnTo>
                <a:lnTo>
                  <a:pt x="827406" y="366756"/>
                </a:lnTo>
                <a:lnTo>
                  <a:pt x="819238" y="319986"/>
                </a:lnTo>
                <a:lnTo>
                  <a:pt x="806003" y="275166"/>
                </a:lnTo>
                <a:lnTo>
                  <a:pt x="788014" y="232608"/>
                </a:lnTo>
                <a:lnTo>
                  <a:pt x="765581" y="192622"/>
                </a:lnTo>
                <a:lnTo>
                  <a:pt x="739015" y="155522"/>
                </a:lnTo>
                <a:lnTo>
                  <a:pt x="708628" y="121618"/>
                </a:lnTo>
                <a:lnTo>
                  <a:pt x="674730" y="91223"/>
                </a:lnTo>
                <a:lnTo>
                  <a:pt x="637632" y="64648"/>
                </a:lnTo>
                <a:lnTo>
                  <a:pt x="597646" y="42206"/>
                </a:lnTo>
                <a:lnTo>
                  <a:pt x="555082" y="24209"/>
                </a:lnTo>
                <a:lnTo>
                  <a:pt x="510252" y="10967"/>
                </a:lnTo>
                <a:lnTo>
                  <a:pt x="463466" y="2793"/>
                </a:lnTo>
                <a:lnTo>
                  <a:pt x="415035" y="0"/>
                </a:lnTo>
                <a:close/>
              </a:path>
            </a:pathLst>
          </a:custGeom>
          <a:solidFill>
            <a:srgbClr val="FFCC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7435" y="4692396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0" y="415162"/>
                </a:moveTo>
                <a:lnTo>
                  <a:pt x="2792" y="366756"/>
                </a:lnTo>
                <a:lnTo>
                  <a:pt x="10960" y="319986"/>
                </a:lnTo>
                <a:lnTo>
                  <a:pt x="24194" y="275166"/>
                </a:lnTo>
                <a:lnTo>
                  <a:pt x="42181" y="232608"/>
                </a:lnTo>
                <a:lnTo>
                  <a:pt x="64611" y="192622"/>
                </a:lnTo>
                <a:lnTo>
                  <a:pt x="91173" y="155522"/>
                </a:lnTo>
                <a:lnTo>
                  <a:pt x="121554" y="121618"/>
                </a:lnTo>
                <a:lnTo>
                  <a:pt x="155445" y="91223"/>
                </a:lnTo>
                <a:lnTo>
                  <a:pt x="192532" y="64648"/>
                </a:lnTo>
                <a:lnTo>
                  <a:pt x="232506" y="42206"/>
                </a:lnTo>
                <a:lnTo>
                  <a:pt x="275054" y="24209"/>
                </a:lnTo>
                <a:lnTo>
                  <a:pt x="319866" y="10967"/>
                </a:lnTo>
                <a:lnTo>
                  <a:pt x="366630" y="2793"/>
                </a:lnTo>
                <a:lnTo>
                  <a:pt x="415035" y="0"/>
                </a:lnTo>
                <a:lnTo>
                  <a:pt x="463466" y="2793"/>
                </a:lnTo>
                <a:lnTo>
                  <a:pt x="510252" y="10967"/>
                </a:lnTo>
                <a:lnTo>
                  <a:pt x="555082" y="24209"/>
                </a:lnTo>
                <a:lnTo>
                  <a:pt x="597646" y="42206"/>
                </a:lnTo>
                <a:lnTo>
                  <a:pt x="637632" y="64648"/>
                </a:lnTo>
                <a:lnTo>
                  <a:pt x="674730" y="91223"/>
                </a:lnTo>
                <a:lnTo>
                  <a:pt x="708628" y="121618"/>
                </a:lnTo>
                <a:lnTo>
                  <a:pt x="739015" y="155522"/>
                </a:lnTo>
                <a:lnTo>
                  <a:pt x="765581" y="192622"/>
                </a:lnTo>
                <a:lnTo>
                  <a:pt x="788014" y="232608"/>
                </a:lnTo>
                <a:lnTo>
                  <a:pt x="806003" y="275166"/>
                </a:lnTo>
                <a:lnTo>
                  <a:pt x="819238" y="319986"/>
                </a:lnTo>
                <a:lnTo>
                  <a:pt x="827406" y="366756"/>
                </a:lnTo>
                <a:lnTo>
                  <a:pt x="830198" y="415162"/>
                </a:lnTo>
                <a:lnTo>
                  <a:pt x="827406" y="463569"/>
                </a:lnTo>
                <a:lnTo>
                  <a:pt x="819238" y="510339"/>
                </a:lnTo>
                <a:lnTo>
                  <a:pt x="806003" y="555159"/>
                </a:lnTo>
                <a:lnTo>
                  <a:pt x="788014" y="597717"/>
                </a:lnTo>
                <a:lnTo>
                  <a:pt x="765581" y="637703"/>
                </a:lnTo>
                <a:lnTo>
                  <a:pt x="739015" y="674803"/>
                </a:lnTo>
                <a:lnTo>
                  <a:pt x="708628" y="708707"/>
                </a:lnTo>
                <a:lnTo>
                  <a:pt x="674730" y="739102"/>
                </a:lnTo>
                <a:lnTo>
                  <a:pt x="637632" y="765677"/>
                </a:lnTo>
                <a:lnTo>
                  <a:pt x="597646" y="788119"/>
                </a:lnTo>
                <a:lnTo>
                  <a:pt x="555082" y="806116"/>
                </a:lnTo>
                <a:lnTo>
                  <a:pt x="510252" y="819358"/>
                </a:lnTo>
                <a:lnTo>
                  <a:pt x="463466" y="827532"/>
                </a:lnTo>
                <a:lnTo>
                  <a:pt x="415035" y="830325"/>
                </a:lnTo>
                <a:lnTo>
                  <a:pt x="366630" y="827532"/>
                </a:lnTo>
                <a:lnTo>
                  <a:pt x="319866" y="819358"/>
                </a:lnTo>
                <a:lnTo>
                  <a:pt x="275054" y="806116"/>
                </a:lnTo>
                <a:lnTo>
                  <a:pt x="232506" y="788119"/>
                </a:lnTo>
                <a:lnTo>
                  <a:pt x="192532" y="765677"/>
                </a:lnTo>
                <a:lnTo>
                  <a:pt x="155445" y="739102"/>
                </a:lnTo>
                <a:lnTo>
                  <a:pt x="121554" y="708707"/>
                </a:lnTo>
                <a:lnTo>
                  <a:pt x="91173" y="674803"/>
                </a:lnTo>
                <a:lnTo>
                  <a:pt x="64611" y="637703"/>
                </a:lnTo>
                <a:lnTo>
                  <a:pt x="42181" y="597717"/>
                </a:lnTo>
                <a:lnTo>
                  <a:pt x="24194" y="555159"/>
                </a:lnTo>
                <a:lnTo>
                  <a:pt x="10960" y="510339"/>
                </a:lnTo>
                <a:lnTo>
                  <a:pt x="2792" y="463569"/>
                </a:lnTo>
                <a:lnTo>
                  <a:pt x="0" y="415162"/>
                </a:lnTo>
                <a:close/>
              </a:path>
            </a:pathLst>
          </a:custGeom>
          <a:ln w="254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200" y="1981200"/>
            <a:ext cx="2372360" cy="2872740"/>
          </a:xfrm>
          <a:custGeom>
            <a:avLst/>
            <a:gdLst/>
            <a:ahLst/>
            <a:cxnLst/>
            <a:rect l="l" t="t" r="r" b="b"/>
            <a:pathLst>
              <a:path w="2372360" h="2872740">
                <a:moveTo>
                  <a:pt x="2182367" y="0"/>
                </a:moveTo>
                <a:lnTo>
                  <a:pt x="189737" y="0"/>
                </a:lnTo>
                <a:lnTo>
                  <a:pt x="139303" y="6778"/>
                </a:lnTo>
                <a:lnTo>
                  <a:pt x="93979" y="25908"/>
                </a:lnTo>
                <a:lnTo>
                  <a:pt x="55578" y="55578"/>
                </a:lnTo>
                <a:lnTo>
                  <a:pt x="25908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0" y="2872740"/>
                </a:lnTo>
                <a:lnTo>
                  <a:pt x="2372233" y="2872740"/>
                </a:lnTo>
                <a:lnTo>
                  <a:pt x="2372233" y="189737"/>
                </a:lnTo>
                <a:lnTo>
                  <a:pt x="2365453" y="139303"/>
                </a:lnTo>
                <a:lnTo>
                  <a:pt x="2346320" y="93980"/>
                </a:lnTo>
                <a:lnTo>
                  <a:pt x="2316638" y="55578"/>
                </a:lnTo>
                <a:lnTo>
                  <a:pt x="2278215" y="25908"/>
                </a:lnTo>
                <a:lnTo>
                  <a:pt x="2232856" y="6778"/>
                </a:lnTo>
                <a:lnTo>
                  <a:pt x="218236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5200" y="1981200"/>
            <a:ext cx="2372360" cy="2872740"/>
          </a:xfrm>
          <a:custGeom>
            <a:avLst/>
            <a:gdLst/>
            <a:ahLst/>
            <a:cxnLst/>
            <a:rect l="l" t="t" r="r" b="b"/>
            <a:pathLst>
              <a:path w="2372360" h="2872740">
                <a:moveTo>
                  <a:pt x="189737" y="0"/>
                </a:moveTo>
                <a:lnTo>
                  <a:pt x="2182367" y="0"/>
                </a:lnTo>
                <a:lnTo>
                  <a:pt x="2232856" y="6778"/>
                </a:lnTo>
                <a:lnTo>
                  <a:pt x="2278215" y="25908"/>
                </a:lnTo>
                <a:lnTo>
                  <a:pt x="2316638" y="55578"/>
                </a:lnTo>
                <a:lnTo>
                  <a:pt x="2346320" y="93980"/>
                </a:lnTo>
                <a:lnTo>
                  <a:pt x="2365453" y="139303"/>
                </a:lnTo>
                <a:lnTo>
                  <a:pt x="2372233" y="189737"/>
                </a:lnTo>
                <a:lnTo>
                  <a:pt x="2372233" y="2872740"/>
                </a:lnTo>
                <a:lnTo>
                  <a:pt x="0" y="2872740"/>
                </a:lnTo>
                <a:lnTo>
                  <a:pt x="0" y="189737"/>
                </a:lnTo>
                <a:lnTo>
                  <a:pt x="6778" y="139303"/>
                </a:lnTo>
                <a:lnTo>
                  <a:pt x="25908" y="93979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7" y="0"/>
                </a:lnTo>
                <a:close/>
              </a:path>
            </a:pathLst>
          </a:custGeom>
          <a:ln w="5715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81527" y="2067306"/>
            <a:ext cx="2138680" cy="1658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010"/>
              </a:lnSpc>
              <a:spcBef>
                <a:spcPts val="105"/>
              </a:spcBef>
              <a:buFont typeface="Calibri"/>
              <a:buChar char="•"/>
              <a:tabLst>
                <a:tab pos="241935" algn="l"/>
              </a:tabLst>
            </a:pPr>
            <a:r>
              <a:rPr sz="2600" b="1" spc="-35" dirty="0">
                <a:latin typeface="Calibri"/>
                <a:cs typeface="Calibri"/>
              </a:rPr>
              <a:t>Two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variables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3729"/>
              </a:lnSpc>
            </a:pPr>
            <a:r>
              <a:rPr sz="3200" b="1" spc="-5" dirty="0">
                <a:solidFill>
                  <a:srgbClr val="FF0000"/>
                </a:solidFill>
                <a:latin typeface="Agency FB"/>
                <a:cs typeface="Agency FB"/>
              </a:rPr>
              <a:t>(Bivariate)</a:t>
            </a:r>
            <a:endParaRPr sz="3200">
              <a:latin typeface="Agency FB"/>
              <a:cs typeface="Agency FB"/>
            </a:endParaRPr>
          </a:p>
          <a:p>
            <a:pPr marL="241300" marR="51435" indent="-229235">
              <a:lnSpc>
                <a:spcPts val="2860"/>
              </a:lnSpc>
              <a:spcBef>
                <a:spcPts val="440"/>
              </a:spcBef>
              <a:buFont typeface="Calibri"/>
              <a:buChar char="•"/>
              <a:tabLst>
                <a:tab pos="241935" algn="l"/>
              </a:tabLst>
            </a:pPr>
            <a:r>
              <a:rPr sz="2600" b="1" spc="5" dirty="0">
                <a:latin typeface="Calibri"/>
                <a:cs typeface="Calibri"/>
              </a:rPr>
              <a:t>E.g. </a:t>
            </a:r>
            <a:r>
              <a:rPr sz="2600" b="1" spc="-10" dirty="0">
                <a:latin typeface="Calibri"/>
                <a:cs typeface="Calibri"/>
              </a:rPr>
              <a:t>gender</a:t>
            </a:r>
            <a:r>
              <a:rPr sz="2600" b="1" spc="-9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&amp;  </a:t>
            </a:r>
            <a:r>
              <a:rPr sz="2600" b="1" spc="-50" dirty="0">
                <a:latin typeface="Calibri"/>
                <a:cs typeface="Calibri"/>
              </a:rPr>
              <a:t>CGPA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64991" y="4876800"/>
            <a:ext cx="2640965" cy="985519"/>
          </a:xfrm>
          <a:custGeom>
            <a:avLst/>
            <a:gdLst/>
            <a:ahLst/>
            <a:cxnLst/>
            <a:rect l="l" t="t" r="r" b="b"/>
            <a:pathLst>
              <a:path w="2640965" h="985520">
                <a:moveTo>
                  <a:pt x="0" y="985329"/>
                </a:moveTo>
                <a:lnTo>
                  <a:pt x="2640584" y="985329"/>
                </a:lnTo>
                <a:lnTo>
                  <a:pt x="2640584" y="0"/>
                </a:lnTo>
                <a:lnTo>
                  <a:pt x="0" y="0"/>
                </a:lnTo>
                <a:lnTo>
                  <a:pt x="0" y="985329"/>
                </a:lnTo>
                <a:close/>
              </a:path>
            </a:pathLst>
          </a:custGeom>
          <a:solidFill>
            <a:srgbClr val="46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4991" y="4876800"/>
            <a:ext cx="2640965" cy="985519"/>
          </a:xfrm>
          <a:custGeom>
            <a:avLst/>
            <a:gdLst/>
            <a:ahLst/>
            <a:cxnLst/>
            <a:rect l="l" t="t" r="r" b="b"/>
            <a:pathLst>
              <a:path w="2640965" h="985520">
                <a:moveTo>
                  <a:pt x="0" y="985329"/>
                </a:moveTo>
                <a:lnTo>
                  <a:pt x="2640584" y="985329"/>
                </a:lnTo>
                <a:lnTo>
                  <a:pt x="2640584" y="0"/>
                </a:lnTo>
                <a:lnTo>
                  <a:pt x="0" y="0"/>
                </a:lnTo>
                <a:lnTo>
                  <a:pt x="0" y="985329"/>
                </a:lnTo>
                <a:close/>
              </a:path>
            </a:pathLst>
          </a:custGeom>
          <a:ln w="5715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25190" y="5051552"/>
            <a:ext cx="1065530" cy="5797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325"/>
              </a:spcBef>
            </a:pP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BI</a:t>
            </a:r>
            <a:r>
              <a:rPr sz="1900" b="1" spc="-105" dirty="0">
                <a:solidFill>
                  <a:srgbClr val="FFFF66"/>
                </a:solidFill>
                <a:latin typeface="Calibri"/>
                <a:cs typeface="Calibri"/>
              </a:rPr>
              <a:t>V</a:t>
            </a: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ARI</a:t>
            </a:r>
            <a:r>
              <a:rPr sz="1900" b="1" spc="-150" dirty="0">
                <a:solidFill>
                  <a:srgbClr val="FFFF66"/>
                </a:solidFill>
                <a:latin typeface="Calibri"/>
                <a:cs typeface="Calibri"/>
              </a:rPr>
              <a:t>A</a:t>
            </a:r>
            <a:r>
              <a:rPr sz="1900" b="1" spc="-10" dirty="0">
                <a:solidFill>
                  <a:srgbClr val="FFFF66"/>
                </a:solidFill>
                <a:latin typeface="Calibri"/>
                <a:cs typeface="Calibri"/>
              </a:rPr>
              <a:t>TE  </a:t>
            </a:r>
            <a:r>
              <a:rPr sz="1900" b="1" spc="-30" dirty="0">
                <a:solidFill>
                  <a:srgbClr val="FFFF66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45227" y="4692396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415163" y="0"/>
                </a:moveTo>
                <a:lnTo>
                  <a:pt x="366732" y="2793"/>
                </a:lnTo>
                <a:lnTo>
                  <a:pt x="319946" y="10967"/>
                </a:lnTo>
                <a:lnTo>
                  <a:pt x="275116" y="24209"/>
                </a:lnTo>
                <a:lnTo>
                  <a:pt x="232552" y="42206"/>
                </a:lnTo>
                <a:lnTo>
                  <a:pt x="192566" y="64648"/>
                </a:lnTo>
                <a:lnTo>
                  <a:pt x="155468" y="91223"/>
                </a:lnTo>
                <a:lnTo>
                  <a:pt x="121570" y="121618"/>
                </a:lnTo>
                <a:lnTo>
                  <a:pt x="91183" y="155522"/>
                </a:lnTo>
                <a:lnTo>
                  <a:pt x="64617" y="192622"/>
                </a:lnTo>
                <a:lnTo>
                  <a:pt x="42184" y="232608"/>
                </a:lnTo>
                <a:lnTo>
                  <a:pt x="24195" y="275166"/>
                </a:lnTo>
                <a:lnTo>
                  <a:pt x="10960" y="319986"/>
                </a:lnTo>
                <a:lnTo>
                  <a:pt x="2792" y="366756"/>
                </a:lnTo>
                <a:lnTo>
                  <a:pt x="0" y="415162"/>
                </a:lnTo>
                <a:lnTo>
                  <a:pt x="2792" y="463569"/>
                </a:lnTo>
                <a:lnTo>
                  <a:pt x="10960" y="510339"/>
                </a:lnTo>
                <a:lnTo>
                  <a:pt x="24195" y="555159"/>
                </a:lnTo>
                <a:lnTo>
                  <a:pt x="42184" y="597717"/>
                </a:lnTo>
                <a:lnTo>
                  <a:pt x="64617" y="637703"/>
                </a:lnTo>
                <a:lnTo>
                  <a:pt x="91183" y="674803"/>
                </a:lnTo>
                <a:lnTo>
                  <a:pt x="121570" y="708707"/>
                </a:lnTo>
                <a:lnTo>
                  <a:pt x="155468" y="739102"/>
                </a:lnTo>
                <a:lnTo>
                  <a:pt x="192566" y="765677"/>
                </a:lnTo>
                <a:lnTo>
                  <a:pt x="232552" y="788119"/>
                </a:lnTo>
                <a:lnTo>
                  <a:pt x="275116" y="806116"/>
                </a:lnTo>
                <a:lnTo>
                  <a:pt x="319946" y="819358"/>
                </a:lnTo>
                <a:lnTo>
                  <a:pt x="366732" y="827532"/>
                </a:lnTo>
                <a:lnTo>
                  <a:pt x="415163" y="830325"/>
                </a:lnTo>
                <a:lnTo>
                  <a:pt x="463568" y="827532"/>
                </a:lnTo>
                <a:lnTo>
                  <a:pt x="510332" y="819358"/>
                </a:lnTo>
                <a:lnTo>
                  <a:pt x="555144" y="806116"/>
                </a:lnTo>
                <a:lnTo>
                  <a:pt x="597692" y="788119"/>
                </a:lnTo>
                <a:lnTo>
                  <a:pt x="637666" y="765677"/>
                </a:lnTo>
                <a:lnTo>
                  <a:pt x="674753" y="739102"/>
                </a:lnTo>
                <a:lnTo>
                  <a:pt x="708644" y="708707"/>
                </a:lnTo>
                <a:lnTo>
                  <a:pt x="739025" y="674803"/>
                </a:lnTo>
                <a:lnTo>
                  <a:pt x="765587" y="637703"/>
                </a:lnTo>
                <a:lnTo>
                  <a:pt x="788017" y="597717"/>
                </a:lnTo>
                <a:lnTo>
                  <a:pt x="806004" y="555159"/>
                </a:lnTo>
                <a:lnTo>
                  <a:pt x="819238" y="510339"/>
                </a:lnTo>
                <a:lnTo>
                  <a:pt x="827406" y="463569"/>
                </a:lnTo>
                <a:lnTo>
                  <a:pt x="830199" y="415162"/>
                </a:lnTo>
                <a:lnTo>
                  <a:pt x="827406" y="366756"/>
                </a:lnTo>
                <a:lnTo>
                  <a:pt x="819238" y="319986"/>
                </a:lnTo>
                <a:lnTo>
                  <a:pt x="806004" y="275166"/>
                </a:lnTo>
                <a:lnTo>
                  <a:pt x="788017" y="232608"/>
                </a:lnTo>
                <a:lnTo>
                  <a:pt x="765587" y="192622"/>
                </a:lnTo>
                <a:lnTo>
                  <a:pt x="739025" y="155522"/>
                </a:lnTo>
                <a:lnTo>
                  <a:pt x="708644" y="121618"/>
                </a:lnTo>
                <a:lnTo>
                  <a:pt x="674753" y="91223"/>
                </a:lnTo>
                <a:lnTo>
                  <a:pt x="637666" y="64648"/>
                </a:lnTo>
                <a:lnTo>
                  <a:pt x="597692" y="42206"/>
                </a:lnTo>
                <a:lnTo>
                  <a:pt x="555144" y="24209"/>
                </a:lnTo>
                <a:lnTo>
                  <a:pt x="510332" y="10967"/>
                </a:lnTo>
                <a:lnTo>
                  <a:pt x="463568" y="2793"/>
                </a:lnTo>
                <a:lnTo>
                  <a:pt x="415163" y="0"/>
                </a:lnTo>
                <a:close/>
              </a:path>
            </a:pathLst>
          </a:custGeom>
          <a:solidFill>
            <a:srgbClr val="FFCC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45227" y="4692396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0" y="415162"/>
                </a:moveTo>
                <a:lnTo>
                  <a:pt x="2792" y="366756"/>
                </a:lnTo>
                <a:lnTo>
                  <a:pt x="10960" y="319986"/>
                </a:lnTo>
                <a:lnTo>
                  <a:pt x="24195" y="275166"/>
                </a:lnTo>
                <a:lnTo>
                  <a:pt x="42184" y="232608"/>
                </a:lnTo>
                <a:lnTo>
                  <a:pt x="64617" y="192622"/>
                </a:lnTo>
                <a:lnTo>
                  <a:pt x="91183" y="155522"/>
                </a:lnTo>
                <a:lnTo>
                  <a:pt x="121570" y="121618"/>
                </a:lnTo>
                <a:lnTo>
                  <a:pt x="155468" y="91223"/>
                </a:lnTo>
                <a:lnTo>
                  <a:pt x="192566" y="64648"/>
                </a:lnTo>
                <a:lnTo>
                  <a:pt x="232552" y="42206"/>
                </a:lnTo>
                <a:lnTo>
                  <a:pt x="275116" y="24209"/>
                </a:lnTo>
                <a:lnTo>
                  <a:pt x="319946" y="10967"/>
                </a:lnTo>
                <a:lnTo>
                  <a:pt x="366732" y="2793"/>
                </a:lnTo>
                <a:lnTo>
                  <a:pt x="415163" y="0"/>
                </a:lnTo>
                <a:lnTo>
                  <a:pt x="463568" y="2793"/>
                </a:lnTo>
                <a:lnTo>
                  <a:pt x="510332" y="10967"/>
                </a:lnTo>
                <a:lnTo>
                  <a:pt x="555144" y="24209"/>
                </a:lnTo>
                <a:lnTo>
                  <a:pt x="597692" y="42206"/>
                </a:lnTo>
                <a:lnTo>
                  <a:pt x="637666" y="64648"/>
                </a:lnTo>
                <a:lnTo>
                  <a:pt x="674753" y="91223"/>
                </a:lnTo>
                <a:lnTo>
                  <a:pt x="708644" y="121618"/>
                </a:lnTo>
                <a:lnTo>
                  <a:pt x="739025" y="155522"/>
                </a:lnTo>
                <a:lnTo>
                  <a:pt x="765587" y="192622"/>
                </a:lnTo>
                <a:lnTo>
                  <a:pt x="788017" y="232608"/>
                </a:lnTo>
                <a:lnTo>
                  <a:pt x="806004" y="275166"/>
                </a:lnTo>
                <a:lnTo>
                  <a:pt x="819238" y="319986"/>
                </a:lnTo>
                <a:lnTo>
                  <a:pt x="827406" y="366756"/>
                </a:lnTo>
                <a:lnTo>
                  <a:pt x="830199" y="415162"/>
                </a:lnTo>
                <a:lnTo>
                  <a:pt x="827406" y="463569"/>
                </a:lnTo>
                <a:lnTo>
                  <a:pt x="819238" y="510339"/>
                </a:lnTo>
                <a:lnTo>
                  <a:pt x="806004" y="555159"/>
                </a:lnTo>
                <a:lnTo>
                  <a:pt x="788017" y="597717"/>
                </a:lnTo>
                <a:lnTo>
                  <a:pt x="765587" y="637703"/>
                </a:lnTo>
                <a:lnTo>
                  <a:pt x="739025" y="674803"/>
                </a:lnTo>
                <a:lnTo>
                  <a:pt x="708644" y="708707"/>
                </a:lnTo>
                <a:lnTo>
                  <a:pt x="674753" y="739102"/>
                </a:lnTo>
                <a:lnTo>
                  <a:pt x="637666" y="765677"/>
                </a:lnTo>
                <a:lnTo>
                  <a:pt x="597692" y="788119"/>
                </a:lnTo>
                <a:lnTo>
                  <a:pt x="555144" y="806116"/>
                </a:lnTo>
                <a:lnTo>
                  <a:pt x="510332" y="819358"/>
                </a:lnTo>
                <a:lnTo>
                  <a:pt x="463568" y="827532"/>
                </a:lnTo>
                <a:lnTo>
                  <a:pt x="415163" y="830325"/>
                </a:lnTo>
                <a:lnTo>
                  <a:pt x="366732" y="827532"/>
                </a:lnTo>
                <a:lnTo>
                  <a:pt x="319946" y="819358"/>
                </a:lnTo>
                <a:lnTo>
                  <a:pt x="275116" y="806116"/>
                </a:lnTo>
                <a:lnTo>
                  <a:pt x="232552" y="788119"/>
                </a:lnTo>
                <a:lnTo>
                  <a:pt x="192566" y="765677"/>
                </a:lnTo>
                <a:lnTo>
                  <a:pt x="155468" y="739102"/>
                </a:lnTo>
                <a:lnTo>
                  <a:pt x="121570" y="708707"/>
                </a:lnTo>
                <a:lnTo>
                  <a:pt x="91183" y="674803"/>
                </a:lnTo>
                <a:lnTo>
                  <a:pt x="64617" y="637703"/>
                </a:lnTo>
                <a:lnTo>
                  <a:pt x="42184" y="597717"/>
                </a:lnTo>
                <a:lnTo>
                  <a:pt x="24195" y="555159"/>
                </a:lnTo>
                <a:lnTo>
                  <a:pt x="10960" y="510339"/>
                </a:lnTo>
                <a:lnTo>
                  <a:pt x="2792" y="463569"/>
                </a:lnTo>
                <a:lnTo>
                  <a:pt x="0" y="415162"/>
                </a:lnTo>
                <a:close/>
              </a:path>
            </a:pathLst>
          </a:custGeom>
          <a:ln w="254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800" y="2057400"/>
            <a:ext cx="2372360" cy="2873375"/>
          </a:xfrm>
          <a:custGeom>
            <a:avLst/>
            <a:gdLst/>
            <a:ahLst/>
            <a:cxnLst/>
            <a:rect l="l" t="t" r="r" b="b"/>
            <a:pathLst>
              <a:path w="2372359" h="2873375">
                <a:moveTo>
                  <a:pt x="2182368" y="0"/>
                </a:moveTo>
                <a:lnTo>
                  <a:pt x="189738" y="0"/>
                </a:lnTo>
                <a:lnTo>
                  <a:pt x="139303" y="6778"/>
                </a:lnTo>
                <a:lnTo>
                  <a:pt x="93979" y="25908"/>
                </a:lnTo>
                <a:lnTo>
                  <a:pt x="55578" y="55578"/>
                </a:lnTo>
                <a:lnTo>
                  <a:pt x="25908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0" y="2872867"/>
                </a:lnTo>
                <a:lnTo>
                  <a:pt x="2372105" y="2872867"/>
                </a:lnTo>
                <a:lnTo>
                  <a:pt x="2372105" y="189737"/>
                </a:lnTo>
                <a:lnTo>
                  <a:pt x="2365327" y="139303"/>
                </a:lnTo>
                <a:lnTo>
                  <a:pt x="2346197" y="93980"/>
                </a:lnTo>
                <a:lnTo>
                  <a:pt x="2316527" y="55578"/>
                </a:lnTo>
                <a:lnTo>
                  <a:pt x="2278126" y="25908"/>
                </a:lnTo>
                <a:lnTo>
                  <a:pt x="2232802" y="6778"/>
                </a:lnTo>
                <a:lnTo>
                  <a:pt x="218236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800" y="2057400"/>
            <a:ext cx="2372360" cy="2873375"/>
          </a:xfrm>
          <a:custGeom>
            <a:avLst/>
            <a:gdLst/>
            <a:ahLst/>
            <a:cxnLst/>
            <a:rect l="l" t="t" r="r" b="b"/>
            <a:pathLst>
              <a:path w="2372359" h="2873375">
                <a:moveTo>
                  <a:pt x="189738" y="0"/>
                </a:moveTo>
                <a:lnTo>
                  <a:pt x="2182368" y="0"/>
                </a:lnTo>
                <a:lnTo>
                  <a:pt x="2232802" y="6778"/>
                </a:lnTo>
                <a:lnTo>
                  <a:pt x="2278126" y="25908"/>
                </a:lnTo>
                <a:lnTo>
                  <a:pt x="2316527" y="55578"/>
                </a:lnTo>
                <a:lnTo>
                  <a:pt x="2346197" y="93980"/>
                </a:lnTo>
                <a:lnTo>
                  <a:pt x="2365327" y="139303"/>
                </a:lnTo>
                <a:lnTo>
                  <a:pt x="2372105" y="189737"/>
                </a:lnTo>
                <a:lnTo>
                  <a:pt x="2372105" y="2872867"/>
                </a:lnTo>
                <a:lnTo>
                  <a:pt x="0" y="2872867"/>
                </a:lnTo>
                <a:lnTo>
                  <a:pt x="0" y="189737"/>
                </a:lnTo>
                <a:lnTo>
                  <a:pt x="6778" y="139303"/>
                </a:lnTo>
                <a:lnTo>
                  <a:pt x="25908" y="93979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8" y="0"/>
                </a:lnTo>
                <a:close/>
              </a:path>
            </a:pathLst>
          </a:custGeom>
          <a:ln w="5715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77761" y="2143506"/>
            <a:ext cx="2150110" cy="23844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0665" marR="5080" indent="-228600">
              <a:lnSpc>
                <a:spcPct val="93000"/>
              </a:lnSpc>
              <a:spcBef>
                <a:spcPts val="320"/>
              </a:spcBef>
              <a:buFont typeface="Calibri"/>
              <a:buChar char="•"/>
              <a:tabLst>
                <a:tab pos="241300" algn="l"/>
              </a:tabLst>
            </a:pPr>
            <a:r>
              <a:rPr sz="2600" b="1" spc="-15" dirty="0">
                <a:latin typeface="Calibri"/>
                <a:cs typeface="Calibri"/>
              </a:rPr>
              <a:t>several  </a:t>
            </a:r>
            <a:r>
              <a:rPr sz="2600" b="1" spc="-10" dirty="0">
                <a:latin typeface="Calibri"/>
                <a:cs typeface="Calibri"/>
              </a:rPr>
              <a:t>variables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gency FB"/>
                <a:cs typeface="Agency FB"/>
              </a:rPr>
              <a:t>(Mul</a:t>
            </a:r>
            <a:r>
              <a:rPr sz="3200" b="1" spc="-15" dirty="0">
                <a:solidFill>
                  <a:srgbClr val="FF0000"/>
                </a:solidFill>
                <a:latin typeface="Agency FB"/>
                <a:cs typeface="Agency FB"/>
              </a:rPr>
              <a:t>t</a:t>
            </a:r>
            <a:r>
              <a:rPr sz="3200" b="1" dirty="0">
                <a:solidFill>
                  <a:srgbClr val="FF0000"/>
                </a:solidFill>
                <a:latin typeface="Agency FB"/>
                <a:cs typeface="Agency FB"/>
              </a:rPr>
              <a:t>ivar</a:t>
            </a:r>
            <a:r>
              <a:rPr sz="3200" b="1" spc="-15" dirty="0">
                <a:solidFill>
                  <a:srgbClr val="FF0000"/>
                </a:solidFill>
                <a:latin typeface="Agency FB"/>
                <a:cs typeface="Agency FB"/>
              </a:rPr>
              <a:t>i</a:t>
            </a:r>
            <a:r>
              <a:rPr sz="3200" b="1" dirty="0">
                <a:solidFill>
                  <a:srgbClr val="FF0000"/>
                </a:solidFill>
                <a:latin typeface="Agency FB"/>
                <a:cs typeface="Agency FB"/>
              </a:rPr>
              <a:t>a</a:t>
            </a:r>
            <a:r>
              <a:rPr sz="3200" b="1" spc="-10" dirty="0">
                <a:solidFill>
                  <a:srgbClr val="FF0000"/>
                </a:solidFill>
                <a:latin typeface="Agency FB"/>
                <a:cs typeface="Agency FB"/>
              </a:rPr>
              <a:t>t</a:t>
            </a:r>
            <a:r>
              <a:rPr sz="3200" b="1" dirty="0">
                <a:solidFill>
                  <a:srgbClr val="FF0000"/>
                </a:solidFill>
                <a:latin typeface="Agency FB"/>
                <a:cs typeface="Agency FB"/>
              </a:rPr>
              <a:t>e)</a:t>
            </a:r>
            <a:endParaRPr sz="3200">
              <a:latin typeface="Agency FB"/>
              <a:cs typeface="Agency FB"/>
            </a:endParaRPr>
          </a:p>
          <a:p>
            <a:pPr marL="240665" marR="31115" indent="-228600">
              <a:lnSpc>
                <a:spcPts val="2860"/>
              </a:lnSpc>
              <a:spcBef>
                <a:spcPts val="445"/>
              </a:spcBef>
              <a:buFont typeface="Calibri"/>
              <a:buChar char="•"/>
              <a:tabLst>
                <a:tab pos="241300" algn="l"/>
              </a:tabLst>
            </a:pPr>
            <a:r>
              <a:rPr sz="2600" b="1" spc="5" dirty="0">
                <a:latin typeface="Calibri"/>
                <a:cs typeface="Calibri"/>
              </a:rPr>
              <a:t>E.g. </a:t>
            </a:r>
            <a:r>
              <a:rPr sz="2600" b="1" spc="-10" dirty="0">
                <a:latin typeface="Calibri"/>
                <a:cs typeface="Calibri"/>
              </a:rPr>
              <a:t>Age,  education,  </a:t>
            </a:r>
            <a:r>
              <a:rPr sz="2600" b="1" spc="-5" dirty="0">
                <a:latin typeface="Calibri"/>
                <a:cs typeface="Calibri"/>
              </a:rPr>
              <a:t>and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prejudice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72910" y="4876800"/>
            <a:ext cx="2640965" cy="985519"/>
          </a:xfrm>
          <a:custGeom>
            <a:avLst/>
            <a:gdLst/>
            <a:ahLst/>
            <a:cxnLst/>
            <a:rect l="l" t="t" r="r" b="b"/>
            <a:pathLst>
              <a:path w="2640965" h="985520">
                <a:moveTo>
                  <a:pt x="0" y="985329"/>
                </a:moveTo>
                <a:lnTo>
                  <a:pt x="2640584" y="985329"/>
                </a:lnTo>
                <a:lnTo>
                  <a:pt x="2640584" y="0"/>
                </a:lnTo>
                <a:lnTo>
                  <a:pt x="0" y="0"/>
                </a:lnTo>
                <a:lnTo>
                  <a:pt x="0" y="985329"/>
                </a:lnTo>
                <a:close/>
              </a:path>
            </a:pathLst>
          </a:custGeom>
          <a:solidFill>
            <a:srgbClr val="46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72910" y="4876800"/>
            <a:ext cx="2640965" cy="985519"/>
          </a:xfrm>
          <a:custGeom>
            <a:avLst/>
            <a:gdLst/>
            <a:ahLst/>
            <a:cxnLst/>
            <a:rect l="l" t="t" r="r" b="b"/>
            <a:pathLst>
              <a:path w="2640965" h="985520">
                <a:moveTo>
                  <a:pt x="0" y="985329"/>
                </a:moveTo>
                <a:lnTo>
                  <a:pt x="2640584" y="985329"/>
                </a:lnTo>
                <a:lnTo>
                  <a:pt x="2640584" y="0"/>
                </a:lnTo>
                <a:lnTo>
                  <a:pt x="0" y="0"/>
                </a:lnTo>
                <a:lnTo>
                  <a:pt x="0" y="985329"/>
                </a:lnTo>
                <a:close/>
              </a:path>
            </a:pathLst>
          </a:custGeom>
          <a:ln w="5715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33490" y="5051552"/>
            <a:ext cx="1499235" cy="5797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325"/>
              </a:spcBef>
            </a:pP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MU</a:t>
            </a:r>
            <a:r>
              <a:rPr sz="1900" b="1" spc="-155" dirty="0">
                <a:solidFill>
                  <a:srgbClr val="FFFF66"/>
                </a:solidFill>
                <a:latin typeface="Calibri"/>
                <a:cs typeface="Calibri"/>
              </a:rPr>
              <a:t>L</a:t>
            </a:r>
            <a:r>
              <a:rPr sz="1900" b="1" spc="-10" dirty="0">
                <a:solidFill>
                  <a:srgbClr val="FFFF66"/>
                </a:solidFill>
                <a:latin typeface="Calibri"/>
                <a:cs typeface="Calibri"/>
              </a:rPr>
              <a:t>TI</a:t>
            </a:r>
            <a:r>
              <a:rPr sz="1900" b="1" spc="-114" dirty="0">
                <a:solidFill>
                  <a:srgbClr val="FFFF66"/>
                </a:solidFill>
                <a:latin typeface="Calibri"/>
                <a:cs typeface="Calibri"/>
              </a:rPr>
              <a:t>V</a:t>
            </a: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ARI</a:t>
            </a:r>
            <a:r>
              <a:rPr sz="1900" b="1" spc="-150" dirty="0">
                <a:solidFill>
                  <a:srgbClr val="FFFF66"/>
                </a:solidFill>
                <a:latin typeface="Calibri"/>
                <a:cs typeface="Calibri"/>
              </a:rPr>
              <a:t>A</a:t>
            </a:r>
            <a:r>
              <a:rPr sz="1900" b="1" spc="-10" dirty="0">
                <a:solidFill>
                  <a:srgbClr val="FFFF66"/>
                </a:solidFill>
                <a:latin typeface="Calibri"/>
                <a:cs typeface="Calibri"/>
              </a:rPr>
              <a:t>TE  </a:t>
            </a:r>
            <a:r>
              <a:rPr sz="1900" b="1" spc="-30" dirty="0">
                <a:solidFill>
                  <a:srgbClr val="FFFF66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53018" y="4692396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415162" y="0"/>
                </a:moveTo>
                <a:lnTo>
                  <a:pt x="366756" y="2793"/>
                </a:lnTo>
                <a:lnTo>
                  <a:pt x="319986" y="10967"/>
                </a:lnTo>
                <a:lnTo>
                  <a:pt x="275166" y="24209"/>
                </a:lnTo>
                <a:lnTo>
                  <a:pt x="232608" y="42206"/>
                </a:lnTo>
                <a:lnTo>
                  <a:pt x="192622" y="64648"/>
                </a:lnTo>
                <a:lnTo>
                  <a:pt x="155522" y="91223"/>
                </a:lnTo>
                <a:lnTo>
                  <a:pt x="121618" y="121618"/>
                </a:lnTo>
                <a:lnTo>
                  <a:pt x="91223" y="155522"/>
                </a:lnTo>
                <a:lnTo>
                  <a:pt x="64648" y="192622"/>
                </a:lnTo>
                <a:lnTo>
                  <a:pt x="42206" y="232608"/>
                </a:lnTo>
                <a:lnTo>
                  <a:pt x="24209" y="275166"/>
                </a:lnTo>
                <a:lnTo>
                  <a:pt x="10967" y="319986"/>
                </a:lnTo>
                <a:lnTo>
                  <a:pt x="2793" y="366756"/>
                </a:lnTo>
                <a:lnTo>
                  <a:pt x="0" y="415162"/>
                </a:lnTo>
                <a:lnTo>
                  <a:pt x="2793" y="463569"/>
                </a:lnTo>
                <a:lnTo>
                  <a:pt x="10967" y="510339"/>
                </a:lnTo>
                <a:lnTo>
                  <a:pt x="24209" y="555159"/>
                </a:lnTo>
                <a:lnTo>
                  <a:pt x="42206" y="597717"/>
                </a:lnTo>
                <a:lnTo>
                  <a:pt x="64648" y="637703"/>
                </a:lnTo>
                <a:lnTo>
                  <a:pt x="91223" y="674803"/>
                </a:lnTo>
                <a:lnTo>
                  <a:pt x="121618" y="708707"/>
                </a:lnTo>
                <a:lnTo>
                  <a:pt x="155522" y="739102"/>
                </a:lnTo>
                <a:lnTo>
                  <a:pt x="192622" y="765677"/>
                </a:lnTo>
                <a:lnTo>
                  <a:pt x="232608" y="788119"/>
                </a:lnTo>
                <a:lnTo>
                  <a:pt x="275166" y="806116"/>
                </a:lnTo>
                <a:lnTo>
                  <a:pt x="319986" y="819358"/>
                </a:lnTo>
                <a:lnTo>
                  <a:pt x="366756" y="827532"/>
                </a:lnTo>
                <a:lnTo>
                  <a:pt x="415162" y="830325"/>
                </a:lnTo>
                <a:lnTo>
                  <a:pt x="463569" y="827532"/>
                </a:lnTo>
                <a:lnTo>
                  <a:pt x="510339" y="819358"/>
                </a:lnTo>
                <a:lnTo>
                  <a:pt x="555159" y="806116"/>
                </a:lnTo>
                <a:lnTo>
                  <a:pt x="597717" y="788119"/>
                </a:lnTo>
                <a:lnTo>
                  <a:pt x="637703" y="765677"/>
                </a:lnTo>
                <a:lnTo>
                  <a:pt x="674803" y="739102"/>
                </a:lnTo>
                <a:lnTo>
                  <a:pt x="708707" y="708707"/>
                </a:lnTo>
                <a:lnTo>
                  <a:pt x="739102" y="674803"/>
                </a:lnTo>
                <a:lnTo>
                  <a:pt x="765677" y="637703"/>
                </a:lnTo>
                <a:lnTo>
                  <a:pt x="788119" y="597717"/>
                </a:lnTo>
                <a:lnTo>
                  <a:pt x="806116" y="555159"/>
                </a:lnTo>
                <a:lnTo>
                  <a:pt x="819358" y="510339"/>
                </a:lnTo>
                <a:lnTo>
                  <a:pt x="827532" y="463569"/>
                </a:lnTo>
                <a:lnTo>
                  <a:pt x="830326" y="415162"/>
                </a:lnTo>
                <a:lnTo>
                  <a:pt x="827532" y="366756"/>
                </a:lnTo>
                <a:lnTo>
                  <a:pt x="819358" y="319986"/>
                </a:lnTo>
                <a:lnTo>
                  <a:pt x="806116" y="275166"/>
                </a:lnTo>
                <a:lnTo>
                  <a:pt x="788119" y="232608"/>
                </a:lnTo>
                <a:lnTo>
                  <a:pt x="765677" y="192622"/>
                </a:lnTo>
                <a:lnTo>
                  <a:pt x="739102" y="155522"/>
                </a:lnTo>
                <a:lnTo>
                  <a:pt x="708707" y="121618"/>
                </a:lnTo>
                <a:lnTo>
                  <a:pt x="674803" y="91223"/>
                </a:lnTo>
                <a:lnTo>
                  <a:pt x="637703" y="64648"/>
                </a:lnTo>
                <a:lnTo>
                  <a:pt x="597717" y="42206"/>
                </a:lnTo>
                <a:lnTo>
                  <a:pt x="555159" y="24209"/>
                </a:lnTo>
                <a:lnTo>
                  <a:pt x="510339" y="10967"/>
                </a:lnTo>
                <a:lnTo>
                  <a:pt x="463569" y="2793"/>
                </a:lnTo>
                <a:lnTo>
                  <a:pt x="415162" y="0"/>
                </a:lnTo>
                <a:close/>
              </a:path>
            </a:pathLst>
          </a:custGeom>
          <a:solidFill>
            <a:srgbClr val="FFCC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3018" y="4692396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0" y="415162"/>
                </a:moveTo>
                <a:lnTo>
                  <a:pt x="2793" y="366756"/>
                </a:lnTo>
                <a:lnTo>
                  <a:pt x="10967" y="319986"/>
                </a:lnTo>
                <a:lnTo>
                  <a:pt x="24209" y="275166"/>
                </a:lnTo>
                <a:lnTo>
                  <a:pt x="42206" y="232608"/>
                </a:lnTo>
                <a:lnTo>
                  <a:pt x="64648" y="192622"/>
                </a:lnTo>
                <a:lnTo>
                  <a:pt x="91223" y="155522"/>
                </a:lnTo>
                <a:lnTo>
                  <a:pt x="121618" y="121618"/>
                </a:lnTo>
                <a:lnTo>
                  <a:pt x="155522" y="91223"/>
                </a:lnTo>
                <a:lnTo>
                  <a:pt x="192622" y="64648"/>
                </a:lnTo>
                <a:lnTo>
                  <a:pt x="232608" y="42206"/>
                </a:lnTo>
                <a:lnTo>
                  <a:pt x="275166" y="24209"/>
                </a:lnTo>
                <a:lnTo>
                  <a:pt x="319986" y="10967"/>
                </a:lnTo>
                <a:lnTo>
                  <a:pt x="366756" y="2793"/>
                </a:lnTo>
                <a:lnTo>
                  <a:pt x="415162" y="0"/>
                </a:lnTo>
                <a:lnTo>
                  <a:pt x="463569" y="2793"/>
                </a:lnTo>
                <a:lnTo>
                  <a:pt x="510339" y="10967"/>
                </a:lnTo>
                <a:lnTo>
                  <a:pt x="555159" y="24209"/>
                </a:lnTo>
                <a:lnTo>
                  <a:pt x="597717" y="42206"/>
                </a:lnTo>
                <a:lnTo>
                  <a:pt x="637703" y="64648"/>
                </a:lnTo>
                <a:lnTo>
                  <a:pt x="674803" y="91223"/>
                </a:lnTo>
                <a:lnTo>
                  <a:pt x="708707" y="121618"/>
                </a:lnTo>
                <a:lnTo>
                  <a:pt x="739102" y="155522"/>
                </a:lnTo>
                <a:lnTo>
                  <a:pt x="765677" y="192622"/>
                </a:lnTo>
                <a:lnTo>
                  <a:pt x="788119" y="232608"/>
                </a:lnTo>
                <a:lnTo>
                  <a:pt x="806116" y="275166"/>
                </a:lnTo>
                <a:lnTo>
                  <a:pt x="819358" y="319986"/>
                </a:lnTo>
                <a:lnTo>
                  <a:pt x="827532" y="366756"/>
                </a:lnTo>
                <a:lnTo>
                  <a:pt x="830326" y="415162"/>
                </a:lnTo>
                <a:lnTo>
                  <a:pt x="827532" y="463569"/>
                </a:lnTo>
                <a:lnTo>
                  <a:pt x="819358" y="510339"/>
                </a:lnTo>
                <a:lnTo>
                  <a:pt x="806116" y="555159"/>
                </a:lnTo>
                <a:lnTo>
                  <a:pt x="788119" y="597717"/>
                </a:lnTo>
                <a:lnTo>
                  <a:pt x="765677" y="637703"/>
                </a:lnTo>
                <a:lnTo>
                  <a:pt x="739102" y="674803"/>
                </a:lnTo>
                <a:lnTo>
                  <a:pt x="708707" y="708707"/>
                </a:lnTo>
                <a:lnTo>
                  <a:pt x="674803" y="739102"/>
                </a:lnTo>
                <a:lnTo>
                  <a:pt x="637703" y="765677"/>
                </a:lnTo>
                <a:lnTo>
                  <a:pt x="597717" y="788119"/>
                </a:lnTo>
                <a:lnTo>
                  <a:pt x="555159" y="806116"/>
                </a:lnTo>
                <a:lnTo>
                  <a:pt x="510339" y="819358"/>
                </a:lnTo>
                <a:lnTo>
                  <a:pt x="463569" y="827532"/>
                </a:lnTo>
                <a:lnTo>
                  <a:pt x="415162" y="830325"/>
                </a:lnTo>
                <a:lnTo>
                  <a:pt x="366756" y="827532"/>
                </a:lnTo>
                <a:lnTo>
                  <a:pt x="319986" y="819358"/>
                </a:lnTo>
                <a:lnTo>
                  <a:pt x="275166" y="806116"/>
                </a:lnTo>
                <a:lnTo>
                  <a:pt x="232608" y="788119"/>
                </a:lnTo>
                <a:lnTo>
                  <a:pt x="192622" y="765677"/>
                </a:lnTo>
                <a:lnTo>
                  <a:pt x="155522" y="739102"/>
                </a:lnTo>
                <a:lnTo>
                  <a:pt x="121618" y="708707"/>
                </a:lnTo>
                <a:lnTo>
                  <a:pt x="91223" y="674803"/>
                </a:lnTo>
                <a:lnTo>
                  <a:pt x="64648" y="637703"/>
                </a:lnTo>
                <a:lnTo>
                  <a:pt x="42206" y="597717"/>
                </a:lnTo>
                <a:lnTo>
                  <a:pt x="24209" y="555159"/>
                </a:lnTo>
                <a:lnTo>
                  <a:pt x="10967" y="510339"/>
                </a:lnTo>
                <a:lnTo>
                  <a:pt x="2793" y="463569"/>
                </a:lnTo>
                <a:lnTo>
                  <a:pt x="0" y="415162"/>
                </a:lnTo>
                <a:close/>
              </a:path>
            </a:pathLst>
          </a:custGeom>
          <a:ln w="254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56460" y="4443984"/>
            <a:ext cx="1258824" cy="111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7348" y="4899152"/>
            <a:ext cx="266572" cy="436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7348" y="4899152"/>
            <a:ext cx="266700" cy="436880"/>
          </a:xfrm>
          <a:custGeom>
            <a:avLst/>
            <a:gdLst/>
            <a:ahLst/>
            <a:cxnLst/>
            <a:rect l="l" t="t" r="r" b="b"/>
            <a:pathLst>
              <a:path w="266700" h="436879">
                <a:moveTo>
                  <a:pt x="143382" y="0"/>
                </a:moveTo>
                <a:lnTo>
                  <a:pt x="151764" y="0"/>
                </a:lnTo>
                <a:lnTo>
                  <a:pt x="158622" y="254"/>
                </a:lnTo>
                <a:lnTo>
                  <a:pt x="181228" y="5461"/>
                </a:lnTo>
                <a:lnTo>
                  <a:pt x="182118" y="6731"/>
                </a:lnTo>
                <a:lnTo>
                  <a:pt x="182499" y="8381"/>
                </a:lnTo>
                <a:lnTo>
                  <a:pt x="182499" y="10414"/>
                </a:lnTo>
                <a:lnTo>
                  <a:pt x="182499" y="368427"/>
                </a:lnTo>
                <a:lnTo>
                  <a:pt x="253110" y="368427"/>
                </a:lnTo>
                <a:lnTo>
                  <a:pt x="255143" y="368427"/>
                </a:lnTo>
                <a:lnTo>
                  <a:pt x="257047" y="369062"/>
                </a:lnTo>
                <a:lnTo>
                  <a:pt x="258699" y="370205"/>
                </a:lnTo>
                <a:lnTo>
                  <a:pt x="260350" y="371475"/>
                </a:lnTo>
                <a:lnTo>
                  <a:pt x="261874" y="373380"/>
                </a:lnTo>
                <a:lnTo>
                  <a:pt x="263016" y="376047"/>
                </a:lnTo>
                <a:lnTo>
                  <a:pt x="264287" y="378714"/>
                </a:lnTo>
                <a:lnTo>
                  <a:pt x="265175" y="382270"/>
                </a:lnTo>
                <a:lnTo>
                  <a:pt x="265683" y="386588"/>
                </a:lnTo>
                <a:lnTo>
                  <a:pt x="266319" y="391033"/>
                </a:lnTo>
                <a:lnTo>
                  <a:pt x="266572" y="396367"/>
                </a:lnTo>
                <a:lnTo>
                  <a:pt x="266572" y="402844"/>
                </a:lnTo>
                <a:lnTo>
                  <a:pt x="266572" y="409194"/>
                </a:lnTo>
                <a:lnTo>
                  <a:pt x="255143" y="436372"/>
                </a:lnTo>
                <a:lnTo>
                  <a:pt x="253110" y="436372"/>
                </a:lnTo>
                <a:lnTo>
                  <a:pt x="14096" y="436372"/>
                </a:lnTo>
                <a:lnTo>
                  <a:pt x="12318" y="436372"/>
                </a:lnTo>
                <a:lnTo>
                  <a:pt x="10668" y="435864"/>
                </a:lnTo>
                <a:lnTo>
                  <a:pt x="1015" y="409194"/>
                </a:lnTo>
                <a:lnTo>
                  <a:pt x="1015" y="402844"/>
                </a:lnTo>
                <a:lnTo>
                  <a:pt x="1015" y="396367"/>
                </a:lnTo>
                <a:lnTo>
                  <a:pt x="1269" y="391033"/>
                </a:lnTo>
                <a:lnTo>
                  <a:pt x="1904" y="386588"/>
                </a:lnTo>
                <a:lnTo>
                  <a:pt x="2412" y="382270"/>
                </a:lnTo>
                <a:lnTo>
                  <a:pt x="3301" y="378714"/>
                </a:lnTo>
                <a:lnTo>
                  <a:pt x="4571" y="376047"/>
                </a:lnTo>
                <a:lnTo>
                  <a:pt x="5714" y="373380"/>
                </a:lnTo>
                <a:lnTo>
                  <a:pt x="7112" y="371475"/>
                </a:lnTo>
                <a:lnTo>
                  <a:pt x="8762" y="370205"/>
                </a:lnTo>
                <a:lnTo>
                  <a:pt x="10287" y="369062"/>
                </a:lnTo>
                <a:lnTo>
                  <a:pt x="12064" y="368427"/>
                </a:lnTo>
                <a:lnTo>
                  <a:pt x="14096" y="368427"/>
                </a:lnTo>
                <a:lnTo>
                  <a:pt x="94741" y="368427"/>
                </a:lnTo>
                <a:lnTo>
                  <a:pt x="94741" y="86487"/>
                </a:lnTo>
                <a:lnTo>
                  <a:pt x="25145" y="124968"/>
                </a:lnTo>
                <a:lnTo>
                  <a:pt x="19938" y="127381"/>
                </a:lnTo>
                <a:lnTo>
                  <a:pt x="15747" y="128905"/>
                </a:lnTo>
                <a:lnTo>
                  <a:pt x="12572" y="129412"/>
                </a:lnTo>
                <a:lnTo>
                  <a:pt x="9397" y="130048"/>
                </a:lnTo>
                <a:lnTo>
                  <a:pt x="0" y="106299"/>
                </a:lnTo>
                <a:lnTo>
                  <a:pt x="0" y="97790"/>
                </a:lnTo>
                <a:lnTo>
                  <a:pt x="0" y="92456"/>
                </a:lnTo>
                <a:lnTo>
                  <a:pt x="126" y="88011"/>
                </a:lnTo>
                <a:lnTo>
                  <a:pt x="381" y="84581"/>
                </a:lnTo>
                <a:lnTo>
                  <a:pt x="634" y="81153"/>
                </a:lnTo>
                <a:lnTo>
                  <a:pt x="5714" y="69723"/>
                </a:lnTo>
                <a:lnTo>
                  <a:pt x="7238" y="68072"/>
                </a:lnTo>
                <a:lnTo>
                  <a:pt x="9397" y="66421"/>
                </a:lnTo>
                <a:lnTo>
                  <a:pt x="12064" y="64643"/>
                </a:lnTo>
                <a:lnTo>
                  <a:pt x="105156" y="4445"/>
                </a:lnTo>
                <a:lnTo>
                  <a:pt x="106299" y="3556"/>
                </a:lnTo>
                <a:lnTo>
                  <a:pt x="136397" y="0"/>
                </a:lnTo>
                <a:lnTo>
                  <a:pt x="14338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2059" y="4443984"/>
            <a:ext cx="1258824" cy="1117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32882" y="4894453"/>
            <a:ext cx="290702" cy="441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2882" y="4894453"/>
            <a:ext cx="290830" cy="441325"/>
          </a:xfrm>
          <a:custGeom>
            <a:avLst/>
            <a:gdLst/>
            <a:ahLst/>
            <a:cxnLst/>
            <a:rect l="l" t="t" r="r" b="b"/>
            <a:pathLst>
              <a:path w="290829" h="441325">
                <a:moveTo>
                  <a:pt x="138937" y="0"/>
                </a:moveTo>
                <a:lnTo>
                  <a:pt x="184925" y="4875"/>
                </a:lnTo>
                <a:lnTo>
                  <a:pt x="221218" y="18795"/>
                </a:lnTo>
                <a:lnTo>
                  <a:pt x="254682" y="49053"/>
                </a:lnTo>
                <a:lnTo>
                  <a:pt x="271160" y="90297"/>
                </a:lnTo>
                <a:lnTo>
                  <a:pt x="273176" y="113538"/>
                </a:lnTo>
                <a:lnTo>
                  <a:pt x="272936" y="124063"/>
                </a:lnTo>
                <a:lnTo>
                  <a:pt x="266692" y="165471"/>
                </a:lnTo>
                <a:lnTo>
                  <a:pt x="245451" y="211256"/>
                </a:lnTo>
                <a:lnTo>
                  <a:pt x="216662" y="251333"/>
                </a:lnTo>
                <a:lnTo>
                  <a:pt x="189801" y="282321"/>
                </a:lnTo>
                <a:lnTo>
                  <a:pt x="155320" y="317881"/>
                </a:lnTo>
                <a:lnTo>
                  <a:pt x="104775" y="369697"/>
                </a:lnTo>
                <a:lnTo>
                  <a:pt x="275589" y="369697"/>
                </a:lnTo>
                <a:lnTo>
                  <a:pt x="277875" y="369697"/>
                </a:lnTo>
                <a:lnTo>
                  <a:pt x="279907" y="370459"/>
                </a:lnTo>
                <a:lnTo>
                  <a:pt x="290702" y="399034"/>
                </a:lnTo>
                <a:lnTo>
                  <a:pt x="290702" y="405257"/>
                </a:lnTo>
                <a:lnTo>
                  <a:pt x="290702" y="411734"/>
                </a:lnTo>
                <a:lnTo>
                  <a:pt x="287273" y="433070"/>
                </a:lnTo>
                <a:lnTo>
                  <a:pt x="286130" y="435991"/>
                </a:lnTo>
                <a:lnTo>
                  <a:pt x="284733" y="438023"/>
                </a:lnTo>
                <a:lnTo>
                  <a:pt x="282955" y="439166"/>
                </a:lnTo>
                <a:lnTo>
                  <a:pt x="281177" y="440436"/>
                </a:lnTo>
                <a:lnTo>
                  <a:pt x="279145" y="441071"/>
                </a:lnTo>
                <a:lnTo>
                  <a:pt x="276859" y="441071"/>
                </a:lnTo>
                <a:lnTo>
                  <a:pt x="27812" y="441071"/>
                </a:lnTo>
                <a:lnTo>
                  <a:pt x="22859" y="441071"/>
                </a:lnTo>
                <a:lnTo>
                  <a:pt x="18668" y="440563"/>
                </a:lnTo>
                <a:lnTo>
                  <a:pt x="15112" y="439674"/>
                </a:lnTo>
                <a:lnTo>
                  <a:pt x="11429" y="438785"/>
                </a:lnTo>
                <a:lnTo>
                  <a:pt x="1523" y="423291"/>
                </a:lnTo>
                <a:lnTo>
                  <a:pt x="507" y="418465"/>
                </a:lnTo>
                <a:lnTo>
                  <a:pt x="0" y="411988"/>
                </a:lnTo>
                <a:lnTo>
                  <a:pt x="0" y="404241"/>
                </a:lnTo>
                <a:lnTo>
                  <a:pt x="0" y="396875"/>
                </a:lnTo>
                <a:lnTo>
                  <a:pt x="380" y="390525"/>
                </a:lnTo>
                <a:lnTo>
                  <a:pt x="1015" y="385318"/>
                </a:lnTo>
                <a:lnTo>
                  <a:pt x="1650" y="380111"/>
                </a:lnTo>
                <a:lnTo>
                  <a:pt x="22478" y="346329"/>
                </a:lnTo>
                <a:lnTo>
                  <a:pt x="97408" y="265938"/>
                </a:lnTo>
                <a:lnTo>
                  <a:pt x="126198" y="233148"/>
                </a:lnTo>
                <a:lnTo>
                  <a:pt x="150802" y="196226"/>
                </a:lnTo>
                <a:lnTo>
                  <a:pt x="165607" y="158750"/>
                </a:lnTo>
                <a:lnTo>
                  <a:pt x="168401" y="133350"/>
                </a:lnTo>
                <a:lnTo>
                  <a:pt x="168401" y="125984"/>
                </a:lnTo>
                <a:lnTo>
                  <a:pt x="149987" y="90297"/>
                </a:lnTo>
                <a:lnTo>
                  <a:pt x="122173" y="79375"/>
                </a:lnTo>
                <a:lnTo>
                  <a:pt x="112902" y="79375"/>
                </a:lnTo>
                <a:lnTo>
                  <a:pt x="70467" y="87022"/>
                </a:lnTo>
                <a:lnTo>
                  <a:pt x="31750" y="107061"/>
                </a:lnTo>
                <a:lnTo>
                  <a:pt x="26669" y="110490"/>
                </a:lnTo>
                <a:lnTo>
                  <a:pt x="22605" y="112268"/>
                </a:lnTo>
                <a:lnTo>
                  <a:pt x="19684" y="112268"/>
                </a:lnTo>
                <a:lnTo>
                  <a:pt x="17779" y="112268"/>
                </a:lnTo>
                <a:lnTo>
                  <a:pt x="16001" y="111506"/>
                </a:lnTo>
                <a:lnTo>
                  <a:pt x="14604" y="110236"/>
                </a:lnTo>
                <a:lnTo>
                  <a:pt x="13080" y="108839"/>
                </a:lnTo>
                <a:lnTo>
                  <a:pt x="11937" y="106680"/>
                </a:lnTo>
                <a:lnTo>
                  <a:pt x="11048" y="103505"/>
                </a:lnTo>
                <a:lnTo>
                  <a:pt x="10159" y="100457"/>
                </a:lnTo>
                <a:lnTo>
                  <a:pt x="9397" y="96266"/>
                </a:lnTo>
                <a:lnTo>
                  <a:pt x="8889" y="90932"/>
                </a:lnTo>
                <a:lnTo>
                  <a:pt x="8254" y="85725"/>
                </a:lnTo>
                <a:lnTo>
                  <a:pt x="8000" y="79248"/>
                </a:lnTo>
                <a:lnTo>
                  <a:pt x="8000" y="71755"/>
                </a:lnTo>
                <a:lnTo>
                  <a:pt x="8000" y="66548"/>
                </a:lnTo>
                <a:lnTo>
                  <a:pt x="10032" y="49784"/>
                </a:lnTo>
                <a:lnTo>
                  <a:pt x="10667" y="47244"/>
                </a:lnTo>
                <a:lnTo>
                  <a:pt x="11556" y="44958"/>
                </a:lnTo>
                <a:lnTo>
                  <a:pt x="12700" y="43053"/>
                </a:lnTo>
                <a:lnTo>
                  <a:pt x="13842" y="41148"/>
                </a:lnTo>
                <a:lnTo>
                  <a:pt x="15747" y="38862"/>
                </a:lnTo>
                <a:lnTo>
                  <a:pt x="18541" y="36195"/>
                </a:lnTo>
                <a:lnTo>
                  <a:pt x="21335" y="33528"/>
                </a:lnTo>
                <a:lnTo>
                  <a:pt x="61594" y="13970"/>
                </a:lnTo>
                <a:lnTo>
                  <a:pt x="107791" y="2303"/>
                </a:lnTo>
                <a:lnTo>
                  <a:pt x="128365" y="259"/>
                </a:lnTo>
                <a:lnTo>
                  <a:pt x="13893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7659" y="4443984"/>
            <a:ext cx="1196340" cy="1117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27586" y="4894453"/>
            <a:ext cx="289566" cy="4488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27466" y="4894453"/>
            <a:ext cx="290195" cy="448945"/>
          </a:xfrm>
          <a:custGeom>
            <a:avLst/>
            <a:gdLst/>
            <a:ahLst/>
            <a:cxnLst/>
            <a:rect l="l" t="t" r="r" b="b"/>
            <a:pathLst>
              <a:path w="290195" h="448945">
                <a:moveTo>
                  <a:pt x="139700" y="0"/>
                </a:moveTo>
                <a:lnTo>
                  <a:pt x="182830" y="4179"/>
                </a:lnTo>
                <a:lnTo>
                  <a:pt x="227456" y="22153"/>
                </a:lnTo>
                <a:lnTo>
                  <a:pt x="256579" y="53097"/>
                </a:lnTo>
                <a:lnTo>
                  <a:pt x="269349" y="96154"/>
                </a:lnTo>
                <a:lnTo>
                  <a:pt x="269875" y="108585"/>
                </a:lnTo>
                <a:lnTo>
                  <a:pt x="269565" y="118250"/>
                </a:lnTo>
                <a:lnTo>
                  <a:pt x="258698" y="161512"/>
                </a:lnTo>
                <a:lnTo>
                  <a:pt x="232830" y="193700"/>
                </a:lnTo>
                <a:lnTo>
                  <a:pt x="192150" y="212725"/>
                </a:lnTo>
                <a:lnTo>
                  <a:pt x="192150" y="213741"/>
                </a:lnTo>
                <a:lnTo>
                  <a:pt x="233044" y="225298"/>
                </a:lnTo>
                <a:lnTo>
                  <a:pt x="269579" y="254426"/>
                </a:lnTo>
                <a:lnTo>
                  <a:pt x="287988" y="295370"/>
                </a:lnTo>
                <a:lnTo>
                  <a:pt x="289686" y="314198"/>
                </a:lnTo>
                <a:lnTo>
                  <a:pt x="288903" y="329938"/>
                </a:lnTo>
                <a:lnTo>
                  <a:pt x="277240" y="371729"/>
                </a:lnTo>
                <a:lnTo>
                  <a:pt x="253255" y="404893"/>
                </a:lnTo>
                <a:lnTo>
                  <a:pt x="218535" y="428958"/>
                </a:lnTo>
                <a:lnTo>
                  <a:pt x="174097" y="443781"/>
                </a:lnTo>
                <a:lnTo>
                  <a:pt x="122554" y="448818"/>
                </a:lnTo>
                <a:lnTo>
                  <a:pt x="111672" y="448607"/>
                </a:lnTo>
                <a:lnTo>
                  <a:pt x="71596" y="443930"/>
                </a:lnTo>
                <a:lnTo>
                  <a:pt x="33131" y="432974"/>
                </a:lnTo>
                <a:lnTo>
                  <a:pt x="4825" y="414274"/>
                </a:lnTo>
                <a:lnTo>
                  <a:pt x="3809" y="411988"/>
                </a:lnTo>
                <a:lnTo>
                  <a:pt x="2920" y="409448"/>
                </a:lnTo>
                <a:lnTo>
                  <a:pt x="2158" y="406400"/>
                </a:lnTo>
                <a:lnTo>
                  <a:pt x="1397" y="403352"/>
                </a:lnTo>
                <a:lnTo>
                  <a:pt x="888" y="399542"/>
                </a:lnTo>
                <a:lnTo>
                  <a:pt x="507" y="394970"/>
                </a:lnTo>
                <a:lnTo>
                  <a:pt x="126" y="390398"/>
                </a:lnTo>
                <a:lnTo>
                  <a:pt x="0" y="384937"/>
                </a:lnTo>
                <a:lnTo>
                  <a:pt x="0" y="378460"/>
                </a:lnTo>
                <a:lnTo>
                  <a:pt x="0" y="367792"/>
                </a:lnTo>
                <a:lnTo>
                  <a:pt x="888" y="360299"/>
                </a:lnTo>
                <a:lnTo>
                  <a:pt x="2666" y="356235"/>
                </a:lnTo>
                <a:lnTo>
                  <a:pt x="4444" y="352044"/>
                </a:lnTo>
                <a:lnTo>
                  <a:pt x="7111" y="350012"/>
                </a:lnTo>
                <a:lnTo>
                  <a:pt x="10667" y="350012"/>
                </a:lnTo>
                <a:lnTo>
                  <a:pt x="12953" y="350012"/>
                </a:lnTo>
                <a:lnTo>
                  <a:pt x="16763" y="351536"/>
                </a:lnTo>
                <a:lnTo>
                  <a:pt x="22225" y="354457"/>
                </a:lnTo>
                <a:lnTo>
                  <a:pt x="27685" y="357505"/>
                </a:lnTo>
                <a:lnTo>
                  <a:pt x="34670" y="360807"/>
                </a:lnTo>
                <a:lnTo>
                  <a:pt x="73025" y="373888"/>
                </a:lnTo>
                <a:lnTo>
                  <a:pt x="111886" y="378460"/>
                </a:lnTo>
                <a:lnTo>
                  <a:pt x="120786" y="378196"/>
                </a:lnTo>
                <a:lnTo>
                  <a:pt x="163060" y="365587"/>
                </a:lnTo>
                <a:lnTo>
                  <a:pt x="186181" y="335280"/>
                </a:lnTo>
                <a:lnTo>
                  <a:pt x="187832" y="327025"/>
                </a:lnTo>
                <a:lnTo>
                  <a:pt x="187832" y="317881"/>
                </a:lnTo>
                <a:lnTo>
                  <a:pt x="174720" y="279558"/>
                </a:lnTo>
                <a:lnTo>
                  <a:pt x="135508" y="256921"/>
                </a:lnTo>
                <a:lnTo>
                  <a:pt x="94106" y="252222"/>
                </a:lnTo>
                <a:lnTo>
                  <a:pt x="56641" y="252222"/>
                </a:lnTo>
                <a:lnTo>
                  <a:pt x="53720" y="252222"/>
                </a:lnTo>
                <a:lnTo>
                  <a:pt x="51180" y="251841"/>
                </a:lnTo>
                <a:lnTo>
                  <a:pt x="49275" y="251079"/>
                </a:lnTo>
                <a:lnTo>
                  <a:pt x="47243" y="250317"/>
                </a:lnTo>
                <a:lnTo>
                  <a:pt x="41401" y="235966"/>
                </a:lnTo>
                <a:lnTo>
                  <a:pt x="40766" y="231648"/>
                </a:lnTo>
                <a:lnTo>
                  <a:pt x="40512" y="225933"/>
                </a:lnTo>
                <a:lnTo>
                  <a:pt x="40512" y="219075"/>
                </a:lnTo>
                <a:lnTo>
                  <a:pt x="40512" y="212598"/>
                </a:lnTo>
                <a:lnTo>
                  <a:pt x="40766" y="207264"/>
                </a:lnTo>
                <a:lnTo>
                  <a:pt x="41401" y="203200"/>
                </a:lnTo>
                <a:lnTo>
                  <a:pt x="41909" y="199009"/>
                </a:lnTo>
                <a:lnTo>
                  <a:pt x="42799" y="195834"/>
                </a:lnTo>
                <a:lnTo>
                  <a:pt x="44068" y="193548"/>
                </a:lnTo>
                <a:lnTo>
                  <a:pt x="45211" y="191389"/>
                </a:lnTo>
                <a:lnTo>
                  <a:pt x="46862" y="189865"/>
                </a:lnTo>
                <a:lnTo>
                  <a:pt x="48767" y="188976"/>
                </a:lnTo>
                <a:lnTo>
                  <a:pt x="50673" y="188087"/>
                </a:lnTo>
                <a:lnTo>
                  <a:pt x="52958" y="187579"/>
                </a:lnTo>
                <a:lnTo>
                  <a:pt x="55625" y="187579"/>
                </a:lnTo>
                <a:lnTo>
                  <a:pt x="93472" y="187579"/>
                </a:lnTo>
                <a:lnTo>
                  <a:pt x="135124" y="180556"/>
                </a:lnTo>
                <a:lnTo>
                  <a:pt x="165806" y="155624"/>
                </a:lnTo>
                <a:lnTo>
                  <a:pt x="174116" y="123571"/>
                </a:lnTo>
                <a:lnTo>
                  <a:pt x="174116" y="116205"/>
                </a:lnTo>
                <a:lnTo>
                  <a:pt x="172847" y="109220"/>
                </a:lnTo>
                <a:lnTo>
                  <a:pt x="170433" y="102743"/>
                </a:lnTo>
                <a:lnTo>
                  <a:pt x="168020" y="96139"/>
                </a:lnTo>
                <a:lnTo>
                  <a:pt x="164337" y="90424"/>
                </a:lnTo>
                <a:lnTo>
                  <a:pt x="159511" y="85598"/>
                </a:lnTo>
                <a:lnTo>
                  <a:pt x="154812" y="80772"/>
                </a:lnTo>
                <a:lnTo>
                  <a:pt x="114173" y="70104"/>
                </a:lnTo>
                <a:lnTo>
                  <a:pt x="105624" y="70415"/>
                </a:lnTo>
                <a:lnTo>
                  <a:pt x="66754" y="80708"/>
                </a:lnTo>
                <a:lnTo>
                  <a:pt x="27304" y="101727"/>
                </a:lnTo>
                <a:lnTo>
                  <a:pt x="23113" y="103505"/>
                </a:lnTo>
                <a:lnTo>
                  <a:pt x="20447" y="103505"/>
                </a:lnTo>
                <a:lnTo>
                  <a:pt x="18668" y="103505"/>
                </a:lnTo>
                <a:lnTo>
                  <a:pt x="17017" y="103124"/>
                </a:lnTo>
                <a:lnTo>
                  <a:pt x="15748" y="102362"/>
                </a:lnTo>
                <a:lnTo>
                  <a:pt x="14350" y="101600"/>
                </a:lnTo>
                <a:lnTo>
                  <a:pt x="13334" y="100076"/>
                </a:lnTo>
                <a:lnTo>
                  <a:pt x="12445" y="97790"/>
                </a:lnTo>
                <a:lnTo>
                  <a:pt x="11556" y="95631"/>
                </a:lnTo>
                <a:lnTo>
                  <a:pt x="10794" y="92329"/>
                </a:lnTo>
                <a:lnTo>
                  <a:pt x="10413" y="88138"/>
                </a:lnTo>
                <a:lnTo>
                  <a:pt x="9905" y="83820"/>
                </a:lnTo>
                <a:lnTo>
                  <a:pt x="9651" y="78359"/>
                </a:lnTo>
                <a:lnTo>
                  <a:pt x="9651" y="71755"/>
                </a:lnTo>
                <a:lnTo>
                  <a:pt x="9651" y="66167"/>
                </a:lnTo>
                <a:lnTo>
                  <a:pt x="9778" y="61468"/>
                </a:lnTo>
                <a:lnTo>
                  <a:pt x="10032" y="57785"/>
                </a:lnTo>
                <a:lnTo>
                  <a:pt x="10286" y="54102"/>
                </a:lnTo>
                <a:lnTo>
                  <a:pt x="10667" y="51054"/>
                </a:lnTo>
                <a:lnTo>
                  <a:pt x="11429" y="48641"/>
                </a:lnTo>
                <a:lnTo>
                  <a:pt x="12064" y="46101"/>
                </a:lnTo>
                <a:lnTo>
                  <a:pt x="12953" y="44069"/>
                </a:lnTo>
                <a:lnTo>
                  <a:pt x="13842" y="42291"/>
                </a:lnTo>
                <a:lnTo>
                  <a:pt x="14858" y="40513"/>
                </a:lnTo>
                <a:lnTo>
                  <a:pt x="16509" y="38481"/>
                </a:lnTo>
                <a:lnTo>
                  <a:pt x="18795" y="36449"/>
                </a:lnTo>
                <a:lnTo>
                  <a:pt x="20954" y="34290"/>
                </a:lnTo>
                <a:lnTo>
                  <a:pt x="58547" y="14478"/>
                </a:lnTo>
                <a:lnTo>
                  <a:pt x="105499" y="2357"/>
                </a:lnTo>
                <a:lnTo>
                  <a:pt x="127839" y="261"/>
                </a:lnTo>
                <a:lnTo>
                  <a:pt x="13970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3.0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10337"/>
            <a:ext cx="536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60066"/>
                </a:solidFill>
              </a:rPr>
              <a:t>UNIVARIATE</a:t>
            </a:r>
            <a:r>
              <a:rPr sz="4000" spc="-15" dirty="0">
                <a:solidFill>
                  <a:srgbClr val="660066"/>
                </a:solidFill>
              </a:rPr>
              <a:t> </a:t>
            </a:r>
            <a:r>
              <a:rPr sz="4000" spc="-5" dirty="0">
                <a:solidFill>
                  <a:srgbClr val="660066"/>
                </a:solidFill>
              </a:rPr>
              <a:t>ANALYSIS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222044" y="1458213"/>
            <a:ext cx="379666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0489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Univariate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analysis </a:t>
            </a:r>
            <a:r>
              <a:rPr sz="2800" b="1" spc="-5" dirty="0">
                <a:latin typeface="Calibri"/>
                <a:cs typeface="Calibri"/>
              </a:rPr>
              <a:t>is the  analysis of a single  </a:t>
            </a:r>
            <a:r>
              <a:rPr sz="2800" b="1" spc="-10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Because </a:t>
            </a:r>
            <a:r>
              <a:rPr sz="2800" b="1" spc="-15" dirty="0">
                <a:latin typeface="Calibri"/>
                <a:cs typeface="Calibri"/>
              </a:rPr>
              <a:t>Univariate  </a:t>
            </a:r>
            <a:r>
              <a:rPr sz="2800" b="1" spc="-10" dirty="0">
                <a:latin typeface="Calibri"/>
                <a:cs typeface="Calibri"/>
              </a:rPr>
              <a:t>Analysis does </a:t>
            </a:r>
            <a:r>
              <a:rPr sz="2800" b="1" spc="-5" dirty="0">
                <a:latin typeface="Calibri"/>
                <a:cs typeface="Calibri"/>
              </a:rPr>
              <a:t>not </a:t>
            </a:r>
            <a:r>
              <a:rPr sz="2800" b="1" spc="-20" dirty="0">
                <a:latin typeface="Calibri"/>
                <a:cs typeface="Calibri"/>
              </a:rPr>
              <a:t>involve  </a:t>
            </a:r>
            <a:r>
              <a:rPr sz="2800" b="1" spc="-15" dirty="0">
                <a:latin typeface="Calibri"/>
                <a:cs typeface="Calibri"/>
              </a:rPr>
              <a:t>relationships between  </a:t>
            </a:r>
            <a:r>
              <a:rPr sz="2800" b="1" spc="-10" dirty="0">
                <a:latin typeface="Calibri"/>
                <a:cs typeface="Calibri"/>
              </a:rPr>
              <a:t>two </a:t>
            </a:r>
            <a:r>
              <a:rPr sz="2800" b="1" spc="-5" dirty="0">
                <a:latin typeface="Calibri"/>
                <a:cs typeface="Calibri"/>
              </a:rPr>
              <a:t>or </a:t>
            </a:r>
            <a:r>
              <a:rPr sz="2800" b="1" spc="-15" dirty="0">
                <a:latin typeface="Calibri"/>
                <a:cs typeface="Calibri"/>
              </a:rPr>
              <a:t>more </a:t>
            </a:r>
            <a:r>
              <a:rPr sz="2800" b="1" spc="-10" dirty="0">
                <a:latin typeface="Calibri"/>
                <a:cs typeface="Calibri"/>
              </a:rPr>
              <a:t>variables, </a:t>
            </a:r>
            <a:r>
              <a:rPr sz="2800" b="1" spc="-5" dirty="0">
                <a:latin typeface="Calibri"/>
                <a:cs typeface="Calibri"/>
              </a:rPr>
              <a:t>its  purpose is </a:t>
            </a:r>
            <a:r>
              <a:rPr sz="2800" b="1" spc="-15" dirty="0">
                <a:latin typeface="Calibri"/>
                <a:cs typeface="Calibri"/>
              </a:rPr>
              <a:t>more </a:t>
            </a:r>
            <a:r>
              <a:rPr sz="2800" b="1" spc="-20" dirty="0">
                <a:latin typeface="Calibri"/>
                <a:cs typeface="Calibri"/>
              </a:rPr>
              <a:t>toward  </a:t>
            </a:r>
            <a:r>
              <a:rPr sz="2800" b="1" spc="-10" dirty="0">
                <a:latin typeface="Calibri"/>
                <a:cs typeface="Calibri"/>
              </a:rPr>
              <a:t>descriptive </a:t>
            </a:r>
            <a:r>
              <a:rPr sz="2800" b="1" spc="-20" dirty="0">
                <a:latin typeface="Calibri"/>
                <a:cs typeface="Calibri"/>
              </a:rPr>
              <a:t>rather </a:t>
            </a:r>
            <a:r>
              <a:rPr sz="2800" b="1" spc="-5" dirty="0">
                <a:latin typeface="Calibri"/>
                <a:cs typeface="Calibri"/>
              </a:rPr>
              <a:t>than  </a:t>
            </a:r>
            <a:r>
              <a:rPr sz="2800" b="1" spc="-30" dirty="0">
                <a:latin typeface="Calibri"/>
                <a:cs typeface="Calibri"/>
              </a:rPr>
              <a:t>explanatory.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6772" y="1616656"/>
            <a:ext cx="2676040" cy="4242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459689"/>
            <a:ext cx="596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entury Gothic"/>
                <a:cs typeface="Century Gothic"/>
              </a:rPr>
              <a:t>3.1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386537"/>
            <a:ext cx="2705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60066"/>
                </a:solidFill>
              </a:rPr>
              <a:t>Distribution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993444" y="1458213"/>
            <a:ext cx="761492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Frequency distribution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counts </a:t>
            </a:r>
            <a:r>
              <a:rPr sz="2800" spc="-5" dirty="0">
                <a:latin typeface="Calibri"/>
                <a:cs typeface="Calibri"/>
              </a:rPr>
              <a:t>of the number of  </a:t>
            </a:r>
            <a:r>
              <a:rPr sz="2800" spc="-10" dirty="0">
                <a:latin typeface="Calibri"/>
                <a:cs typeface="Calibri"/>
              </a:rPr>
              <a:t>response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question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occurrence </a:t>
            </a:r>
            <a:r>
              <a:rPr sz="2800" spc="-5" dirty="0">
                <a:latin typeface="Calibri"/>
                <a:cs typeface="Calibri"/>
              </a:rPr>
              <a:t>of a  </a:t>
            </a:r>
            <a:r>
              <a:rPr sz="2800" spc="-10" dirty="0">
                <a:latin typeface="Calibri"/>
                <a:cs typeface="Calibri"/>
              </a:rPr>
              <a:t>phenomenon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interest.</a:t>
            </a:r>
            <a:endParaRPr sz="2800">
              <a:latin typeface="Calibri"/>
              <a:cs typeface="Calibri"/>
            </a:endParaRPr>
          </a:p>
          <a:p>
            <a:pPr marL="2810510" algn="just">
              <a:lnSpc>
                <a:spcPct val="100000"/>
              </a:lnSpc>
            </a:pP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(Polonsky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2800" i="1" spc="-55" dirty="0">
                <a:solidFill>
                  <a:srgbClr val="C00000"/>
                </a:solidFill>
                <a:latin typeface="Calibri"/>
                <a:cs typeface="Calibri"/>
              </a:rPr>
              <a:t>Waller,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2011, p.</a:t>
            </a:r>
            <a:r>
              <a:rPr sz="2800" i="1" spc="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189)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tabLst>
                <a:tab pos="2437130" algn="l"/>
              </a:tabLst>
            </a:pPr>
            <a:r>
              <a:rPr sz="2800" spc="-10" dirty="0">
                <a:latin typeface="Calibri"/>
                <a:cs typeface="Calibri"/>
              </a:rPr>
              <a:t>Obtained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all the </a:t>
            </a:r>
            <a:r>
              <a:rPr sz="2800" spc="-15" dirty="0">
                <a:latin typeface="Calibri"/>
                <a:cs typeface="Calibri"/>
              </a:rPr>
              <a:t>personal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classification  variables.	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(Babbie, 2010, p.</a:t>
            </a:r>
            <a:r>
              <a:rPr sz="2800" i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428)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Gives researcher some </a:t>
            </a:r>
            <a:r>
              <a:rPr sz="2800" spc="-15" dirty="0">
                <a:latin typeface="Calibri"/>
                <a:cs typeface="Calibri"/>
              </a:rPr>
              <a:t>general </a:t>
            </a:r>
            <a:r>
              <a:rPr sz="2800" spc="-10" dirty="0">
                <a:latin typeface="Calibri"/>
                <a:cs typeface="Calibri"/>
              </a:rPr>
              <a:t>picture </a:t>
            </a:r>
            <a:r>
              <a:rPr sz="2800" spc="-5" dirty="0">
                <a:latin typeface="Calibri"/>
                <a:cs typeface="Calibri"/>
              </a:rPr>
              <a:t>about the  </a:t>
            </a:r>
            <a:r>
              <a:rPr sz="2800" spc="-10" dirty="0">
                <a:latin typeface="Calibri"/>
                <a:cs typeface="Calibri"/>
              </a:rPr>
              <a:t>dispersion,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well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maximum </a:t>
            </a:r>
            <a:r>
              <a:rPr sz="2800" dirty="0">
                <a:latin typeface="Calibri"/>
                <a:cs typeface="Calibri"/>
              </a:rPr>
              <a:t>and minimum  </a:t>
            </a:r>
            <a:r>
              <a:rPr sz="2800" spc="-10" dirty="0">
                <a:latin typeface="Calibri"/>
                <a:cs typeface="Calibri"/>
              </a:rPr>
              <a:t>response.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3875"/>
            <a:ext cx="399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60066"/>
                </a:solidFill>
              </a:rPr>
              <a:t>Distribution</a:t>
            </a:r>
            <a:r>
              <a:rPr sz="4000" spc="-45" dirty="0">
                <a:solidFill>
                  <a:srgbClr val="660066"/>
                </a:solidFill>
              </a:rPr>
              <a:t> </a:t>
            </a:r>
            <a:r>
              <a:rPr sz="2800" i="1" spc="-5" dirty="0">
                <a:solidFill>
                  <a:srgbClr val="660066"/>
                </a:solidFill>
                <a:latin typeface="Century Gothic"/>
                <a:cs typeface="Century Gothic"/>
              </a:rPr>
              <a:t>(cont’)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838225"/>
            <a:ext cx="7772400" cy="877569"/>
          </a:xfrm>
          <a:custGeom>
            <a:avLst/>
            <a:gdLst/>
            <a:ahLst/>
            <a:cxnLst/>
            <a:rect l="l" t="t" r="r" b="b"/>
            <a:pathLst>
              <a:path w="7772400" h="877569">
                <a:moveTo>
                  <a:pt x="0" y="877163"/>
                </a:moveTo>
                <a:lnTo>
                  <a:pt x="7772400" y="877163"/>
                </a:lnTo>
                <a:lnTo>
                  <a:pt x="7772400" y="0"/>
                </a:lnTo>
                <a:lnTo>
                  <a:pt x="0" y="0"/>
                </a:lnTo>
                <a:lnTo>
                  <a:pt x="0" y="87716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00200" y="2514600"/>
          <a:ext cx="6858631" cy="2743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864">
                <a:tc gridSpan="4">
                  <a:txBody>
                    <a:bodyPr/>
                    <a:lstStyle/>
                    <a:p>
                      <a:pPr marL="1956435">
                        <a:lnSpc>
                          <a:spcPts val="1430"/>
                        </a:lnSpc>
                        <a:spcBef>
                          <a:spcPts val="965"/>
                        </a:spcBef>
                        <a:tabLst>
                          <a:tab pos="3413760" algn="l"/>
                          <a:tab pos="4537710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	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Percent	</a:t>
                      </a:r>
                      <a:r>
                        <a:rPr sz="2700" b="1" spc="-30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2700" baseline="3395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T w="12700">
                      <a:solidFill>
                        <a:srgbClr val="8063A1"/>
                      </a:solidFill>
                      <a:prstDash val="solid"/>
                    </a:lnT>
                    <a:solidFill>
                      <a:srgbClr val="5F49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204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Cumulative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8063A1"/>
                      </a:solidFill>
                      <a:prstDash val="solid"/>
                    </a:lnT>
                    <a:solidFill>
                      <a:srgbClr val="5F4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71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F4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778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Protestant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59.6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778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Catholic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24.7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24.8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84.8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6D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5778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Jewish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 algn="ctr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86.6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778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9.8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96.5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6D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5778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 algn="ctr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7785">
                        <a:lnSpc>
                          <a:spcPts val="2045"/>
                        </a:lnSpc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Total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408305" algn="r">
                        <a:lnSpc>
                          <a:spcPts val="204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1477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ts val="204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99.4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04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0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Missing 9</a:t>
                      </a:r>
                      <a:r>
                        <a:rPr sz="1800" b="1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2720" algn="ctr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ts val="204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0.6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7160">
                        <a:lnSpc>
                          <a:spcPts val="2045"/>
                        </a:lnSpc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Total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408305" algn="r">
                        <a:lnSpc>
                          <a:spcPts val="204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1486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204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02994" y="5352694"/>
            <a:ext cx="4870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C00000"/>
                </a:solidFill>
                <a:latin typeface="Calibri"/>
                <a:cs typeface="Calibri"/>
              </a:rPr>
              <a:t>Gusukuma, </a:t>
            </a:r>
            <a:r>
              <a:rPr sz="1800" b="1" i="1" spc="-5" dirty="0">
                <a:solidFill>
                  <a:srgbClr val="C00000"/>
                </a:solidFill>
                <a:latin typeface="Calibri"/>
                <a:cs typeface="Calibri"/>
              </a:rPr>
              <a:t>2012. University of </a:t>
            </a:r>
            <a:r>
              <a:rPr sz="1800" b="1" i="1" dirty="0">
                <a:solidFill>
                  <a:srgbClr val="C00000"/>
                </a:solidFill>
                <a:latin typeface="Calibri"/>
                <a:cs typeface="Calibri"/>
              </a:rPr>
              <a:t>Mary</a:t>
            </a:r>
            <a:r>
              <a:rPr sz="1800" b="1" i="1" spc="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C00000"/>
                </a:solidFill>
                <a:latin typeface="Calibri"/>
                <a:cs typeface="Calibri"/>
              </a:rPr>
              <a:t>Hardin-Baylor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718159"/>
            <a:ext cx="6788784" cy="18008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1.	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your </a:t>
            </a:r>
            <a:r>
              <a:rPr sz="2000" spc="-5" dirty="0">
                <a:latin typeface="Calibri"/>
                <a:cs typeface="Calibri"/>
              </a:rPr>
              <a:t>religious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preference?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65430" algn="l"/>
                <a:tab pos="1757680" algn="l"/>
                <a:tab pos="2010410" algn="l"/>
                <a:tab pos="3202305" algn="l"/>
                <a:tab pos="3455670" algn="l"/>
                <a:tab pos="4815205" algn="l"/>
                <a:tab pos="5732780" algn="l"/>
                <a:tab pos="598424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15" dirty="0">
                <a:latin typeface="Calibri"/>
                <a:cs typeface="Calibri"/>
              </a:rPr>
              <a:t>Protestant	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Catholic	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" dirty="0">
                <a:latin typeface="Calibri"/>
                <a:cs typeface="Calibri"/>
              </a:rPr>
              <a:t> Jewish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None	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tabLst>
                <a:tab pos="1828800" algn="l"/>
              </a:tabLst>
            </a:pPr>
            <a:r>
              <a:rPr sz="2400" b="1" spc="-10" dirty="0">
                <a:solidFill>
                  <a:srgbClr val="C00000"/>
                </a:solidFill>
                <a:latin typeface="Agency FB"/>
                <a:cs typeface="Agency FB"/>
              </a:rPr>
              <a:t>TABLE</a:t>
            </a:r>
            <a:r>
              <a:rPr sz="2400" b="1" spc="2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gency FB"/>
                <a:cs typeface="Agency FB"/>
              </a:rPr>
              <a:t>3.1:	</a:t>
            </a:r>
            <a:r>
              <a:rPr sz="2400" b="1" spc="-5" dirty="0">
                <a:solidFill>
                  <a:srgbClr val="C00000"/>
                </a:solidFill>
                <a:latin typeface="Agency FB"/>
                <a:cs typeface="Agency FB"/>
              </a:rPr>
              <a:t>Religious</a:t>
            </a:r>
            <a:r>
              <a:rPr sz="2400" b="1" spc="1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gency FB"/>
                <a:cs typeface="Agency FB"/>
              </a:rPr>
              <a:t>Preferences</a:t>
            </a:r>
            <a:endParaRPr sz="2400">
              <a:latin typeface="Agency FB"/>
              <a:cs typeface="Agency F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28625"/>
            <a:ext cx="399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60066"/>
                </a:solidFill>
              </a:rPr>
              <a:t>Distribution</a:t>
            </a:r>
            <a:r>
              <a:rPr sz="4000" spc="5" dirty="0">
                <a:solidFill>
                  <a:srgbClr val="660066"/>
                </a:solidFill>
              </a:rPr>
              <a:t> </a:t>
            </a:r>
            <a:r>
              <a:rPr sz="2800" i="1" spc="-5" dirty="0">
                <a:solidFill>
                  <a:srgbClr val="660066"/>
                </a:solidFill>
                <a:latin typeface="Century Gothic"/>
                <a:cs typeface="Century Gothic"/>
              </a:rPr>
              <a:t>(cont’)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2952750"/>
            <a:ext cx="5686425" cy="306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1097" y="2385441"/>
            <a:ext cx="1565910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1925" marR="5080" indent="-149860">
              <a:lnSpc>
                <a:spcPct val="101499"/>
              </a:lnSpc>
              <a:spcBef>
                <a:spcPts val="65"/>
              </a:spcBef>
              <a:tabLst>
                <a:tab pos="982980" algn="l"/>
                <a:tab pos="1111250" algn="l"/>
              </a:tabLst>
            </a:pPr>
            <a:r>
              <a:rPr sz="2000" b="1" spc="-5" dirty="0">
                <a:latin typeface="Calibri"/>
                <a:cs typeface="Calibri"/>
              </a:rPr>
              <a:t>Othe</a:t>
            </a:r>
            <a:r>
              <a:rPr sz="2000" b="1" dirty="0">
                <a:latin typeface="Calibri"/>
                <a:cs typeface="Calibri"/>
              </a:rPr>
              <a:t>r	None  3%		9%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502146" y="2556713"/>
            <a:ext cx="726440" cy="640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J</a:t>
            </a:r>
            <a:r>
              <a:rPr sz="2000" b="1" spc="-20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ish</a:t>
            </a:r>
            <a:endParaRPr sz="20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2000" b="1" dirty="0">
                <a:latin typeface="Calibri"/>
                <a:cs typeface="Calibri"/>
              </a:rPr>
              <a:t>2%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3731" y="3500120"/>
            <a:ext cx="875665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15265" marR="5080" indent="-203200">
              <a:lnSpc>
                <a:spcPct val="101499"/>
              </a:lnSpc>
              <a:spcBef>
                <a:spcPts val="65"/>
              </a:spcBef>
            </a:pP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tholic  23%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6845" y="4443221"/>
            <a:ext cx="1130300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41630" marR="5080" indent="-329565">
              <a:lnSpc>
                <a:spcPct val="101499"/>
              </a:lnSpc>
              <a:spcBef>
                <a:spcPts val="65"/>
              </a:spcBef>
            </a:pP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st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  57%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7633" y="2385441"/>
            <a:ext cx="834390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9079" marR="5080" indent="-247015">
              <a:lnSpc>
                <a:spcPct val="101499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Mis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ing  6%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8236" y="1563369"/>
            <a:ext cx="4281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9565" algn="l"/>
              </a:tabLst>
            </a:pPr>
            <a:r>
              <a:rPr sz="2800" b="1" spc="-5" dirty="0">
                <a:solidFill>
                  <a:srgbClr val="C00000"/>
                </a:solidFill>
                <a:latin typeface="Agency FB"/>
                <a:cs typeface="Agency FB"/>
              </a:rPr>
              <a:t>FIGURE</a:t>
            </a:r>
            <a:r>
              <a:rPr sz="2800" b="1" spc="-15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800" b="1" dirty="0">
                <a:solidFill>
                  <a:srgbClr val="C00000"/>
                </a:solidFill>
                <a:latin typeface="Agency FB"/>
                <a:cs typeface="Agency FB"/>
              </a:rPr>
              <a:t>3.2:	</a:t>
            </a:r>
            <a:r>
              <a:rPr sz="2800" b="1" spc="-5" dirty="0">
                <a:solidFill>
                  <a:srgbClr val="C00000"/>
                </a:solidFill>
                <a:latin typeface="Agency FB"/>
                <a:cs typeface="Agency FB"/>
              </a:rPr>
              <a:t>Religious</a:t>
            </a:r>
            <a:r>
              <a:rPr sz="2800" b="1" spc="-30" dirty="0">
                <a:solidFill>
                  <a:srgbClr val="C00000"/>
                </a:solidFill>
                <a:latin typeface="Agency FB"/>
                <a:cs typeface="Agency FB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Agency FB"/>
                <a:cs typeface="Agency FB"/>
              </a:rPr>
              <a:t>Preferences</a:t>
            </a:r>
            <a:endParaRPr sz="2800">
              <a:latin typeface="Agency FB"/>
              <a:cs typeface="Agency F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2219</Words>
  <Application>Microsoft Office PowerPoint</Application>
  <PresentationFormat>On-screen Show (4:3)</PresentationFormat>
  <Paragraphs>349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Agency FB</vt:lpstr>
      <vt:lpstr>Arial</vt:lpstr>
      <vt:lpstr>Calibri</vt:lpstr>
      <vt:lpstr>Century Gothic</vt:lpstr>
      <vt:lpstr>Courier New</vt:lpstr>
      <vt:lpstr>Freestyle Script</vt:lpstr>
      <vt:lpstr>Times New Roman</vt:lpstr>
      <vt:lpstr>Wingdings</vt:lpstr>
      <vt:lpstr>Office Theme</vt:lpstr>
      <vt:lpstr>Quantitative</vt:lpstr>
      <vt:lpstr>INTRODUCTION</vt:lpstr>
      <vt:lpstr>QUANTIFICATION OF DATA</vt:lpstr>
      <vt:lpstr>Data Preparation</vt:lpstr>
      <vt:lpstr>Types of Variables Analysis</vt:lpstr>
      <vt:lpstr>UNIVARIATE ANALYSIS</vt:lpstr>
      <vt:lpstr>Distribution</vt:lpstr>
      <vt:lpstr>Distribution (cont’)</vt:lpstr>
      <vt:lpstr>Distribution (cont’)</vt:lpstr>
      <vt:lpstr>Central Tendency</vt:lpstr>
      <vt:lpstr>Central Tendency (cont’)</vt:lpstr>
      <vt:lpstr>Dispersion</vt:lpstr>
      <vt:lpstr>3.4 Continuous &amp; Discrete Variables</vt:lpstr>
      <vt:lpstr>SUBGROUP COMPARISON</vt:lpstr>
      <vt:lpstr>“Collapsing” Response Categories</vt:lpstr>
      <vt:lpstr>Handling “Don’t Knows”</vt:lpstr>
      <vt:lpstr>4.3 Numerical Descriptions in Qualitative Research</vt:lpstr>
      <vt:lpstr>BIVARIATE ANALYSIS</vt:lpstr>
      <vt:lpstr>BIVARIATE ANALYSIS</vt:lpstr>
      <vt:lpstr>BIVARIATE ANALYSIS</vt:lpstr>
      <vt:lpstr>5.1 Percentaging a Table</vt:lpstr>
      <vt:lpstr>Percentaging a Table (cont’)</vt:lpstr>
      <vt:lpstr>Percentaging a Table (cont’)</vt:lpstr>
      <vt:lpstr>Percentaging a Table (cont’)</vt:lpstr>
      <vt:lpstr>Percentaging a Table (cont’)</vt:lpstr>
      <vt:lpstr>5.2 Constructing and Reading Bivariate Tables</vt:lpstr>
      <vt:lpstr>MULTIVARIATE ANALYSIS</vt:lpstr>
      <vt:lpstr>SOCIOLOGICAL DIAGNOSTICS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</dc:title>
  <dc:creator>Moniroith</dc:creator>
  <cp:lastModifiedBy>Moniroith</cp:lastModifiedBy>
  <cp:revision>1</cp:revision>
  <dcterms:created xsi:type="dcterms:W3CDTF">2020-06-15T07:32:24Z</dcterms:created>
  <dcterms:modified xsi:type="dcterms:W3CDTF">2020-06-15T07:34:32Z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2020-06-15T00:00:00Z</vt:filetime>
  </property>
</Properties>
</file>