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Bell M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ellMT-bold.fntdata"/><Relationship Id="rId23" Type="http://schemas.openxmlformats.org/officeDocument/2006/relationships/font" Target="fonts/BellM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llMT-boldItalic.fntdata"/><Relationship Id="rId25" Type="http://schemas.openxmlformats.org/officeDocument/2006/relationships/font" Target="fonts/BellM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0" y="0"/>
            <a:ext cx="12191999" cy="6861600"/>
            <a:chOff x="1" y="0"/>
            <a:chExt cx="12191999" cy="6861600"/>
          </a:xfrm>
        </p:grpSpPr>
        <p:sp>
          <p:nvSpPr>
            <p:cNvPr id="13" name="Google Shape;13;p2"/>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 name="Google Shape;14;p2"/>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 name="Google Shape;15;p2"/>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 name="Google Shape;16;p2"/>
            <p:cNvGrpSpPr/>
            <p:nvPr/>
          </p:nvGrpSpPr>
          <p:grpSpPr>
            <a:xfrm>
              <a:off x="690092" y="0"/>
              <a:ext cx="10800000" cy="6858000"/>
              <a:chOff x="2328000" y="0"/>
              <a:chExt cx="2880000" cy="1440000"/>
            </a:xfrm>
          </p:grpSpPr>
          <p:sp>
            <p:nvSpPr>
              <p:cNvPr id="17" name="Google Shape;17;p2"/>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2"/>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2"/>
            <p:cNvGrpSpPr/>
            <p:nvPr/>
          </p:nvGrpSpPr>
          <p:grpSpPr>
            <a:xfrm rot="5400000">
              <a:off x="7048499" y="1714500"/>
              <a:ext cx="6858000" cy="3429000"/>
              <a:chOff x="0" y="0"/>
              <a:chExt cx="2880000" cy="1440000"/>
            </a:xfrm>
          </p:grpSpPr>
          <p:sp>
            <p:nvSpPr>
              <p:cNvPr id="20" name="Google Shape;20;p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 name="Google Shape;22;p2"/>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3" name="Google Shape;23;p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2"/>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11"/>
          <p:cNvGrpSpPr/>
          <p:nvPr/>
        </p:nvGrpSpPr>
        <p:grpSpPr>
          <a:xfrm rot="10800000">
            <a:off x="5921828" y="2876440"/>
            <a:ext cx="6270171" cy="3981559"/>
            <a:chOff x="0" y="0"/>
            <a:chExt cx="10800000" cy="6858000"/>
          </a:xfrm>
        </p:grpSpPr>
        <p:sp>
          <p:nvSpPr>
            <p:cNvPr id="171" name="Google Shape;171;p11"/>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2" name="Google Shape;172;p11"/>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73" name="Google Shape;173;p11"/>
          <p:cNvGrpSpPr/>
          <p:nvPr/>
        </p:nvGrpSpPr>
        <p:grpSpPr>
          <a:xfrm flipH="1">
            <a:off x="0" y="-1"/>
            <a:ext cx="9361714" cy="4680857"/>
            <a:chOff x="0" y="0"/>
            <a:chExt cx="2880000" cy="1440000"/>
          </a:xfrm>
        </p:grpSpPr>
        <p:sp>
          <p:nvSpPr>
            <p:cNvPr id="174" name="Google Shape;174;p11"/>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5" name="Google Shape;175;p11"/>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76" name="Google Shape;176;p11"/>
          <p:cNvSpPr/>
          <p:nvPr/>
        </p:nvSpPr>
        <p:spPr>
          <a:xfrm rot="10800000">
            <a:off x="8430794" y="3096793"/>
            <a:ext cx="3761205" cy="3761205"/>
          </a:xfrm>
          <a:prstGeom prst="rect">
            <a:avLst/>
          </a:prstGeom>
          <a:gradFill>
            <a:gsLst>
              <a:gs pos="0">
                <a:srgbClr val="00BAC8">
                  <a:alpha val="4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7" name="Google Shape;177;p11"/>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8" name="Google Shape;178;p1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11"/>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1"/>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1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12"/>
          <p:cNvGrpSpPr/>
          <p:nvPr/>
        </p:nvGrpSpPr>
        <p:grpSpPr>
          <a:xfrm>
            <a:off x="0" y="-3"/>
            <a:ext cx="12192000" cy="6858003"/>
            <a:chOff x="0" y="-3"/>
            <a:chExt cx="12192000" cy="6858003"/>
          </a:xfrm>
        </p:grpSpPr>
        <p:sp>
          <p:nvSpPr>
            <p:cNvPr id="186" name="Google Shape;186;p1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7" name="Google Shape;187;p12"/>
            <p:cNvGrpSpPr/>
            <p:nvPr/>
          </p:nvGrpSpPr>
          <p:grpSpPr>
            <a:xfrm>
              <a:off x="672000" y="-3"/>
              <a:ext cx="11520000" cy="5760000"/>
              <a:chOff x="5981700" y="-1"/>
              <a:chExt cx="6042660" cy="3021330"/>
            </a:xfrm>
          </p:grpSpPr>
          <p:sp>
            <p:nvSpPr>
              <p:cNvPr id="188" name="Google Shape;188;p12"/>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9" name="Google Shape;189;p12"/>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0" name="Google Shape;190;p12"/>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1" name="Google Shape;191;p12"/>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12"/>
            <p:cNvGrpSpPr/>
            <p:nvPr/>
          </p:nvGrpSpPr>
          <p:grpSpPr>
            <a:xfrm rot="10800000">
              <a:off x="1" y="2948940"/>
              <a:ext cx="7818118" cy="3909059"/>
              <a:chOff x="0" y="0"/>
              <a:chExt cx="2880000" cy="1440000"/>
            </a:xfrm>
          </p:grpSpPr>
          <p:sp>
            <p:nvSpPr>
              <p:cNvPr id="193" name="Google Shape;193;p1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4" name="Google Shape;194;p1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5" name="Google Shape;195;p12"/>
            <p:cNvSpPr/>
            <p:nvPr/>
          </p:nvSpPr>
          <p:spPr>
            <a:xfrm flipH="1" rot="10800000">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6" name="Google Shape;196;p1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97" name="Google Shape;197;p12"/>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2"/>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3"/>
          <p:cNvGrpSpPr/>
          <p:nvPr/>
        </p:nvGrpSpPr>
        <p:grpSpPr>
          <a:xfrm flipH="1" rot="10800000">
            <a:off x="0" y="-1"/>
            <a:ext cx="12191999" cy="6861601"/>
            <a:chOff x="0" y="-1"/>
            <a:chExt cx="12191999" cy="6861601"/>
          </a:xfrm>
        </p:grpSpPr>
        <p:sp>
          <p:nvSpPr>
            <p:cNvPr id="31" name="Google Shape;31;p3"/>
            <p:cNvSpPr/>
            <p:nvPr/>
          </p:nvSpPr>
          <p:spPr>
            <a:xfrm>
              <a:off x="0" y="0"/>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 name="Google Shape;32;p3"/>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 name="Google Shape;33;p3"/>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4" name="Google Shape;34;p3"/>
            <p:cNvGrpSpPr/>
            <p:nvPr/>
          </p:nvGrpSpPr>
          <p:grpSpPr>
            <a:xfrm rot="10800000">
              <a:off x="0" y="-1"/>
              <a:ext cx="10800000" cy="6858000"/>
              <a:chOff x="2328000" y="0"/>
              <a:chExt cx="2880000" cy="1440000"/>
            </a:xfrm>
          </p:grpSpPr>
          <p:sp>
            <p:nvSpPr>
              <p:cNvPr id="35" name="Google Shape;35;p3"/>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6" name="Google Shape;36;p3"/>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7" name="Google Shape;37;p3"/>
            <p:cNvSpPr/>
            <p:nvPr/>
          </p:nvSpPr>
          <p:spPr>
            <a:xfrm rot="10800000">
              <a:off x="5602286" y="271887"/>
              <a:ext cx="6589713" cy="6589713"/>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8" name="Google Shape;38;p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9" name="Google Shape;39;p3"/>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4"/>
          <p:cNvGrpSpPr/>
          <p:nvPr/>
        </p:nvGrpSpPr>
        <p:grpSpPr>
          <a:xfrm>
            <a:off x="0" y="0"/>
            <a:ext cx="12192000" cy="6858000"/>
            <a:chOff x="0" y="0"/>
            <a:chExt cx="12192000" cy="6858000"/>
          </a:xfrm>
        </p:grpSpPr>
        <p:sp>
          <p:nvSpPr>
            <p:cNvPr id="46" name="Google Shape;46;p4"/>
            <p:cNvSpPr/>
            <p:nvPr/>
          </p:nvSpPr>
          <p:spPr>
            <a:xfrm flipH="1" rot="10800000">
              <a:off x="0" y="2019649"/>
              <a:ext cx="4838350" cy="483835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7" name="Google Shape;47;p4"/>
            <p:cNvGrpSpPr/>
            <p:nvPr/>
          </p:nvGrpSpPr>
          <p:grpSpPr>
            <a:xfrm>
              <a:off x="5603875" y="0"/>
              <a:ext cx="6521820" cy="3260910"/>
              <a:chOff x="0" y="0"/>
              <a:chExt cx="2880000" cy="1440000"/>
            </a:xfrm>
          </p:grpSpPr>
          <p:sp>
            <p:nvSpPr>
              <p:cNvPr id="48" name="Google Shape;48;p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9" name="Google Shape;49;p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0" name="Google Shape;50;p4"/>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 name="Google Shape;51;p4"/>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2" name="Google Shape;52;p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3" name="Google Shape;53;p4"/>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5" name="Google Shape;55;p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grpSp>
        <p:nvGrpSpPr>
          <p:cNvPr id="59" name="Google Shape;59;p5"/>
          <p:cNvGrpSpPr/>
          <p:nvPr/>
        </p:nvGrpSpPr>
        <p:grpSpPr>
          <a:xfrm>
            <a:off x="0" y="-3"/>
            <a:ext cx="12192000" cy="6858003"/>
            <a:chOff x="0" y="-3"/>
            <a:chExt cx="12192000" cy="6858003"/>
          </a:xfrm>
        </p:grpSpPr>
        <p:sp>
          <p:nvSpPr>
            <p:cNvPr id="60" name="Google Shape;60;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1" name="Google Shape;61;p5"/>
            <p:cNvGrpSpPr/>
            <p:nvPr/>
          </p:nvGrpSpPr>
          <p:grpSpPr>
            <a:xfrm>
              <a:off x="672000" y="-3"/>
              <a:ext cx="11520000" cy="5760000"/>
              <a:chOff x="5981700" y="-1"/>
              <a:chExt cx="6042660" cy="3021330"/>
            </a:xfrm>
          </p:grpSpPr>
          <p:sp>
            <p:nvSpPr>
              <p:cNvPr id="62" name="Google Shape;62;p5"/>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 name="Google Shape;63;p5"/>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4" name="Google Shape;64;p5"/>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5" name="Google Shape;65;p5"/>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6" name="Google Shape;66;p5"/>
            <p:cNvGrpSpPr/>
            <p:nvPr/>
          </p:nvGrpSpPr>
          <p:grpSpPr>
            <a:xfrm rot="10800000">
              <a:off x="1" y="2948940"/>
              <a:ext cx="7818118" cy="3909059"/>
              <a:chOff x="0" y="0"/>
              <a:chExt cx="2880000" cy="1440000"/>
            </a:xfrm>
          </p:grpSpPr>
          <p:sp>
            <p:nvSpPr>
              <p:cNvPr id="67" name="Google Shape;67;p5"/>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8" name="Google Shape;68;p5"/>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9" name="Google Shape;69;p5"/>
            <p:cNvSpPr/>
            <p:nvPr/>
          </p:nvSpPr>
          <p:spPr>
            <a:xfrm flipH="1" rot="10800000">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0" name="Google Shape;70;p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71" name="Google Shape;71;p5"/>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5"/>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grpSp>
        <p:nvGrpSpPr>
          <p:cNvPr id="78" name="Google Shape;78;p6"/>
          <p:cNvGrpSpPr/>
          <p:nvPr/>
        </p:nvGrpSpPr>
        <p:grpSpPr>
          <a:xfrm>
            <a:off x="0" y="-2"/>
            <a:ext cx="12191999" cy="6858002"/>
            <a:chOff x="0" y="-2"/>
            <a:chExt cx="12191999" cy="6858002"/>
          </a:xfrm>
        </p:grpSpPr>
        <p:sp>
          <p:nvSpPr>
            <p:cNvPr id="79" name="Google Shape;79;p6"/>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0" name="Google Shape;80;p6"/>
            <p:cNvGrpSpPr/>
            <p:nvPr/>
          </p:nvGrpSpPr>
          <p:grpSpPr>
            <a:xfrm rot="-5400000">
              <a:off x="2295528" y="-2295528"/>
              <a:ext cx="6858000" cy="11449051"/>
              <a:chOff x="0" y="2333625"/>
              <a:chExt cx="9515474" cy="3766109"/>
            </a:xfrm>
          </p:grpSpPr>
          <p:sp>
            <p:nvSpPr>
              <p:cNvPr id="81" name="Google Shape;81;p6"/>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2" name="Google Shape;82;p6"/>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3" name="Google Shape;83;p6"/>
            <p:cNvGrpSpPr/>
            <p:nvPr/>
          </p:nvGrpSpPr>
          <p:grpSpPr>
            <a:xfrm rot="5400000">
              <a:off x="3583369" y="-3583369"/>
              <a:ext cx="4713262" cy="11880000"/>
              <a:chOff x="1" y="0"/>
              <a:chExt cx="8305797" cy="6858000"/>
            </a:xfrm>
          </p:grpSpPr>
          <p:sp>
            <p:nvSpPr>
              <p:cNvPr id="84" name="Google Shape;84;p6"/>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5" name="Google Shape;85;p6"/>
              <p:cNvSpPr/>
              <p:nvPr/>
            </p:nvSpPr>
            <p:spPr>
              <a:xfrm flipH="1" rot="10800000">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6" name="Google Shape;86;p6"/>
            <p:cNvGrpSpPr/>
            <p:nvPr/>
          </p:nvGrpSpPr>
          <p:grpSpPr>
            <a:xfrm>
              <a:off x="2676525" y="0"/>
              <a:ext cx="9515473" cy="3766109"/>
              <a:chOff x="2333625" y="2433367"/>
              <a:chExt cx="9897159" cy="3766109"/>
            </a:xfrm>
          </p:grpSpPr>
          <p:sp>
            <p:nvSpPr>
              <p:cNvPr id="87" name="Google Shape;87;p6"/>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8" name="Google Shape;88;p6"/>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9" name="Google Shape;89;p6"/>
            <p:cNvGrpSpPr/>
            <p:nvPr/>
          </p:nvGrpSpPr>
          <p:grpSpPr>
            <a:xfrm>
              <a:off x="0" y="0"/>
              <a:ext cx="9515473" cy="3766109"/>
              <a:chOff x="0" y="2333625"/>
              <a:chExt cx="9515473" cy="3766109"/>
            </a:xfrm>
          </p:grpSpPr>
          <p:sp>
            <p:nvSpPr>
              <p:cNvPr id="90" name="Google Shape;90;p6"/>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 name="Google Shape;91;p6"/>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92" name="Google Shape;92;p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93" name="Google Shape;93;p6"/>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6"/>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6"/>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6"/>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6"/>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7"/>
          <p:cNvGrpSpPr/>
          <p:nvPr/>
        </p:nvGrpSpPr>
        <p:grpSpPr>
          <a:xfrm rot="10800000">
            <a:off x="1392000" y="0"/>
            <a:ext cx="10800000" cy="6858000"/>
            <a:chOff x="0" y="0"/>
            <a:chExt cx="10800000" cy="6858000"/>
          </a:xfrm>
        </p:grpSpPr>
        <p:sp>
          <p:nvSpPr>
            <p:cNvPr id="103" name="Google Shape;103;p7"/>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7"/>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05" name="Google Shape;105;p7"/>
          <p:cNvGrpSpPr/>
          <p:nvPr/>
        </p:nvGrpSpPr>
        <p:grpSpPr>
          <a:xfrm flipH="1" rot="-5400000">
            <a:off x="-1714500" y="1714500"/>
            <a:ext cx="6858000" cy="3429000"/>
            <a:chOff x="0" y="0"/>
            <a:chExt cx="2880000" cy="1440000"/>
          </a:xfrm>
        </p:grpSpPr>
        <p:sp>
          <p:nvSpPr>
            <p:cNvPr id="106" name="Google Shape;106;p7"/>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7" name="Google Shape;107;p7"/>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08" name="Google Shape;108;p7"/>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7"/>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0" name="Google Shape;110;p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1" name="Google Shape;111;p7"/>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8"/>
          <p:cNvGrpSpPr/>
          <p:nvPr/>
        </p:nvGrpSpPr>
        <p:grpSpPr>
          <a:xfrm>
            <a:off x="0" y="0"/>
            <a:ext cx="12191999" cy="6861600"/>
            <a:chOff x="1" y="0"/>
            <a:chExt cx="12191999" cy="6861600"/>
          </a:xfrm>
        </p:grpSpPr>
        <p:sp>
          <p:nvSpPr>
            <p:cNvPr id="117" name="Google Shape;117;p8"/>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8"/>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9" name="Google Shape;119;p8"/>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120" name="Google Shape;120;p8"/>
            <p:cNvGrpSpPr/>
            <p:nvPr/>
          </p:nvGrpSpPr>
          <p:grpSpPr>
            <a:xfrm>
              <a:off x="690092" y="0"/>
              <a:ext cx="10800000" cy="6858000"/>
              <a:chOff x="2328000" y="0"/>
              <a:chExt cx="2880000" cy="1440000"/>
            </a:xfrm>
          </p:grpSpPr>
          <p:sp>
            <p:nvSpPr>
              <p:cNvPr id="121" name="Google Shape;121;p8"/>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2" name="Google Shape;122;p8"/>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23" name="Google Shape;123;p8"/>
            <p:cNvGrpSpPr/>
            <p:nvPr/>
          </p:nvGrpSpPr>
          <p:grpSpPr>
            <a:xfrm rot="5400000">
              <a:off x="7048499" y="1714500"/>
              <a:ext cx="6858000" cy="3429000"/>
              <a:chOff x="0" y="0"/>
              <a:chExt cx="2880000" cy="1440000"/>
            </a:xfrm>
          </p:grpSpPr>
          <p:sp>
            <p:nvSpPr>
              <p:cNvPr id="124" name="Google Shape;124;p8"/>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5" name="Google Shape;125;p8"/>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6" name="Google Shape;126;p8"/>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7" name="Google Shape;127;p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8" name="Google Shape;128;p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9"/>
          <p:cNvGrpSpPr/>
          <p:nvPr/>
        </p:nvGrpSpPr>
        <p:grpSpPr>
          <a:xfrm flipH="1">
            <a:off x="0" y="0"/>
            <a:ext cx="12191999" cy="6858002"/>
            <a:chOff x="0" y="-2"/>
            <a:chExt cx="12191999" cy="6858002"/>
          </a:xfrm>
        </p:grpSpPr>
        <p:sp>
          <p:nvSpPr>
            <p:cNvPr id="133" name="Google Shape;133;p9"/>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34" name="Google Shape;134;p9"/>
            <p:cNvGrpSpPr/>
            <p:nvPr/>
          </p:nvGrpSpPr>
          <p:grpSpPr>
            <a:xfrm rot="-5400000">
              <a:off x="2295528" y="-2295528"/>
              <a:ext cx="6858000" cy="11449051"/>
              <a:chOff x="0" y="2333625"/>
              <a:chExt cx="9515474" cy="3766109"/>
            </a:xfrm>
          </p:grpSpPr>
          <p:sp>
            <p:nvSpPr>
              <p:cNvPr id="135" name="Google Shape;135;p9"/>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6" name="Google Shape;136;p9"/>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37" name="Google Shape;137;p9"/>
            <p:cNvGrpSpPr/>
            <p:nvPr/>
          </p:nvGrpSpPr>
          <p:grpSpPr>
            <a:xfrm rot="5400000">
              <a:off x="3583369" y="-3583369"/>
              <a:ext cx="4713262" cy="11880000"/>
              <a:chOff x="1" y="0"/>
              <a:chExt cx="8305797" cy="6858000"/>
            </a:xfrm>
          </p:grpSpPr>
          <p:sp>
            <p:nvSpPr>
              <p:cNvPr id="138" name="Google Shape;138;p9"/>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9" name="Google Shape;139;p9"/>
              <p:cNvSpPr/>
              <p:nvPr/>
            </p:nvSpPr>
            <p:spPr>
              <a:xfrm flipH="1" rot="10800000">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0" name="Google Shape;140;p9"/>
            <p:cNvGrpSpPr/>
            <p:nvPr/>
          </p:nvGrpSpPr>
          <p:grpSpPr>
            <a:xfrm>
              <a:off x="2676525" y="0"/>
              <a:ext cx="9515473" cy="3766109"/>
              <a:chOff x="2333625" y="2433367"/>
              <a:chExt cx="9897159" cy="3766109"/>
            </a:xfrm>
          </p:grpSpPr>
          <p:sp>
            <p:nvSpPr>
              <p:cNvPr id="141" name="Google Shape;141;p9"/>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2" name="Google Shape;142;p9"/>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3" name="Google Shape;143;p9"/>
            <p:cNvGrpSpPr/>
            <p:nvPr/>
          </p:nvGrpSpPr>
          <p:grpSpPr>
            <a:xfrm>
              <a:off x="0" y="0"/>
              <a:ext cx="9515473" cy="3766109"/>
              <a:chOff x="0" y="2333625"/>
              <a:chExt cx="9515473" cy="3766109"/>
            </a:xfrm>
          </p:grpSpPr>
          <p:sp>
            <p:nvSpPr>
              <p:cNvPr id="144" name="Google Shape;144;p9"/>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5" name="Google Shape;145;p9"/>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146" name="Google Shape;146;p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9"/>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9"/>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9"/>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10"/>
          <p:cNvGrpSpPr/>
          <p:nvPr/>
        </p:nvGrpSpPr>
        <p:grpSpPr>
          <a:xfrm rot="10800000">
            <a:off x="1392000" y="0"/>
            <a:ext cx="10800000" cy="6858000"/>
            <a:chOff x="0" y="0"/>
            <a:chExt cx="10800000" cy="6858000"/>
          </a:xfrm>
        </p:grpSpPr>
        <p:sp>
          <p:nvSpPr>
            <p:cNvPr id="155" name="Google Shape;155;p10"/>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10"/>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57" name="Google Shape;157;p10"/>
          <p:cNvGrpSpPr/>
          <p:nvPr/>
        </p:nvGrpSpPr>
        <p:grpSpPr>
          <a:xfrm flipH="1" rot="-5400000">
            <a:off x="-1714500" y="1714500"/>
            <a:ext cx="6858000" cy="3429000"/>
            <a:chOff x="0" y="0"/>
            <a:chExt cx="2880000" cy="1440000"/>
          </a:xfrm>
        </p:grpSpPr>
        <p:sp>
          <p:nvSpPr>
            <p:cNvPr id="158" name="Google Shape;158;p1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1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60" name="Google Shape;160;p10"/>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1" name="Google Shape;161;p10"/>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2" name="Google Shape;162;p1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3" name="Google Shape;163;p10"/>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5232400" y="549275"/>
            <a:ext cx="6408736" cy="5759450"/>
          </a:xfrm>
          <a:prstGeom prst="rect">
            <a:avLst/>
          </a:prstGeom>
          <a:noFill/>
          <a:ln>
            <a:noFill/>
          </a:ln>
        </p:spPr>
      </p:sp>
      <p:sp>
        <p:nvSpPr>
          <p:cNvPr id="165" name="Google Shape;165;p10"/>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1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kreeshrajani/human-stress-predi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7" name="Google Shape;207;p13"/>
          <p:cNvSpPr txBox="1"/>
          <p:nvPr>
            <p:ph type="ctrTitle"/>
          </p:nvPr>
        </p:nvSpPr>
        <p:spPr>
          <a:xfrm>
            <a:off x="7153200" y="549276"/>
            <a:ext cx="4500561" cy="42598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500"/>
              <a:buFont typeface="Bell MT"/>
              <a:buNone/>
            </a:pPr>
            <a:r>
              <a:rPr lang="en-US" sz="5500"/>
              <a:t>Enhancing Mental Health Support in Online Communities</a:t>
            </a:r>
            <a:endParaRPr/>
          </a:p>
        </p:txBody>
      </p:sp>
      <p:grpSp>
        <p:nvGrpSpPr>
          <p:cNvPr id="208" name="Google Shape;208;p13"/>
          <p:cNvGrpSpPr/>
          <p:nvPr/>
        </p:nvGrpSpPr>
        <p:grpSpPr>
          <a:xfrm rot="10800000">
            <a:off x="1" y="3600"/>
            <a:ext cx="6854400" cy="6854400"/>
            <a:chOff x="0" y="3600"/>
            <a:chExt cx="6854400" cy="6854400"/>
          </a:xfrm>
        </p:grpSpPr>
        <p:sp>
          <p:nvSpPr>
            <p:cNvPr id="209" name="Google Shape;209;p13"/>
            <p:cNvSpPr/>
            <p:nvPr/>
          </p:nvSpPr>
          <p:spPr>
            <a:xfrm rot="10800000">
              <a:off x="1" y="36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0" name="Google Shape;210;p13"/>
            <p:cNvSpPr/>
            <p:nvPr/>
          </p:nvSpPr>
          <p:spPr>
            <a:xfrm rot="10800000">
              <a:off x="1" y="199202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1" name="Google Shape;211;p13"/>
            <p:cNvSpPr/>
            <p:nvPr/>
          </p:nvSpPr>
          <p:spPr>
            <a:xfrm rot="10800000">
              <a:off x="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12" name="Google Shape;212;p13"/>
          <p:cNvSpPr/>
          <p:nvPr/>
        </p:nvSpPr>
        <p:spPr>
          <a:xfrm>
            <a:off x="0" y="1"/>
            <a:ext cx="6858000" cy="6857999"/>
          </a:xfrm>
          <a:custGeom>
            <a:rect b="b" l="l" r="r" t="t"/>
            <a:pathLst>
              <a:path extrusionOk="0" h="6857999" w="6858000">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ln cap="flat" cmpd="sng" w="12700">
            <a:solidFill>
              <a:srgbClr val="0087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Human Brain Icon" id="213" name="Google Shape;213;p13"/>
          <p:cNvPicPr preferRelativeResize="0"/>
          <p:nvPr/>
        </p:nvPicPr>
        <p:blipFill rotWithShape="1">
          <a:blip r:embed="rId3">
            <a:alphaModFix/>
          </a:blip>
          <a:srcRect b="6250" l="0" r="6272" t="0"/>
          <a:stretch/>
        </p:blipFill>
        <p:spPr>
          <a:xfrm>
            <a:off x="1629000" y="2416252"/>
            <a:ext cx="3600000" cy="20254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540000" y="540000"/>
            <a:ext cx="11101135" cy="8297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Bell MT"/>
              <a:buNone/>
            </a:pPr>
            <a:r>
              <a:rPr lang="en-US" sz="4000"/>
              <a:t>Sunburst Chart of Subreddit and Label Distribution</a:t>
            </a:r>
            <a:endParaRPr sz="4000"/>
          </a:p>
        </p:txBody>
      </p:sp>
      <p:pic>
        <p:nvPicPr>
          <p:cNvPr id="365" name="Google Shape;365;p22"/>
          <p:cNvPicPr preferRelativeResize="0"/>
          <p:nvPr>
            <p:ph idx="1" type="body"/>
          </p:nvPr>
        </p:nvPicPr>
        <p:blipFill rotWithShape="1">
          <a:blip r:embed="rId3">
            <a:alphaModFix/>
          </a:blip>
          <a:srcRect b="0" l="0" r="0" t="0"/>
          <a:stretch/>
        </p:blipFill>
        <p:spPr>
          <a:xfrm>
            <a:off x="3044953" y="1636259"/>
            <a:ext cx="5122402" cy="46724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type="title"/>
          </p:nvPr>
        </p:nvSpPr>
        <p:spPr>
          <a:xfrm>
            <a:off x="540000" y="50143"/>
            <a:ext cx="11101135" cy="92775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a:t>Text Preprocessing:</a:t>
            </a:r>
            <a:endParaRPr/>
          </a:p>
        </p:txBody>
      </p:sp>
      <p:sp>
        <p:nvSpPr>
          <p:cNvPr id="371" name="Google Shape;371;p23"/>
          <p:cNvSpPr txBox="1"/>
          <p:nvPr>
            <p:ph idx="1" type="body"/>
          </p:nvPr>
        </p:nvSpPr>
        <p:spPr>
          <a:xfrm>
            <a:off x="540000" y="1070202"/>
            <a:ext cx="11101136" cy="5630407"/>
          </a:xfrm>
          <a:prstGeom prst="rect">
            <a:avLst/>
          </a:prstGeom>
          <a:noFill/>
          <a:ln>
            <a:noFill/>
          </a:ln>
        </p:spPr>
        <p:txBody>
          <a:bodyPr anchorCtr="0" anchor="t" bIns="45700" lIns="91425" spcFirstLastPara="1" rIns="91425" wrap="square" tIns="45700">
            <a:noAutofit/>
          </a:bodyPr>
          <a:lstStyle/>
          <a:p>
            <a:pPr indent="-269875" lvl="0" marL="269875" rtl="0" algn="l">
              <a:lnSpc>
                <a:spcPct val="125000"/>
              </a:lnSpc>
              <a:spcBef>
                <a:spcPts val="0"/>
              </a:spcBef>
              <a:spcAft>
                <a:spcPts val="0"/>
              </a:spcAft>
              <a:buClr>
                <a:schemeClr val="lt1"/>
              </a:buClr>
              <a:buSzPts val="1800"/>
              <a:buChar char="•"/>
            </a:pPr>
            <a:r>
              <a:rPr b="1" lang="en-US">
                <a:latin typeface="Consolas"/>
                <a:ea typeface="Consolas"/>
                <a:cs typeface="Consolas"/>
                <a:sym typeface="Consolas"/>
              </a:rPr>
              <a:t>text = text.lower()</a:t>
            </a:r>
            <a:r>
              <a:rPr lang="en-US">
                <a:solidFill>
                  <a:srgbClr val="D1D5DB"/>
                </a:solidFill>
              </a:rPr>
              <a:t>: Converts all characters in the text to lowercase.</a:t>
            </a:r>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 '', text)</a:t>
            </a:r>
            <a:r>
              <a:rPr lang="en-US">
                <a:solidFill>
                  <a:srgbClr val="D1D5DB"/>
                </a:solidFill>
              </a:rPr>
              <a:t>: Uses a regular expression to remove text within square brackets.</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re.sub("\\W"," ",text)</a:t>
            </a:r>
            <a:r>
              <a:rPr lang="en-US">
                <a:solidFill>
                  <a:srgbClr val="D1D5DB"/>
                </a:solidFill>
              </a:rPr>
              <a:t>: Replaces any non-word characters (anything other than letters and numbers) with a space.</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re.sub('https?://\S+|www\.\S+', '', text)</a:t>
            </a:r>
            <a:r>
              <a:rPr lang="en-US">
                <a:solidFill>
                  <a:srgbClr val="D1D5DB"/>
                </a:solidFill>
              </a:rPr>
              <a:t>: Removes URLs from the text, which are not necessary for most NLP tasks.</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re.sub('&lt;.*?&gt;+', '', text)</a:t>
            </a:r>
            <a:r>
              <a:rPr lang="en-US">
                <a:solidFill>
                  <a:srgbClr val="D1D5DB"/>
                </a:solidFill>
              </a:rPr>
              <a:t>: Removes HTML tags, which are common in text scraped from the web but are usually irrelevant to text analysis.</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re.sub('[%s]' % re.escape(string.punctuation), '', text)</a:t>
            </a:r>
            <a:r>
              <a:rPr lang="en-US">
                <a:solidFill>
                  <a:srgbClr val="D1D5DB"/>
                </a:solidFill>
              </a:rPr>
              <a:t>: Strips all punctuation from the text.</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re.sub('\n', '', text)</a:t>
            </a:r>
            <a:r>
              <a:rPr lang="en-US">
                <a:solidFill>
                  <a:srgbClr val="D1D5DB"/>
                </a:solidFill>
              </a:rPr>
              <a:t>: Removes newline characters from the text.</a:t>
            </a:r>
            <a:endParaRPr>
              <a:solidFill>
                <a:srgbClr val="D1D5DB"/>
              </a:solidFill>
            </a:endParaRPr>
          </a:p>
          <a:p>
            <a:pPr indent="-269875" lvl="0" marL="269875" rtl="0" algn="l">
              <a:lnSpc>
                <a:spcPct val="125000"/>
              </a:lnSpc>
              <a:spcBef>
                <a:spcPts val="1000"/>
              </a:spcBef>
              <a:spcAft>
                <a:spcPts val="0"/>
              </a:spcAft>
              <a:buClr>
                <a:srgbClr val="D1D5DB"/>
              </a:buClr>
              <a:buSzPts val="1800"/>
              <a:buChar char="•"/>
            </a:pPr>
            <a:r>
              <a:rPr b="1" lang="en-US">
                <a:solidFill>
                  <a:srgbClr val="D1D5DB"/>
                </a:solidFill>
                <a:latin typeface="Consolas"/>
                <a:ea typeface="Consolas"/>
                <a:cs typeface="Consolas"/>
                <a:sym typeface="Consolas"/>
              </a:rPr>
              <a:t>text = re.sub('\w*\d\w*', '', text)</a:t>
            </a:r>
            <a:r>
              <a:rPr lang="en-US">
                <a:solidFill>
                  <a:srgbClr val="D1D5DB"/>
                </a:solidFill>
              </a:rPr>
              <a:t>: Removes words containing numbers.</a:t>
            </a:r>
            <a:endParaRPr>
              <a:solidFill>
                <a:srgbClr val="D1D5DB"/>
              </a:solidFill>
            </a:endParaRPr>
          </a:p>
          <a:p>
            <a:pPr indent="-155575" lvl="0" marL="269875" rtl="0" algn="l">
              <a:lnSpc>
                <a:spcPct val="125000"/>
              </a:lnSpc>
              <a:spcBef>
                <a:spcPts val="1000"/>
              </a:spcBef>
              <a:spcAft>
                <a:spcPts val="0"/>
              </a:spcAft>
              <a:buClr>
                <a:schemeClr val="lt1"/>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463800" y="104571"/>
            <a:ext cx="11101135" cy="92775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a:t>Model Training and cross validation</a:t>
            </a:r>
            <a:endParaRPr/>
          </a:p>
        </p:txBody>
      </p:sp>
      <p:sp>
        <p:nvSpPr>
          <p:cNvPr id="377" name="Google Shape;377;p24"/>
          <p:cNvSpPr txBox="1"/>
          <p:nvPr>
            <p:ph idx="1" type="body"/>
          </p:nvPr>
        </p:nvSpPr>
        <p:spPr>
          <a:xfrm>
            <a:off x="463800" y="1222601"/>
            <a:ext cx="11101136" cy="2898095"/>
          </a:xfrm>
          <a:prstGeom prst="rect">
            <a:avLst/>
          </a:prstGeom>
          <a:noFill/>
          <a:ln>
            <a:noFill/>
          </a:ln>
        </p:spPr>
        <p:txBody>
          <a:bodyPr anchorCtr="0" anchor="t" bIns="45700" lIns="91425" spcFirstLastPara="1" rIns="91425" wrap="square" tIns="45700">
            <a:normAutofit/>
          </a:bodyPr>
          <a:lstStyle/>
          <a:p>
            <a:pPr indent="-269875" lvl="0" marL="269875" rtl="0" algn="l">
              <a:lnSpc>
                <a:spcPct val="125000"/>
              </a:lnSpc>
              <a:spcBef>
                <a:spcPts val="0"/>
              </a:spcBef>
              <a:spcAft>
                <a:spcPts val="0"/>
              </a:spcAft>
              <a:buClr>
                <a:schemeClr val="lt1"/>
              </a:buClr>
              <a:buSzPts val="1600"/>
              <a:buChar char="•"/>
            </a:pPr>
            <a:r>
              <a:rPr lang="en-US" sz="1600"/>
              <a:t>X = data['text'] is featured variable</a:t>
            </a:r>
            <a:endParaRPr/>
          </a:p>
          <a:p>
            <a:pPr indent="-269875" lvl="0" marL="269875" rtl="0" algn="l">
              <a:lnSpc>
                <a:spcPct val="125000"/>
              </a:lnSpc>
              <a:spcBef>
                <a:spcPts val="1000"/>
              </a:spcBef>
              <a:spcAft>
                <a:spcPts val="0"/>
              </a:spcAft>
              <a:buClr>
                <a:schemeClr val="lt1"/>
              </a:buClr>
              <a:buSzPts val="1600"/>
              <a:buChar char="•"/>
            </a:pPr>
            <a:r>
              <a:rPr lang="en-US" sz="1600"/>
              <a:t>y = data['label'] is target variable</a:t>
            </a:r>
            <a:endParaRPr/>
          </a:p>
          <a:p>
            <a:pPr indent="-269875" lvl="0" marL="269875" rtl="0" algn="l">
              <a:lnSpc>
                <a:spcPct val="125000"/>
              </a:lnSpc>
              <a:spcBef>
                <a:spcPts val="1000"/>
              </a:spcBef>
              <a:spcAft>
                <a:spcPts val="0"/>
              </a:spcAft>
              <a:buClr>
                <a:srgbClr val="D1D5DB"/>
              </a:buClr>
              <a:buSzPts val="1600"/>
              <a:buChar char="•"/>
            </a:pPr>
            <a:r>
              <a:rPr lang="en-US" sz="1600">
                <a:solidFill>
                  <a:srgbClr val="D1D5DB"/>
                </a:solidFill>
              </a:rPr>
              <a:t>Three different machine learning models are used: Randomforestclassifer, SVC (Support Vector Classifier), and KNeighboursClassifier.</a:t>
            </a:r>
            <a:endParaRPr sz="1600"/>
          </a:p>
          <a:p>
            <a:pPr indent="-269875" lvl="0" marL="269875" rtl="0" algn="l">
              <a:lnSpc>
                <a:spcPct val="125000"/>
              </a:lnSpc>
              <a:spcBef>
                <a:spcPts val="1000"/>
              </a:spcBef>
              <a:spcAft>
                <a:spcPts val="0"/>
              </a:spcAft>
              <a:buClr>
                <a:srgbClr val="D1D5DB"/>
              </a:buClr>
              <a:buSzPts val="1600"/>
              <a:buChar char="•"/>
            </a:pPr>
            <a:r>
              <a:rPr lang="en-US" sz="1600">
                <a:solidFill>
                  <a:srgbClr val="D1D5DB"/>
                </a:solidFill>
              </a:rPr>
              <a:t>For each model, a pipeline is created using make_pipeline.</a:t>
            </a:r>
            <a:endParaRPr sz="1600"/>
          </a:p>
          <a:p>
            <a:pPr indent="-269875" lvl="0" marL="269875" rtl="0" algn="l">
              <a:lnSpc>
                <a:spcPct val="125000"/>
              </a:lnSpc>
              <a:spcBef>
                <a:spcPts val="1000"/>
              </a:spcBef>
              <a:spcAft>
                <a:spcPts val="0"/>
              </a:spcAft>
              <a:buClr>
                <a:srgbClr val="D1D5DB"/>
              </a:buClr>
              <a:buSzPts val="1600"/>
              <a:buChar char="•"/>
            </a:pPr>
            <a:r>
              <a:rPr lang="en-US" sz="1600">
                <a:solidFill>
                  <a:srgbClr val="D1D5DB"/>
                </a:solidFill>
              </a:rPr>
              <a:t>The pipeline includes TfidfVectorzier followed by the model itself.</a:t>
            </a:r>
            <a:endParaRPr sz="1600"/>
          </a:p>
          <a:p>
            <a:pPr indent="-269875" lvl="0" marL="269875" rtl="0" algn="l">
              <a:lnSpc>
                <a:spcPct val="125000"/>
              </a:lnSpc>
              <a:spcBef>
                <a:spcPts val="1000"/>
              </a:spcBef>
              <a:spcAft>
                <a:spcPts val="0"/>
              </a:spcAft>
              <a:buClr>
                <a:srgbClr val="D1D5DB"/>
              </a:buClr>
              <a:buSzPts val="1600"/>
              <a:buChar char="•"/>
            </a:pPr>
            <a:r>
              <a:rPr lang="en-US" sz="1600">
                <a:solidFill>
                  <a:srgbClr val="D1D5DB"/>
                </a:solidFill>
              </a:rPr>
              <a:t>TfidfVectorzier is a feature extraction method that converts text data into a matrix.</a:t>
            </a:r>
            <a:endParaRPr sz="1600"/>
          </a:p>
          <a:p>
            <a:pPr indent="-168275" lvl="0" marL="269875" rtl="0" algn="l">
              <a:lnSpc>
                <a:spcPct val="125000"/>
              </a:lnSpc>
              <a:spcBef>
                <a:spcPts val="1000"/>
              </a:spcBef>
              <a:spcAft>
                <a:spcPts val="0"/>
              </a:spcAft>
              <a:buClr>
                <a:schemeClr val="lt1"/>
              </a:buClr>
              <a:buSzPts val="1600"/>
              <a:buNone/>
            </a:pPr>
            <a:r>
              <a:t/>
            </a:r>
            <a:endParaRPr sz="1600">
              <a:solidFill>
                <a:srgbClr val="D1D5DB"/>
              </a:solidFill>
            </a:endParaRPr>
          </a:p>
          <a:p>
            <a:pPr indent="-168275" lvl="0" marL="269875" rtl="0" algn="l">
              <a:lnSpc>
                <a:spcPct val="125000"/>
              </a:lnSpc>
              <a:spcBef>
                <a:spcPts val="1000"/>
              </a:spcBef>
              <a:spcAft>
                <a:spcPts val="0"/>
              </a:spcAft>
              <a:buClr>
                <a:schemeClr val="lt1"/>
              </a:buClr>
              <a:buSzPts val="1600"/>
              <a:buNone/>
            </a:pPr>
            <a:r>
              <a:t/>
            </a:r>
            <a:endParaRPr sz="1600">
              <a:solidFill>
                <a:srgbClr val="FFFFFF"/>
              </a:solidFill>
            </a:endParaRPr>
          </a:p>
        </p:txBody>
      </p:sp>
      <p:pic>
        <p:nvPicPr>
          <p:cNvPr descr="A screenshot of a computer code&#10;&#10;Description automatically generated" id="378" name="Google Shape;378;p24"/>
          <p:cNvPicPr preferRelativeResize="0"/>
          <p:nvPr/>
        </p:nvPicPr>
        <p:blipFill rotWithShape="1">
          <a:blip r:embed="rId3">
            <a:alphaModFix/>
          </a:blip>
          <a:srcRect b="0" l="0" r="0" t="0"/>
          <a:stretch/>
        </p:blipFill>
        <p:spPr>
          <a:xfrm>
            <a:off x="587149" y="4176713"/>
            <a:ext cx="10037988" cy="23690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type="title"/>
          </p:nvPr>
        </p:nvSpPr>
        <p:spPr>
          <a:xfrm>
            <a:off x="496457" y="148114"/>
            <a:ext cx="11101135" cy="75358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sz="4800"/>
              <a:t>Hyperparameter tuning and grid search cv:</a:t>
            </a:r>
            <a:endParaRPr/>
          </a:p>
        </p:txBody>
      </p:sp>
      <p:sp>
        <p:nvSpPr>
          <p:cNvPr id="384" name="Google Shape;384;p25"/>
          <p:cNvSpPr txBox="1"/>
          <p:nvPr>
            <p:ph idx="1" type="body"/>
          </p:nvPr>
        </p:nvSpPr>
        <p:spPr>
          <a:xfrm>
            <a:off x="550886" y="896030"/>
            <a:ext cx="11101136" cy="1564595"/>
          </a:xfrm>
          <a:prstGeom prst="rect">
            <a:avLst/>
          </a:prstGeom>
          <a:noFill/>
          <a:ln>
            <a:noFill/>
          </a:ln>
        </p:spPr>
        <p:txBody>
          <a:bodyPr anchorCtr="0" anchor="t" bIns="45700" lIns="91425" spcFirstLastPara="1" rIns="91425" wrap="square" tIns="45700">
            <a:normAutofit lnSpcReduction="10000"/>
          </a:bodyPr>
          <a:lstStyle/>
          <a:p>
            <a:pPr indent="-269875" lvl="0" marL="269875" rtl="0" algn="l">
              <a:lnSpc>
                <a:spcPct val="125000"/>
              </a:lnSpc>
              <a:spcBef>
                <a:spcPts val="0"/>
              </a:spcBef>
              <a:spcAft>
                <a:spcPts val="0"/>
              </a:spcAft>
              <a:buClr>
                <a:srgbClr val="D1D5DB"/>
              </a:buClr>
              <a:buSzPts val="1800"/>
              <a:buChar char="•"/>
            </a:pPr>
            <a:r>
              <a:rPr lang="en-US">
                <a:solidFill>
                  <a:srgbClr val="D1D5DB"/>
                </a:solidFill>
              </a:rPr>
              <a:t>Optimizing the performance and systematically searches for the best model parameters, ensuring that your model is as effective as possible.</a:t>
            </a:r>
            <a:endParaRPr/>
          </a:p>
          <a:p>
            <a:pPr indent="-269875" lvl="0" marL="269875" rtl="0" algn="l">
              <a:lnSpc>
                <a:spcPct val="125000"/>
              </a:lnSpc>
              <a:spcBef>
                <a:spcPts val="1000"/>
              </a:spcBef>
              <a:spcAft>
                <a:spcPts val="0"/>
              </a:spcAft>
              <a:buClr>
                <a:srgbClr val="D1D5DB"/>
              </a:buClr>
              <a:buSzPts val="1800"/>
              <a:buChar char="•"/>
            </a:pPr>
            <a:r>
              <a:rPr lang="en-US">
                <a:solidFill>
                  <a:srgbClr val="D1D5DB"/>
                </a:solidFill>
              </a:rPr>
              <a:t>This approach is fundamental in machine learning to avoid overfitting and to enhance the model's ability to generalize to new, unseen data.</a:t>
            </a:r>
            <a:endParaRPr>
              <a:solidFill>
                <a:srgbClr val="D1D5DB"/>
              </a:solidFill>
            </a:endParaRPr>
          </a:p>
          <a:p>
            <a:pPr indent="-92075" lvl="0" marL="269875" rtl="0" algn="l">
              <a:lnSpc>
                <a:spcPct val="125000"/>
              </a:lnSpc>
              <a:spcBef>
                <a:spcPts val="1000"/>
              </a:spcBef>
              <a:spcAft>
                <a:spcPts val="0"/>
              </a:spcAft>
              <a:buClr>
                <a:schemeClr val="lt1"/>
              </a:buClr>
              <a:buSzPts val="2800"/>
              <a:buNone/>
            </a:pPr>
            <a:r>
              <a:t/>
            </a:r>
            <a:endParaRPr sz="2800"/>
          </a:p>
        </p:txBody>
      </p:sp>
      <p:pic>
        <p:nvPicPr>
          <p:cNvPr descr="A screenshot of a computer program" id="385" name="Google Shape;385;p25"/>
          <p:cNvPicPr preferRelativeResize="0"/>
          <p:nvPr/>
        </p:nvPicPr>
        <p:blipFill rotWithShape="1">
          <a:blip r:embed="rId3">
            <a:alphaModFix/>
          </a:blip>
          <a:srcRect b="0" l="0" r="0" t="0"/>
          <a:stretch/>
        </p:blipFill>
        <p:spPr>
          <a:xfrm>
            <a:off x="493059" y="2530925"/>
            <a:ext cx="11105030" cy="42054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txBox="1"/>
          <p:nvPr>
            <p:ph type="title"/>
          </p:nvPr>
        </p:nvSpPr>
        <p:spPr>
          <a:xfrm>
            <a:off x="540000" y="69353"/>
            <a:ext cx="11101135" cy="58805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D1D5DB"/>
              </a:buClr>
              <a:buSzPct val="100000"/>
              <a:buFont typeface="Bell MT"/>
              <a:buNone/>
            </a:pPr>
            <a:r>
              <a:rPr lang="en-US" sz="4400">
                <a:solidFill>
                  <a:srgbClr val="D1D5DB"/>
                </a:solidFill>
              </a:rPr>
              <a:t>Principal Component Analysis (PCA)</a:t>
            </a:r>
            <a:endParaRPr sz="4400"/>
          </a:p>
        </p:txBody>
      </p:sp>
      <p:pic>
        <p:nvPicPr>
          <p:cNvPr id="391" name="Google Shape;391;p26"/>
          <p:cNvPicPr preferRelativeResize="0"/>
          <p:nvPr>
            <p:ph idx="1" type="body"/>
          </p:nvPr>
        </p:nvPicPr>
        <p:blipFill rotWithShape="1">
          <a:blip r:embed="rId3">
            <a:alphaModFix/>
          </a:blip>
          <a:srcRect b="0" l="0" r="0" t="0"/>
          <a:stretch/>
        </p:blipFill>
        <p:spPr>
          <a:xfrm>
            <a:off x="617877" y="2315975"/>
            <a:ext cx="9634295" cy="4328925"/>
          </a:xfrm>
          <a:prstGeom prst="rect">
            <a:avLst/>
          </a:prstGeom>
          <a:noFill/>
          <a:ln>
            <a:noFill/>
          </a:ln>
        </p:spPr>
      </p:pic>
      <p:sp>
        <p:nvSpPr>
          <p:cNvPr id="392" name="Google Shape;392;p26"/>
          <p:cNvSpPr txBox="1"/>
          <p:nvPr/>
        </p:nvSpPr>
        <p:spPr>
          <a:xfrm>
            <a:off x="540683" y="840440"/>
            <a:ext cx="97295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D1D5DB"/>
                </a:solidFill>
                <a:latin typeface="Avenir"/>
                <a:ea typeface="Avenir"/>
                <a:cs typeface="Avenir"/>
                <a:sym typeface="Avenir"/>
              </a:rPr>
              <a:t>PCA is used here primarily for visualization purposes to understand the data distribution in a lower-dimensional space. The SVC model itself is trained on the full set of high-dimensional features.</a:t>
            </a:r>
            <a:endParaRPr sz="2000">
              <a:solidFill>
                <a:schemeClr val="lt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40000" y="91765"/>
            <a:ext cx="11101135" cy="7561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ell MT"/>
              <a:buNone/>
            </a:pPr>
            <a:r>
              <a:rPr lang="en-US" sz="4400"/>
              <a:t>Classification report and confusion matrix:</a:t>
            </a:r>
            <a:endParaRPr sz="4400"/>
          </a:p>
        </p:txBody>
      </p:sp>
      <p:pic>
        <p:nvPicPr>
          <p:cNvPr descr="A screenshot of a graph&#10;&#10;Description automatically generated" id="398" name="Google Shape;398;p27"/>
          <p:cNvPicPr preferRelativeResize="0"/>
          <p:nvPr>
            <p:ph idx="1" type="body"/>
          </p:nvPr>
        </p:nvPicPr>
        <p:blipFill rotWithShape="1">
          <a:blip r:embed="rId3">
            <a:alphaModFix/>
          </a:blip>
          <a:srcRect b="0" l="0" r="0" t="0"/>
          <a:stretch/>
        </p:blipFill>
        <p:spPr>
          <a:xfrm>
            <a:off x="1833991" y="1083329"/>
            <a:ext cx="7018930" cy="52253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540000" y="137229"/>
            <a:ext cx="11101135" cy="96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Overall Interpretation:</a:t>
            </a:r>
            <a:endParaRPr/>
          </a:p>
        </p:txBody>
      </p:sp>
      <p:sp>
        <p:nvSpPr>
          <p:cNvPr id="404" name="Google Shape;404;p28"/>
          <p:cNvSpPr txBox="1"/>
          <p:nvPr>
            <p:ph idx="1" type="body"/>
          </p:nvPr>
        </p:nvSpPr>
        <p:spPr>
          <a:xfrm>
            <a:off x="540000" y="1962830"/>
            <a:ext cx="11101136" cy="3507694"/>
          </a:xfrm>
          <a:prstGeom prst="rect">
            <a:avLst/>
          </a:prstGeom>
          <a:noFill/>
          <a:ln>
            <a:noFill/>
          </a:ln>
        </p:spPr>
        <p:txBody>
          <a:bodyPr anchorCtr="0" anchor="t" bIns="45700" lIns="91425" spcFirstLastPara="1" rIns="91425" wrap="square" tIns="45700">
            <a:noAutofit/>
          </a:bodyPr>
          <a:lstStyle/>
          <a:p>
            <a:pPr indent="-269875" lvl="0" marL="269875" rtl="0" algn="l">
              <a:lnSpc>
                <a:spcPct val="125000"/>
              </a:lnSpc>
              <a:spcBef>
                <a:spcPts val="0"/>
              </a:spcBef>
              <a:spcAft>
                <a:spcPts val="0"/>
              </a:spcAft>
              <a:buClr>
                <a:srgbClr val="D1D5DB"/>
              </a:buClr>
              <a:buSzPts val="2000"/>
              <a:buChar char="•"/>
            </a:pPr>
            <a:r>
              <a:rPr lang="en-US" sz="2000">
                <a:solidFill>
                  <a:srgbClr val="D1D5DB"/>
                </a:solidFill>
              </a:rPr>
              <a:t>The model has a moderate overall accuracy of 73%.</a:t>
            </a:r>
            <a:endParaRPr sz="2000">
              <a:solidFill>
                <a:srgbClr val="D1D5DB"/>
              </a:solidFill>
            </a:endParaRPr>
          </a:p>
          <a:p>
            <a:pPr indent="-269875" lvl="0" marL="269875" rtl="0" algn="l">
              <a:lnSpc>
                <a:spcPct val="125000"/>
              </a:lnSpc>
              <a:spcBef>
                <a:spcPts val="1000"/>
              </a:spcBef>
              <a:spcAft>
                <a:spcPts val="0"/>
              </a:spcAft>
              <a:buClr>
                <a:srgbClr val="D1D5DB"/>
              </a:buClr>
              <a:buSzPts val="2000"/>
              <a:buChar char="•"/>
            </a:pPr>
            <a:r>
              <a:rPr lang="en-US" sz="2000">
                <a:solidFill>
                  <a:srgbClr val="D1D5DB"/>
                </a:solidFill>
              </a:rPr>
              <a:t>It's better at identifying class 1 instances (higher recall for class 1).</a:t>
            </a:r>
            <a:endParaRPr sz="2000"/>
          </a:p>
          <a:p>
            <a:pPr indent="-269875" lvl="0" marL="269875" rtl="0" algn="l">
              <a:lnSpc>
                <a:spcPct val="125000"/>
              </a:lnSpc>
              <a:spcBef>
                <a:spcPts val="1000"/>
              </a:spcBef>
              <a:spcAft>
                <a:spcPts val="0"/>
              </a:spcAft>
              <a:buClr>
                <a:srgbClr val="D1D5DB"/>
              </a:buClr>
              <a:buSzPts val="2000"/>
              <a:buChar char="•"/>
            </a:pPr>
            <a:r>
              <a:rPr lang="en-US" sz="2000">
                <a:solidFill>
                  <a:srgbClr val="D1D5DB"/>
                </a:solidFill>
              </a:rPr>
              <a:t>The precision is relatively balanced between the two classes.</a:t>
            </a:r>
            <a:endParaRPr sz="2000"/>
          </a:p>
          <a:p>
            <a:pPr indent="-269875" lvl="0" marL="269875" rtl="0" algn="l">
              <a:lnSpc>
                <a:spcPct val="125000"/>
              </a:lnSpc>
              <a:spcBef>
                <a:spcPts val="1000"/>
              </a:spcBef>
              <a:spcAft>
                <a:spcPts val="0"/>
              </a:spcAft>
              <a:buClr>
                <a:srgbClr val="D1D5DB"/>
              </a:buClr>
              <a:buSzPts val="2000"/>
              <a:buChar char="•"/>
            </a:pPr>
            <a:r>
              <a:rPr lang="en-US" sz="2000">
                <a:solidFill>
                  <a:srgbClr val="D1D5DB"/>
                </a:solidFill>
              </a:rPr>
              <a:t>There's a reasonably good balance between precision and recall, as evidenced by the F1-scores.</a:t>
            </a:r>
            <a:endParaRPr sz="2000"/>
          </a:p>
          <a:p>
            <a:pPr indent="-269875" lvl="0" marL="269875" rtl="0" algn="l">
              <a:lnSpc>
                <a:spcPct val="125000"/>
              </a:lnSpc>
              <a:spcBef>
                <a:spcPts val="1000"/>
              </a:spcBef>
              <a:spcAft>
                <a:spcPts val="0"/>
              </a:spcAft>
              <a:buClr>
                <a:srgbClr val="D1D5DB"/>
              </a:buClr>
              <a:buSzPts val="2000"/>
              <a:buChar char="•"/>
            </a:pPr>
            <a:r>
              <a:rPr lang="en-US" sz="2000">
                <a:solidFill>
                  <a:srgbClr val="D1D5DB"/>
                </a:solidFill>
              </a:rPr>
              <a:t>The confusion matrix visualizes the distribution of predictions, showing where the model makes correct predictions and where it errs.</a:t>
            </a:r>
            <a:endParaRPr sz="2000"/>
          </a:p>
          <a:p>
            <a:pPr indent="-142875" lvl="0" marL="269875" rtl="0" algn="l">
              <a:lnSpc>
                <a:spcPct val="125000"/>
              </a:lnSpc>
              <a:spcBef>
                <a:spcPts val="1000"/>
              </a:spcBef>
              <a:spcAft>
                <a:spcPts val="0"/>
              </a:spcAft>
              <a:buClr>
                <a:schemeClr val="lt1"/>
              </a:buClr>
              <a:buSzPts val="2000"/>
              <a:buNone/>
            </a:pPr>
            <a:r>
              <a:t/>
            </a:r>
            <a:endParaRPr sz="2000">
              <a:solidFill>
                <a:srgbClr val="D1D5D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540000" y="540000"/>
            <a:ext cx="11101135" cy="971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Solution of this problem:</a:t>
            </a:r>
            <a:endParaRPr/>
          </a:p>
        </p:txBody>
      </p:sp>
      <p:sp>
        <p:nvSpPr>
          <p:cNvPr id="410" name="Google Shape;410;p29"/>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fontScale="92500"/>
          </a:bodyPr>
          <a:lstStyle/>
          <a:p>
            <a:pPr indent="-269875" lvl="0" marL="269875" rtl="0" algn="l">
              <a:lnSpc>
                <a:spcPct val="125000"/>
              </a:lnSpc>
              <a:spcBef>
                <a:spcPts val="0"/>
              </a:spcBef>
              <a:spcAft>
                <a:spcPts val="0"/>
              </a:spcAft>
              <a:buClr>
                <a:schemeClr val="lt1"/>
              </a:buClr>
              <a:buSzPct val="100000"/>
              <a:buChar char="•"/>
            </a:pPr>
            <a:r>
              <a:rPr b="1" lang="en-US"/>
              <a:t>Sentiment Analysis</a:t>
            </a:r>
            <a:r>
              <a:rPr lang="en-US"/>
              <a:t>: Machine learning algorithms can be trained to analyze the sentiment of users' posts in online communities. This helps in identifying negative or harmful content, potentially signaling individuals who may need mental health support.</a:t>
            </a:r>
            <a:endParaRPr/>
          </a:p>
          <a:p>
            <a:pPr indent="-269875" lvl="0" marL="269875" rtl="0" algn="l">
              <a:lnSpc>
                <a:spcPct val="125000"/>
              </a:lnSpc>
              <a:spcBef>
                <a:spcPts val="1000"/>
              </a:spcBef>
              <a:spcAft>
                <a:spcPts val="0"/>
              </a:spcAft>
              <a:buClr>
                <a:schemeClr val="lt1"/>
              </a:buClr>
              <a:buSzPct val="100000"/>
              <a:buChar char="•"/>
            </a:pPr>
            <a:r>
              <a:rPr b="1" lang="en-US"/>
              <a:t>Predictive Analysis</a:t>
            </a:r>
            <a:r>
              <a:rPr lang="en-US"/>
              <a:t>: By analyzing historical data, machine learning models can predict potential mental health crises before they occur, allowing for timely intervention.</a:t>
            </a:r>
            <a:endParaRPr/>
          </a:p>
          <a:p>
            <a:pPr indent="-269875" lvl="0" marL="269875" rtl="0" algn="l">
              <a:lnSpc>
                <a:spcPct val="125000"/>
              </a:lnSpc>
              <a:spcBef>
                <a:spcPts val="1000"/>
              </a:spcBef>
              <a:spcAft>
                <a:spcPts val="0"/>
              </a:spcAft>
              <a:buClr>
                <a:schemeClr val="lt1"/>
              </a:buClr>
              <a:buSzPct val="100000"/>
              <a:buChar char="•"/>
            </a:pPr>
            <a:r>
              <a:rPr lang="en-US"/>
              <a:t>Overall, the goal is to use machine learning to create online communities that are supportive, safe, and responsive to the mental health needs of their members. However, it's important to balance the use of technology with human oversight and to respect privacy and ethical considerations.</a:t>
            </a:r>
            <a:endParaRPr/>
          </a:p>
          <a:p>
            <a:pPr indent="-269875" lvl="0" marL="269875" rtl="0" algn="l">
              <a:lnSpc>
                <a:spcPct val="125000"/>
              </a:lnSpc>
              <a:spcBef>
                <a:spcPts val="1000"/>
              </a:spcBef>
              <a:spcAft>
                <a:spcPts val="0"/>
              </a:spcAft>
              <a:buClr>
                <a:schemeClr val="lt1"/>
              </a:buClr>
              <a:buSzPct val="100000"/>
              <a:buChar char="•"/>
            </a:pPr>
            <a:br>
              <a:rPr lang="en-US"/>
            </a:br>
            <a:endParaRPr/>
          </a:p>
          <a:p>
            <a:pPr indent="-164147" lvl="0" marL="269875" rtl="0" algn="l">
              <a:lnSpc>
                <a:spcPct val="125000"/>
              </a:lnSpc>
              <a:spcBef>
                <a:spcPts val="1000"/>
              </a:spcBef>
              <a:spcAft>
                <a:spcPts val="0"/>
              </a:spcAft>
              <a:buClr>
                <a:schemeClr val="lt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grpSp>
        <p:nvGrpSpPr>
          <p:cNvPr id="415" name="Google Shape;415;p30"/>
          <p:cNvGrpSpPr/>
          <p:nvPr/>
        </p:nvGrpSpPr>
        <p:grpSpPr>
          <a:xfrm>
            <a:off x="0" y="0"/>
            <a:ext cx="12191999" cy="6861600"/>
            <a:chOff x="1" y="0"/>
            <a:chExt cx="12191999" cy="6861600"/>
          </a:xfrm>
        </p:grpSpPr>
        <p:sp>
          <p:nvSpPr>
            <p:cNvPr id="416" name="Google Shape;416;p30"/>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17" name="Google Shape;417;p30"/>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18" name="Google Shape;418;p30"/>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419" name="Google Shape;419;p30"/>
            <p:cNvGrpSpPr/>
            <p:nvPr/>
          </p:nvGrpSpPr>
          <p:grpSpPr>
            <a:xfrm>
              <a:off x="690092" y="0"/>
              <a:ext cx="10800000" cy="6858000"/>
              <a:chOff x="2328000" y="0"/>
              <a:chExt cx="2880000" cy="1440000"/>
            </a:xfrm>
          </p:grpSpPr>
          <p:sp>
            <p:nvSpPr>
              <p:cNvPr id="420" name="Google Shape;420;p30"/>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21" name="Google Shape;421;p30"/>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22" name="Google Shape;422;p30"/>
            <p:cNvGrpSpPr/>
            <p:nvPr/>
          </p:nvGrpSpPr>
          <p:grpSpPr>
            <a:xfrm rot="5400000">
              <a:off x="7048499" y="1714500"/>
              <a:ext cx="6858000" cy="3429000"/>
              <a:chOff x="0" y="0"/>
              <a:chExt cx="2880000" cy="1440000"/>
            </a:xfrm>
          </p:grpSpPr>
          <p:sp>
            <p:nvSpPr>
              <p:cNvPr id="423" name="Google Shape;423;p3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24" name="Google Shape;424;p3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25" name="Google Shape;425;p30"/>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26" name="Google Shape;426;p3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pic>
        <p:nvPicPr>
          <p:cNvPr descr="A red lantern with lit candles outside the snow" id="427" name="Google Shape;427;p30"/>
          <p:cNvPicPr preferRelativeResize="0"/>
          <p:nvPr/>
        </p:nvPicPr>
        <p:blipFill rotWithShape="1">
          <a:blip r:embed="rId3">
            <a:alphaModFix/>
          </a:blip>
          <a:srcRect b="-7" l="0" r="-7" t="12334"/>
          <a:stretch/>
        </p:blipFill>
        <p:spPr>
          <a:xfrm>
            <a:off x="-688" y="-4"/>
            <a:ext cx="12192687" cy="6858000"/>
          </a:xfrm>
          <a:prstGeom prst="rect">
            <a:avLst/>
          </a:prstGeom>
          <a:noFill/>
          <a:ln>
            <a:noFill/>
          </a:ln>
        </p:spPr>
      </p:pic>
      <p:grpSp>
        <p:nvGrpSpPr>
          <p:cNvPr id="428" name="Google Shape;428;p30"/>
          <p:cNvGrpSpPr/>
          <p:nvPr/>
        </p:nvGrpSpPr>
        <p:grpSpPr>
          <a:xfrm flipH="1">
            <a:off x="0" y="-5"/>
            <a:ext cx="9785926" cy="6858005"/>
            <a:chOff x="2406074" y="-5"/>
            <a:chExt cx="9785926" cy="6858005"/>
          </a:xfrm>
        </p:grpSpPr>
        <p:grpSp>
          <p:nvGrpSpPr>
            <p:cNvPr id="429" name="Google Shape;429;p30"/>
            <p:cNvGrpSpPr/>
            <p:nvPr/>
          </p:nvGrpSpPr>
          <p:grpSpPr>
            <a:xfrm rot="10800000">
              <a:off x="2424112" y="-4"/>
              <a:ext cx="9767888" cy="6858003"/>
              <a:chOff x="0" y="-3"/>
              <a:chExt cx="9767888" cy="6858003"/>
            </a:xfrm>
          </p:grpSpPr>
          <p:sp>
            <p:nvSpPr>
              <p:cNvPr id="430" name="Google Shape;430;p30"/>
              <p:cNvSpPr/>
              <p:nvPr/>
            </p:nvSpPr>
            <p:spPr>
              <a:xfrm>
                <a:off x="0" y="3428999"/>
                <a:ext cx="9767888" cy="3429001"/>
              </a:xfrm>
              <a:prstGeom prst="rect">
                <a:avLst/>
              </a:prstGeom>
              <a:gradFill>
                <a:gsLst>
                  <a:gs pos="0">
                    <a:srgbClr val="000000">
                      <a:alpha val="80000"/>
                    </a:srgbClr>
                  </a:gs>
                  <a:gs pos="32000">
                    <a:srgbClr val="000000">
                      <a:alpha val="60000"/>
                    </a:srgbClr>
                  </a:gs>
                  <a:gs pos="63000">
                    <a:srgbClr val="000000">
                      <a:alpha val="0"/>
                    </a:srgbClr>
                  </a:gs>
                  <a:gs pos="100000">
                    <a:srgbClr val="000000">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1" name="Google Shape;431;p30"/>
              <p:cNvSpPr/>
              <p:nvPr/>
            </p:nvSpPr>
            <p:spPr>
              <a:xfrm flipH="1" rot="10800000">
                <a:off x="0" y="-3"/>
                <a:ext cx="9767888" cy="3428999"/>
              </a:xfrm>
              <a:prstGeom prst="rect">
                <a:avLst/>
              </a:prstGeom>
              <a:gradFill>
                <a:gsLst>
                  <a:gs pos="0">
                    <a:srgbClr val="000000">
                      <a:alpha val="80000"/>
                    </a:srgbClr>
                  </a:gs>
                  <a:gs pos="32000">
                    <a:srgbClr val="000000">
                      <a:alpha val="60000"/>
                    </a:srgbClr>
                  </a:gs>
                  <a:gs pos="63000">
                    <a:srgbClr val="000000">
                      <a:alpha val="0"/>
                    </a:srgbClr>
                  </a:gs>
                  <a:gs pos="100000">
                    <a:srgbClr val="000000">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32" name="Google Shape;432;p30"/>
            <p:cNvGrpSpPr/>
            <p:nvPr/>
          </p:nvGrpSpPr>
          <p:grpSpPr>
            <a:xfrm rot="10800000">
              <a:off x="2406074" y="-5"/>
              <a:ext cx="9785926" cy="6858002"/>
              <a:chOff x="0" y="-1"/>
              <a:chExt cx="9785926" cy="6858002"/>
            </a:xfrm>
          </p:grpSpPr>
          <p:sp>
            <p:nvSpPr>
              <p:cNvPr id="433" name="Google Shape;433;p30"/>
              <p:cNvSpPr/>
              <p:nvPr/>
            </p:nvSpPr>
            <p:spPr>
              <a:xfrm>
                <a:off x="0" y="3429000"/>
                <a:ext cx="9785926" cy="3429001"/>
              </a:xfrm>
              <a:prstGeom prst="rect">
                <a:avLst/>
              </a:prstGeom>
              <a:gradFill>
                <a:gsLst>
                  <a:gs pos="0">
                    <a:schemeClr val="accent3"/>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4" name="Google Shape;434;p30"/>
              <p:cNvSpPr/>
              <p:nvPr/>
            </p:nvSpPr>
            <p:spPr>
              <a:xfrm flipH="1" rot="10800000">
                <a:off x="0" y="-1"/>
                <a:ext cx="9785926" cy="3428999"/>
              </a:xfrm>
              <a:prstGeom prst="rect">
                <a:avLst/>
              </a:prstGeom>
              <a:gradFill>
                <a:gsLst>
                  <a:gs pos="0">
                    <a:schemeClr val="accent3"/>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35" name="Google Shape;435;p30"/>
            <p:cNvGrpSpPr/>
            <p:nvPr/>
          </p:nvGrpSpPr>
          <p:grpSpPr>
            <a:xfrm>
              <a:off x="2423330" y="-5"/>
              <a:ext cx="9768670" cy="6858002"/>
              <a:chOff x="2423330" y="-5"/>
              <a:chExt cx="9768670" cy="6858002"/>
            </a:xfrm>
          </p:grpSpPr>
          <p:sp>
            <p:nvSpPr>
              <p:cNvPr id="436" name="Google Shape;436;p30"/>
              <p:cNvSpPr/>
              <p:nvPr/>
            </p:nvSpPr>
            <p:spPr>
              <a:xfrm rot="10800000">
                <a:off x="2423330" y="-5"/>
                <a:ext cx="9767888" cy="3429001"/>
              </a:xfrm>
              <a:prstGeom prst="rect">
                <a:avLst/>
              </a:prstGeom>
              <a:gradFill>
                <a:gsLst>
                  <a:gs pos="0">
                    <a:srgbClr val="794DFF">
                      <a:alpha val="4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7" name="Google Shape;437;p30"/>
              <p:cNvSpPr/>
              <p:nvPr/>
            </p:nvSpPr>
            <p:spPr>
              <a:xfrm flipH="1">
                <a:off x="2424112" y="3428998"/>
                <a:ext cx="9767888" cy="3428999"/>
              </a:xfrm>
              <a:prstGeom prst="rect">
                <a:avLst/>
              </a:prstGeom>
              <a:gradFill>
                <a:gsLst>
                  <a:gs pos="0">
                    <a:srgbClr val="794DFF">
                      <a:alpha val="4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38" name="Google Shape;438;p30"/>
            <p:cNvSpPr/>
            <p:nvPr/>
          </p:nvSpPr>
          <p:spPr>
            <a:xfrm flipH="1" rot="5400000">
              <a:off x="4637393" y="-696606"/>
              <a:ext cx="6312874" cy="8796338"/>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39" name="Google Shape;439;p30"/>
          <p:cNvSpPr txBox="1"/>
          <p:nvPr>
            <p:ph type="title"/>
          </p:nvPr>
        </p:nvSpPr>
        <p:spPr>
          <a:xfrm>
            <a:off x="540000" y="540000"/>
            <a:ext cx="4500561" cy="425981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Bell MT"/>
              <a:buNone/>
            </a:pPr>
            <a:r>
              <a:rPr lang="en-US" sz="7500">
                <a:solidFill>
                  <a:srgbClr val="FFFFFF"/>
                </a:solidFill>
              </a:rPr>
              <a:t>Thank You </a:t>
            </a:r>
            <a:br>
              <a:rPr lang="en-US" sz="7500"/>
            </a:br>
            <a:r>
              <a:rPr lang="en-US" sz="7500">
                <a:solidFill>
                  <a:srgbClr val="FFFFFF"/>
                </a:solidFill>
              </a:rPr>
              <a:t>And </a:t>
            </a:r>
            <a:br>
              <a:rPr lang="en-US" sz="7500">
                <a:solidFill>
                  <a:srgbClr val="FFFFFF"/>
                </a:solidFill>
              </a:rPr>
            </a:br>
            <a:r>
              <a:rPr lang="en-US" sz="7500">
                <a:solidFill>
                  <a:srgbClr val="FFFFFF"/>
                </a:solidFill>
              </a:rPr>
              <a:t>Merry Christmas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grpSp>
        <p:nvGrpSpPr>
          <p:cNvPr id="218" name="Google Shape;218;p14"/>
          <p:cNvGrpSpPr/>
          <p:nvPr/>
        </p:nvGrpSpPr>
        <p:grpSpPr>
          <a:xfrm>
            <a:off x="0" y="0"/>
            <a:ext cx="12191999" cy="6861600"/>
            <a:chOff x="1" y="0"/>
            <a:chExt cx="12191999" cy="6861600"/>
          </a:xfrm>
        </p:grpSpPr>
        <p:sp>
          <p:nvSpPr>
            <p:cNvPr id="219" name="Google Shape;219;p14"/>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0" name="Google Shape;220;p14"/>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1" name="Google Shape;221;p14"/>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22" name="Google Shape;222;p14"/>
            <p:cNvGrpSpPr/>
            <p:nvPr/>
          </p:nvGrpSpPr>
          <p:grpSpPr>
            <a:xfrm>
              <a:off x="690092" y="0"/>
              <a:ext cx="10800000" cy="6858000"/>
              <a:chOff x="2328000" y="0"/>
              <a:chExt cx="2880000" cy="1440000"/>
            </a:xfrm>
          </p:grpSpPr>
          <p:sp>
            <p:nvSpPr>
              <p:cNvPr id="223" name="Google Shape;223;p14"/>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4" name="Google Shape;224;p14"/>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25" name="Google Shape;225;p14"/>
            <p:cNvGrpSpPr/>
            <p:nvPr/>
          </p:nvGrpSpPr>
          <p:grpSpPr>
            <a:xfrm rot="5400000">
              <a:off x="7048499" y="1714500"/>
              <a:ext cx="6858000" cy="3429000"/>
              <a:chOff x="0" y="0"/>
              <a:chExt cx="2880000" cy="1440000"/>
            </a:xfrm>
          </p:grpSpPr>
          <p:sp>
            <p:nvSpPr>
              <p:cNvPr id="226" name="Google Shape;226;p1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7" name="Google Shape;227;p1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8" name="Google Shape;228;p14"/>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9" name="Google Shape;229;p1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Yellow question mark" id="230" name="Google Shape;230;p14"/>
          <p:cNvPicPr preferRelativeResize="0"/>
          <p:nvPr/>
        </p:nvPicPr>
        <p:blipFill rotWithShape="1">
          <a:blip r:embed="rId3">
            <a:alphaModFix/>
          </a:blip>
          <a:srcRect b="6262" l="0" r="-7" t="0"/>
          <a:stretch/>
        </p:blipFill>
        <p:spPr>
          <a:xfrm>
            <a:off x="-688" y="-4"/>
            <a:ext cx="12192687" cy="6858000"/>
          </a:xfrm>
          <a:prstGeom prst="rect">
            <a:avLst/>
          </a:prstGeom>
          <a:noFill/>
          <a:ln>
            <a:noFill/>
          </a:ln>
        </p:spPr>
      </p:pic>
      <p:grpSp>
        <p:nvGrpSpPr>
          <p:cNvPr id="231" name="Google Shape;231;p14"/>
          <p:cNvGrpSpPr/>
          <p:nvPr/>
        </p:nvGrpSpPr>
        <p:grpSpPr>
          <a:xfrm>
            <a:off x="-38100" y="549274"/>
            <a:ext cx="12268202" cy="6308725"/>
            <a:chOff x="-38100" y="549274"/>
            <a:chExt cx="12268202" cy="6308725"/>
          </a:xfrm>
        </p:grpSpPr>
        <p:sp>
          <p:nvSpPr>
            <p:cNvPr id="232" name="Google Shape;232;p14"/>
            <p:cNvSpPr/>
            <p:nvPr/>
          </p:nvSpPr>
          <p:spPr>
            <a:xfrm flipH="1" rot="10800000">
              <a:off x="6096001" y="549274"/>
              <a:ext cx="6096599" cy="6308723"/>
            </a:xfrm>
            <a:prstGeom prst="rect">
              <a:avLst/>
            </a:prstGeom>
            <a:gradFill>
              <a:gsLst>
                <a:gs pos="0">
                  <a:srgbClr val="000000">
                    <a:alpha val="80000"/>
                  </a:srgbClr>
                </a:gs>
                <a:gs pos="30000">
                  <a:srgbClr val="000000">
                    <a:alpha val="60000"/>
                  </a:srgbClr>
                </a:gs>
                <a:gs pos="70000">
                  <a:srgbClr val="000000">
                    <a:alpha val="0"/>
                  </a:srgbClr>
                </a:gs>
                <a:gs pos="100000">
                  <a:srgbClr val="000000">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3" name="Google Shape;233;p14"/>
            <p:cNvSpPr/>
            <p:nvPr/>
          </p:nvSpPr>
          <p:spPr>
            <a:xfrm rot="10800000">
              <a:off x="-600" y="549274"/>
              <a:ext cx="6096598" cy="6308723"/>
            </a:xfrm>
            <a:prstGeom prst="rect">
              <a:avLst/>
            </a:prstGeom>
            <a:gradFill>
              <a:gsLst>
                <a:gs pos="0">
                  <a:srgbClr val="000000">
                    <a:alpha val="80000"/>
                  </a:srgbClr>
                </a:gs>
                <a:gs pos="30000">
                  <a:srgbClr val="000000">
                    <a:alpha val="60000"/>
                  </a:srgbClr>
                </a:gs>
                <a:gs pos="70000">
                  <a:srgbClr val="000000">
                    <a:alpha val="0"/>
                  </a:srgbClr>
                </a:gs>
                <a:gs pos="100000">
                  <a:srgbClr val="000000">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34" name="Google Shape;234;p14"/>
            <p:cNvGrpSpPr/>
            <p:nvPr/>
          </p:nvGrpSpPr>
          <p:grpSpPr>
            <a:xfrm rot="10800000">
              <a:off x="-38100" y="1990722"/>
              <a:ext cx="12268200" cy="4867276"/>
              <a:chOff x="2" y="2"/>
              <a:chExt cx="12268200" cy="4867276"/>
            </a:xfrm>
          </p:grpSpPr>
          <p:sp>
            <p:nvSpPr>
              <p:cNvPr id="235" name="Google Shape;235;p14"/>
              <p:cNvSpPr/>
              <p:nvPr/>
            </p:nvSpPr>
            <p:spPr>
              <a:xfrm rot="5400000">
                <a:off x="633687" y="-633138"/>
                <a:ext cx="4866731" cy="6134100"/>
              </a:xfrm>
              <a:prstGeom prst="rect">
                <a:avLst/>
              </a:prstGeom>
              <a:gradFill>
                <a:gsLst>
                  <a:gs pos="0">
                    <a:srgbClr val="00D17D">
                      <a:alpha val="8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6" name="Google Shape;236;p14"/>
              <p:cNvSpPr/>
              <p:nvPr/>
            </p:nvSpPr>
            <p:spPr>
              <a:xfrm flipH="1" rot="-5400000">
                <a:off x="6767787" y="-633683"/>
                <a:ext cx="4866731" cy="6134100"/>
              </a:xfrm>
              <a:prstGeom prst="rect">
                <a:avLst/>
              </a:prstGeom>
              <a:gradFill>
                <a:gsLst>
                  <a:gs pos="0">
                    <a:srgbClr val="00D17D">
                      <a:alpha val="80000"/>
                    </a:srgbClr>
                  </a:gs>
                  <a:gs pos="63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37" name="Google Shape;237;p14"/>
            <p:cNvGrpSpPr/>
            <p:nvPr/>
          </p:nvGrpSpPr>
          <p:grpSpPr>
            <a:xfrm rot="10800000">
              <a:off x="38104" y="3091890"/>
              <a:ext cx="9515473" cy="3766109"/>
              <a:chOff x="2676525" y="0"/>
              <a:chExt cx="9515473" cy="3766109"/>
            </a:xfrm>
          </p:grpSpPr>
          <p:sp>
            <p:nvSpPr>
              <p:cNvPr id="238" name="Google Shape;238;p14"/>
              <p:cNvSpPr/>
              <p:nvPr/>
            </p:nvSpPr>
            <p:spPr>
              <a:xfrm>
                <a:off x="7434262" y="0"/>
                <a:ext cx="4757736" cy="3766109"/>
              </a:xfrm>
              <a:prstGeom prst="rect">
                <a:avLst/>
              </a:prstGeom>
              <a:gradFill>
                <a:gsLst>
                  <a:gs pos="0">
                    <a:srgbClr val="00BAC8">
                      <a:alpha val="8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9" name="Google Shape;239;p14"/>
              <p:cNvSpPr/>
              <p:nvPr/>
            </p:nvSpPr>
            <p:spPr>
              <a:xfrm flipH="1">
                <a:off x="2676525" y="0"/>
                <a:ext cx="4757736" cy="3766109"/>
              </a:xfrm>
              <a:prstGeom prst="rect">
                <a:avLst/>
              </a:prstGeom>
              <a:gradFill>
                <a:gsLst>
                  <a:gs pos="0">
                    <a:srgbClr val="00BAC8">
                      <a:alpha val="80000"/>
                    </a:srgbClr>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40" name="Google Shape;240;p14"/>
            <p:cNvGrpSpPr/>
            <p:nvPr/>
          </p:nvGrpSpPr>
          <p:grpSpPr>
            <a:xfrm rot="10800000">
              <a:off x="2714629" y="3091890"/>
              <a:ext cx="9515473" cy="3766109"/>
              <a:chOff x="0" y="0"/>
              <a:chExt cx="9515473" cy="3766109"/>
            </a:xfrm>
          </p:grpSpPr>
          <p:sp>
            <p:nvSpPr>
              <p:cNvPr id="241" name="Google Shape;241;p14"/>
              <p:cNvSpPr/>
              <p:nvPr/>
            </p:nvSpPr>
            <p:spPr>
              <a:xfrm>
                <a:off x="4757737" y="0"/>
                <a:ext cx="4757736" cy="3766109"/>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2" name="Google Shape;242;p14"/>
              <p:cNvSpPr/>
              <p:nvPr/>
            </p:nvSpPr>
            <p:spPr>
              <a:xfrm flipH="1">
                <a:off x="0" y="0"/>
                <a:ext cx="4757736" cy="3766109"/>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sp>
        <p:nvSpPr>
          <p:cNvPr id="243" name="Google Shape;243;p14"/>
          <p:cNvSpPr txBox="1"/>
          <p:nvPr>
            <p:ph type="title"/>
          </p:nvPr>
        </p:nvSpPr>
        <p:spPr>
          <a:xfrm>
            <a:off x="1324201" y="506987"/>
            <a:ext cx="9217026" cy="121039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5400"/>
              <a:buFont typeface="Bell MT"/>
              <a:buNone/>
            </a:pPr>
            <a:r>
              <a:rPr lang="en-US" sz="5400">
                <a:solidFill>
                  <a:srgbClr val="FFFFFF"/>
                </a:solidFill>
              </a:rPr>
              <a:t>Problems of mental health related to online communities.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49" name="Google Shape;249;p15"/>
          <p:cNvGrpSpPr/>
          <p:nvPr/>
        </p:nvGrpSpPr>
        <p:grpSpPr>
          <a:xfrm>
            <a:off x="1" y="0"/>
            <a:ext cx="12191999" cy="6861600"/>
            <a:chOff x="1" y="0"/>
            <a:chExt cx="12191999" cy="6861600"/>
          </a:xfrm>
        </p:grpSpPr>
        <p:sp>
          <p:nvSpPr>
            <p:cNvPr id="250" name="Google Shape;250;p15"/>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1" name="Google Shape;251;p15"/>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2" name="Google Shape;252;p15"/>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53" name="Google Shape;253;p15"/>
            <p:cNvGrpSpPr/>
            <p:nvPr/>
          </p:nvGrpSpPr>
          <p:grpSpPr>
            <a:xfrm>
              <a:off x="690092" y="0"/>
              <a:ext cx="10800000" cy="6858000"/>
              <a:chOff x="2328000" y="0"/>
              <a:chExt cx="2880000" cy="1440000"/>
            </a:xfrm>
          </p:grpSpPr>
          <p:sp>
            <p:nvSpPr>
              <p:cNvPr id="254" name="Google Shape;254;p15"/>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5" name="Google Shape;255;p15"/>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56" name="Google Shape;256;p15"/>
            <p:cNvGrpSpPr/>
            <p:nvPr/>
          </p:nvGrpSpPr>
          <p:grpSpPr>
            <a:xfrm rot="5400000">
              <a:off x="7048499" y="1714500"/>
              <a:ext cx="6858000" cy="3429000"/>
              <a:chOff x="0" y="0"/>
              <a:chExt cx="2880000" cy="1440000"/>
            </a:xfrm>
          </p:grpSpPr>
          <p:sp>
            <p:nvSpPr>
              <p:cNvPr id="257" name="Google Shape;257;p15"/>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8" name="Google Shape;258;p15"/>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59" name="Google Shape;259;p15"/>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60" name="Google Shape;260;p15"/>
          <p:cNvSpPr/>
          <p:nvPr/>
        </p:nvSpPr>
        <p:spPr>
          <a:xfrm flipH="1">
            <a:off x="0" y="0"/>
            <a:ext cx="12192000" cy="6858000"/>
          </a:xfrm>
          <a:prstGeom prst="rect">
            <a:avLst/>
          </a:prstGeom>
          <a:gradFill>
            <a:gsLst>
              <a:gs pos="0">
                <a:srgbClr val="000000">
                  <a:alpha val="60000"/>
                </a:srgbClr>
              </a:gs>
              <a:gs pos="37000">
                <a:srgbClr val="000000">
                  <a:alpha val="60000"/>
                </a:srgbClr>
              </a:gs>
              <a:gs pos="79000">
                <a:srgbClr val="000000">
                  <a:alpha val="0"/>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261" name="Google Shape;261;p15"/>
          <p:cNvSpPr txBox="1"/>
          <p:nvPr>
            <p:ph type="title"/>
          </p:nvPr>
        </p:nvSpPr>
        <p:spPr>
          <a:xfrm>
            <a:off x="7086315" y="540000"/>
            <a:ext cx="4554821" cy="21860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5600"/>
              <a:buFont typeface="Bell MT"/>
              <a:buNone/>
            </a:pPr>
            <a:r>
              <a:rPr lang="en-US" sz="5600"/>
              <a:t>Mental Health Issues:</a:t>
            </a:r>
            <a:endParaRPr/>
          </a:p>
        </p:txBody>
      </p:sp>
      <p:grpSp>
        <p:nvGrpSpPr>
          <p:cNvPr id="262" name="Google Shape;262;p15"/>
          <p:cNvGrpSpPr/>
          <p:nvPr/>
        </p:nvGrpSpPr>
        <p:grpSpPr>
          <a:xfrm flipH="1" rot="5400000">
            <a:off x="491700" y="811038"/>
            <a:ext cx="6131951" cy="5783897"/>
            <a:chOff x="4925125" y="3600"/>
            <a:chExt cx="7266875" cy="6854400"/>
          </a:xfrm>
        </p:grpSpPr>
        <p:sp>
          <p:nvSpPr>
            <p:cNvPr id="263" name="Google Shape;263;p15"/>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4" name="Google Shape;264;p15"/>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5" name="Google Shape;265;p15"/>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Plant growing in a concrete crack" id="266" name="Google Shape;266;p15"/>
          <p:cNvPicPr preferRelativeResize="0"/>
          <p:nvPr/>
        </p:nvPicPr>
        <p:blipFill rotWithShape="1">
          <a:blip r:embed="rId3">
            <a:alphaModFix/>
          </a:blip>
          <a:srcRect b="-3" l="7575" r="25770" t="0"/>
          <a:stretch/>
        </p:blipFill>
        <p:spPr>
          <a:xfrm>
            <a:off x="20" y="-1"/>
            <a:ext cx="685798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
        <p:nvSpPr>
          <p:cNvPr id="267" name="Google Shape;267;p15"/>
          <p:cNvSpPr txBox="1"/>
          <p:nvPr>
            <p:ph idx="1" type="body"/>
          </p:nvPr>
        </p:nvSpPr>
        <p:spPr>
          <a:xfrm>
            <a:off x="7082292" y="2119807"/>
            <a:ext cx="4537073" cy="3361604"/>
          </a:xfrm>
          <a:prstGeom prst="rect">
            <a:avLst/>
          </a:prstGeom>
          <a:noFill/>
          <a:ln>
            <a:noFill/>
          </a:ln>
        </p:spPr>
        <p:txBody>
          <a:bodyPr anchorCtr="0" anchor="t" bIns="45700" lIns="91425" spcFirstLastPara="1" rIns="91425" wrap="square" tIns="45700">
            <a:normAutofit/>
          </a:bodyPr>
          <a:lstStyle/>
          <a:p>
            <a:pPr indent="-269875" lvl="0" marL="269875" rtl="0" algn="l">
              <a:lnSpc>
                <a:spcPct val="115000"/>
              </a:lnSpc>
              <a:spcBef>
                <a:spcPts val="0"/>
              </a:spcBef>
              <a:spcAft>
                <a:spcPts val="0"/>
              </a:spcAft>
              <a:buClr>
                <a:schemeClr val="lt1"/>
              </a:buClr>
              <a:buSzPts val="1500"/>
              <a:buChar char="•"/>
            </a:pPr>
            <a:r>
              <a:rPr lang="en-US" sz="1500"/>
              <a:t>Inadequacy about your life or appearance. </a:t>
            </a:r>
            <a:endParaRPr/>
          </a:p>
          <a:p>
            <a:pPr indent="-269875" lvl="0" marL="269875" rtl="0" algn="l">
              <a:lnSpc>
                <a:spcPct val="115000"/>
              </a:lnSpc>
              <a:spcBef>
                <a:spcPts val="1000"/>
              </a:spcBef>
              <a:spcAft>
                <a:spcPts val="0"/>
              </a:spcAft>
              <a:buClr>
                <a:schemeClr val="lt1"/>
              </a:buClr>
              <a:buSzPts val="1500"/>
              <a:buChar char="•"/>
            </a:pPr>
            <a:r>
              <a:rPr lang="en-US" sz="1500"/>
              <a:t>Isolation.</a:t>
            </a:r>
            <a:endParaRPr/>
          </a:p>
          <a:p>
            <a:pPr indent="-269875" lvl="0" marL="269875" rtl="0" algn="l">
              <a:lnSpc>
                <a:spcPct val="115000"/>
              </a:lnSpc>
              <a:spcBef>
                <a:spcPts val="1000"/>
              </a:spcBef>
              <a:spcAft>
                <a:spcPts val="0"/>
              </a:spcAft>
              <a:buClr>
                <a:schemeClr val="lt1"/>
              </a:buClr>
              <a:buSzPts val="1500"/>
              <a:buChar char="•"/>
            </a:pPr>
            <a:r>
              <a:rPr lang="en-US" sz="1500"/>
              <a:t>Depression and anxiety.</a:t>
            </a:r>
            <a:endParaRPr/>
          </a:p>
          <a:p>
            <a:pPr indent="-269875" lvl="0" marL="269875" rtl="0" algn="l">
              <a:lnSpc>
                <a:spcPct val="115000"/>
              </a:lnSpc>
              <a:spcBef>
                <a:spcPts val="1000"/>
              </a:spcBef>
              <a:spcAft>
                <a:spcPts val="0"/>
              </a:spcAft>
              <a:buClr>
                <a:schemeClr val="lt1"/>
              </a:buClr>
              <a:buSzPts val="1500"/>
              <a:buChar char="•"/>
            </a:pPr>
            <a:r>
              <a:rPr lang="en-US" sz="1500"/>
              <a:t>Cyberbullying.</a:t>
            </a:r>
            <a:endParaRPr/>
          </a:p>
          <a:p>
            <a:pPr indent="-269875" lvl="0" marL="269875" rtl="0" algn="l">
              <a:lnSpc>
                <a:spcPct val="115000"/>
              </a:lnSpc>
              <a:spcBef>
                <a:spcPts val="1000"/>
              </a:spcBef>
              <a:spcAft>
                <a:spcPts val="0"/>
              </a:spcAft>
              <a:buClr>
                <a:schemeClr val="lt1"/>
              </a:buClr>
              <a:buSzPts val="1500"/>
              <a:buChar char="•"/>
            </a:pPr>
            <a:r>
              <a:rPr lang="en-US" sz="1500"/>
              <a:t>Self-absorption.</a:t>
            </a:r>
            <a:endParaRPr/>
          </a:p>
          <a:p>
            <a:pPr indent="-269875" lvl="0" marL="269875" rtl="0" algn="l">
              <a:lnSpc>
                <a:spcPct val="115000"/>
              </a:lnSpc>
              <a:spcBef>
                <a:spcPts val="1000"/>
              </a:spcBef>
              <a:spcAft>
                <a:spcPts val="0"/>
              </a:spcAft>
              <a:buClr>
                <a:schemeClr val="lt1"/>
              </a:buClr>
              <a:buSzPts val="1500"/>
              <a:buChar char="•"/>
            </a:pPr>
            <a:r>
              <a:rPr lang="en-US" sz="1500"/>
              <a:t>A fear of missing out (FOMO) can keep you returning to social media over and over again.</a:t>
            </a:r>
            <a:endParaRPr/>
          </a:p>
          <a:p>
            <a:pPr indent="-269875" lvl="0" marL="269875" rtl="0" algn="l">
              <a:lnSpc>
                <a:spcPct val="114999"/>
              </a:lnSpc>
              <a:spcBef>
                <a:spcPts val="1000"/>
              </a:spcBef>
              <a:spcAft>
                <a:spcPts val="0"/>
              </a:spcAft>
              <a:buClr>
                <a:schemeClr val="lt1"/>
              </a:buClr>
              <a:buSzPts val="1500"/>
              <a:buChar char="•"/>
            </a:pPr>
            <a:r>
              <a:rPr lang="en-US" sz="1500"/>
              <a:t>A false sense of connection.</a:t>
            </a:r>
            <a:endParaRPr sz="1500"/>
          </a:p>
          <a:p>
            <a:pPr indent="-174625" lvl="0" marL="269875" rtl="0" algn="l">
              <a:lnSpc>
                <a:spcPct val="114999"/>
              </a:lnSpc>
              <a:spcBef>
                <a:spcPts val="1000"/>
              </a:spcBef>
              <a:spcAft>
                <a:spcPts val="0"/>
              </a:spcAft>
              <a:buClr>
                <a:schemeClr val="lt1"/>
              </a:buClr>
              <a:buSzPts val="1500"/>
              <a:buNone/>
            </a:pPr>
            <a:r>
              <a:t/>
            </a:r>
            <a:endParaRPr sz="1500"/>
          </a:p>
          <a:p>
            <a:pPr indent="-174625" lvl="0" marL="269875" rtl="0" algn="l">
              <a:lnSpc>
                <a:spcPct val="115000"/>
              </a:lnSpc>
              <a:spcBef>
                <a:spcPts val="1000"/>
              </a:spcBef>
              <a:spcAft>
                <a:spcPts val="0"/>
              </a:spcAft>
              <a:buClr>
                <a:schemeClr val="lt1"/>
              </a:buClr>
              <a:buSzPts val="15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grpSp>
        <p:nvGrpSpPr>
          <p:cNvPr id="272" name="Google Shape;272;p16"/>
          <p:cNvGrpSpPr/>
          <p:nvPr/>
        </p:nvGrpSpPr>
        <p:grpSpPr>
          <a:xfrm>
            <a:off x="0" y="0"/>
            <a:ext cx="12191999" cy="6861600"/>
            <a:chOff x="1" y="0"/>
            <a:chExt cx="12191999" cy="6861600"/>
          </a:xfrm>
        </p:grpSpPr>
        <p:sp>
          <p:nvSpPr>
            <p:cNvPr id="273" name="Google Shape;273;p16"/>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274" name="Google Shape;274;p16"/>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275" name="Google Shape;275;p16"/>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276" name="Google Shape;276;p16"/>
            <p:cNvGrpSpPr/>
            <p:nvPr/>
          </p:nvGrpSpPr>
          <p:grpSpPr>
            <a:xfrm>
              <a:off x="690092" y="0"/>
              <a:ext cx="10800000" cy="6858000"/>
              <a:chOff x="2328000" y="0"/>
              <a:chExt cx="2880000" cy="1440000"/>
            </a:xfrm>
          </p:grpSpPr>
          <p:sp>
            <p:nvSpPr>
              <p:cNvPr id="277" name="Google Shape;277;p16"/>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278" name="Google Shape;278;p16"/>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279" name="Google Shape;279;p16"/>
            <p:cNvGrpSpPr/>
            <p:nvPr/>
          </p:nvGrpSpPr>
          <p:grpSpPr>
            <a:xfrm rot="5400000">
              <a:off x="7048499" y="1714500"/>
              <a:ext cx="6858000" cy="3429000"/>
              <a:chOff x="0" y="0"/>
              <a:chExt cx="2880000" cy="1440000"/>
            </a:xfrm>
          </p:grpSpPr>
          <p:sp>
            <p:nvSpPr>
              <p:cNvPr id="280" name="Google Shape;280;p16"/>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281" name="Google Shape;281;p16"/>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282" name="Google Shape;282;p16"/>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283" name="Google Shape;283;p1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284" name="Google Shape;284;p16"/>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8000"/>
              <a:buFont typeface="Bell MT"/>
              <a:buNone/>
            </a:pPr>
            <a:r>
              <a:rPr lang="en-US" sz="8000"/>
              <a:t> Addiction or Dependence</a:t>
            </a:r>
            <a:endParaRPr/>
          </a:p>
        </p:txBody>
      </p:sp>
      <p:grpSp>
        <p:nvGrpSpPr>
          <p:cNvPr id="285" name="Google Shape;285;p16"/>
          <p:cNvGrpSpPr/>
          <p:nvPr/>
        </p:nvGrpSpPr>
        <p:grpSpPr>
          <a:xfrm>
            <a:off x="541105" y="2657552"/>
            <a:ext cx="11098677" cy="3522508"/>
            <a:chOff x="1355" y="128664"/>
            <a:chExt cx="11098677" cy="3522508"/>
          </a:xfrm>
        </p:grpSpPr>
        <p:sp>
          <p:nvSpPr>
            <p:cNvPr id="286" name="Google Shape;286;p16"/>
            <p:cNvSpPr/>
            <p:nvPr/>
          </p:nvSpPr>
          <p:spPr>
            <a:xfrm>
              <a:off x="1355" y="128664"/>
              <a:ext cx="4756576" cy="3020425"/>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529863" y="630747"/>
              <a:ext cx="4756576" cy="3020425"/>
            </a:xfrm>
            <a:prstGeom prst="roundRect">
              <a:avLst>
                <a:gd fmla="val 10000" name="adj"/>
              </a:avLst>
            </a:prstGeom>
            <a:solidFill>
              <a:schemeClr val="lt1">
                <a:alpha val="89803"/>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txBox="1"/>
            <p:nvPr/>
          </p:nvSpPr>
          <p:spPr>
            <a:xfrm>
              <a:off x="618328" y="719212"/>
              <a:ext cx="4579646" cy="2843495"/>
            </a:xfrm>
            <a:prstGeom prst="rect">
              <a:avLst/>
            </a:prstGeom>
            <a:noFill/>
            <a:ln>
              <a:noFill/>
            </a:ln>
          </p:spPr>
          <p:txBody>
            <a:bodyPr anchorCtr="0" anchor="ctr" bIns="171450" lIns="171450" spcFirstLastPara="1" rIns="171450" wrap="square" tIns="171450">
              <a:noAutofit/>
            </a:bodyPr>
            <a:lstStyle/>
            <a:p>
              <a:pPr indent="0" lvl="0" marL="0" marR="0" rtl="0" algn="ctr">
                <a:lnSpc>
                  <a:spcPct val="90000"/>
                </a:lnSpc>
                <a:spcBef>
                  <a:spcPts val="0"/>
                </a:spcBef>
                <a:spcAft>
                  <a:spcPts val="0"/>
                </a:spcAft>
                <a:buClr>
                  <a:schemeClr val="lt1"/>
                </a:buClr>
                <a:buSzPts val="4500"/>
                <a:buFont typeface="Avenir"/>
                <a:buNone/>
              </a:pPr>
              <a:r>
                <a:rPr lang="en-US" sz="4500">
                  <a:solidFill>
                    <a:schemeClr val="lt1"/>
                  </a:solidFill>
                  <a:latin typeface="Avenir"/>
                  <a:ea typeface="Avenir"/>
                  <a:cs typeface="Avenir"/>
                  <a:sym typeface="Avenir"/>
                </a:rPr>
                <a:t>Why is staying off social media hard?</a:t>
              </a:r>
              <a:endParaRPr/>
            </a:p>
          </p:txBody>
        </p:sp>
        <p:sp>
          <p:nvSpPr>
            <p:cNvPr id="289" name="Google Shape;289;p16"/>
            <p:cNvSpPr/>
            <p:nvPr/>
          </p:nvSpPr>
          <p:spPr>
            <a:xfrm>
              <a:off x="5814948" y="128664"/>
              <a:ext cx="4756576" cy="3020425"/>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343456" y="630747"/>
              <a:ext cx="4756576" cy="3020425"/>
            </a:xfrm>
            <a:prstGeom prst="roundRect">
              <a:avLst>
                <a:gd fmla="val 10000" name="adj"/>
              </a:avLst>
            </a:prstGeom>
            <a:solidFill>
              <a:schemeClr val="lt1">
                <a:alpha val="89803"/>
              </a:schemeClr>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txBox="1"/>
            <p:nvPr/>
          </p:nvSpPr>
          <p:spPr>
            <a:xfrm>
              <a:off x="6431921" y="719212"/>
              <a:ext cx="4579646" cy="2843495"/>
            </a:xfrm>
            <a:prstGeom prst="rect">
              <a:avLst/>
            </a:prstGeom>
            <a:noFill/>
            <a:ln>
              <a:noFill/>
            </a:ln>
          </p:spPr>
          <p:txBody>
            <a:bodyPr anchorCtr="0" anchor="ctr" bIns="171450" lIns="171450" spcFirstLastPara="1" rIns="171450" wrap="square" tIns="171450">
              <a:noAutofit/>
            </a:bodyPr>
            <a:lstStyle/>
            <a:p>
              <a:pPr indent="0" lvl="0" marL="0" marR="0" rtl="0" algn="ctr">
                <a:lnSpc>
                  <a:spcPct val="90000"/>
                </a:lnSpc>
                <a:spcBef>
                  <a:spcPts val="0"/>
                </a:spcBef>
                <a:spcAft>
                  <a:spcPts val="0"/>
                </a:spcAft>
                <a:buClr>
                  <a:schemeClr val="lt1"/>
                </a:buClr>
                <a:buSzPts val="4500"/>
                <a:buFont typeface="Avenir"/>
                <a:buNone/>
              </a:pPr>
              <a:r>
                <a:rPr lang="en-US" sz="4500">
                  <a:solidFill>
                    <a:schemeClr val="lt1"/>
                  </a:solidFill>
                  <a:latin typeface="Avenir"/>
                  <a:ea typeface="Avenir"/>
                  <a:cs typeface="Avenir"/>
                  <a:sym typeface="Avenir"/>
                </a:rPr>
                <a:t>Why do we stay on social media?</a:t>
              </a:r>
              <a:br>
                <a:rPr lang="en-US" sz="4500">
                  <a:solidFill>
                    <a:schemeClr val="lt1"/>
                  </a:solidFill>
                  <a:latin typeface="Avenir"/>
                  <a:ea typeface="Avenir"/>
                  <a:cs typeface="Avenir"/>
                  <a:sym typeface="Avenir"/>
                </a:rPr>
              </a:br>
              <a:endParaRPr sz="4500">
                <a:solidFill>
                  <a:schemeClr val="lt1"/>
                </a:solidFill>
                <a:latin typeface="Avenir"/>
                <a:ea typeface="Avenir"/>
                <a:cs typeface="Avenir"/>
                <a:sym typeface="Avenir"/>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grpSp>
        <p:nvGrpSpPr>
          <p:cNvPr id="296" name="Google Shape;296;p17"/>
          <p:cNvGrpSpPr/>
          <p:nvPr/>
        </p:nvGrpSpPr>
        <p:grpSpPr>
          <a:xfrm>
            <a:off x="1" y="0"/>
            <a:ext cx="12191999" cy="6861600"/>
            <a:chOff x="1" y="0"/>
            <a:chExt cx="12191999" cy="6861600"/>
          </a:xfrm>
        </p:grpSpPr>
        <p:sp>
          <p:nvSpPr>
            <p:cNvPr id="297" name="Google Shape;297;p17"/>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8" name="Google Shape;298;p17"/>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9" name="Google Shape;299;p17"/>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00" name="Google Shape;300;p17"/>
            <p:cNvGrpSpPr/>
            <p:nvPr/>
          </p:nvGrpSpPr>
          <p:grpSpPr>
            <a:xfrm>
              <a:off x="690092" y="0"/>
              <a:ext cx="10800000" cy="6858000"/>
              <a:chOff x="2328000" y="0"/>
              <a:chExt cx="2880000" cy="1440000"/>
            </a:xfrm>
          </p:grpSpPr>
          <p:sp>
            <p:nvSpPr>
              <p:cNvPr id="301" name="Google Shape;301;p17"/>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2" name="Google Shape;302;p17"/>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03" name="Google Shape;303;p17"/>
            <p:cNvGrpSpPr/>
            <p:nvPr/>
          </p:nvGrpSpPr>
          <p:grpSpPr>
            <a:xfrm rot="5400000">
              <a:off x="7048499" y="1714500"/>
              <a:ext cx="6858000" cy="3429000"/>
              <a:chOff x="0" y="0"/>
              <a:chExt cx="2880000" cy="1440000"/>
            </a:xfrm>
          </p:grpSpPr>
          <p:sp>
            <p:nvSpPr>
              <p:cNvPr id="304" name="Google Shape;304;p17"/>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5" name="Google Shape;305;p17"/>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06" name="Google Shape;306;p17"/>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07" name="Google Shape;307;p17"/>
          <p:cNvSpPr/>
          <p:nvPr/>
        </p:nvSpPr>
        <p:spPr>
          <a:xfrm flipH="1">
            <a:off x="0" y="0"/>
            <a:ext cx="12192000" cy="6858000"/>
          </a:xfrm>
          <a:prstGeom prst="rect">
            <a:avLst/>
          </a:prstGeom>
          <a:gradFill>
            <a:gsLst>
              <a:gs pos="0">
                <a:srgbClr val="000000">
                  <a:alpha val="60000"/>
                </a:srgbClr>
              </a:gs>
              <a:gs pos="37000">
                <a:srgbClr val="000000">
                  <a:alpha val="60000"/>
                </a:srgbClr>
              </a:gs>
              <a:gs pos="79000">
                <a:srgbClr val="000000">
                  <a:alpha val="0"/>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08" name="Google Shape;308;p17"/>
          <p:cNvSpPr txBox="1"/>
          <p:nvPr>
            <p:ph type="title"/>
          </p:nvPr>
        </p:nvSpPr>
        <p:spPr>
          <a:xfrm>
            <a:off x="4865630" y="82800"/>
            <a:ext cx="7265363" cy="9777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Bell MT"/>
              <a:buNone/>
            </a:pPr>
            <a:r>
              <a:rPr lang="en-US" sz="5400"/>
              <a:t>Why I chose this topic:</a:t>
            </a:r>
            <a:endParaRPr/>
          </a:p>
        </p:txBody>
      </p:sp>
      <p:pic>
        <p:nvPicPr>
          <p:cNvPr descr="A robot using a laptop sitting on a blue chair" id="309" name="Google Shape;309;p17"/>
          <p:cNvPicPr preferRelativeResize="0"/>
          <p:nvPr/>
        </p:nvPicPr>
        <p:blipFill rotWithShape="1">
          <a:blip r:embed="rId3">
            <a:alphaModFix/>
          </a:blip>
          <a:srcRect b="-2" l="47142" r="-2" t="0"/>
          <a:stretch/>
        </p:blipFill>
        <p:spPr>
          <a:xfrm>
            <a:off x="20" y="10"/>
            <a:ext cx="4800814" cy="6857990"/>
          </a:xfrm>
          <a:prstGeom prst="rect">
            <a:avLst/>
          </a:prstGeom>
          <a:noFill/>
          <a:ln>
            <a:noFill/>
          </a:ln>
        </p:spPr>
      </p:pic>
      <p:sp>
        <p:nvSpPr>
          <p:cNvPr id="310" name="Google Shape;310;p17"/>
          <p:cNvSpPr txBox="1"/>
          <p:nvPr>
            <p:ph idx="1" type="body"/>
          </p:nvPr>
        </p:nvSpPr>
        <p:spPr>
          <a:xfrm>
            <a:off x="5035778" y="1238065"/>
            <a:ext cx="6812186" cy="5538745"/>
          </a:xfrm>
          <a:prstGeom prst="rect">
            <a:avLst/>
          </a:prstGeom>
          <a:noFill/>
          <a:ln>
            <a:noFill/>
          </a:ln>
        </p:spPr>
        <p:txBody>
          <a:bodyPr anchorCtr="0" anchor="t" bIns="45700" lIns="91425" spcFirstLastPara="1" rIns="91425" wrap="square" tIns="45700">
            <a:noAutofit/>
          </a:bodyPr>
          <a:lstStyle/>
          <a:p>
            <a:pPr indent="-269875" lvl="0" marL="269875" rtl="0" algn="l">
              <a:lnSpc>
                <a:spcPct val="115000"/>
              </a:lnSpc>
              <a:spcBef>
                <a:spcPts val="0"/>
              </a:spcBef>
              <a:spcAft>
                <a:spcPts val="0"/>
              </a:spcAft>
              <a:buClr>
                <a:schemeClr val="lt1"/>
              </a:buClr>
              <a:buSzPts val="1700"/>
              <a:buChar char="•"/>
            </a:pPr>
            <a:r>
              <a:rPr b="1" lang="en-US" sz="1700"/>
              <a:t>Growing Need</a:t>
            </a:r>
            <a:r>
              <a:rPr lang="en-US" sz="1700"/>
              <a:t>: With the increasing use of online platforms, more people are seeking and sharing mental health experiences online. This creates a need for better support systems in these virtual spaces.</a:t>
            </a:r>
            <a:endParaRPr sz="1700"/>
          </a:p>
          <a:p>
            <a:pPr indent="-269875" lvl="0" marL="269875" rtl="0" algn="l">
              <a:lnSpc>
                <a:spcPct val="115000"/>
              </a:lnSpc>
              <a:spcBef>
                <a:spcPts val="1000"/>
              </a:spcBef>
              <a:spcAft>
                <a:spcPts val="0"/>
              </a:spcAft>
              <a:buClr>
                <a:schemeClr val="lt1"/>
              </a:buClr>
              <a:buSzPts val="1700"/>
              <a:buChar char="•"/>
            </a:pPr>
            <a:r>
              <a:rPr b="1" lang="en-US" sz="1700"/>
              <a:t>Impact Potential</a:t>
            </a:r>
            <a:r>
              <a:rPr lang="en-US" sz="1700"/>
              <a:t>: By improving mental health support online, you can potentially reach and positively impact a large and diverse group of individuals who might not have access to traditional mental health resources.</a:t>
            </a:r>
            <a:endParaRPr sz="1700"/>
          </a:p>
          <a:p>
            <a:pPr indent="-269875" lvl="0" marL="269875" rtl="0" algn="l">
              <a:lnSpc>
                <a:spcPct val="115000"/>
              </a:lnSpc>
              <a:spcBef>
                <a:spcPts val="1000"/>
              </a:spcBef>
              <a:spcAft>
                <a:spcPts val="0"/>
              </a:spcAft>
              <a:buClr>
                <a:schemeClr val="lt1"/>
              </a:buClr>
              <a:buSzPts val="1700"/>
              <a:buChar char="•"/>
            </a:pPr>
            <a:r>
              <a:rPr b="1" lang="en-US" sz="1700"/>
              <a:t>Data Availability</a:t>
            </a:r>
            <a:r>
              <a:rPr lang="en-US" sz="1700"/>
              <a:t>: Online communities generate a vast amount of data, providing a rich resource for understanding mental health trends and needs, and for developing targeted support strategies.</a:t>
            </a:r>
            <a:endParaRPr sz="1700"/>
          </a:p>
          <a:p>
            <a:pPr indent="-269875" lvl="0" marL="269875" rtl="0" algn="l">
              <a:lnSpc>
                <a:spcPct val="115000"/>
              </a:lnSpc>
              <a:spcBef>
                <a:spcPts val="1000"/>
              </a:spcBef>
              <a:spcAft>
                <a:spcPts val="0"/>
              </a:spcAft>
              <a:buClr>
                <a:schemeClr val="lt1"/>
              </a:buClr>
              <a:buSzPts val="1700"/>
              <a:buChar char="•"/>
            </a:pPr>
            <a:r>
              <a:rPr b="1" lang="en-US" sz="1700"/>
              <a:t>Technological Innovation</a:t>
            </a:r>
            <a:r>
              <a:rPr lang="en-US" sz="1700"/>
              <a:t>: This area offers the opportunity to apply innovative technologies like data science and machine learning to make a meaningful difference in public health and well-being.</a:t>
            </a:r>
            <a:endParaRPr sz="1700"/>
          </a:p>
          <a:p>
            <a:pPr indent="-161925" lvl="0" marL="269875" rtl="0" algn="l">
              <a:lnSpc>
                <a:spcPct val="115000"/>
              </a:lnSpc>
              <a:spcBef>
                <a:spcPts val="1000"/>
              </a:spcBef>
              <a:spcAft>
                <a:spcPts val="0"/>
              </a:spcAft>
              <a:buClr>
                <a:schemeClr val="lt1"/>
              </a:buClr>
              <a:buSzPts val="17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540000" y="104571"/>
            <a:ext cx="11101135" cy="78624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a:t>Overview:</a:t>
            </a:r>
            <a:endParaRPr/>
          </a:p>
        </p:txBody>
      </p:sp>
      <p:sp>
        <p:nvSpPr>
          <p:cNvPr id="316" name="Google Shape;316;p18"/>
          <p:cNvSpPr txBox="1"/>
          <p:nvPr>
            <p:ph idx="1" type="body"/>
          </p:nvPr>
        </p:nvSpPr>
        <p:spPr>
          <a:xfrm>
            <a:off x="540000" y="1146402"/>
            <a:ext cx="11101136" cy="5162322"/>
          </a:xfrm>
          <a:prstGeom prst="rect">
            <a:avLst/>
          </a:prstGeom>
          <a:noFill/>
          <a:ln>
            <a:noFill/>
          </a:ln>
        </p:spPr>
        <p:txBody>
          <a:bodyPr anchorCtr="0" anchor="t" bIns="45700" lIns="91425" spcFirstLastPara="1" rIns="91425" wrap="square" tIns="45700">
            <a:normAutofit/>
          </a:bodyPr>
          <a:lstStyle/>
          <a:p>
            <a:pPr indent="-269875" lvl="0" marL="269875" rtl="0" algn="l">
              <a:lnSpc>
                <a:spcPct val="125000"/>
              </a:lnSpc>
              <a:spcBef>
                <a:spcPts val="0"/>
              </a:spcBef>
              <a:spcAft>
                <a:spcPts val="0"/>
              </a:spcAft>
              <a:buClr>
                <a:schemeClr val="lt1"/>
              </a:buClr>
              <a:buSzPts val="2000"/>
              <a:buChar char="•"/>
            </a:pPr>
            <a:r>
              <a:rPr b="1" lang="en-US" sz="2000"/>
              <a:t>Dataset: </a:t>
            </a:r>
            <a:r>
              <a:rPr lang="en-US" sz="2000" u="sng">
                <a:solidFill>
                  <a:schemeClr val="hlink"/>
                </a:solidFill>
                <a:hlinkClick r:id="rId3"/>
              </a:rPr>
              <a:t>https://www.kaggle.com/datasets/kreeshrajani/human-stress-prediction</a:t>
            </a:r>
            <a:endParaRPr b="1" sz="2000"/>
          </a:p>
          <a:p>
            <a:pPr indent="-269875" lvl="0" marL="269875" rtl="0" algn="l">
              <a:lnSpc>
                <a:spcPct val="125000"/>
              </a:lnSpc>
              <a:spcBef>
                <a:spcPts val="1000"/>
              </a:spcBef>
              <a:spcAft>
                <a:spcPts val="0"/>
              </a:spcAft>
              <a:buClr>
                <a:schemeClr val="lt1"/>
              </a:buClr>
              <a:buSzPts val="2000"/>
              <a:buChar char="•"/>
            </a:pPr>
            <a:r>
              <a:rPr b="1" lang="en-US" sz="2000"/>
              <a:t>Exploratory Data Analysis (EDA)</a:t>
            </a:r>
            <a:endParaRPr sz="2000"/>
          </a:p>
          <a:p>
            <a:pPr indent="-269875" lvl="0" marL="269875" rtl="0" algn="l">
              <a:lnSpc>
                <a:spcPct val="125000"/>
              </a:lnSpc>
              <a:spcBef>
                <a:spcPts val="1000"/>
              </a:spcBef>
              <a:spcAft>
                <a:spcPts val="0"/>
              </a:spcAft>
              <a:buClr>
                <a:schemeClr val="lt1"/>
              </a:buClr>
              <a:buSzPts val="2000"/>
              <a:buChar char="•"/>
            </a:pPr>
            <a:r>
              <a:rPr b="1" lang="en-US" sz="2000"/>
              <a:t>Data Preprocessing and Cleaning</a:t>
            </a:r>
            <a:endParaRPr/>
          </a:p>
          <a:p>
            <a:pPr indent="-269875" lvl="0" marL="269875" rtl="0" algn="l">
              <a:lnSpc>
                <a:spcPct val="125000"/>
              </a:lnSpc>
              <a:spcBef>
                <a:spcPts val="1000"/>
              </a:spcBef>
              <a:spcAft>
                <a:spcPts val="0"/>
              </a:spcAft>
              <a:buClr>
                <a:schemeClr val="lt1"/>
              </a:buClr>
              <a:buSzPts val="2000"/>
              <a:buChar char="•"/>
            </a:pPr>
            <a:r>
              <a:rPr b="1" lang="en-US" sz="2000"/>
              <a:t>Feature Engineering and Selection</a:t>
            </a:r>
            <a:endParaRPr/>
          </a:p>
          <a:p>
            <a:pPr indent="-269875" lvl="0" marL="269875" rtl="0" algn="l">
              <a:lnSpc>
                <a:spcPct val="125000"/>
              </a:lnSpc>
              <a:spcBef>
                <a:spcPts val="1000"/>
              </a:spcBef>
              <a:spcAft>
                <a:spcPts val="0"/>
              </a:spcAft>
              <a:buClr>
                <a:schemeClr val="lt1"/>
              </a:buClr>
              <a:buSzPts val="2000"/>
              <a:buChar char="•"/>
            </a:pPr>
            <a:r>
              <a:rPr b="1" lang="en-US" sz="2000"/>
              <a:t>Model Training</a:t>
            </a:r>
            <a:endParaRPr sz="2000"/>
          </a:p>
          <a:p>
            <a:pPr indent="-269875" lvl="0" marL="269875" rtl="0" algn="l">
              <a:lnSpc>
                <a:spcPct val="125000"/>
              </a:lnSpc>
              <a:spcBef>
                <a:spcPts val="1000"/>
              </a:spcBef>
              <a:spcAft>
                <a:spcPts val="0"/>
              </a:spcAft>
              <a:buClr>
                <a:schemeClr val="lt1"/>
              </a:buClr>
              <a:buSzPts val="2000"/>
              <a:buChar char="•"/>
            </a:pPr>
            <a:r>
              <a:rPr b="1" lang="en-US" sz="2000"/>
              <a:t>Model Evaluation and Tuning</a:t>
            </a:r>
            <a:endParaRPr/>
          </a:p>
          <a:p>
            <a:pPr indent="-269875" lvl="0" marL="269875" rtl="0" algn="l">
              <a:lnSpc>
                <a:spcPct val="125000"/>
              </a:lnSpc>
              <a:spcBef>
                <a:spcPts val="1000"/>
              </a:spcBef>
              <a:spcAft>
                <a:spcPts val="0"/>
              </a:spcAft>
              <a:buClr>
                <a:schemeClr val="lt1"/>
              </a:buClr>
              <a:buSzPts val="2000"/>
              <a:buChar char="•"/>
            </a:pPr>
            <a:r>
              <a:rPr b="1" lang="en-US" sz="2000"/>
              <a:t>PCA , Classification report and confusion matrix.</a:t>
            </a:r>
            <a:endParaRPr/>
          </a:p>
          <a:p>
            <a:pPr indent="-269875" lvl="0" marL="269875" rtl="0" algn="l">
              <a:lnSpc>
                <a:spcPct val="125000"/>
              </a:lnSpc>
              <a:spcBef>
                <a:spcPts val="1000"/>
              </a:spcBef>
              <a:spcAft>
                <a:spcPts val="0"/>
              </a:spcAft>
              <a:buClr>
                <a:schemeClr val="lt1"/>
              </a:buClr>
              <a:buSzPts val="2000"/>
              <a:buChar char="•"/>
            </a:pPr>
            <a:r>
              <a:rPr b="1" lang="en-US" sz="2000"/>
              <a:t>Insights and Conclusions</a:t>
            </a:r>
            <a:endParaRPr sz="2000"/>
          </a:p>
          <a:p>
            <a:pPr indent="0" lvl="0" marL="0" rtl="0" algn="l">
              <a:lnSpc>
                <a:spcPct val="125000"/>
              </a:lnSpc>
              <a:spcBef>
                <a:spcPts val="1000"/>
              </a:spcBef>
              <a:spcAft>
                <a:spcPts val="0"/>
              </a:spcAft>
              <a:buClr>
                <a:schemeClr val="lt1"/>
              </a:buClr>
              <a:buSzPts val="2000"/>
              <a:buNone/>
            </a:pPr>
            <a:r>
              <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grpSp>
        <p:nvGrpSpPr>
          <p:cNvPr id="321" name="Google Shape;321;p19"/>
          <p:cNvGrpSpPr/>
          <p:nvPr/>
        </p:nvGrpSpPr>
        <p:grpSpPr>
          <a:xfrm>
            <a:off x="1" y="0"/>
            <a:ext cx="12191999" cy="6861600"/>
            <a:chOff x="1" y="0"/>
            <a:chExt cx="12191999" cy="6861600"/>
          </a:xfrm>
        </p:grpSpPr>
        <p:sp>
          <p:nvSpPr>
            <p:cNvPr id="322" name="Google Shape;322;p19"/>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23" name="Google Shape;323;p19"/>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24" name="Google Shape;324;p19"/>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25" name="Google Shape;325;p19"/>
            <p:cNvGrpSpPr/>
            <p:nvPr/>
          </p:nvGrpSpPr>
          <p:grpSpPr>
            <a:xfrm>
              <a:off x="690092" y="0"/>
              <a:ext cx="10800000" cy="6858000"/>
              <a:chOff x="2328000" y="0"/>
              <a:chExt cx="2880000" cy="1440000"/>
            </a:xfrm>
          </p:grpSpPr>
          <p:sp>
            <p:nvSpPr>
              <p:cNvPr id="326" name="Google Shape;326;p19"/>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27" name="Google Shape;327;p19"/>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28" name="Google Shape;328;p19"/>
            <p:cNvGrpSpPr/>
            <p:nvPr/>
          </p:nvGrpSpPr>
          <p:grpSpPr>
            <a:xfrm rot="5400000">
              <a:off x="7048499" y="1714500"/>
              <a:ext cx="6858000" cy="3429000"/>
              <a:chOff x="0" y="0"/>
              <a:chExt cx="2880000" cy="1440000"/>
            </a:xfrm>
          </p:grpSpPr>
          <p:sp>
            <p:nvSpPr>
              <p:cNvPr id="329" name="Google Shape;329;p19"/>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0" name="Google Shape;330;p19"/>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1" name="Google Shape;331;p19"/>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2" name="Google Shape;332;p19"/>
          <p:cNvSpPr/>
          <p:nvPr/>
        </p:nvSpPr>
        <p:spPr>
          <a:xfrm flipH="1">
            <a:off x="0" y="0"/>
            <a:ext cx="12192000" cy="6858000"/>
          </a:xfrm>
          <a:prstGeom prst="rect">
            <a:avLst/>
          </a:prstGeom>
          <a:gradFill>
            <a:gsLst>
              <a:gs pos="0">
                <a:srgbClr val="000000">
                  <a:alpha val="60000"/>
                </a:srgbClr>
              </a:gs>
              <a:gs pos="37000">
                <a:srgbClr val="000000">
                  <a:alpha val="60000"/>
                </a:srgbClr>
              </a:gs>
              <a:gs pos="79000">
                <a:srgbClr val="000000">
                  <a:alpha val="0"/>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33" name="Google Shape;333;p19"/>
          <p:cNvSpPr txBox="1"/>
          <p:nvPr>
            <p:ph type="title"/>
          </p:nvPr>
        </p:nvSpPr>
        <p:spPr>
          <a:xfrm>
            <a:off x="239201" y="93686"/>
            <a:ext cx="11401935" cy="7818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700"/>
              <a:buFont typeface="Bell MT"/>
              <a:buNone/>
            </a:pPr>
            <a:r>
              <a:rPr lang="en-US" sz="4700"/>
              <a:t>Summary of key information about dataset:</a:t>
            </a:r>
            <a:endParaRPr/>
          </a:p>
        </p:txBody>
      </p:sp>
      <p:sp>
        <p:nvSpPr>
          <p:cNvPr id="334" name="Google Shape;334;p19"/>
          <p:cNvSpPr txBox="1"/>
          <p:nvPr>
            <p:ph idx="1" type="body"/>
          </p:nvPr>
        </p:nvSpPr>
        <p:spPr>
          <a:xfrm>
            <a:off x="235178" y="922378"/>
            <a:ext cx="11405958" cy="4417519"/>
          </a:xfrm>
          <a:prstGeom prst="rect">
            <a:avLst/>
          </a:prstGeom>
          <a:noFill/>
          <a:ln>
            <a:noFill/>
          </a:ln>
        </p:spPr>
        <p:txBody>
          <a:bodyPr anchorCtr="0" anchor="t" bIns="45700" lIns="91425" spcFirstLastPara="1" rIns="91425" wrap="square" tIns="45700">
            <a:normAutofit/>
          </a:bodyPr>
          <a:lstStyle/>
          <a:p>
            <a:pPr indent="-269875" lvl="0" marL="269875" rtl="0" algn="l">
              <a:lnSpc>
                <a:spcPct val="115000"/>
              </a:lnSpc>
              <a:spcBef>
                <a:spcPts val="0"/>
              </a:spcBef>
              <a:spcAft>
                <a:spcPts val="0"/>
              </a:spcAft>
              <a:buClr>
                <a:schemeClr val="lt1"/>
              </a:buClr>
              <a:buSzPts val="2000"/>
              <a:buChar char="•"/>
            </a:pPr>
            <a:r>
              <a:rPr b="1" lang="en-US" sz="2000"/>
              <a:t>Dataset Overview</a:t>
            </a:r>
            <a:r>
              <a:rPr lang="en-US" sz="2000"/>
              <a:t>:</a:t>
            </a:r>
            <a:endParaRPr sz="2000"/>
          </a:p>
          <a:p>
            <a:pPr indent="-269875" lvl="0" marL="269875" rtl="0" algn="l">
              <a:lnSpc>
                <a:spcPct val="115000"/>
              </a:lnSpc>
              <a:spcBef>
                <a:spcPts val="1000"/>
              </a:spcBef>
              <a:spcAft>
                <a:spcPts val="0"/>
              </a:spcAft>
              <a:buClr>
                <a:schemeClr val="lt1"/>
              </a:buClr>
              <a:buSzPts val="2000"/>
              <a:buChar char="•"/>
            </a:pPr>
            <a:r>
              <a:rPr b="1" lang="en-US" sz="2000"/>
              <a:t>Shape</a:t>
            </a:r>
            <a:r>
              <a:rPr lang="en-US" sz="2000"/>
              <a:t>: The dataset contains 2,838 entries and 7 columns.</a:t>
            </a:r>
            <a:endParaRPr sz="2000"/>
          </a:p>
          <a:p>
            <a:pPr indent="-269875" lvl="0" marL="269875" rtl="0" algn="l">
              <a:lnSpc>
                <a:spcPct val="115000"/>
              </a:lnSpc>
              <a:spcBef>
                <a:spcPts val="1000"/>
              </a:spcBef>
              <a:spcAft>
                <a:spcPts val="0"/>
              </a:spcAft>
              <a:buClr>
                <a:schemeClr val="lt1"/>
              </a:buClr>
              <a:buSzPts val="2000"/>
              <a:buChar char="•"/>
            </a:pPr>
            <a:r>
              <a:rPr b="1" lang="en-US" sz="2000"/>
              <a:t>Columns</a:t>
            </a:r>
            <a:r>
              <a:rPr lang="en-US" sz="2000"/>
              <a:t>:</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subreddit</a:t>
            </a:r>
            <a:r>
              <a:rPr lang="en-US" sz="2000"/>
              <a:t>: The name of the subreddit where the post was made.</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post_id</a:t>
            </a:r>
            <a:r>
              <a:rPr lang="en-US" sz="2000"/>
              <a:t>: A unique identifier for the post.</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sentence_range</a:t>
            </a:r>
            <a:r>
              <a:rPr lang="en-US" sz="2000"/>
              <a:t>: The range of sentences in the post being analyzed.</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text</a:t>
            </a:r>
            <a:r>
              <a:rPr lang="en-US" sz="2000"/>
              <a:t>: The actual text content of the post.</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label</a:t>
            </a:r>
            <a:r>
              <a:rPr lang="en-US" sz="2000"/>
              <a:t>: A binary label indicating stress (1) or no stress (0).</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confidence</a:t>
            </a:r>
            <a:r>
              <a:rPr lang="en-US" sz="2000"/>
              <a:t>: A confidence score for the stress label.</a:t>
            </a:r>
            <a:endParaRPr sz="2000"/>
          </a:p>
          <a:p>
            <a:pPr indent="-269875" lvl="1" marL="719455" rtl="0" algn="l">
              <a:lnSpc>
                <a:spcPct val="115000"/>
              </a:lnSpc>
              <a:spcBef>
                <a:spcPts val="500"/>
              </a:spcBef>
              <a:spcAft>
                <a:spcPts val="0"/>
              </a:spcAft>
              <a:buClr>
                <a:schemeClr val="lt1"/>
              </a:buClr>
              <a:buSzPts val="2000"/>
              <a:buChar char="•"/>
            </a:pPr>
            <a:r>
              <a:rPr b="1" lang="en-US" sz="2000">
                <a:latin typeface="Consolas"/>
                <a:ea typeface="Consolas"/>
                <a:cs typeface="Consolas"/>
                <a:sym typeface="Consolas"/>
              </a:rPr>
              <a:t>social_timestamp</a:t>
            </a:r>
            <a:r>
              <a:rPr lang="en-US" sz="2000"/>
              <a:t>: The timestamp of the post.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8" name="Shape 338"/>
        <p:cNvGrpSpPr/>
        <p:nvPr/>
      </p:nvGrpSpPr>
      <p:grpSpPr>
        <a:xfrm>
          <a:off x="0" y="0"/>
          <a:ext cx="0" cy="0"/>
          <a:chOff x="0" y="0"/>
          <a:chExt cx="0" cy="0"/>
        </a:xfrm>
      </p:grpSpPr>
      <p:sp>
        <p:nvSpPr>
          <p:cNvPr id="339" name="Google Shape;339;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0" name="Google Shape;340;p20"/>
          <p:cNvGrpSpPr/>
          <p:nvPr/>
        </p:nvGrpSpPr>
        <p:grpSpPr>
          <a:xfrm>
            <a:off x="1" y="0"/>
            <a:ext cx="12191999" cy="6861600"/>
            <a:chOff x="1" y="0"/>
            <a:chExt cx="12191999" cy="6861600"/>
          </a:xfrm>
        </p:grpSpPr>
        <p:sp>
          <p:nvSpPr>
            <p:cNvPr id="341" name="Google Shape;341;p20"/>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2" name="Google Shape;342;p20"/>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3" name="Google Shape;343;p20"/>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4" name="Google Shape;344;p20"/>
            <p:cNvGrpSpPr/>
            <p:nvPr/>
          </p:nvGrpSpPr>
          <p:grpSpPr>
            <a:xfrm>
              <a:off x="690092" y="0"/>
              <a:ext cx="10800000" cy="6858000"/>
              <a:chOff x="2328000" y="0"/>
              <a:chExt cx="2880000" cy="1440000"/>
            </a:xfrm>
          </p:grpSpPr>
          <p:sp>
            <p:nvSpPr>
              <p:cNvPr id="345" name="Google Shape;345;p20"/>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6" name="Google Shape;346;p20"/>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47" name="Google Shape;347;p20"/>
            <p:cNvGrpSpPr/>
            <p:nvPr/>
          </p:nvGrpSpPr>
          <p:grpSpPr>
            <a:xfrm rot="5400000">
              <a:off x="7048499" y="1714500"/>
              <a:ext cx="6858000" cy="3429000"/>
              <a:chOff x="0" y="0"/>
              <a:chExt cx="2880000" cy="1440000"/>
            </a:xfrm>
          </p:grpSpPr>
          <p:sp>
            <p:nvSpPr>
              <p:cNvPr id="348" name="Google Shape;348;p2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9" name="Google Shape;349;p2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50" name="Google Shape;350;p20"/>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51" name="Google Shape;351;p20"/>
          <p:cNvSpPr/>
          <p:nvPr/>
        </p:nvSpPr>
        <p:spPr>
          <a:xfrm>
            <a:off x="0" y="0"/>
            <a:ext cx="12192000" cy="6858000"/>
          </a:xfrm>
          <a:prstGeom prst="rect">
            <a:avLst/>
          </a:prstGeom>
          <a:gradFill>
            <a:gsLst>
              <a:gs pos="0">
                <a:srgbClr val="000000">
                  <a:alpha val="40000"/>
                </a:srgbClr>
              </a:gs>
              <a:gs pos="100000">
                <a:srgbClr val="000000">
                  <a:alpha val="80000"/>
                </a:srgbClr>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52" name="Google Shape;352;p20"/>
          <p:cNvSpPr txBox="1"/>
          <p:nvPr>
            <p:ph type="title"/>
          </p:nvPr>
        </p:nvSpPr>
        <p:spPr>
          <a:xfrm>
            <a:off x="540000" y="540000"/>
            <a:ext cx="10966675" cy="19535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Bell MT"/>
              <a:buNone/>
            </a:pPr>
            <a:r>
              <a:rPr lang="en-US" sz="4200"/>
              <a:t> Visualizing Target Distribution:</a:t>
            </a:r>
            <a:br>
              <a:rPr lang="en-US" sz="4200"/>
            </a:br>
            <a:endParaRPr sz="4200"/>
          </a:p>
        </p:txBody>
      </p:sp>
      <p:pic>
        <p:nvPicPr>
          <p:cNvPr descr="A blue and white bar graph&#10;&#10;Description automatically generated" id="353" name="Google Shape;353;p20"/>
          <p:cNvPicPr preferRelativeResize="0"/>
          <p:nvPr/>
        </p:nvPicPr>
        <p:blipFill rotWithShape="1">
          <a:blip r:embed="rId3">
            <a:alphaModFix/>
          </a:blip>
          <a:srcRect b="0" l="0" r="0" t="0"/>
          <a:stretch/>
        </p:blipFill>
        <p:spPr>
          <a:xfrm>
            <a:off x="540000" y="2998739"/>
            <a:ext cx="11101135" cy="3191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US"/>
              <a:t>Histogram of subreddit by label:</a:t>
            </a:r>
            <a:endParaRPr/>
          </a:p>
        </p:txBody>
      </p:sp>
      <p:pic>
        <p:nvPicPr>
          <p:cNvPr descr="A graph with red and blue squares&#10;&#10;Description automatically generated" id="359" name="Google Shape;359;p21"/>
          <p:cNvPicPr preferRelativeResize="0"/>
          <p:nvPr>
            <p:ph idx="1" type="body"/>
          </p:nvPr>
        </p:nvPicPr>
        <p:blipFill rotWithShape="1">
          <a:blip r:embed="rId3">
            <a:alphaModFix/>
          </a:blip>
          <a:srcRect b="0" l="0" r="0" t="0"/>
          <a:stretch/>
        </p:blipFill>
        <p:spPr>
          <a:xfrm>
            <a:off x="540000" y="2493699"/>
            <a:ext cx="11101136" cy="35671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lowVTI">
  <a:themeElements>
    <a:clrScheme name="Glow">
      <a:dk1>
        <a:srgbClr val="000000"/>
      </a:dk1>
      <a:lt1>
        <a:srgbClr val="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