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AB0A-F8C4-4FB5-8ABC-ABCE9C3714E8}" v="488" dt="2023-10-23T08:29:08.095"/>
    <p1510:client id="{A498E253-1ED3-4FD3-AB2E-0D5584E3A2E4}" v="164" dt="2023-10-24T12:24:31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7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Document 90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  <a:ea typeface="Calibri Light"/>
                <a:cs typeface="Calibri Light"/>
              </a:rPr>
              <a:t>Predict London Temperature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  <a:ea typeface="Calibri"/>
                <a:cs typeface="Calibri"/>
              </a:rPr>
              <a:t>                 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  <a:ea typeface="Calibri"/>
                <a:cs typeface="Calibri"/>
              </a:rPr>
              <a:t>            Lakhvir Singh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A bridge with a drawbridge&#10;&#10;Description automatically generated">
            <a:extLst>
              <a:ext uri="{FF2B5EF4-FFF2-40B4-BE49-F238E27FC236}">
                <a16:creationId xmlns:a16="http://schemas.microsoft.com/office/drawing/2014/main" id="{6A02BAF8-9E58-8519-2360-F12FDD114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1" r="15669" b="-1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4D24C-B33D-3926-7B0E-C0CFDE9B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-244275"/>
            <a:ext cx="11963723" cy="277464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öhne"/>
                <a:ea typeface="Söhne"/>
                <a:cs typeface="Söhne"/>
              </a:rPr>
              <a:t>"Cloud Cover vs. Global Radiation Over Time: Density Heatmap"</a:t>
            </a:r>
            <a:endParaRPr lang="en-US" sz="320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D0C786-6546-D52B-EE06-2FA313F3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" y="2641530"/>
            <a:ext cx="12185983" cy="4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6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6861E1-893E-0487-87C5-01A5E5C9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7" y="168275"/>
            <a:ext cx="11022949" cy="1274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374151"/>
                </a:solidFill>
                <a:ea typeface="+mj-lt"/>
                <a:cs typeface="+mj-lt"/>
              </a:rPr>
              <a:t>"Comparison of Confusion Matrices for Machine Learning Models"</a:t>
            </a:r>
            <a:endParaRPr lang="en-US" sz="2800">
              <a:ea typeface="+mj-lt"/>
              <a:cs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EF0826-CB95-DD7F-8CD7-9D69C07F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27" y="1260694"/>
            <a:ext cx="3685370" cy="425937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54A93-A97D-417C-21E9-74065B6D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49" y="1257229"/>
            <a:ext cx="3597165" cy="4264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FC7C0-D432-28A8-BF02-7F381285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04" y="1263612"/>
            <a:ext cx="3597165" cy="42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BAF9-4D94-6314-8B44-93B5F0D7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Classification Reports:</a:t>
            </a:r>
            <a:endParaRPr lang="en-US" dirty="0"/>
          </a:p>
        </p:txBody>
      </p:sp>
      <p:pic>
        <p:nvPicPr>
          <p:cNvPr id="4" name="Content Placeholder 3" descr="A graph of different shades of blue&#10;&#10;Description automatically generated">
            <a:extLst>
              <a:ext uri="{FF2B5EF4-FFF2-40B4-BE49-F238E27FC236}">
                <a16:creationId xmlns:a16="http://schemas.microsoft.com/office/drawing/2014/main" id="{70557049-532A-0BDF-76C9-8B582FB9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91" y="1970142"/>
            <a:ext cx="3844776" cy="4351338"/>
          </a:xfrm>
        </p:spPr>
      </p:pic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4EAA45C-805B-B5A3-5C4F-C298FA45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1965435"/>
            <a:ext cx="3636578" cy="4359165"/>
          </a:xfrm>
          <a:prstGeom prst="rect">
            <a:avLst/>
          </a:prstGeom>
        </p:spPr>
      </p:pic>
      <p:pic>
        <p:nvPicPr>
          <p:cNvPr id="6" name="Picture 5" descr="A graph of a tree classification report&#10;&#10;Description automatically generated">
            <a:extLst>
              <a:ext uri="{FF2B5EF4-FFF2-40B4-BE49-F238E27FC236}">
                <a16:creationId xmlns:a16="http://schemas.microsoft.com/office/drawing/2014/main" id="{184E30A0-15A5-8D5F-1443-85CD14BDE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469" y="1961581"/>
            <a:ext cx="3610303" cy="43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628D677-E857-4BF5-B3FB-25C771F5B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CEF1EB5-A111-4BA4-9BCC-27B3B0C57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E80B8A-977C-4C71-B6FC-7C0C3E6E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0ABAF2A-D42F-4B2D-B4CF-AFDACF90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866ACA5-97DE-4A0A-BD44-A951B682E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C291560-00A5-4FF5-84AA-937BAF1E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EF0DC8-456C-4C69-8579-84379D80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BF7994-42A4-4E6B-B9E3-13A16DC0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FDEC70-D695-48AE-A027-D479087EE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8DE3998-4152-4168-95E4-1EAD7F79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02CDCE9-08C5-447B-8FFF-A1902323F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DB86E7-B504-430F-BFA7-EBC61BEC3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5FDC56-E13A-4C7D-A602-9D3995554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B091E5-E350-4287-BFAE-48205A32A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0969A8-4DEB-4E19-A8F2-4A7F1401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F1EA483-764C-4EF9-B7A3-882C7DDE1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5F9D6E-699A-4360-9730-E2C65C1F4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2D73A30-D74A-4177-9489-C201EB72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1BAD378-70AB-4C53-8FB6-9E37810B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F1E0702-FD3E-4935-A4F0-27BF788D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4AAE06B-5588-4EA0-8B73-12E94A48A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8D9B261-9E3D-41A8-8939-3C5B98A29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3B466BC-377F-46E2-AC43-8893EFDE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AE60BE-DBC8-40C9-A6D6-D5E9E71C8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127C28A-1083-460C-8322-46AD6A964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8BF843-7022-404F-B728-5BC10FB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052DD9-BF2B-43C7-952A-D5FE0432D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9452FE4-F93C-4A5E-B723-012AC4CE7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360E047-34D6-4014-AE14-6E82475DB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282AC0-AE46-454A-8B23-5C07DBA4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526549-A8B7-434B-960B-11A5EDC9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75C48E2-CDB9-4069-8964-960238272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C199DE0-77A6-474F-BED3-3725A17A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255A890-FC31-4351-9ACE-5DD3CA46D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5E1378A-A79C-4568-865D-0D7B3AD83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AB12DBC-5F7C-4AB1-B227-E20C6CABF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D3E1181-9D12-495B-BE71-C5784FB7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A8C9A1-A349-4D35-96E9-04D134391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E096D4C-D2D3-435E-9572-10F62B318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AB9BEB3-4C81-4DAB-9287-0EFEE8BB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2EA5343-255E-4828-9109-F523E35C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11D57-A01A-427E-9275-9CB3B564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1A7606-EB9D-4E6E-A7E5-9E6F61603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97600C0-19D2-4D28-9C97-577D603CA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61C0495-E0EA-40D4-89B1-60B4F3CD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DCB3F12-C8FC-4507-B48D-9F71E0784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CAEE24A-5B32-4791-A745-C54E00D85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59E15CD-1268-4492-8400-E483AD4D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E3D9089-7157-4A37-A56B-811B31551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FAE4DF-42CF-4CE9-B0AA-8E3BEFD3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A339B6-BDDC-4279-B1B0-4E1D908FA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67B740E-FB86-4CD9-AFF0-A57E3CA2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BF21D4-EC38-4E06-80E2-FE77344E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89659B1-49C2-4B23-B59B-7552BB859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DB4DF5E-22E4-462A-918C-BE99CDC86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710CB0-6939-4FF3-B30C-674595DAA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307EE4F-993B-4E3C-8791-88E83AF8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50EFB7E-EAF2-440F-A03B-624F0751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28B1CEE-57C4-419E-A802-69C7C043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A34811E-5B18-403E-B92F-3F94E2BAD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A21F78-8407-48DD-8DAF-9B8FEA8CC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12484EE-AACC-443D-8079-25E06B503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0" name="Right Triangle 20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Document 21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1D3D82-3FD4-68C9-6F87-05DE35A3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56" y="399916"/>
            <a:ext cx="10814497" cy="847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RandomForestClassifier</a:t>
            </a:r>
            <a:r>
              <a:rPr lang="en-US" dirty="0"/>
              <a:t> ROC:</a:t>
            </a:r>
            <a:endParaRPr lang="en-US">
              <a:cs typeface="Posterama"/>
            </a:endParaRPr>
          </a:p>
        </p:txBody>
      </p:sp>
      <p:pic>
        <p:nvPicPr>
          <p:cNvPr id="7" name="Picture 6" descr="A graph of multi-colored lines&#10;&#10;Description automatically generated">
            <a:extLst>
              <a:ext uri="{FF2B5EF4-FFF2-40B4-BE49-F238E27FC236}">
                <a16:creationId xmlns:a16="http://schemas.microsoft.com/office/drawing/2014/main" id="{272A774B-2911-C54B-72D0-626E9B70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7" y="1653431"/>
            <a:ext cx="10341734" cy="46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F9E1-5253-D09C-00A4-1F696AD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DecisionTreeClassifier</a:t>
            </a:r>
            <a:r>
              <a:rPr lang="en-US" dirty="0">
                <a:cs typeface="Posterama"/>
              </a:rPr>
              <a:t> ROC:</a:t>
            </a:r>
          </a:p>
        </p:txBody>
      </p:sp>
      <p:pic>
        <p:nvPicPr>
          <p:cNvPr id="4" name="Picture 3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64A02628-798D-CE22-4B43-65A9FA13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7" y="1886151"/>
            <a:ext cx="10384664" cy="44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4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DD7F-B809-DC37-3D7A-E1BE2AA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KNeighboursClassifier</a:t>
            </a:r>
            <a:r>
              <a:rPr lang="en-US" dirty="0">
                <a:cs typeface="Posterama"/>
              </a:rPr>
              <a:t>:</a:t>
            </a:r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043521-178C-3A7D-DB94-44A915FE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9" y="1969220"/>
            <a:ext cx="10320270" cy="42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3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C495E-9D8F-616A-4684-903963E6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5" y="1901624"/>
            <a:ext cx="3505298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Lazy Predict: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66295E-5F04-F747-863A-BEDDA79E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13" y="-1505"/>
            <a:ext cx="6764743" cy="68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Textured background">
            <a:extLst>
              <a:ext uri="{FF2B5EF4-FFF2-40B4-BE49-F238E27FC236}">
                <a16:creationId xmlns:a16="http://schemas.microsoft.com/office/drawing/2014/main" id="{B1B2E947-ACC9-EAC9-A639-755868474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13158" y="-13128"/>
            <a:ext cx="12191980" cy="6857989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2AD9-BEC9-5A58-EDA9-5D44E9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56"/>
            <a:ext cx="12191999" cy="39331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Thank You</a:t>
            </a:r>
            <a:endParaRPr lang="en-US" sz="8800">
              <a:solidFill>
                <a:schemeClr val="tx1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88166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B3F5E-C654-5D36-29BD-08515C02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3821746" cy="201729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Dataset: </a:t>
            </a:r>
            <a:br>
              <a:rPr lang="en-US" dirty="0">
                <a:solidFill>
                  <a:schemeClr val="tx2"/>
                </a:solidFill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cs typeface="Posterama"/>
              </a:rPr>
              <a:t>(10 featured columns)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3F87-CBB5-A115-E350-00D83867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2" y="728906"/>
            <a:ext cx="7251828" cy="554542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Working with data stored in </a:t>
            </a:r>
            <a:r>
              <a:rPr lang="en-US" sz="1600" dirty="0">
                <a:solidFill>
                  <a:schemeClr val="tx2"/>
                </a:solidFill>
                <a:latin typeface="Consolas"/>
              </a:rPr>
              <a:t>london_weather.csv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, which contains the following columns: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date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recorded date of measurement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err="1">
                <a:solidFill>
                  <a:schemeClr val="tx2"/>
                </a:solidFill>
                <a:ea typeface="+mn-lt"/>
                <a:cs typeface="+mn-lt"/>
              </a:rPr>
              <a:t>cloud_cover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cloud cover measurement in oktas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sunshine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sunshine measurement in hours (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</a:rPr>
              <a:t>hrs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err="1">
                <a:solidFill>
                  <a:schemeClr val="tx2"/>
                </a:solidFill>
                <a:ea typeface="+mn-lt"/>
                <a:cs typeface="+mn-lt"/>
              </a:rPr>
              <a:t>global_radiation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irradiance measurement in Watt per square meter (W/m2)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err="1">
                <a:solidFill>
                  <a:schemeClr val="tx2"/>
                </a:solidFill>
                <a:ea typeface="+mn-lt"/>
                <a:cs typeface="+mn-lt"/>
              </a:rPr>
              <a:t>max_temp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maximum temperature recorded in degrees Celsius (°C)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err="1">
                <a:solidFill>
                  <a:schemeClr val="tx2"/>
                </a:solidFill>
                <a:ea typeface="+mn-lt"/>
                <a:cs typeface="+mn-lt"/>
              </a:rPr>
              <a:t>mean_temp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mean temperature in degrees Celsius (°C)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err="1">
                <a:solidFill>
                  <a:schemeClr val="tx2"/>
                </a:solidFill>
                <a:ea typeface="+mn-lt"/>
                <a:cs typeface="+mn-lt"/>
              </a:rPr>
              <a:t>min_temp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minimum temperature recorded in degrees Celsius (°C)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precipitation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precipitation measurement in millimeters (mm)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pressure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pressure measurement in Pascals (Pa)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b="1" err="1">
                <a:solidFill>
                  <a:schemeClr val="tx2"/>
                </a:solidFill>
                <a:ea typeface="+mn-lt"/>
                <a:cs typeface="+mn-lt"/>
              </a:rPr>
              <a:t>snow_depth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- snow depth measurement in centimeters (cm) - (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26D1F4-F88D-CEC9-78F3-327515A5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6" y="71683"/>
            <a:ext cx="11125647" cy="900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Extract years and month column from 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40A770-A9C2-2909-68B9-60B630000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49" y="1043860"/>
            <a:ext cx="10767795" cy="46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7" name="Rectangle 2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8" name="Right Triangle 23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Document 23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5223DF-FB37-F6E0-9F31-D25C5721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Correlation Matrix: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0F101C65-EEBF-B9A4-6BE7-21246876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83" y="471208"/>
            <a:ext cx="7336849" cy="59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33AA9E-F61E-B67A-65FA-5FDC932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4" y="4925963"/>
            <a:ext cx="11412300" cy="185905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öhne"/>
                <a:ea typeface="Söhne"/>
                <a:cs typeface="Söhne"/>
              </a:rPr>
              <a:t>"Scatter Plot of Max Temperature vs. Global Radiation in London Over the Years"</a:t>
            </a:r>
            <a:endParaRPr lang="en-US" sz="240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8C537-A7F1-766D-10B6-97C5AF4D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6" y="459936"/>
            <a:ext cx="11304816" cy="40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47684E-6076-D3CB-29DC-B210C4D4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6" y="4078104"/>
            <a:ext cx="11165455" cy="21702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Söhne"/>
                <a:ea typeface="Söhne"/>
                <a:cs typeface="Söhne"/>
              </a:rPr>
              <a:t>"Monthly Precipitation in London: Bar Chart"</a:t>
            </a:r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Content Placeholder 3" descr="A graph of different colored lines">
            <a:extLst>
              <a:ext uri="{FF2B5EF4-FFF2-40B4-BE49-F238E27FC236}">
                <a16:creationId xmlns:a16="http://schemas.microsoft.com/office/drawing/2014/main" id="{8E046BD6-CBC8-C384-8541-09D0A624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21" y="621664"/>
            <a:ext cx="10038394" cy="32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6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5D6C2-8366-52B4-51E0-5AED2EFB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6" y="168275"/>
            <a:ext cx="11351027" cy="954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 How does sunshine vary by month and year in London</a:t>
            </a:r>
            <a:endParaRPr lang="en-US" sz="3200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Content Placeholder 3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9EDB557E-B886-BE61-FDB6-4FA53F7F1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69" y="1204846"/>
            <a:ext cx="10584144" cy="48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66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EDFD12-A227-D4F3-E7D3-931B7656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93" y="-91009"/>
            <a:ext cx="11742605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100">
              <a:solidFill>
                <a:schemeClr val="tx2"/>
              </a:solidFill>
              <a:cs typeface="Posterama"/>
            </a:endParaRPr>
          </a:p>
          <a:p>
            <a:r>
              <a:rPr lang="en-US" sz="4100">
                <a:solidFill>
                  <a:schemeClr val="tx2"/>
                </a:solidFill>
              </a:rPr>
              <a:t>"Cloud Cover Distribution in London: Histogram</a:t>
            </a:r>
            <a:endParaRPr lang="en-US" sz="410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6" name="Content Placeholder 5" descr="A graph of a cloud cover&#10;&#10;Description automatically generated">
            <a:extLst>
              <a:ext uri="{FF2B5EF4-FFF2-40B4-BE49-F238E27FC236}">
                <a16:creationId xmlns:a16="http://schemas.microsoft.com/office/drawing/2014/main" id="{5348DD04-CEA6-C88F-486A-69CDEA8B4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" y="2388401"/>
            <a:ext cx="11903627" cy="4471519"/>
          </a:xfrm>
        </p:spPr>
      </p:pic>
    </p:spTree>
    <p:extLst>
      <p:ext uri="{BB962C8B-B14F-4D97-AF65-F5344CB8AC3E}">
        <p14:creationId xmlns:p14="http://schemas.microsoft.com/office/powerpoint/2010/main" val="207977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93E00C-9980-5310-CBFF-DDCB230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68" y="2270934"/>
            <a:ext cx="4952999" cy="22476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374151"/>
                </a:solidFill>
                <a:ea typeface="+mj-lt"/>
                <a:cs typeface="+mj-lt"/>
              </a:rPr>
              <a:t>"London Weather Data by Categories: Sunburst Chart"</a:t>
            </a:r>
            <a:endParaRPr lang="en-US" sz="2800">
              <a:cs typeface="Posterama"/>
            </a:endParaRPr>
          </a:p>
        </p:txBody>
      </p:sp>
      <p:pic>
        <p:nvPicPr>
          <p:cNvPr id="4" name="Content Placeholder 3" descr="A circular chart with different colors&#10;&#10;Description automatically generated">
            <a:extLst>
              <a:ext uri="{FF2B5EF4-FFF2-40B4-BE49-F238E27FC236}">
                <a16:creationId xmlns:a16="http://schemas.microsoft.com/office/drawing/2014/main" id="{BF298A7F-7678-E4DD-B2F6-EA6803227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4" r="29786"/>
          <a:stretch/>
        </p:blipFill>
        <p:spPr>
          <a:xfrm>
            <a:off x="5843446" y="457200"/>
            <a:ext cx="606204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320864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SineVTI</vt:lpstr>
      <vt:lpstr>Predict London Temperature</vt:lpstr>
      <vt:lpstr>Dataset:  (10 featured columns)</vt:lpstr>
      <vt:lpstr>Extract years and month column from date</vt:lpstr>
      <vt:lpstr>Correlation Matrix:</vt:lpstr>
      <vt:lpstr>"Scatter Plot of Max Temperature vs. Global Radiation in London Over the Years"</vt:lpstr>
      <vt:lpstr>"Monthly Precipitation in London: Bar Chart"</vt:lpstr>
      <vt:lpstr> How does sunshine vary by month and year in London</vt:lpstr>
      <vt:lpstr> "Cloud Cover Distribution in London: Histogram</vt:lpstr>
      <vt:lpstr>"London Weather Data by Categories: Sunburst Chart"</vt:lpstr>
      <vt:lpstr>"Cloud Cover vs. Global Radiation Over Time: Density Heatmap"</vt:lpstr>
      <vt:lpstr>"Comparison of Confusion Matrices for Machine Learning Models"</vt:lpstr>
      <vt:lpstr>Classification Reports:</vt:lpstr>
      <vt:lpstr>RandomForestClassifier ROC:</vt:lpstr>
      <vt:lpstr>DecisionTreeClassifier ROC:</vt:lpstr>
      <vt:lpstr>KNeighboursClassifier:</vt:lpstr>
      <vt:lpstr>Lazy Predict: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354</cp:revision>
  <dcterms:created xsi:type="dcterms:W3CDTF">2023-10-21T02:27:00Z</dcterms:created>
  <dcterms:modified xsi:type="dcterms:W3CDTF">2023-10-24T12:25:27Z</dcterms:modified>
</cp:coreProperties>
</file>