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5" r:id="rId4"/>
    <p:sldId id="278" r:id="rId5"/>
    <p:sldId id="279" r:id="rId6"/>
    <p:sldId id="277" r:id="rId7"/>
    <p:sldId id="272" r:id="rId8"/>
    <p:sldId id="281" r:id="rId9"/>
    <p:sldId id="280" r:id="rId10"/>
    <p:sldId id="270" r:id="rId11"/>
    <p:sldId id="258" r:id="rId12"/>
    <p:sldId id="284" r:id="rId13"/>
    <p:sldId id="283" r:id="rId14"/>
    <p:sldId id="260" r:id="rId15"/>
    <p:sldId id="26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4" d="100"/>
          <a:sy n="74" d="100"/>
        </p:scale>
        <p:origin x="167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F73F-8F11-4F22-BE72-5F631647C65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2968-58EC-49EB-9D3F-63766A988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4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720A8-574D-4F18-A0B0-16AA287CFF6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F790-5E88-4A0B-9C66-10A4C8DD6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89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F790-5E88-4A0B-9C66-10A4C8DD6C4A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B49B-BE2D-48A7-8483-D36A586DDB0C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DBF9-2A13-4CCC-9C65-F76D810A0230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87C8-ACDD-4D91-B533-448059460A75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1F80-A65D-4FA6-8709-DDCE552A6A2F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371600"/>
          </a:xfrm>
          <a:solidFill>
            <a:schemeClr val="bg1">
              <a:lumMod val="95000"/>
              <a:alpha val="59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9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B620-AABB-4DC0-B407-F65006D8FFC6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585-9BD5-4253-8533-05EB83C6178A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62A2-37A8-44D1-88C5-084F170B1CC6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A199-0C3D-40CB-98D4-C9D13C84932C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36C-DD51-4D95-894B-1AE6760AB8FB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9F90-23D9-495F-A1E7-C801CE476D16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BC5D-C865-4402-8137-E949FE7B4E54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21C5-8349-4975-BE4F-D276CED6564D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8763000" cy="3651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of ICT, Cosmos College of Management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94686-EA6A-4A30-836A-59B2DA57F3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58" y="238125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71187-0_129" TargetMode="External"/><Relationship Id="rId2" Type="http://schemas.openxmlformats.org/officeDocument/2006/relationships/hyperlink" Target="https://doi.org/10.3390/electronics1102019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526"/>
            <a:ext cx="9144000" cy="1159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1568"/>
            <a:ext cx="9144000" cy="6572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</a:t>
            </a:r>
          </a:p>
        </p:txBody>
      </p:sp>
      <p:pic>
        <p:nvPicPr>
          <p:cNvPr id="1026" name="Picture 2" descr="C:\Users\Lenovo\Desktop\Cosmos CP\ccmt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526"/>
            <a:ext cx="4876800" cy="11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948934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defense 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514600"/>
            <a:ext cx="84582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“Phishing URL detection using ML”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97" y="210195"/>
            <a:ext cx="1371600" cy="13716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152401" y="4145264"/>
            <a:ext cx="4724399" cy="17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Sushil Paudel		200348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Prakash Lamichhane	200323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Bibek Pandeya		200311</a:t>
            </a:r>
          </a:p>
          <a:p>
            <a:pPr algn="just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Bhushan Bartaula	200310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5486400" y="4145264"/>
            <a:ext cx="3428999" cy="17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</a:t>
            </a:r>
          </a:p>
          <a:p>
            <a:pPr algn="ctr">
              <a:lnSpc>
                <a:spcPct val="90000"/>
              </a:lnSpc>
              <a:buClr>
                <a:schemeClr val="tx2"/>
              </a:buClr>
              <a:defRPr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Cosmos College of Management and Technology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3571" y="5934670"/>
            <a:ext cx="315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 2 July, 2025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0" y="6455297"/>
            <a:ext cx="9127299" cy="365125"/>
          </a:xfrm>
          <a:solidFill>
            <a:schemeClr val="tx2"/>
          </a:solidFill>
        </p:spPr>
        <p:txBody>
          <a:bodyPr/>
          <a:lstStyle/>
          <a:p>
            <a:r>
              <a:rPr lang="en-US" sz="1600" b="1" dirty="0">
                <a:solidFill>
                  <a:schemeClr val="bg1"/>
                </a:solidFill>
              </a:rPr>
              <a:t>Department of ICT, Cosmos College of Management and Technology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06D50-5BA6-E26F-965F-2C850CEC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Dr. Anil Kumar Yadav (India, 2020)Demonstrated how unsupervised ML techniques can effectively detect anomalies in system logs.</a:t>
            </a:r>
          </a:p>
          <a:p>
            <a:pPr algn="just"/>
            <a:r>
              <a:rPr lang="en-US" sz="2400" dirty="0"/>
              <a:t>Dr. Sushil Bhatta (Nepal, 2019)Emphasized real-time telemetry collection from endpoints. As per them, they implement this using lightweight agents to push live data to the server.</a:t>
            </a:r>
          </a:p>
          <a:p>
            <a:pPr algn="just"/>
            <a:r>
              <a:rPr lang="en-US" sz="2400" dirty="0"/>
              <a:t>Ravi Kumar (India, 2021)Highlighted how centralized logging enhances threat detection speed.</a:t>
            </a:r>
          </a:p>
          <a:p>
            <a:pPr algn="just"/>
            <a:r>
              <a:rPr lang="en-US" sz="2400" dirty="0"/>
              <a:t>Dr. Priya Sharma (India, 2018)Advocated for automated alerts and threat responses to minimize damage.</a:t>
            </a:r>
          </a:p>
          <a:p>
            <a:pPr algn="just"/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7EFDD-2584-FADD-1793-EAB3E621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1170-E8A7-8DFE-4177-80D614CF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3050DC-B931-9ECC-43E8-21361E11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Summary</a:t>
            </a:r>
          </a:p>
        </p:txBody>
      </p:sp>
    </p:spTree>
    <p:extLst>
      <p:ext uri="{BB962C8B-B14F-4D97-AF65-F5344CB8AC3E}">
        <p14:creationId xmlns:p14="http://schemas.microsoft.com/office/powerpoint/2010/main" val="22104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Content Placeholder 5" descr="A diagram of a process&#10;&#10;AI-generated content may be incorrect.">
            <a:extLst>
              <a:ext uri="{FF2B5EF4-FFF2-40B4-BE49-F238E27FC236}">
                <a16:creationId xmlns:a16="http://schemas.microsoft.com/office/drawing/2014/main" id="{581C6CF3-541B-7B09-661E-B614B0F9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3213"/>
            <a:ext cx="8229600" cy="4119936"/>
          </a:xfrm>
        </p:spPr>
      </p:pic>
    </p:spTree>
    <p:extLst>
      <p:ext uri="{BB962C8B-B14F-4D97-AF65-F5344CB8AC3E}">
        <p14:creationId xmlns:p14="http://schemas.microsoft.com/office/powerpoint/2010/main" val="33298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19BF7-00AA-036C-7CE8-8FDCD14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47F5-E39D-5B1C-A73B-F317C52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FA7AFB-4EF3-E219-051E-BA2D8A75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9CA35-B8D0-9959-2F1C-C0C85471D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712" y="1600201"/>
            <a:ext cx="2965288" cy="465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82591F3-03D9-C8EE-6A79-B55FB385F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18" y="1546123"/>
            <a:ext cx="3209482" cy="473751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6F56-A60C-3715-1928-DB0EBE3C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5413-BEFD-A54A-D2BA-2DC7B7C7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FDE434-70B6-5707-8D22-30A69853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665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/ Work Plan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B846C6-409F-8D45-49DF-97A45447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CF4A8-5C7A-391F-3956-FE6C49E8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Yadav, A. K.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Unsupervised Machine Learning for Anomaly Detection in Cybersecurity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 Journal of Computer Science and Technology, 38(2), 105–112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Abdullahi,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Baashar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Alhussian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Alwadain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Aziz,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Capretz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F., &amp; Abdulkadir, S. J. (2022). Detecting cybersecurity attacks in Internet of Things Using Artificial intelligence Methods: A Systematic Literature review.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198.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https://doi.org/10.3390/electronics11020198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Kocyigit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E., Korkmaz,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Sahingoz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 K., &amp; Diri, B. (2021). Real-Time Content-Based Cyber Threat Detection with Machine Learning.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Advances in intelligent systems and computing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(pp. 1394–1403).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https://doi.org/10.1007/978-3-030-71187-0_129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2819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28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C9727-0449-C5FE-EEA5-F3A6446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Phishing is a social engineering (a type of attack used to steal user data, including login credentials and credit card numbers) as a type of attack that is one of the most common social engineering attacks. The attack happens when an attacker fools a victim into opening an email, instant message, or text message as if it were from a trusted source.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0809-C35E-279F-F782-12B4777E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9681-78FA-0A5F-18ED-CD01A37E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AB0F73-BE5A-22C6-8B95-32FECA93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 descr="A computer screen shot showing a diagram&#10;&#10;AI-generated content may be incorrect.">
            <a:extLst>
              <a:ext uri="{FF2B5EF4-FFF2-40B4-BE49-F238E27FC236}">
                <a16:creationId xmlns:a16="http://schemas.microsoft.com/office/drawing/2014/main" id="{022C0D26-490A-918C-3304-43426630E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32" y="3859717"/>
            <a:ext cx="5683668" cy="23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FB801-B427-6B17-9DA6-497388D2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Increased Vulnerability to Cyber Attacks</a:t>
            </a:r>
          </a:p>
          <a:p>
            <a:r>
              <a:rPr lang="en-US" b="1" i="0" dirty="0">
                <a:effectLst/>
                <a:latin typeface="Inter"/>
              </a:rPr>
              <a:t>Delayed Response to Breaches</a:t>
            </a:r>
          </a:p>
          <a:p>
            <a:r>
              <a:rPr lang="en-US" b="1" i="0" dirty="0">
                <a:effectLst/>
                <a:latin typeface="Inter"/>
              </a:rPr>
              <a:t>Inability to Detect Anomalous Behavior</a:t>
            </a:r>
            <a:endParaRPr lang="en-US" b="1" dirty="0"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Increased Risk of Data Exfiltration</a:t>
            </a:r>
            <a:endParaRPr lang="en-US" b="1" dirty="0">
              <a:latin typeface="Inter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F148C-956A-E8AB-86FD-669336A7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0F88F-63B3-0B69-D45F-E9DAEF97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57C835-E88A-816D-A3CC-AC6B1EF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1847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0351C-91EE-2342-B9A4-67D4097DE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EE8754-F441-BC60-56FC-4F8414BB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3426097"/>
            <a:ext cx="8343900" cy="272890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5298-87EC-1296-2EB5-DCDE5AA0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EC05-374D-B90F-6935-3EF6640E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0B2746-FA91-FC80-1BA8-D2E13AC1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 incidents in Nepal:</a:t>
            </a:r>
          </a:p>
        </p:txBody>
      </p:sp>
      <p:pic>
        <p:nvPicPr>
          <p:cNvPr id="9" name="Picture 8" descr="A yellow and black text&#10;&#10;AI-generated content may be incorrect.">
            <a:extLst>
              <a:ext uri="{FF2B5EF4-FFF2-40B4-BE49-F238E27FC236}">
                <a16:creationId xmlns:a16="http://schemas.microsoft.com/office/drawing/2014/main" id="{30893A0D-8125-412E-412B-C0B026EB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05" y="1864334"/>
            <a:ext cx="6603589" cy="11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04A26-6104-C769-57E4-5B16C932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DC8DD-FF08-D71C-7AA6-0240971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B24-1F3F-ED84-0CF3-764B04E9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D30067-E6EE-FC54-372C-2A99C13F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 incidents in Nepal: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19B266-A97F-D134-B9C4-D5D0B2B7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70534"/>
            <a:ext cx="7543800" cy="2555860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73B9EA9-3111-90E2-28A8-2378E04D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0" y="1524000"/>
            <a:ext cx="6491179" cy="15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35F14-D693-7FCC-C555-FF09C3CC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4229-B04C-39FD-C02A-119BAC23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1E946-BA8D-AE08-71E4-96C42B30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BFF15F-4326-9571-CC35-C6D2073A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 incidents in Nepal: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845BC-3C98-9005-7E0A-52094898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667826" cy="2872956"/>
          </a:xfrm>
          <a:prstGeom prst="rect">
            <a:avLst/>
          </a:prstGeom>
        </p:spPr>
      </p:pic>
      <p:pic>
        <p:nvPicPr>
          <p:cNvPr id="15" name="Picture 14" descr="A red and white logo&#10;&#10;AI-generated content may be incorrect.">
            <a:extLst>
              <a:ext uri="{FF2B5EF4-FFF2-40B4-BE49-F238E27FC236}">
                <a16:creationId xmlns:a16="http://schemas.microsoft.com/office/drawing/2014/main" id="{E34890FA-E836-2858-5FDE-2E12F3B10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9442"/>
            <a:ext cx="5715000" cy="16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B2773-3349-2D4D-74C5-40D2727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058E5-8819-40B2-A4B2-FE051F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9CBD46-8073-0025-1CD3-505F32FD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statistics</a:t>
            </a:r>
          </a:p>
        </p:txBody>
      </p:sp>
      <p:pic>
        <p:nvPicPr>
          <p:cNvPr id="10" name="Content Placeholder 9" descr="A graph of data on a white background">
            <a:extLst>
              <a:ext uri="{FF2B5EF4-FFF2-40B4-BE49-F238E27FC236}">
                <a16:creationId xmlns:a16="http://schemas.microsoft.com/office/drawing/2014/main" id="{089BA74B-82E1-1FB6-D241-F94526E85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" y="1745615"/>
            <a:ext cx="8681776" cy="4389120"/>
          </a:xfrm>
        </p:spPr>
      </p:pic>
    </p:spTree>
    <p:extLst>
      <p:ext uri="{BB962C8B-B14F-4D97-AF65-F5344CB8AC3E}">
        <p14:creationId xmlns:p14="http://schemas.microsoft.com/office/powerpoint/2010/main" val="20386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AD4DB-2B8A-E8FF-1C56-6FB17B05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To develop and deploy a lightweight executable agent (.exe) on all company devices that continuously collects and transmits system and user activity logs to a centralized server.</a:t>
            </a:r>
          </a:p>
          <a:p>
            <a:pPr algn="just"/>
            <a:r>
              <a:rPr lang="en-US" sz="2400" dirty="0"/>
              <a:t>To implement an AI/ML-based anomaly detection model that analyzes the collected logs in real-time to identify potential security threats or abnormal behavior.</a:t>
            </a:r>
          </a:p>
          <a:p>
            <a:pPr algn="just"/>
            <a:r>
              <a:rPr lang="en-US" sz="2400" dirty="0"/>
              <a:t>To design an admin dashboard that displays detected threats, generates reports, and provides real-time alerts for efficient threat monitoring and response.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8BF7D-5FB4-B14D-41A0-77ECE74B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2DB4D-9872-026C-958D-42F931EC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1D5CD5-F363-E353-6361-00F4D0BC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 </a:t>
            </a:r>
          </a:p>
        </p:txBody>
      </p:sp>
    </p:spTree>
    <p:extLst>
      <p:ext uri="{BB962C8B-B14F-4D97-AF65-F5344CB8AC3E}">
        <p14:creationId xmlns:p14="http://schemas.microsoft.com/office/powerpoint/2010/main" val="253345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495D1-F7EA-6D0C-DC16-5421FEB7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System Activity Monitoring</a:t>
            </a:r>
          </a:p>
          <a:p>
            <a:r>
              <a:rPr lang="en-US" sz="2000" dirty="0"/>
              <a:t>Centralized Log Management</a:t>
            </a:r>
          </a:p>
          <a:p>
            <a:r>
              <a:rPr lang="en-US" sz="2000" dirty="0"/>
              <a:t>AI/ML-Based Anomaly Detection</a:t>
            </a:r>
          </a:p>
          <a:p>
            <a:r>
              <a:rPr lang="en-US" sz="2000" dirty="0"/>
              <a:t>Real-Time Alerting &amp; Dashboard Reporting</a:t>
            </a:r>
          </a:p>
          <a:p>
            <a:r>
              <a:rPr lang="en-US" sz="2000" dirty="0"/>
              <a:t>Deployment Across Multiple Devices</a:t>
            </a:r>
          </a:p>
          <a:p>
            <a:endParaRPr lang="en-US" sz="1800" dirty="0"/>
          </a:p>
          <a:p>
            <a:r>
              <a:rPr lang="en-US" sz="2000" dirty="0"/>
              <a:t>Platform Dependency</a:t>
            </a:r>
          </a:p>
          <a:p>
            <a:r>
              <a:rPr lang="en-US" sz="2000" dirty="0"/>
              <a:t>Basic Log Collection Only</a:t>
            </a:r>
          </a:p>
          <a:p>
            <a:r>
              <a:rPr lang="en-US" sz="2000" dirty="0"/>
              <a:t>Limited Offline Support</a:t>
            </a:r>
          </a:p>
          <a:p>
            <a:r>
              <a:rPr lang="en-US" sz="2000" dirty="0"/>
              <a:t>Anomaly Detection Accuracy</a:t>
            </a:r>
          </a:p>
          <a:p>
            <a:r>
              <a:rPr lang="en-US" sz="2000" dirty="0"/>
              <a:t>Security Concerns</a:t>
            </a:r>
          </a:p>
          <a:p>
            <a:r>
              <a:rPr lang="en-US" sz="2000" dirty="0"/>
              <a:t>Scalability Constraints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1C378-49A0-D99F-8E55-5BDAD70F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ICT, Cosmos College of Management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E47C-DC14-7790-AADE-980FB4C7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4686-EA6A-4A30-836A-59B2DA57F37C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65D15-1A2D-384B-A50B-56A2D93F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Limitations:</a:t>
            </a:r>
          </a:p>
        </p:txBody>
      </p:sp>
    </p:spTree>
    <p:extLst>
      <p:ext uri="{BB962C8B-B14F-4D97-AF65-F5344CB8AC3E}">
        <p14:creationId xmlns:p14="http://schemas.microsoft.com/office/powerpoint/2010/main" val="39643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718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</vt:lpstr>
      <vt:lpstr>Symbol</vt:lpstr>
      <vt:lpstr>Times New Roman</vt:lpstr>
      <vt:lpstr>Office Theme</vt:lpstr>
      <vt:lpstr>Department of ICT</vt:lpstr>
      <vt:lpstr>Introduction</vt:lpstr>
      <vt:lpstr>Problem Statement</vt:lpstr>
      <vt:lpstr>Some real incidents in Nepal:</vt:lpstr>
      <vt:lpstr>Some real incidents in Nepal:</vt:lpstr>
      <vt:lpstr>Some real incidents in Nepal:</vt:lpstr>
      <vt:lpstr>Latest statistics</vt:lpstr>
      <vt:lpstr>Objectives: </vt:lpstr>
      <vt:lpstr>Scope and Limitations:</vt:lpstr>
      <vt:lpstr>Literature Review Summary</vt:lpstr>
      <vt:lpstr>Methodology</vt:lpstr>
      <vt:lpstr>Flowchart</vt:lpstr>
      <vt:lpstr>ER Diagram</vt:lpstr>
      <vt:lpstr>Timeline / Work Plan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Sushil Paudel</cp:lastModifiedBy>
  <cp:revision>25</cp:revision>
  <dcterms:created xsi:type="dcterms:W3CDTF">2023-05-13T12:37:34Z</dcterms:created>
  <dcterms:modified xsi:type="dcterms:W3CDTF">2025-07-01T16:32:42Z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2025-05-09T15:00:12Z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00169792-9b1d-4093-80a5-1fa2825da4eb</vt:lpwstr>
  </property>
  <property fmtid="{D5CDD505-2E9C-101B-9397-08002B2CF9AE}" pid="7" name="MSIP_Label_defa4170-0d19-0005-0004-bc88714345d2_ActionId">
    <vt:lpwstr>58d7c6ca-5654-4bdc-86a7-fc6418a1e917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