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66" r:id="rId2"/>
    <p:sldId id="257" r:id="rId3"/>
    <p:sldId id="258" r:id="rId4"/>
    <p:sldId id="259" r:id="rId5"/>
    <p:sldId id="260" r:id="rId6"/>
    <p:sldId id="261" r:id="rId7"/>
    <p:sldId id="267" r:id="rId8"/>
    <p:sldId id="262" r:id="rId9"/>
    <p:sldId id="263" r:id="rId10"/>
    <p:sldId id="264" r:id="rId11"/>
    <p:sldId id="265" r:id="rId12"/>
    <p:sldId id="268" r:id="rId13"/>
  </p:sldIdLst>
  <p:sldSz cx="18288000" cy="10287000"/>
  <p:notesSz cx="6858000" cy="9144000"/>
  <p:embeddedFontLst>
    <p:embeddedFont>
      <p:font typeface="Lora" charset="0"/>
      <p:regular r:id="rId15"/>
    </p:embeddedFont>
    <p:embeddedFont>
      <p:font typeface="Calibri" pitchFamily="34" charset="0"/>
      <p:regular r:id="rId16"/>
      <p:bold r:id="rId17"/>
      <p:italic r:id="rId18"/>
      <p:boldItalic r:id="rId19"/>
    </p:embeddedFont>
    <p:embeddedFont>
      <p:font typeface="Source Sans Pro" charset="0"/>
      <p:regular r:id="rId20"/>
    </p:embeddedFont>
    <p:embeddedFont>
      <p:font typeface="Source Sans Pro Bold"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4" d="100"/>
          <a:sy n="54" d="100"/>
        </p:scale>
        <p:origin x="-154"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18.07.2025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grpSp>
        <p:nvGrpSpPr>
          <p:cNvPr id="6" name="Group 6"/>
          <p:cNvGrpSpPr>
            <a:grpSpLocks noChangeAspect="1"/>
          </p:cNvGrpSpPr>
          <p:nvPr/>
        </p:nvGrpSpPr>
        <p:grpSpPr>
          <a:xfrm>
            <a:off x="11430000" y="513457"/>
            <a:ext cx="6858000" cy="10287000"/>
            <a:chOff x="0" y="0"/>
            <a:chExt cx="9144000" cy="13716000"/>
          </a:xfrm>
        </p:grpSpPr>
        <p:sp>
          <p:nvSpPr>
            <p:cNvPr id="7" name="Freeform 7" descr="preencoded.png"/>
            <p:cNvSpPr/>
            <p:nvPr/>
          </p:nvSpPr>
          <p:spPr>
            <a:xfrm>
              <a:off x="0" y="0"/>
              <a:ext cx="9144000" cy="13716000"/>
            </a:xfrm>
            <a:custGeom>
              <a:avLst/>
              <a:gdLst/>
              <a:ahLst/>
              <a:cxnLst/>
              <a:rect l="l" t="t" r="r" b="b"/>
              <a:pathLst>
                <a:path w="9144000" h="13716000">
                  <a:moveTo>
                    <a:pt x="0" y="0"/>
                  </a:moveTo>
                  <a:lnTo>
                    <a:pt x="9144000" y="0"/>
                  </a:lnTo>
                  <a:lnTo>
                    <a:pt x="9144000" y="13716000"/>
                  </a:lnTo>
                  <a:lnTo>
                    <a:pt x="0" y="13716000"/>
                  </a:lnTo>
                  <a:lnTo>
                    <a:pt x="0" y="0"/>
                  </a:lnTo>
                  <a:close/>
                </a:path>
              </a:pathLst>
            </a:custGeom>
            <a:blipFill>
              <a:blip r:embed="rId3"/>
              <a:stretch>
                <a:fillRect/>
              </a:stretch>
            </a:blipFill>
          </p:spPr>
        </p:sp>
      </p:grpSp>
      <p:sp>
        <p:nvSpPr>
          <p:cNvPr id="8" name="TextBox 8"/>
          <p:cNvSpPr txBox="1"/>
          <p:nvPr/>
        </p:nvSpPr>
        <p:spPr>
          <a:xfrm>
            <a:off x="152400" y="3009900"/>
            <a:ext cx="9335691" cy="2731517"/>
          </a:xfrm>
          <a:prstGeom prst="rect">
            <a:avLst/>
          </a:prstGeom>
        </p:spPr>
        <p:txBody>
          <a:bodyPr wrap="square" lIns="0" tIns="0" rIns="0" bIns="0" rtlCol="0" anchor="t">
            <a:spAutoFit/>
          </a:bodyPr>
          <a:lstStyle/>
          <a:p>
            <a:pPr algn="l">
              <a:lnSpc>
                <a:spcPts val="7070"/>
              </a:lnSpc>
            </a:pPr>
            <a:r>
              <a:rPr lang="en-US" sz="5612" dirty="0">
                <a:solidFill>
                  <a:srgbClr val="F98AC7"/>
                </a:solidFill>
                <a:latin typeface="Lora"/>
                <a:ea typeface="Lora"/>
                <a:cs typeface="Lora"/>
                <a:sym typeface="Lora"/>
              </a:rPr>
              <a:t>Revolutionizing Agriculture: Deep Learning for Potato Disease Detection</a:t>
            </a:r>
          </a:p>
        </p:txBody>
      </p:sp>
      <p:pic>
        <p:nvPicPr>
          <p:cNvPr id="9" name="Picture 8" descr="Screenshot (70).png"/>
          <p:cNvPicPr>
            <a:picLocks noChangeAspect="1"/>
          </p:cNvPicPr>
          <p:nvPr/>
        </p:nvPicPr>
        <p:blipFill>
          <a:blip r:embed="rId4"/>
          <a:srcRect l="16102" t="1083" r="17712"/>
          <a:stretch>
            <a:fillRect/>
          </a:stretch>
        </p:blipFill>
        <p:spPr>
          <a:xfrm>
            <a:off x="10287000" y="0"/>
            <a:ext cx="8337548" cy="10287000"/>
          </a:xfrm>
          <a:prstGeom prst="rect">
            <a:avLst/>
          </a:prstGeom>
        </p:spPr>
      </p:pic>
      <p:pic>
        <p:nvPicPr>
          <p:cNvPr id="10" name="Picture 9" descr="NDU_LOGO_28052025.png"/>
          <p:cNvPicPr>
            <a:picLocks noChangeAspect="1"/>
          </p:cNvPicPr>
          <p:nvPr/>
        </p:nvPicPr>
        <p:blipFill>
          <a:blip r:embed="rId5" cstate="print"/>
          <a:srcRect l="1961" t="10188" b="11704"/>
          <a:stretch>
            <a:fillRect/>
          </a:stretch>
        </p:blipFill>
        <p:spPr>
          <a:xfrm>
            <a:off x="0" y="0"/>
            <a:ext cx="2895600" cy="1331976"/>
          </a:xfrm>
          <a:prstGeom prst="rect">
            <a:avLst/>
          </a:prstGeom>
        </p:spPr>
      </p:pic>
      <p:sp>
        <p:nvSpPr>
          <p:cNvPr id="11" name="Rectangle 10"/>
          <p:cNvSpPr/>
          <p:nvPr/>
        </p:nvSpPr>
        <p:spPr>
          <a:xfrm>
            <a:off x="228600" y="7277100"/>
            <a:ext cx="3124200" cy="1371600"/>
          </a:xfrm>
          <a:prstGeom prst="rect">
            <a:avLst/>
          </a:prstGeom>
        </p:spPr>
        <p:txBody>
          <a:bodyPr wrap="square" anchor="ctr">
            <a:spAutoFit/>
          </a:bodyPr>
          <a:lstStyle/>
          <a:p>
            <a:pPr>
              <a:lnSpc>
                <a:spcPct val="150000"/>
              </a:lnSpc>
            </a:pPr>
            <a:r>
              <a:rPr lang="en-US" sz="2800" dirty="0" smtClean="0">
                <a:solidFill>
                  <a:srgbClr val="F98AC7"/>
                </a:solidFill>
                <a:latin typeface="Lora"/>
                <a:ea typeface="Lora"/>
                <a:cs typeface="Lora"/>
                <a:sym typeface="Lora"/>
              </a:rPr>
              <a:t>Represented By:-</a:t>
            </a:r>
          </a:p>
          <a:p>
            <a:pPr>
              <a:lnSpc>
                <a:spcPct val="150000"/>
              </a:lnSpc>
            </a:pPr>
            <a:r>
              <a:rPr lang="en-US" sz="2800" dirty="0" smtClean="0">
                <a:solidFill>
                  <a:schemeClr val="bg2"/>
                </a:solidFill>
                <a:latin typeface="Lora"/>
                <a:ea typeface="Lora"/>
                <a:cs typeface="Lora"/>
                <a:sym typeface="Lora"/>
              </a:rPr>
              <a:t>Lucky Sharma</a:t>
            </a:r>
            <a:endParaRPr lang="en-US" sz="2800" dirty="0">
              <a:solidFill>
                <a:schemeClr val="bg2"/>
              </a:solidFill>
              <a:latin typeface="Lora"/>
              <a:ea typeface="Lora"/>
              <a:cs typeface="Lora"/>
              <a:sym typeface="Lora"/>
            </a:endParaRPr>
          </a:p>
        </p:txBody>
      </p:sp>
      <p:sp>
        <p:nvSpPr>
          <p:cNvPr id="12" name="TextBox 11"/>
          <p:cNvSpPr txBox="1"/>
          <p:nvPr/>
        </p:nvSpPr>
        <p:spPr>
          <a:xfrm>
            <a:off x="228601" y="9258300"/>
            <a:ext cx="2971799" cy="523220"/>
          </a:xfrm>
          <a:prstGeom prst="rect">
            <a:avLst/>
          </a:prstGeom>
          <a:noFill/>
        </p:spPr>
        <p:txBody>
          <a:bodyPr wrap="square" rtlCol="0">
            <a:spAutoFit/>
          </a:bodyPr>
          <a:lstStyle/>
          <a:p>
            <a:r>
              <a:rPr lang="en-US" sz="2800" b="1" dirty="0" smtClean="0">
                <a:solidFill>
                  <a:srgbClr val="00B0F0"/>
                </a:solidFill>
              </a:rPr>
              <a:t>Deployment  Link</a:t>
            </a:r>
            <a:r>
              <a:rPr lang="en-US" sz="2800" b="1" dirty="0" smtClean="0">
                <a:solidFill>
                  <a:srgbClr val="00B0F0"/>
                </a:solidFill>
              </a:rPr>
              <a:t>:-</a:t>
            </a:r>
            <a:endParaRPr lang="en-US" sz="2800" b="1" dirty="0">
              <a:solidFill>
                <a:srgbClr val="00B0F0"/>
              </a:solidFill>
            </a:endParaRPr>
          </a:p>
        </p:txBody>
      </p:sp>
      <p:sp>
        <p:nvSpPr>
          <p:cNvPr id="13" name="TextBox 12"/>
          <p:cNvSpPr txBox="1"/>
          <p:nvPr/>
        </p:nvSpPr>
        <p:spPr>
          <a:xfrm>
            <a:off x="3124200" y="9182100"/>
            <a:ext cx="5791200" cy="646331"/>
          </a:xfrm>
          <a:prstGeom prst="rect">
            <a:avLst/>
          </a:prstGeom>
          <a:noFill/>
        </p:spPr>
        <p:txBody>
          <a:bodyPr wrap="square" rtlCol="0">
            <a:spAutoFit/>
          </a:bodyPr>
          <a:lstStyle/>
          <a:p>
            <a:r>
              <a:rPr lang="en-US" dirty="0" smtClean="0">
                <a:solidFill>
                  <a:srgbClr val="92D050"/>
                </a:solidFill>
              </a:rPr>
              <a:t>https://huggingface.co/spaces/itsluckysharma01/Potato_Diseases_Detection_with_Deep_Learning</a:t>
            </a:r>
            <a:endParaRPr lang="en-US" dirty="0">
              <a:solidFill>
                <a:srgbClr val="92D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1047155" y="903238"/>
            <a:ext cx="11957019" cy="462715"/>
          </a:xfrm>
          <a:prstGeom prst="rect">
            <a:avLst/>
          </a:prstGeom>
        </p:spPr>
        <p:txBody>
          <a:bodyPr lIns="0" tIns="0" rIns="0" bIns="0" rtlCol="0" anchor="t">
            <a:spAutoFit/>
          </a:bodyPr>
          <a:lstStyle/>
          <a:p>
            <a:pPr algn="l">
              <a:lnSpc>
                <a:spcPts val="3631"/>
              </a:lnSpc>
            </a:pPr>
            <a:r>
              <a:rPr lang="en-US" sz="2874">
                <a:solidFill>
                  <a:srgbClr val="F98AC7"/>
                </a:solidFill>
                <a:latin typeface="Lora"/>
                <a:ea typeface="Lora"/>
                <a:cs typeface="Lora"/>
                <a:sym typeface="Lora"/>
              </a:rPr>
              <a:t>Potato Diseases detection Using Deep Learning</a:t>
            </a:r>
          </a:p>
        </p:txBody>
      </p:sp>
      <p:sp>
        <p:nvSpPr>
          <p:cNvPr id="7" name="TextBox 7"/>
          <p:cNvSpPr txBox="1"/>
          <p:nvPr/>
        </p:nvSpPr>
        <p:spPr>
          <a:xfrm>
            <a:off x="1047155" y="1559570"/>
            <a:ext cx="8911381" cy="788937"/>
          </a:xfrm>
          <a:prstGeom prst="rect">
            <a:avLst/>
          </a:prstGeom>
        </p:spPr>
        <p:txBody>
          <a:bodyPr lIns="0" tIns="0" rIns="0" bIns="0" rtlCol="0" anchor="t">
            <a:spAutoFit/>
          </a:bodyPr>
          <a:lstStyle/>
          <a:p>
            <a:pPr algn="l">
              <a:lnSpc>
                <a:spcPts val="6062"/>
              </a:lnSpc>
            </a:pPr>
            <a:r>
              <a:rPr lang="en-US" sz="4812">
                <a:solidFill>
                  <a:srgbClr val="F98AC7"/>
                </a:solidFill>
                <a:latin typeface="Lora"/>
                <a:ea typeface="Lora"/>
                <a:cs typeface="Lora"/>
                <a:sym typeface="Lora"/>
              </a:rPr>
              <a:t>Challenges &amp; Future Directions</a:t>
            </a:r>
          </a:p>
        </p:txBody>
      </p:sp>
      <p:sp>
        <p:nvSpPr>
          <p:cNvPr id="8" name="TextBox 8"/>
          <p:cNvSpPr txBox="1"/>
          <p:nvPr/>
        </p:nvSpPr>
        <p:spPr>
          <a:xfrm>
            <a:off x="1047155" y="2333471"/>
            <a:ext cx="16193690" cy="10312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While deep learning offers immense potential, several challenges and opportunities exist for further development in potato disease detection.</a:t>
            </a:r>
          </a:p>
        </p:txBody>
      </p:sp>
      <p:grpSp>
        <p:nvGrpSpPr>
          <p:cNvPr id="9" name="Group 9"/>
          <p:cNvGrpSpPr>
            <a:grpSpLocks noChangeAspect="1"/>
          </p:cNvGrpSpPr>
          <p:nvPr/>
        </p:nvGrpSpPr>
        <p:grpSpPr>
          <a:xfrm>
            <a:off x="1047155" y="3454450"/>
            <a:ext cx="8096845" cy="1047155"/>
            <a:chOff x="0" y="0"/>
            <a:chExt cx="10795793" cy="1396207"/>
          </a:xfrm>
        </p:grpSpPr>
        <p:sp>
          <p:nvSpPr>
            <p:cNvPr id="10" name="Freeform 10" descr="preencoded.png"/>
            <p:cNvSpPr/>
            <p:nvPr/>
          </p:nvSpPr>
          <p:spPr>
            <a:xfrm>
              <a:off x="0" y="0"/>
              <a:ext cx="10795762" cy="1396238"/>
            </a:xfrm>
            <a:custGeom>
              <a:avLst/>
              <a:gdLst/>
              <a:ahLst/>
              <a:cxnLst/>
              <a:rect l="l" t="t" r="r" b="b"/>
              <a:pathLst>
                <a:path w="10795762" h="1396238">
                  <a:moveTo>
                    <a:pt x="0" y="0"/>
                  </a:moveTo>
                  <a:lnTo>
                    <a:pt x="10795762" y="0"/>
                  </a:lnTo>
                  <a:lnTo>
                    <a:pt x="10795762" y="1396238"/>
                  </a:lnTo>
                  <a:lnTo>
                    <a:pt x="0" y="1396238"/>
                  </a:lnTo>
                  <a:lnTo>
                    <a:pt x="0" y="0"/>
                  </a:lnTo>
                  <a:close/>
                </a:path>
              </a:pathLst>
            </a:custGeom>
            <a:blipFill>
              <a:blip r:embed="rId3"/>
              <a:stretch>
                <a:fillRect t="-32" b="-29"/>
              </a:stretch>
            </a:blipFill>
          </p:spPr>
        </p:sp>
      </p:grpSp>
      <p:sp>
        <p:nvSpPr>
          <p:cNvPr id="11" name="TextBox 11"/>
          <p:cNvSpPr txBox="1"/>
          <p:nvPr/>
        </p:nvSpPr>
        <p:spPr>
          <a:xfrm>
            <a:off x="1308944" y="4734817"/>
            <a:ext cx="3080148" cy="462715"/>
          </a:xfrm>
          <a:prstGeom prst="rect">
            <a:avLst/>
          </a:prstGeom>
        </p:spPr>
        <p:txBody>
          <a:bodyPr lIns="0" tIns="0" rIns="0" bIns="0" rtlCol="0" anchor="t">
            <a:spAutoFit/>
          </a:bodyPr>
          <a:lstStyle/>
          <a:p>
            <a:pPr algn="l">
              <a:lnSpc>
                <a:spcPts val="3631"/>
              </a:lnSpc>
            </a:pPr>
            <a:r>
              <a:rPr lang="en-US" sz="2874">
                <a:solidFill>
                  <a:srgbClr val="FF3131"/>
                </a:solidFill>
                <a:latin typeface="Lora"/>
                <a:ea typeface="Lora"/>
                <a:cs typeface="Lora"/>
                <a:sym typeface="Lora"/>
              </a:rPr>
              <a:t>Data Scarcity</a:t>
            </a:r>
          </a:p>
        </p:txBody>
      </p:sp>
      <p:sp>
        <p:nvSpPr>
          <p:cNvPr id="12" name="TextBox 12"/>
          <p:cNvSpPr txBox="1"/>
          <p:nvPr/>
        </p:nvSpPr>
        <p:spPr>
          <a:xfrm>
            <a:off x="1290489" y="5200650"/>
            <a:ext cx="7015311" cy="1615827"/>
          </a:xfrm>
          <a:prstGeom prst="rect">
            <a:avLst/>
          </a:prstGeom>
        </p:spPr>
        <p:txBody>
          <a:bodyPr wrap="square" lIns="0" tIns="0" rIns="0" bIns="0" rtlCol="0" anchor="t">
            <a:spAutoFit/>
          </a:bodyPr>
          <a:lstStyle/>
          <a:p>
            <a:pPr algn="just">
              <a:lnSpc>
                <a:spcPts val="4224"/>
              </a:lnSpc>
            </a:pPr>
            <a:r>
              <a:rPr lang="en-US" sz="2599" dirty="0">
                <a:solidFill>
                  <a:srgbClr val="D6E5EF"/>
                </a:solidFill>
                <a:latin typeface="Source Sans Pro"/>
                <a:ea typeface="Source Sans Pro"/>
                <a:cs typeface="Source Sans Pro"/>
                <a:sym typeface="Source Sans Pro"/>
              </a:rPr>
              <a:t>Lack of comprehensive datasets for rare or newly emerging diseases limits model training and generalization.</a:t>
            </a:r>
          </a:p>
        </p:txBody>
      </p:sp>
      <p:grpSp>
        <p:nvGrpSpPr>
          <p:cNvPr id="13" name="Group 13"/>
          <p:cNvGrpSpPr>
            <a:grpSpLocks noChangeAspect="1"/>
          </p:cNvGrpSpPr>
          <p:nvPr/>
        </p:nvGrpSpPr>
        <p:grpSpPr>
          <a:xfrm>
            <a:off x="9144000" y="3454450"/>
            <a:ext cx="8096845" cy="1047155"/>
            <a:chOff x="0" y="0"/>
            <a:chExt cx="10795793" cy="1396207"/>
          </a:xfrm>
        </p:grpSpPr>
        <p:sp>
          <p:nvSpPr>
            <p:cNvPr id="14" name="Freeform 14" descr="preencoded.png"/>
            <p:cNvSpPr/>
            <p:nvPr/>
          </p:nvSpPr>
          <p:spPr>
            <a:xfrm>
              <a:off x="0" y="0"/>
              <a:ext cx="10795762" cy="1396238"/>
            </a:xfrm>
            <a:custGeom>
              <a:avLst/>
              <a:gdLst/>
              <a:ahLst/>
              <a:cxnLst/>
              <a:rect l="l" t="t" r="r" b="b"/>
              <a:pathLst>
                <a:path w="10795762" h="1396238">
                  <a:moveTo>
                    <a:pt x="0" y="0"/>
                  </a:moveTo>
                  <a:lnTo>
                    <a:pt x="10795762" y="0"/>
                  </a:lnTo>
                  <a:lnTo>
                    <a:pt x="10795762" y="1396238"/>
                  </a:lnTo>
                  <a:lnTo>
                    <a:pt x="0" y="1396238"/>
                  </a:lnTo>
                  <a:lnTo>
                    <a:pt x="0" y="0"/>
                  </a:lnTo>
                  <a:close/>
                </a:path>
              </a:pathLst>
            </a:custGeom>
            <a:blipFill>
              <a:blip r:embed="rId4"/>
              <a:stretch>
                <a:fillRect t="-32" b="-29"/>
              </a:stretch>
            </a:blipFill>
          </p:spPr>
        </p:sp>
      </p:grpSp>
      <p:sp>
        <p:nvSpPr>
          <p:cNvPr id="15" name="TextBox 15"/>
          <p:cNvSpPr txBox="1"/>
          <p:nvPr/>
        </p:nvSpPr>
        <p:spPr>
          <a:xfrm>
            <a:off x="9405789" y="4734817"/>
            <a:ext cx="3080147" cy="462715"/>
          </a:xfrm>
          <a:prstGeom prst="rect">
            <a:avLst/>
          </a:prstGeom>
        </p:spPr>
        <p:txBody>
          <a:bodyPr lIns="0" tIns="0" rIns="0" bIns="0" rtlCol="0" anchor="t">
            <a:spAutoFit/>
          </a:bodyPr>
          <a:lstStyle/>
          <a:p>
            <a:pPr algn="l">
              <a:lnSpc>
                <a:spcPts val="3631"/>
              </a:lnSpc>
            </a:pPr>
            <a:r>
              <a:rPr lang="en-US" sz="2874">
                <a:solidFill>
                  <a:srgbClr val="FF3131"/>
                </a:solidFill>
                <a:latin typeface="Lora"/>
                <a:ea typeface="Lora"/>
                <a:cs typeface="Lora"/>
                <a:sym typeface="Lora"/>
              </a:rPr>
              <a:t>AI Interpretability</a:t>
            </a:r>
          </a:p>
        </p:txBody>
      </p:sp>
      <p:sp>
        <p:nvSpPr>
          <p:cNvPr id="16" name="TextBox 16"/>
          <p:cNvSpPr txBox="1"/>
          <p:nvPr/>
        </p:nvSpPr>
        <p:spPr>
          <a:xfrm>
            <a:off x="9405789" y="5200650"/>
            <a:ext cx="7053411" cy="1615827"/>
          </a:xfrm>
          <a:prstGeom prst="rect">
            <a:avLst/>
          </a:prstGeom>
        </p:spPr>
        <p:txBody>
          <a:bodyPr wrap="square" lIns="0" tIns="0" rIns="0" bIns="0" rtlCol="0" anchor="t">
            <a:spAutoFit/>
          </a:bodyPr>
          <a:lstStyle/>
          <a:p>
            <a:pPr algn="just">
              <a:lnSpc>
                <a:spcPts val="4224"/>
              </a:lnSpc>
            </a:pPr>
            <a:r>
              <a:rPr lang="en-US" sz="2599" dirty="0">
                <a:solidFill>
                  <a:srgbClr val="D6E5EF"/>
                </a:solidFill>
                <a:latin typeface="Source Sans Pro"/>
                <a:ea typeface="Source Sans Pro"/>
                <a:cs typeface="Source Sans Pro"/>
                <a:sym typeface="Source Sans Pro"/>
              </a:rPr>
              <a:t>Improving the transparency and </a:t>
            </a:r>
            <a:r>
              <a:rPr lang="en-US" sz="2599" dirty="0" err="1">
                <a:solidFill>
                  <a:srgbClr val="D6E5EF"/>
                </a:solidFill>
                <a:latin typeface="Source Sans Pro"/>
                <a:ea typeface="Source Sans Pro"/>
                <a:cs typeface="Source Sans Pro"/>
                <a:sym typeface="Source Sans Pro"/>
              </a:rPr>
              <a:t>explainability</a:t>
            </a:r>
            <a:r>
              <a:rPr lang="en-US" sz="2599" dirty="0">
                <a:solidFill>
                  <a:srgbClr val="D6E5EF"/>
                </a:solidFill>
                <a:latin typeface="Source Sans Pro"/>
                <a:ea typeface="Source Sans Pro"/>
                <a:cs typeface="Source Sans Pro"/>
                <a:sym typeface="Source Sans Pro"/>
              </a:rPr>
              <a:t> of AI decisions is crucial for building farmer trust and adoption.</a:t>
            </a:r>
          </a:p>
        </p:txBody>
      </p:sp>
      <p:grpSp>
        <p:nvGrpSpPr>
          <p:cNvPr id="17" name="Group 17"/>
          <p:cNvGrpSpPr>
            <a:grpSpLocks noChangeAspect="1"/>
          </p:cNvGrpSpPr>
          <p:nvPr/>
        </p:nvGrpSpPr>
        <p:grpSpPr>
          <a:xfrm>
            <a:off x="1028700" y="6928396"/>
            <a:ext cx="8096845" cy="1047155"/>
            <a:chOff x="0" y="0"/>
            <a:chExt cx="10795793" cy="1396207"/>
          </a:xfrm>
        </p:grpSpPr>
        <p:sp>
          <p:nvSpPr>
            <p:cNvPr id="18" name="Freeform 18" descr="preencoded.png"/>
            <p:cNvSpPr/>
            <p:nvPr/>
          </p:nvSpPr>
          <p:spPr>
            <a:xfrm>
              <a:off x="0" y="0"/>
              <a:ext cx="10795762" cy="1396238"/>
            </a:xfrm>
            <a:custGeom>
              <a:avLst/>
              <a:gdLst/>
              <a:ahLst/>
              <a:cxnLst/>
              <a:rect l="l" t="t" r="r" b="b"/>
              <a:pathLst>
                <a:path w="10795762" h="1396238">
                  <a:moveTo>
                    <a:pt x="0" y="0"/>
                  </a:moveTo>
                  <a:lnTo>
                    <a:pt x="10795762" y="0"/>
                  </a:lnTo>
                  <a:lnTo>
                    <a:pt x="10795762" y="1396238"/>
                  </a:lnTo>
                  <a:lnTo>
                    <a:pt x="0" y="1396238"/>
                  </a:lnTo>
                  <a:lnTo>
                    <a:pt x="0" y="0"/>
                  </a:lnTo>
                  <a:close/>
                </a:path>
              </a:pathLst>
            </a:custGeom>
            <a:blipFill>
              <a:blip r:embed="rId5"/>
              <a:stretch>
                <a:fillRect t="-32" b="-29"/>
              </a:stretch>
            </a:blipFill>
          </p:spPr>
        </p:sp>
      </p:grpSp>
      <p:sp>
        <p:nvSpPr>
          <p:cNvPr id="19" name="TextBox 19"/>
          <p:cNvSpPr txBox="1"/>
          <p:nvPr/>
        </p:nvSpPr>
        <p:spPr>
          <a:xfrm>
            <a:off x="1308944" y="8204151"/>
            <a:ext cx="5028861" cy="462715"/>
          </a:xfrm>
          <a:prstGeom prst="rect">
            <a:avLst/>
          </a:prstGeom>
        </p:spPr>
        <p:txBody>
          <a:bodyPr lIns="0" tIns="0" rIns="0" bIns="0" rtlCol="0" anchor="t">
            <a:spAutoFit/>
          </a:bodyPr>
          <a:lstStyle/>
          <a:p>
            <a:pPr algn="l">
              <a:lnSpc>
                <a:spcPts val="3631"/>
              </a:lnSpc>
            </a:pPr>
            <a:r>
              <a:rPr lang="en-US" sz="2874">
                <a:solidFill>
                  <a:srgbClr val="FF3131"/>
                </a:solidFill>
                <a:latin typeface="Lora"/>
                <a:ea typeface="Lora"/>
                <a:cs typeface="Lora"/>
                <a:sym typeface="Lora"/>
              </a:rPr>
              <a:t>Robotics Integration</a:t>
            </a:r>
          </a:p>
        </p:txBody>
      </p:sp>
      <p:sp>
        <p:nvSpPr>
          <p:cNvPr id="20" name="TextBox 20"/>
          <p:cNvSpPr txBox="1"/>
          <p:nvPr/>
        </p:nvSpPr>
        <p:spPr>
          <a:xfrm>
            <a:off x="1308945" y="8655546"/>
            <a:ext cx="6920656" cy="1615827"/>
          </a:xfrm>
          <a:prstGeom prst="rect">
            <a:avLst/>
          </a:prstGeom>
        </p:spPr>
        <p:txBody>
          <a:bodyPr wrap="square" lIns="0" tIns="0" rIns="0" bIns="0" rtlCol="0" anchor="t">
            <a:spAutoFit/>
          </a:bodyPr>
          <a:lstStyle/>
          <a:p>
            <a:pPr algn="just">
              <a:lnSpc>
                <a:spcPts val="4224"/>
              </a:lnSpc>
            </a:pPr>
            <a:r>
              <a:rPr lang="en-US" sz="2599" dirty="0">
                <a:solidFill>
                  <a:srgbClr val="D6E5EF"/>
                </a:solidFill>
                <a:latin typeface="Source Sans Pro"/>
                <a:ea typeface="Source Sans Pro"/>
                <a:cs typeface="Source Sans Pro"/>
                <a:sym typeface="Source Sans Pro"/>
              </a:rPr>
              <a:t>Combining deep learning with robotics could enable autonomous spraying and targeted treatment, further enhancing efficiency.</a:t>
            </a:r>
          </a:p>
        </p:txBody>
      </p:sp>
      <p:grpSp>
        <p:nvGrpSpPr>
          <p:cNvPr id="21" name="Group 21"/>
          <p:cNvGrpSpPr>
            <a:grpSpLocks noChangeAspect="1"/>
          </p:cNvGrpSpPr>
          <p:nvPr/>
        </p:nvGrpSpPr>
        <p:grpSpPr>
          <a:xfrm>
            <a:off x="9405789" y="6872963"/>
            <a:ext cx="8096845" cy="1047155"/>
            <a:chOff x="0" y="0"/>
            <a:chExt cx="10795793" cy="1396207"/>
          </a:xfrm>
        </p:grpSpPr>
        <p:sp>
          <p:nvSpPr>
            <p:cNvPr id="22" name="Freeform 22" descr="preencoded.png"/>
            <p:cNvSpPr/>
            <p:nvPr/>
          </p:nvSpPr>
          <p:spPr>
            <a:xfrm>
              <a:off x="0" y="0"/>
              <a:ext cx="10795762" cy="1396238"/>
            </a:xfrm>
            <a:custGeom>
              <a:avLst/>
              <a:gdLst/>
              <a:ahLst/>
              <a:cxnLst/>
              <a:rect l="l" t="t" r="r" b="b"/>
              <a:pathLst>
                <a:path w="10795762" h="1396238">
                  <a:moveTo>
                    <a:pt x="0" y="0"/>
                  </a:moveTo>
                  <a:lnTo>
                    <a:pt x="10795762" y="0"/>
                  </a:lnTo>
                  <a:lnTo>
                    <a:pt x="10795762" y="1396238"/>
                  </a:lnTo>
                  <a:lnTo>
                    <a:pt x="0" y="1396238"/>
                  </a:lnTo>
                  <a:lnTo>
                    <a:pt x="0" y="0"/>
                  </a:lnTo>
                  <a:close/>
                </a:path>
              </a:pathLst>
            </a:custGeom>
            <a:blipFill>
              <a:blip r:embed="rId6"/>
              <a:stretch>
                <a:fillRect t="-32" b="-29"/>
              </a:stretch>
            </a:blipFill>
          </p:spPr>
        </p:sp>
      </p:grpSp>
      <p:sp>
        <p:nvSpPr>
          <p:cNvPr id="23" name="TextBox 23"/>
          <p:cNvSpPr txBox="1"/>
          <p:nvPr/>
        </p:nvSpPr>
        <p:spPr>
          <a:xfrm>
            <a:off x="9405789" y="8204151"/>
            <a:ext cx="3080147" cy="462715"/>
          </a:xfrm>
          <a:prstGeom prst="rect">
            <a:avLst/>
          </a:prstGeom>
        </p:spPr>
        <p:txBody>
          <a:bodyPr lIns="0" tIns="0" rIns="0" bIns="0" rtlCol="0" anchor="t">
            <a:spAutoFit/>
          </a:bodyPr>
          <a:lstStyle/>
          <a:p>
            <a:pPr algn="l">
              <a:lnSpc>
                <a:spcPts val="3631"/>
              </a:lnSpc>
            </a:pPr>
            <a:r>
              <a:rPr lang="en-US" sz="2874">
                <a:solidFill>
                  <a:srgbClr val="FF3131"/>
                </a:solidFill>
                <a:latin typeface="Lora"/>
                <a:ea typeface="Lora"/>
                <a:cs typeface="Lora"/>
                <a:sym typeface="Lora"/>
              </a:rPr>
              <a:t>Edge Computing</a:t>
            </a:r>
          </a:p>
        </p:txBody>
      </p:sp>
      <p:sp>
        <p:nvSpPr>
          <p:cNvPr id="24" name="TextBox 24"/>
          <p:cNvSpPr txBox="1"/>
          <p:nvPr/>
        </p:nvSpPr>
        <p:spPr>
          <a:xfrm>
            <a:off x="9405789" y="8655546"/>
            <a:ext cx="7282011" cy="1615827"/>
          </a:xfrm>
          <a:prstGeom prst="rect">
            <a:avLst/>
          </a:prstGeom>
        </p:spPr>
        <p:txBody>
          <a:bodyPr wrap="square" lIns="0" tIns="0" rIns="0" bIns="0" rtlCol="0" anchor="t">
            <a:spAutoFit/>
          </a:bodyPr>
          <a:lstStyle/>
          <a:p>
            <a:pPr algn="just">
              <a:lnSpc>
                <a:spcPts val="4224"/>
              </a:lnSpc>
            </a:pPr>
            <a:r>
              <a:rPr lang="en-US" sz="2599" dirty="0">
                <a:solidFill>
                  <a:srgbClr val="D6E5EF"/>
                </a:solidFill>
                <a:latin typeface="Source Sans Pro"/>
                <a:ea typeface="Source Sans Pro"/>
                <a:cs typeface="Source Sans Pro"/>
                <a:sym typeface="Source Sans Pro"/>
              </a:rPr>
              <a:t>Deploying models directly on devices for offline processing ensures functionality in remote areas with limited internet access.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1075730" y="1761179"/>
            <a:ext cx="8264575" cy="462715"/>
          </a:xfrm>
          <a:prstGeom prst="rect">
            <a:avLst/>
          </a:prstGeom>
        </p:spPr>
        <p:txBody>
          <a:bodyPr lIns="0" tIns="0" rIns="0" bIns="0" rtlCol="0" anchor="t">
            <a:spAutoFit/>
          </a:bodyPr>
          <a:lstStyle/>
          <a:p>
            <a:pPr algn="l">
              <a:lnSpc>
                <a:spcPts val="3631"/>
              </a:lnSpc>
            </a:pPr>
            <a:r>
              <a:rPr lang="en-US" sz="2874">
                <a:solidFill>
                  <a:srgbClr val="F98AC7"/>
                </a:solidFill>
                <a:latin typeface="Lora"/>
                <a:ea typeface="Lora"/>
                <a:cs typeface="Lora"/>
                <a:sym typeface="Lora"/>
              </a:rPr>
              <a:t>Potato Diseases detection Using Deep Learning</a:t>
            </a:r>
          </a:p>
        </p:txBody>
      </p:sp>
      <p:sp>
        <p:nvSpPr>
          <p:cNvPr id="7" name="TextBox 7"/>
          <p:cNvSpPr txBox="1"/>
          <p:nvPr/>
        </p:nvSpPr>
        <p:spPr>
          <a:xfrm>
            <a:off x="1047155" y="2465040"/>
            <a:ext cx="12207479" cy="788937"/>
          </a:xfrm>
          <a:prstGeom prst="rect">
            <a:avLst/>
          </a:prstGeom>
        </p:spPr>
        <p:txBody>
          <a:bodyPr lIns="0" tIns="0" rIns="0" bIns="0" rtlCol="0" anchor="t">
            <a:spAutoFit/>
          </a:bodyPr>
          <a:lstStyle/>
          <a:p>
            <a:pPr algn="l">
              <a:lnSpc>
                <a:spcPts val="6062"/>
              </a:lnSpc>
            </a:pPr>
            <a:r>
              <a:rPr lang="en-US" sz="4812">
                <a:solidFill>
                  <a:srgbClr val="F98AC7"/>
                </a:solidFill>
                <a:latin typeface="Lora"/>
                <a:ea typeface="Lora"/>
                <a:cs typeface="Lora"/>
                <a:sym typeface="Lora"/>
              </a:rPr>
              <a:t>Cultivating the Future: A Healthier Harvest</a:t>
            </a:r>
          </a:p>
        </p:txBody>
      </p:sp>
      <p:sp>
        <p:nvSpPr>
          <p:cNvPr id="8" name="TextBox 8"/>
          <p:cNvSpPr txBox="1"/>
          <p:nvPr/>
        </p:nvSpPr>
        <p:spPr>
          <a:xfrm>
            <a:off x="1075730" y="3406377"/>
            <a:ext cx="16193690" cy="4978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Deep learning is not just a technological advancement; it's a transformative force shaping the future of agriculture.</a:t>
            </a:r>
          </a:p>
        </p:txBody>
      </p:sp>
      <p:sp>
        <p:nvSpPr>
          <p:cNvPr id="9" name="TextBox 9"/>
          <p:cNvSpPr txBox="1"/>
          <p:nvPr/>
        </p:nvSpPr>
        <p:spPr>
          <a:xfrm>
            <a:off x="1468338" y="4237758"/>
            <a:ext cx="15801082" cy="10312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"By embracing deep learning, we are moving towards a future where potato farming is more resilient, productive, and environmentally conscious, ensuring food security for generations to come."</a:t>
            </a:r>
          </a:p>
        </p:txBody>
      </p:sp>
      <p:grpSp>
        <p:nvGrpSpPr>
          <p:cNvPr id="10" name="Group 10"/>
          <p:cNvGrpSpPr/>
          <p:nvPr/>
        </p:nvGrpSpPr>
        <p:grpSpPr>
          <a:xfrm>
            <a:off x="1075730" y="4220766"/>
            <a:ext cx="28575" cy="1426666"/>
            <a:chOff x="0" y="0"/>
            <a:chExt cx="38100" cy="1902222"/>
          </a:xfrm>
        </p:grpSpPr>
        <p:sp>
          <p:nvSpPr>
            <p:cNvPr id="11" name="Freeform 11"/>
            <p:cNvSpPr/>
            <p:nvPr/>
          </p:nvSpPr>
          <p:spPr>
            <a:xfrm>
              <a:off x="0" y="0"/>
              <a:ext cx="38100" cy="1902206"/>
            </a:xfrm>
            <a:custGeom>
              <a:avLst/>
              <a:gdLst/>
              <a:ahLst/>
              <a:cxnLst/>
              <a:rect l="l" t="t" r="r" b="b"/>
              <a:pathLst>
                <a:path w="38100" h="1902206">
                  <a:moveTo>
                    <a:pt x="0" y="0"/>
                  </a:moveTo>
                  <a:lnTo>
                    <a:pt x="38100" y="0"/>
                  </a:lnTo>
                  <a:lnTo>
                    <a:pt x="38100" y="1902206"/>
                  </a:lnTo>
                  <a:lnTo>
                    <a:pt x="0" y="1902206"/>
                  </a:lnTo>
                  <a:close/>
                </a:path>
              </a:pathLst>
            </a:custGeom>
            <a:solidFill>
              <a:srgbClr val="F98AC7"/>
            </a:solidFill>
          </p:spPr>
        </p:sp>
      </p:grpSp>
      <p:sp>
        <p:nvSpPr>
          <p:cNvPr id="12" name="TextBox 12"/>
          <p:cNvSpPr txBox="1"/>
          <p:nvPr/>
        </p:nvSpPr>
        <p:spPr>
          <a:xfrm>
            <a:off x="1104305" y="5542657"/>
            <a:ext cx="16193690" cy="1031241"/>
          </a:xfrm>
          <a:prstGeom prst="rect">
            <a:avLst/>
          </a:prstGeom>
        </p:spPr>
        <p:txBody>
          <a:bodyPr lIns="0" tIns="0" rIns="0" bIns="0" rtlCol="0" anchor="t">
            <a:spAutoFit/>
          </a:bodyPr>
          <a:lstStyle/>
          <a:p>
            <a:pPr marL="392111" lvl="1" indent="-196055" algn="l">
              <a:lnSpc>
                <a:spcPts val="4224"/>
              </a:lnSpc>
              <a:buFont typeface="Arial"/>
              <a:buChar char="•"/>
            </a:pPr>
            <a:r>
              <a:rPr lang="en-US" sz="2599" b="1">
                <a:solidFill>
                  <a:srgbClr val="D6E5EF"/>
                </a:solidFill>
                <a:latin typeface="Source Sans Pro Bold"/>
                <a:ea typeface="Source Sans Pro Bold"/>
                <a:cs typeface="Source Sans Pro Bold"/>
                <a:sym typeface="Source Sans Pro Bold"/>
              </a:rPr>
              <a:t>Enhanced Disease Management:</a:t>
            </a:r>
            <a:r>
              <a:rPr lang="en-US" sz="2599">
                <a:solidFill>
                  <a:srgbClr val="D6E5EF"/>
                </a:solidFill>
                <a:latin typeface="Source Sans Pro"/>
                <a:ea typeface="Source Sans Pro"/>
                <a:cs typeface="Source Sans Pro"/>
                <a:sym typeface="Source Sans Pro"/>
              </a:rPr>
              <a:t> Deep learning provides powerful tools for precise and proactive disease management, minimizing crop losses.</a:t>
            </a:r>
          </a:p>
        </p:txBody>
      </p:sp>
      <p:sp>
        <p:nvSpPr>
          <p:cNvPr id="13" name="TextBox 13"/>
          <p:cNvSpPr txBox="1"/>
          <p:nvPr/>
        </p:nvSpPr>
        <p:spPr>
          <a:xfrm>
            <a:off x="1028700" y="6695743"/>
            <a:ext cx="16193690" cy="1031241"/>
          </a:xfrm>
          <a:prstGeom prst="rect">
            <a:avLst/>
          </a:prstGeom>
        </p:spPr>
        <p:txBody>
          <a:bodyPr lIns="0" tIns="0" rIns="0" bIns="0" rtlCol="0" anchor="t">
            <a:spAutoFit/>
          </a:bodyPr>
          <a:lstStyle/>
          <a:p>
            <a:pPr marL="392111" lvl="1" indent="-196055" algn="l">
              <a:lnSpc>
                <a:spcPts val="4224"/>
              </a:lnSpc>
              <a:buFont typeface="Arial"/>
              <a:buChar char="•"/>
            </a:pPr>
            <a:r>
              <a:rPr lang="en-US" sz="2599" b="1" dirty="0">
                <a:solidFill>
                  <a:srgbClr val="D6E5EF"/>
                </a:solidFill>
                <a:latin typeface="Source Sans Pro Bold"/>
                <a:ea typeface="Source Sans Pro Bold"/>
                <a:cs typeface="Source Sans Pro Bold"/>
                <a:sym typeface="Source Sans Pro Bold"/>
              </a:rPr>
              <a:t>Food Security &amp; Farmer Prosperity:</a:t>
            </a:r>
            <a:r>
              <a:rPr lang="en-US" sz="2599" dirty="0">
                <a:solidFill>
                  <a:srgbClr val="D6E5EF"/>
                </a:solidFill>
                <a:latin typeface="Source Sans Pro"/>
                <a:ea typeface="Source Sans Pro"/>
                <a:cs typeface="Source Sans Pro"/>
                <a:sym typeface="Source Sans Pro"/>
              </a:rPr>
              <a:t> By safeguarding yields, it directly contributes to global food security and strengthens farmer livelihoods.</a:t>
            </a:r>
          </a:p>
        </p:txBody>
      </p:sp>
      <p:sp>
        <p:nvSpPr>
          <p:cNvPr id="14" name="TextBox 14"/>
          <p:cNvSpPr txBox="1"/>
          <p:nvPr/>
        </p:nvSpPr>
        <p:spPr>
          <a:xfrm>
            <a:off x="1104305" y="7803866"/>
            <a:ext cx="16193690" cy="1031241"/>
          </a:xfrm>
          <a:prstGeom prst="rect">
            <a:avLst/>
          </a:prstGeom>
        </p:spPr>
        <p:txBody>
          <a:bodyPr lIns="0" tIns="0" rIns="0" bIns="0" rtlCol="0" anchor="t">
            <a:spAutoFit/>
          </a:bodyPr>
          <a:lstStyle/>
          <a:p>
            <a:pPr marL="392111" lvl="1" indent="-196055" algn="l">
              <a:lnSpc>
                <a:spcPts val="4224"/>
              </a:lnSpc>
              <a:buFont typeface="Arial"/>
              <a:buChar char="•"/>
            </a:pPr>
            <a:r>
              <a:rPr lang="en-US" sz="2599" b="1">
                <a:solidFill>
                  <a:srgbClr val="D6E5EF"/>
                </a:solidFill>
                <a:latin typeface="Source Sans Pro Bold"/>
                <a:ea typeface="Source Sans Pro Bold"/>
                <a:cs typeface="Source Sans Pro Bold"/>
                <a:sym typeface="Source Sans Pro Bold"/>
              </a:rPr>
              <a:t>Sustainable Agriculture:</a:t>
            </a:r>
            <a:r>
              <a:rPr lang="en-US" sz="2599">
                <a:solidFill>
                  <a:srgbClr val="D6E5EF"/>
                </a:solidFill>
                <a:latin typeface="Source Sans Pro"/>
                <a:ea typeface="Source Sans Pro"/>
                <a:cs typeface="Source Sans Pro"/>
                <a:sym typeface="Source Sans Pro"/>
              </a:rPr>
              <a:t> Reduced reliance on chemical fungicides promotes more environmentally friendly and sustainable farming practices.</a:t>
            </a:r>
          </a:p>
        </p:txBody>
      </p:sp>
      <p:sp>
        <p:nvSpPr>
          <p:cNvPr id="15" name="TextBox 15"/>
          <p:cNvSpPr txBox="1"/>
          <p:nvPr/>
        </p:nvSpPr>
        <p:spPr>
          <a:xfrm>
            <a:off x="1075730" y="8987506"/>
            <a:ext cx="16193690" cy="1031241"/>
          </a:xfrm>
          <a:prstGeom prst="rect">
            <a:avLst/>
          </a:prstGeom>
        </p:spPr>
        <p:txBody>
          <a:bodyPr lIns="0" tIns="0" rIns="0" bIns="0" rtlCol="0" anchor="t">
            <a:spAutoFit/>
          </a:bodyPr>
          <a:lstStyle/>
          <a:p>
            <a:pPr marL="392111" lvl="1" indent="-196055" algn="l">
              <a:lnSpc>
                <a:spcPts val="4224"/>
              </a:lnSpc>
              <a:buFont typeface="Arial"/>
              <a:buChar char="•"/>
            </a:pPr>
            <a:r>
              <a:rPr lang="en-US" sz="2599" b="1" dirty="0">
                <a:solidFill>
                  <a:srgbClr val="D6E5EF"/>
                </a:solidFill>
                <a:latin typeface="Source Sans Pro Bold"/>
                <a:ea typeface="Source Sans Pro Bold"/>
                <a:cs typeface="Source Sans Pro Bold"/>
                <a:sym typeface="Source Sans Pro Bold"/>
              </a:rPr>
              <a:t>Continued Innovation:</a:t>
            </a:r>
            <a:r>
              <a:rPr lang="en-US" sz="2599" dirty="0">
                <a:solidFill>
                  <a:srgbClr val="D6E5EF"/>
                </a:solidFill>
                <a:latin typeface="Source Sans Pro"/>
                <a:ea typeface="Source Sans Pro"/>
                <a:cs typeface="Source Sans Pro"/>
                <a:sym typeface="Source Sans Pro"/>
              </a:rPr>
              <a:t> Ongoing research and development in AI will continue to redefine farming efficiency, leading to even greater advancements.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llow if you ♥ Ichigo Kurosaki │ Bleach.jpg"/>
          <p:cNvPicPr>
            <a:picLocks noChangeAspect="1"/>
          </p:cNvPicPr>
          <p:nvPr/>
        </p:nvPicPr>
        <p:blipFill>
          <a:blip r:embed="rId2"/>
          <a:stretch>
            <a:fillRect/>
          </a:stretch>
        </p:blipFill>
        <p:spPr>
          <a:xfrm rot="16200000">
            <a:off x="4000500" y="-5410199"/>
            <a:ext cx="10287000" cy="20574000"/>
          </a:xfrm>
          <a:prstGeom prst="rect">
            <a:avLst/>
          </a:prstGeom>
        </p:spPr>
      </p:pic>
      <p:pic>
        <p:nvPicPr>
          <p:cNvPr id="4" name="Picture 3" descr="download.jpg"/>
          <p:cNvPicPr>
            <a:picLocks noChangeAspect="1"/>
          </p:cNvPicPr>
          <p:nvPr/>
        </p:nvPicPr>
        <p:blipFill>
          <a:blip r:embed="rId3"/>
          <a:srcRect t="11704" r="1065" b="13005"/>
          <a:stretch>
            <a:fillRect/>
          </a:stretch>
        </p:blipFill>
        <p:spPr>
          <a:xfrm>
            <a:off x="-1066800" y="-266700"/>
            <a:ext cx="8758844" cy="4419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1047155" y="2254746"/>
            <a:ext cx="11053957" cy="423193"/>
          </a:xfrm>
          <a:prstGeom prst="rect">
            <a:avLst/>
          </a:prstGeom>
        </p:spPr>
        <p:txBody>
          <a:bodyPr lIns="0" tIns="0" rIns="0" bIns="0" rtlCol="0" anchor="t">
            <a:spAutoFit/>
          </a:bodyPr>
          <a:lstStyle/>
          <a:p>
            <a:pPr algn="l">
              <a:lnSpc>
                <a:spcPts val="3252"/>
              </a:lnSpc>
            </a:pPr>
            <a:r>
              <a:rPr lang="en-US" sz="2800" dirty="0">
                <a:solidFill>
                  <a:srgbClr val="F98AC7"/>
                </a:solidFill>
                <a:latin typeface="Lora"/>
                <a:ea typeface="Lora"/>
                <a:cs typeface="Lora"/>
                <a:sym typeface="Lora"/>
              </a:rPr>
              <a:t>Potato Diseases detection Using Deep Learning</a:t>
            </a:r>
          </a:p>
        </p:txBody>
      </p:sp>
      <p:sp>
        <p:nvSpPr>
          <p:cNvPr id="7" name="TextBox 7"/>
          <p:cNvSpPr txBox="1"/>
          <p:nvPr/>
        </p:nvSpPr>
        <p:spPr>
          <a:xfrm>
            <a:off x="1047155" y="2901554"/>
            <a:ext cx="9784110" cy="788937"/>
          </a:xfrm>
          <a:prstGeom prst="rect">
            <a:avLst/>
          </a:prstGeom>
        </p:spPr>
        <p:txBody>
          <a:bodyPr lIns="0" tIns="0" rIns="0" bIns="0" rtlCol="0" anchor="t">
            <a:spAutoFit/>
          </a:bodyPr>
          <a:lstStyle/>
          <a:p>
            <a:pPr algn="l">
              <a:lnSpc>
                <a:spcPts val="6062"/>
              </a:lnSpc>
            </a:pPr>
            <a:r>
              <a:rPr lang="en-US" sz="4812">
                <a:solidFill>
                  <a:srgbClr val="F98AC7"/>
                </a:solidFill>
                <a:latin typeface="Lora"/>
                <a:ea typeface="Lora"/>
                <a:cs typeface="Lora"/>
                <a:sym typeface="Lora"/>
              </a:rPr>
              <a:t>The Silent Threat: Potato Diseases</a:t>
            </a:r>
          </a:p>
        </p:txBody>
      </p:sp>
      <p:sp>
        <p:nvSpPr>
          <p:cNvPr id="8" name="TextBox 8"/>
          <p:cNvSpPr txBox="1"/>
          <p:nvPr/>
        </p:nvSpPr>
        <p:spPr>
          <a:xfrm>
            <a:off x="1047155" y="3978325"/>
            <a:ext cx="16193690" cy="1063943"/>
          </a:xfrm>
          <a:prstGeom prst="rect">
            <a:avLst/>
          </a:prstGeom>
        </p:spPr>
        <p:txBody>
          <a:bodyPr lIns="0" tIns="0" rIns="0" bIns="0" rtlCol="0" anchor="t">
            <a:spAutoFit/>
          </a:bodyPr>
          <a:lstStyle/>
          <a:p>
            <a:pPr algn="l">
              <a:lnSpc>
                <a:spcPts val="4387"/>
              </a:lnSpc>
            </a:pPr>
            <a:r>
              <a:rPr lang="en-US" sz="2699">
                <a:solidFill>
                  <a:srgbClr val="D6E5EF"/>
                </a:solidFill>
                <a:latin typeface="Source Sans Pro"/>
                <a:ea typeface="Source Sans Pro"/>
                <a:cs typeface="Source Sans Pro"/>
                <a:sym typeface="Source Sans Pro"/>
              </a:rPr>
              <a:t>Potato diseases pose a significant global threat, causing substantial yield losses and economic damage. Annually, these diseases are responsible for 20% to 40% of potato yield loss worldwide.</a:t>
            </a:r>
          </a:p>
        </p:txBody>
      </p:sp>
      <p:grpSp>
        <p:nvGrpSpPr>
          <p:cNvPr id="9" name="Group 9"/>
          <p:cNvGrpSpPr/>
          <p:nvPr/>
        </p:nvGrpSpPr>
        <p:grpSpPr>
          <a:xfrm>
            <a:off x="1032867" y="5200947"/>
            <a:ext cx="7927627" cy="3832725"/>
            <a:chOff x="0" y="0"/>
            <a:chExt cx="10659268" cy="5153376"/>
          </a:xfrm>
        </p:grpSpPr>
        <p:sp>
          <p:nvSpPr>
            <p:cNvPr id="10" name="Freeform 10"/>
            <p:cNvSpPr/>
            <p:nvPr/>
          </p:nvSpPr>
          <p:spPr>
            <a:xfrm>
              <a:off x="0" y="0"/>
              <a:ext cx="10659237" cy="5153376"/>
            </a:xfrm>
            <a:custGeom>
              <a:avLst/>
              <a:gdLst/>
              <a:ahLst/>
              <a:cxnLst/>
              <a:rect l="l" t="t" r="r" b="b"/>
              <a:pathLst>
                <a:path w="10659237" h="5153376">
                  <a:moveTo>
                    <a:pt x="0" y="276120"/>
                  </a:moveTo>
                  <a:cubicBezTo>
                    <a:pt x="0" y="123473"/>
                    <a:pt x="91059" y="0"/>
                    <a:pt x="203073" y="0"/>
                  </a:cubicBezTo>
                  <a:lnTo>
                    <a:pt x="10456164" y="0"/>
                  </a:lnTo>
                  <a:lnTo>
                    <a:pt x="10456164" y="26049"/>
                  </a:lnTo>
                  <a:lnTo>
                    <a:pt x="10456164" y="0"/>
                  </a:lnTo>
                  <a:cubicBezTo>
                    <a:pt x="10568178" y="0"/>
                    <a:pt x="10659237" y="123473"/>
                    <a:pt x="10659237" y="276120"/>
                  </a:cubicBezTo>
                  <a:lnTo>
                    <a:pt x="10640187" y="276120"/>
                  </a:lnTo>
                  <a:lnTo>
                    <a:pt x="10659237" y="276120"/>
                  </a:lnTo>
                  <a:lnTo>
                    <a:pt x="10659237" y="4877256"/>
                  </a:lnTo>
                  <a:lnTo>
                    <a:pt x="10640187" y="4877256"/>
                  </a:lnTo>
                  <a:lnTo>
                    <a:pt x="10659237" y="4877256"/>
                  </a:lnTo>
                  <a:cubicBezTo>
                    <a:pt x="10659237" y="5029904"/>
                    <a:pt x="10568178" y="5153376"/>
                    <a:pt x="10456164" y="5153376"/>
                  </a:cubicBezTo>
                  <a:lnTo>
                    <a:pt x="10456164" y="5127327"/>
                  </a:lnTo>
                  <a:lnTo>
                    <a:pt x="10456164" y="5153376"/>
                  </a:lnTo>
                  <a:lnTo>
                    <a:pt x="203073" y="5153376"/>
                  </a:lnTo>
                  <a:lnTo>
                    <a:pt x="203073" y="5127327"/>
                  </a:lnTo>
                  <a:lnTo>
                    <a:pt x="203073" y="5153376"/>
                  </a:lnTo>
                  <a:cubicBezTo>
                    <a:pt x="91059" y="5153376"/>
                    <a:pt x="0" y="5029904"/>
                    <a:pt x="0" y="4877256"/>
                  </a:cubicBezTo>
                  <a:lnTo>
                    <a:pt x="0" y="276120"/>
                  </a:lnTo>
                  <a:lnTo>
                    <a:pt x="19050" y="276120"/>
                  </a:lnTo>
                  <a:lnTo>
                    <a:pt x="0" y="276120"/>
                  </a:lnTo>
                  <a:moveTo>
                    <a:pt x="38100" y="276120"/>
                  </a:moveTo>
                  <a:lnTo>
                    <a:pt x="38100" y="4877256"/>
                  </a:lnTo>
                  <a:lnTo>
                    <a:pt x="19050" y="4877256"/>
                  </a:lnTo>
                  <a:lnTo>
                    <a:pt x="38100" y="4877256"/>
                  </a:lnTo>
                  <a:cubicBezTo>
                    <a:pt x="38100" y="5000729"/>
                    <a:pt x="111887" y="5101278"/>
                    <a:pt x="203073" y="5101278"/>
                  </a:cubicBezTo>
                  <a:lnTo>
                    <a:pt x="10456164" y="5101278"/>
                  </a:lnTo>
                  <a:cubicBezTo>
                    <a:pt x="10547477" y="5101278"/>
                    <a:pt x="10621137" y="5000902"/>
                    <a:pt x="10621137" y="4877256"/>
                  </a:cubicBezTo>
                  <a:lnTo>
                    <a:pt x="10621137" y="276120"/>
                  </a:lnTo>
                  <a:cubicBezTo>
                    <a:pt x="10621137" y="152648"/>
                    <a:pt x="10547350" y="52098"/>
                    <a:pt x="10456164" y="52098"/>
                  </a:cubicBezTo>
                  <a:lnTo>
                    <a:pt x="203073" y="52098"/>
                  </a:lnTo>
                  <a:lnTo>
                    <a:pt x="203073" y="26049"/>
                  </a:lnTo>
                  <a:lnTo>
                    <a:pt x="203073" y="52098"/>
                  </a:lnTo>
                  <a:cubicBezTo>
                    <a:pt x="111887" y="52098"/>
                    <a:pt x="38100" y="152474"/>
                    <a:pt x="38100" y="276120"/>
                  </a:cubicBezTo>
                  <a:close/>
                </a:path>
              </a:pathLst>
            </a:custGeom>
            <a:solidFill>
              <a:srgbClr val="5D606B"/>
            </a:solidFill>
          </p:spPr>
        </p:sp>
      </p:grpSp>
      <p:grpSp>
        <p:nvGrpSpPr>
          <p:cNvPr id="11" name="Group 11"/>
          <p:cNvGrpSpPr>
            <a:grpSpLocks noChangeAspect="1"/>
          </p:cNvGrpSpPr>
          <p:nvPr/>
        </p:nvGrpSpPr>
        <p:grpSpPr>
          <a:xfrm>
            <a:off x="1018580" y="5215235"/>
            <a:ext cx="114300" cy="2797969"/>
            <a:chOff x="0" y="0"/>
            <a:chExt cx="152400" cy="3730625"/>
          </a:xfrm>
        </p:grpSpPr>
        <p:sp>
          <p:nvSpPr>
            <p:cNvPr id="12" name="Freeform 12" descr="preencoded.png"/>
            <p:cNvSpPr/>
            <p:nvPr/>
          </p:nvSpPr>
          <p:spPr>
            <a:xfrm>
              <a:off x="0" y="0"/>
              <a:ext cx="152400" cy="3730625"/>
            </a:xfrm>
            <a:custGeom>
              <a:avLst/>
              <a:gdLst/>
              <a:ahLst/>
              <a:cxnLst/>
              <a:rect l="l" t="t" r="r" b="b"/>
              <a:pathLst>
                <a:path w="152400" h="3730625">
                  <a:moveTo>
                    <a:pt x="0" y="0"/>
                  </a:moveTo>
                  <a:lnTo>
                    <a:pt x="152400" y="0"/>
                  </a:lnTo>
                  <a:lnTo>
                    <a:pt x="152400" y="3730625"/>
                  </a:lnTo>
                  <a:lnTo>
                    <a:pt x="0" y="3730625"/>
                  </a:lnTo>
                  <a:lnTo>
                    <a:pt x="0" y="0"/>
                  </a:lnTo>
                  <a:close/>
                </a:path>
              </a:pathLst>
            </a:custGeom>
            <a:blipFill>
              <a:blip r:embed="rId3"/>
              <a:stretch>
                <a:fillRect t="-42" b="-42"/>
              </a:stretch>
            </a:blipFill>
          </p:spPr>
        </p:sp>
      </p:grpSp>
      <p:sp>
        <p:nvSpPr>
          <p:cNvPr id="13" name="TextBox 13"/>
          <p:cNvSpPr txBox="1"/>
          <p:nvPr/>
        </p:nvSpPr>
        <p:spPr>
          <a:xfrm>
            <a:off x="1423244" y="5477024"/>
            <a:ext cx="6256126" cy="462715"/>
          </a:xfrm>
          <a:prstGeom prst="rect">
            <a:avLst/>
          </a:prstGeom>
        </p:spPr>
        <p:txBody>
          <a:bodyPr lIns="0" tIns="0" rIns="0" bIns="0" rtlCol="0" anchor="t">
            <a:spAutoFit/>
          </a:bodyPr>
          <a:lstStyle/>
          <a:p>
            <a:pPr algn="l">
              <a:lnSpc>
                <a:spcPts val="3631"/>
              </a:lnSpc>
            </a:pPr>
            <a:r>
              <a:rPr lang="en-US" sz="2874">
                <a:solidFill>
                  <a:srgbClr val="FF3131"/>
                </a:solidFill>
                <a:latin typeface="Lora"/>
                <a:ea typeface="Lora"/>
                <a:cs typeface="Lora"/>
                <a:sym typeface="Lora"/>
              </a:rPr>
              <a:t>Late Blight's Devastation</a:t>
            </a:r>
          </a:p>
        </p:txBody>
      </p:sp>
      <p:sp>
        <p:nvSpPr>
          <p:cNvPr id="14" name="TextBox 14"/>
          <p:cNvSpPr txBox="1"/>
          <p:nvPr/>
        </p:nvSpPr>
        <p:spPr>
          <a:xfrm>
            <a:off x="1346969" y="6043017"/>
            <a:ext cx="7299424" cy="26314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Late Blight, caused by the oomycete Phytophthora infestans, gained notoriety for triggering the Irish Potato Famine in the 1840s, leading to widespread starvation and mass emigration. Today, it still causes over $10 billion in global economic losses annually.</a:t>
            </a:r>
          </a:p>
        </p:txBody>
      </p:sp>
      <p:grpSp>
        <p:nvGrpSpPr>
          <p:cNvPr id="15" name="Group 15"/>
          <p:cNvGrpSpPr/>
          <p:nvPr/>
        </p:nvGrpSpPr>
        <p:grpSpPr>
          <a:xfrm>
            <a:off x="9260533" y="5200947"/>
            <a:ext cx="7994600" cy="3832725"/>
            <a:chOff x="0" y="0"/>
            <a:chExt cx="10659467" cy="5110300"/>
          </a:xfrm>
        </p:grpSpPr>
        <p:sp>
          <p:nvSpPr>
            <p:cNvPr id="16" name="Freeform 16"/>
            <p:cNvSpPr/>
            <p:nvPr/>
          </p:nvSpPr>
          <p:spPr>
            <a:xfrm>
              <a:off x="0" y="0"/>
              <a:ext cx="10659364" cy="5110300"/>
            </a:xfrm>
            <a:custGeom>
              <a:avLst/>
              <a:gdLst/>
              <a:ahLst/>
              <a:cxnLst/>
              <a:rect l="l" t="t" r="r" b="b"/>
              <a:pathLst>
                <a:path w="10659364" h="5110300">
                  <a:moveTo>
                    <a:pt x="0" y="273812"/>
                  </a:moveTo>
                  <a:cubicBezTo>
                    <a:pt x="0" y="122441"/>
                    <a:pt x="91059" y="0"/>
                    <a:pt x="203073" y="0"/>
                  </a:cubicBezTo>
                  <a:lnTo>
                    <a:pt x="10456291" y="0"/>
                  </a:lnTo>
                  <a:lnTo>
                    <a:pt x="10456291" y="25831"/>
                  </a:lnTo>
                  <a:lnTo>
                    <a:pt x="10456291" y="0"/>
                  </a:lnTo>
                  <a:cubicBezTo>
                    <a:pt x="10568305" y="0"/>
                    <a:pt x="10659364" y="122441"/>
                    <a:pt x="10659364" y="273812"/>
                  </a:cubicBezTo>
                  <a:lnTo>
                    <a:pt x="10640314" y="273812"/>
                  </a:lnTo>
                  <a:lnTo>
                    <a:pt x="10659364" y="273812"/>
                  </a:lnTo>
                  <a:lnTo>
                    <a:pt x="10659364" y="4836488"/>
                  </a:lnTo>
                  <a:lnTo>
                    <a:pt x="10640314" y="4836488"/>
                  </a:lnTo>
                  <a:lnTo>
                    <a:pt x="10659364" y="4836488"/>
                  </a:lnTo>
                  <a:cubicBezTo>
                    <a:pt x="10659364" y="4987860"/>
                    <a:pt x="10568305" y="5110300"/>
                    <a:pt x="10456291" y="5110300"/>
                  </a:cubicBezTo>
                  <a:lnTo>
                    <a:pt x="10456291" y="5084469"/>
                  </a:lnTo>
                  <a:lnTo>
                    <a:pt x="10456291" y="5110300"/>
                  </a:lnTo>
                  <a:lnTo>
                    <a:pt x="203073" y="5110300"/>
                  </a:lnTo>
                  <a:lnTo>
                    <a:pt x="203073" y="5084469"/>
                  </a:lnTo>
                  <a:lnTo>
                    <a:pt x="203073" y="5110300"/>
                  </a:lnTo>
                  <a:cubicBezTo>
                    <a:pt x="91059" y="5110300"/>
                    <a:pt x="0" y="4987860"/>
                    <a:pt x="0" y="4836488"/>
                  </a:cubicBezTo>
                  <a:lnTo>
                    <a:pt x="0" y="273812"/>
                  </a:lnTo>
                  <a:lnTo>
                    <a:pt x="19050" y="273812"/>
                  </a:lnTo>
                  <a:lnTo>
                    <a:pt x="0" y="273812"/>
                  </a:lnTo>
                  <a:moveTo>
                    <a:pt x="38100" y="273812"/>
                  </a:moveTo>
                  <a:lnTo>
                    <a:pt x="38100" y="4836488"/>
                  </a:lnTo>
                  <a:lnTo>
                    <a:pt x="19050" y="4836488"/>
                  </a:lnTo>
                  <a:lnTo>
                    <a:pt x="38100" y="4836488"/>
                  </a:lnTo>
                  <a:cubicBezTo>
                    <a:pt x="38100" y="4958929"/>
                    <a:pt x="111887" y="5058637"/>
                    <a:pt x="203073" y="5058637"/>
                  </a:cubicBezTo>
                  <a:lnTo>
                    <a:pt x="10456291" y="5058637"/>
                  </a:lnTo>
                  <a:cubicBezTo>
                    <a:pt x="10547604" y="5058637"/>
                    <a:pt x="10621264" y="4959101"/>
                    <a:pt x="10621264" y="4836488"/>
                  </a:cubicBezTo>
                  <a:lnTo>
                    <a:pt x="10621264" y="273812"/>
                  </a:lnTo>
                  <a:cubicBezTo>
                    <a:pt x="10621264" y="151372"/>
                    <a:pt x="10547477" y="51663"/>
                    <a:pt x="10456291" y="51663"/>
                  </a:cubicBezTo>
                  <a:lnTo>
                    <a:pt x="203073" y="51663"/>
                  </a:lnTo>
                  <a:lnTo>
                    <a:pt x="203073" y="25831"/>
                  </a:lnTo>
                  <a:lnTo>
                    <a:pt x="203073" y="51663"/>
                  </a:lnTo>
                  <a:cubicBezTo>
                    <a:pt x="111887" y="51663"/>
                    <a:pt x="38100" y="151199"/>
                    <a:pt x="38100" y="273812"/>
                  </a:cubicBezTo>
                  <a:close/>
                </a:path>
              </a:pathLst>
            </a:custGeom>
            <a:solidFill>
              <a:srgbClr val="5D606B"/>
            </a:solidFill>
          </p:spPr>
        </p:sp>
      </p:grpSp>
      <p:grpSp>
        <p:nvGrpSpPr>
          <p:cNvPr id="17" name="Group 17"/>
          <p:cNvGrpSpPr>
            <a:grpSpLocks noChangeAspect="1"/>
          </p:cNvGrpSpPr>
          <p:nvPr/>
        </p:nvGrpSpPr>
        <p:grpSpPr>
          <a:xfrm>
            <a:off x="9246245" y="5215235"/>
            <a:ext cx="114300" cy="2797969"/>
            <a:chOff x="0" y="0"/>
            <a:chExt cx="152400" cy="3730625"/>
          </a:xfrm>
        </p:grpSpPr>
        <p:sp>
          <p:nvSpPr>
            <p:cNvPr id="18" name="Freeform 18" descr="preencoded.png"/>
            <p:cNvSpPr/>
            <p:nvPr/>
          </p:nvSpPr>
          <p:spPr>
            <a:xfrm>
              <a:off x="0" y="0"/>
              <a:ext cx="152400" cy="3730625"/>
            </a:xfrm>
            <a:custGeom>
              <a:avLst/>
              <a:gdLst/>
              <a:ahLst/>
              <a:cxnLst/>
              <a:rect l="l" t="t" r="r" b="b"/>
              <a:pathLst>
                <a:path w="152400" h="3730625">
                  <a:moveTo>
                    <a:pt x="0" y="0"/>
                  </a:moveTo>
                  <a:lnTo>
                    <a:pt x="152400" y="0"/>
                  </a:lnTo>
                  <a:lnTo>
                    <a:pt x="152400" y="3730625"/>
                  </a:lnTo>
                  <a:lnTo>
                    <a:pt x="0" y="3730625"/>
                  </a:lnTo>
                  <a:lnTo>
                    <a:pt x="0" y="0"/>
                  </a:lnTo>
                  <a:close/>
                </a:path>
              </a:pathLst>
            </a:custGeom>
            <a:blipFill>
              <a:blip r:embed="rId3"/>
              <a:stretch>
                <a:fillRect t="-42" b="-42"/>
              </a:stretch>
            </a:blipFill>
          </p:spPr>
        </p:sp>
      </p:grpSp>
      <p:sp>
        <p:nvSpPr>
          <p:cNvPr id="19" name="TextBox 19"/>
          <p:cNvSpPr txBox="1"/>
          <p:nvPr/>
        </p:nvSpPr>
        <p:spPr>
          <a:xfrm>
            <a:off x="9650909" y="5477024"/>
            <a:ext cx="6580433" cy="462715"/>
          </a:xfrm>
          <a:prstGeom prst="rect">
            <a:avLst/>
          </a:prstGeom>
        </p:spPr>
        <p:txBody>
          <a:bodyPr lIns="0" tIns="0" rIns="0" bIns="0" rtlCol="0" anchor="t">
            <a:spAutoFit/>
          </a:bodyPr>
          <a:lstStyle/>
          <a:p>
            <a:pPr algn="l">
              <a:lnSpc>
                <a:spcPts val="3631"/>
              </a:lnSpc>
            </a:pPr>
            <a:r>
              <a:rPr lang="en-US" sz="2874">
                <a:solidFill>
                  <a:srgbClr val="FF3131"/>
                </a:solidFill>
                <a:latin typeface="Lora"/>
                <a:ea typeface="Lora"/>
                <a:cs typeface="Lora"/>
                <a:sym typeface="Lora"/>
              </a:rPr>
              <a:t>Challenges of Manual Detection</a:t>
            </a:r>
          </a:p>
        </p:txBody>
      </p:sp>
      <p:sp>
        <p:nvSpPr>
          <p:cNvPr id="20" name="TextBox 20"/>
          <p:cNvSpPr txBox="1"/>
          <p:nvPr/>
        </p:nvSpPr>
        <p:spPr>
          <a:xfrm>
            <a:off x="9650909" y="5942856"/>
            <a:ext cx="7299572" cy="26314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Traditional methods of disease detection rely on manual inspection, which is slow, subjective, and labor-intensive. This often leads to delayed responses, allowing diseases to spread and cause more damage before intervention.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1047155" y="2217390"/>
            <a:ext cx="10182581" cy="426219"/>
          </a:xfrm>
          <a:prstGeom prst="rect">
            <a:avLst/>
          </a:prstGeom>
        </p:spPr>
        <p:txBody>
          <a:bodyPr lIns="0" tIns="0" rIns="0" bIns="0" rtlCol="0" anchor="t">
            <a:spAutoFit/>
          </a:bodyPr>
          <a:lstStyle/>
          <a:p>
            <a:pPr algn="l">
              <a:lnSpc>
                <a:spcPts val="3378"/>
              </a:lnSpc>
            </a:pPr>
            <a:r>
              <a:rPr lang="en-US" sz="2674">
                <a:solidFill>
                  <a:srgbClr val="F98AC7"/>
                </a:solidFill>
                <a:latin typeface="Lora"/>
                <a:ea typeface="Lora"/>
                <a:cs typeface="Lora"/>
                <a:sym typeface="Lora"/>
              </a:rPr>
              <a:t>Potato Diseases detection Using Deep Learning</a:t>
            </a:r>
          </a:p>
        </p:txBody>
      </p:sp>
      <p:sp>
        <p:nvSpPr>
          <p:cNvPr id="7" name="TextBox 7"/>
          <p:cNvSpPr txBox="1"/>
          <p:nvPr/>
        </p:nvSpPr>
        <p:spPr>
          <a:xfrm>
            <a:off x="1047155" y="2864198"/>
            <a:ext cx="12124879" cy="762829"/>
          </a:xfrm>
          <a:prstGeom prst="rect">
            <a:avLst/>
          </a:prstGeom>
        </p:spPr>
        <p:txBody>
          <a:bodyPr lIns="0" tIns="0" rIns="0" bIns="0" rtlCol="0" anchor="t">
            <a:spAutoFit/>
          </a:bodyPr>
          <a:lstStyle/>
          <a:p>
            <a:pPr algn="l">
              <a:lnSpc>
                <a:spcPts val="6188"/>
              </a:lnSpc>
            </a:pPr>
            <a:r>
              <a:rPr lang="en-US" sz="4912">
                <a:solidFill>
                  <a:srgbClr val="F98AC7"/>
                </a:solidFill>
                <a:latin typeface="Lora"/>
                <a:ea typeface="Lora"/>
                <a:cs typeface="Lora"/>
                <a:sym typeface="Lora"/>
              </a:rPr>
              <a:t>Why Potatoes Matter: A Global Staple</a:t>
            </a:r>
          </a:p>
        </p:txBody>
      </p:sp>
      <p:sp>
        <p:nvSpPr>
          <p:cNvPr id="8" name="TextBox 8"/>
          <p:cNvSpPr txBox="1"/>
          <p:nvPr/>
        </p:nvSpPr>
        <p:spPr>
          <a:xfrm>
            <a:off x="1047155" y="4176564"/>
            <a:ext cx="8619084" cy="2027238"/>
          </a:xfrm>
          <a:prstGeom prst="rect">
            <a:avLst/>
          </a:prstGeom>
        </p:spPr>
        <p:txBody>
          <a:bodyPr lIns="0" tIns="0" rIns="0" bIns="0" rtlCol="0" anchor="t">
            <a:spAutoFit/>
          </a:bodyPr>
          <a:lstStyle/>
          <a:p>
            <a:pPr algn="l">
              <a:lnSpc>
                <a:spcPts val="4062"/>
              </a:lnSpc>
            </a:pPr>
            <a:r>
              <a:rPr lang="en-US" sz="2499">
                <a:solidFill>
                  <a:srgbClr val="D6E5EF"/>
                </a:solidFill>
                <a:latin typeface="Source Sans Pro"/>
                <a:ea typeface="Source Sans Pro"/>
                <a:cs typeface="Source Sans Pro"/>
                <a:sym typeface="Source Sans Pro"/>
              </a:rPr>
              <a:t>Potatoes are far more than just a vegetable; they are a critical staple food for over one billion people worldwide. With global production exceeding 376 million metric tons in 2023, they play a vital role in food security.</a:t>
            </a:r>
          </a:p>
        </p:txBody>
      </p:sp>
      <p:sp>
        <p:nvSpPr>
          <p:cNvPr id="9" name="TextBox 9"/>
          <p:cNvSpPr txBox="1"/>
          <p:nvPr/>
        </p:nvSpPr>
        <p:spPr>
          <a:xfrm>
            <a:off x="1142214" y="6325791"/>
            <a:ext cx="8619084" cy="1564641"/>
          </a:xfrm>
          <a:prstGeom prst="rect">
            <a:avLst/>
          </a:prstGeom>
        </p:spPr>
        <p:txBody>
          <a:bodyPr lIns="0" tIns="0" rIns="0" bIns="0" rtlCol="0" anchor="t">
            <a:spAutoFit/>
          </a:bodyPr>
          <a:lstStyle/>
          <a:p>
            <a:pPr marL="392111" lvl="1" indent="-196055" algn="l">
              <a:lnSpc>
                <a:spcPts val="4224"/>
              </a:lnSpc>
              <a:buFont typeface="Arial"/>
              <a:buChar char="•"/>
            </a:pPr>
            <a:r>
              <a:rPr lang="en-US" sz="2599" b="1">
                <a:solidFill>
                  <a:srgbClr val="D6E5EF"/>
                </a:solidFill>
                <a:latin typeface="Source Sans Pro Bold"/>
                <a:ea typeface="Source Sans Pro Bold"/>
                <a:cs typeface="Source Sans Pro Bold"/>
                <a:sym typeface="Source Sans Pro Bold"/>
              </a:rPr>
              <a:t>Nutritional Powerhouse:</a:t>
            </a:r>
            <a:r>
              <a:rPr lang="en-US" sz="2599">
                <a:solidFill>
                  <a:srgbClr val="D6E5EF"/>
                </a:solidFill>
                <a:latin typeface="Source Sans Pro"/>
                <a:ea typeface="Source Sans Pro"/>
                <a:cs typeface="Source Sans Pro"/>
                <a:sym typeface="Source Sans Pro"/>
              </a:rPr>
              <a:t> Potatoes are an excellent source of essential nutrients, including Vitamin C, Vitamin B6, and potassium.</a:t>
            </a:r>
          </a:p>
        </p:txBody>
      </p:sp>
      <p:sp>
        <p:nvSpPr>
          <p:cNvPr id="10" name="TextBox 10"/>
          <p:cNvSpPr txBox="1"/>
          <p:nvPr/>
        </p:nvSpPr>
        <p:spPr>
          <a:xfrm>
            <a:off x="1142214" y="8252764"/>
            <a:ext cx="8619084" cy="1564641"/>
          </a:xfrm>
          <a:prstGeom prst="rect">
            <a:avLst/>
          </a:prstGeom>
        </p:spPr>
        <p:txBody>
          <a:bodyPr lIns="0" tIns="0" rIns="0" bIns="0" rtlCol="0" anchor="t">
            <a:spAutoFit/>
          </a:bodyPr>
          <a:lstStyle/>
          <a:p>
            <a:pPr marL="392111" lvl="1" indent="-196055" algn="l">
              <a:lnSpc>
                <a:spcPts val="4224"/>
              </a:lnSpc>
              <a:buFont typeface="Arial"/>
              <a:buChar char="•"/>
            </a:pPr>
            <a:r>
              <a:rPr lang="en-US" sz="2599" b="1">
                <a:solidFill>
                  <a:srgbClr val="D6E5EF"/>
                </a:solidFill>
                <a:latin typeface="Source Sans Pro Bold"/>
                <a:ea typeface="Source Sans Pro Bold"/>
                <a:cs typeface="Source Sans Pro Bold"/>
                <a:sym typeface="Source Sans Pro Bold"/>
              </a:rPr>
              <a:t>Economic Impact:</a:t>
            </a:r>
            <a:r>
              <a:rPr lang="en-US" sz="2599">
                <a:solidFill>
                  <a:srgbClr val="D6E5EF"/>
                </a:solidFill>
                <a:latin typeface="Source Sans Pro"/>
                <a:ea typeface="Source Sans Pro"/>
                <a:cs typeface="Source Sans Pro"/>
                <a:sym typeface="Source Sans Pro"/>
              </a:rPr>
              <a:t> Disease outbreaks directly threaten the livelihoods of farmers globally, particularly in developing countries where potatoes are a primary cash crop.</a:t>
            </a:r>
          </a:p>
        </p:txBody>
      </p:sp>
      <p:grpSp>
        <p:nvGrpSpPr>
          <p:cNvPr id="11" name="Group 11"/>
          <p:cNvGrpSpPr>
            <a:grpSpLocks noChangeAspect="1"/>
          </p:cNvGrpSpPr>
          <p:nvPr/>
        </p:nvGrpSpPr>
        <p:grpSpPr>
          <a:xfrm>
            <a:off x="12877800" y="3848100"/>
            <a:ext cx="4800600" cy="4800600"/>
            <a:chOff x="0" y="0"/>
            <a:chExt cx="3810000" cy="3810000"/>
          </a:xfrm>
        </p:grpSpPr>
        <p:sp>
          <p:nvSpPr>
            <p:cNvPr id="12" name="Freeform 12" descr="preencoded.png"/>
            <p:cNvSpPr/>
            <p:nvPr/>
          </p:nvSpPr>
          <p:spPr>
            <a:xfrm>
              <a:off x="0" y="0"/>
              <a:ext cx="3810000" cy="3810000"/>
            </a:xfrm>
            <a:custGeom>
              <a:avLst/>
              <a:gdLst/>
              <a:ahLst/>
              <a:cxnLst/>
              <a:rect l="l" t="t" r="r" b="b"/>
              <a:pathLst>
                <a:path w="3810000" h="3810000">
                  <a:moveTo>
                    <a:pt x="0" y="0"/>
                  </a:moveTo>
                  <a:lnTo>
                    <a:pt x="3810000" y="0"/>
                  </a:lnTo>
                  <a:lnTo>
                    <a:pt x="3810000" y="3810000"/>
                  </a:lnTo>
                  <a:lnTo>
                    <a:pt x="0" y="3810000"/>
                  </a:lnTo>
                  <a:lnTo>
                    <a:pt x="0" y="0"/>
                  </a:lnTo>
                  <a:close/>
                </a:path>
              </a:pathLst>
            </a:custGeom>
            <a:blipFill>
              <a:blip r:embed="rId3"/>
              <a:stretch>
                <a:fillRect/>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986879" y="659458"/>
            <a:ext cx="13040655" cy="421323"/>
          </a:xfrm>
          <a:prstGeom prst="rect">
            <a:avLst/>
          </a:prstGeom>
        </p:spPr>
        <p:txBody>
          <a:bodyPr lIns="0" tIns="0" rIns="0" bIns="0" rtlCol="0" anchor="t">
            <a:spAutoFit/>
          </a:bodyPr>
          <a:lstStyle/>
          <a:p>
            <a:pPr algn="l">
              <a:lnSpc>
                <a:spcPts val="3312"/>
              </a:lnSpc>
            </a:pPr>
            <a:r>
              <a:rPr lang="en-US" sz="2649">
                <a:solidFill>
                  <a:srgbClr val="F98AC7"/>
                </a:solidFill>
                <a:latin typeface="Lora"/>
                <a:ea typeface="Lora"/>
                <a:cs typeface="Lora"/>
                <a:sym typeface="Lora"/>
              </a:rPr>
              <a:t>Potato Diseases detection Using Deep Learning</a:t>
            </a:r>
          </a:p>
        </p:txBody>
      </p:sp>
      <p:sp>
        <p:nvSpPr>
          <p:cNvPr id="7" name="TextBox 7"/>
          <p:cNvSpPr txBox="1"/>
          <p:nvPr/>
        </p:nvSpPr>
        <p:spPr>
          <a:xfrm>
            <a:off x="1129468" y="1369388"/>
            <a:ext cx="13040655" cy="706437"/>
          </a:xfrm>
          <a:prstGeom prst="rect">
            <a:avLst/>
          </a:prstGeom>
        </p:spPr>
        <p:txBody>
          <a:bodyPr lIns="0" tIns="0" rIns="0" bIns="0" rtlCol="0" anchor="t">
            <a:spAutoFit/>
          </a:bodyPr>
          <a:lstStyle/>
          <a:p>
            <a:pPr algn="l">
              <a:lnSpc>
                <a:spcPts val="5687"/>
              </a:lnSpc>
            </a:pPr>
            <a:r>
              <a:rPr lang="en-US" sz="4562">
                <a:solidFill>
                  <a:srgbClr val="F98AC7"/>
                </a:solidFill>
                <a:latin typeface="Lora"/>
                <a:ea typeface="Lora"/>
                <a:cs typeface="Lora"/>
                <a:sym typeface="Lora"/>
              </a:rPr>
              <a:t>Deep Learning: A Powerful Ally in Agriculture</a:t>
            </a:r>
          </a:p>
        </p:txBody>
      </p:sp>
      <p:sp>
        <p:nvSpPr>
          <p:cNvPr id="8" name="TextBox 8"/>
          <p:cNvSpPr txBox="1"/>
          <p:nvPr/>
        </p:nvSpPr>
        <p:spPr>
          <a:xfrm>
            <a:off x="986879" y="2288233"/>
            <a:ext cx="16314241" cy="1015499"/>
          </a:xfrm>
          <a:prstGeom prst="rect">
            <a:avLst/>
          </a:prstGeom>
        </p:spPr>
        <p:txBody>
          <a:bodyPr lIns="0" tIns="0" rIns="0" bIns="0" rtlCol="0" anchor="t">
            <a:spAutoFit/>
          </a:bodyPr>
          <a:lstStyle/>
          <a:p>
            <a:pPr algn="l">
              <a:lnSpc>
                <a:spcPts val="4168"/>
              </a:lnSpc>
            </a:pPr>
            <a:r>
              <a:rPr lang="en-US" sz="2637">
                <a:solidFill>
                  <a:srgbClr val="D6E5EF"/>
                </a:solidFill>
                <a:latin typeface="Source Sans Pro"/>
                <a:ea typeface="Source Sans Pro"/>
                <a:cs typeface="Source Sans Pro"/>
                <a:sym typeface="Source Sans Pro"/>
              </a:rPr>
              <a:t>Deep learning, a specialized subfield of Artificial Intelligence, is revolutionizing how we approach complex problems by learning intricate patterns directly from data.</a:t>
            </a:r>
          </a:p>
        </p:txBody>
      </p:sp>
      <p:grpSp>
        <p:nvGrpSpPr>
          <p:cNvPr id="9" name="Group 9"/>
          <p:cNvGrpSpPr>
            <a:grpSpLocks noChangeAspect="1"/>
          </p:cNvGrpSpPr>
          <p:nvPr/>
        </p:nvGrpSpPr>
        <p:grpSpPr>
          <a:xfrm>
            <a:off x="986879" y="3791842"/>
            <a:ext cx="8033742" cy="114300"/>
            <a:chOff x="0" y="0"/>
            <a:chExt cx="10711657" cy="152400"/>
          </a:xfrm>
        </p:grpSpPr>
        <p:sp>
          <p:nvSpPr>
            <p:cNvPr id="10" name="Freeform 10" descr="preencoded.png"/>
            <p:cNvSpPr/>
            <p:nvPr/>
          </p:nvSpPr>
          <p:spPr>
            <a:xfrm>
              <a:off x="0" y="0"/>
              <a:ext cx="10711688" cy="152400"/>
            </a:xfrm>
            <a:custGeom>
              <a:avLst/>
              <a:gdLst/>
              <a:ahLst/>
              <a:cxnLst/>
              <a:rect l="l" t="t" r="r" b="b"/>
              <a:pathLst>
                <a:path w="10711688" h="152400">
                  <a:moveTo>
                    <a:pt x="0" y="0"/>
                  </a:moveTo>
                  <a:lnTo>
                    <a:pt x="10711688" y="0"/>
                  </a:lnTo>
                  <a:lnTo>
                    <a:pt x="10711688" y="152400"/>
                  </a:lnTo>
                  <a:lnTo>
                    <a:pt x="0" y="152400"/>
                  </a:lnTo>
                  <a:lnTo>
                    <a:pt x="0" y="0"/>
                  </a:lnTo>
                  <a:close/>
                </a:path>
              </a:pathLst>
            </a:custGeom>
            <a:blipFill>
              <a:blip r:embed="rId3"/>
              <a:stretch>
                <a:fillRect t="-25" b="-25"/>
              </a:stretch>
            </a:blipFill>
          </p:spPr>
        </p:sp>
      </p:grpSp>
      <p:grpSp>
        <p:nvGrpSpPr>
          <p:cNvPr id="11" name="Group 11"/>
          <p:cNvGrpSpPr>
            <a:grpSpLocks noChangeAspect="1"/>
          </p:cNvGrpSpPr>
          <p:nvPr/>
        </p:nvGrpSpPr>
        <p:grpSpPr>
          <a:xfrm>
            <a:off x="4633689" y="3450431"/>
            <a:ext cx="740123" cy="740122"/>
            <a:chOff x="0" y="0"/>
            <a:chExt cx="986830" cy="986830"/>
          </a:xfrm>
        </p:grpSpPr>
        <p:sp>
          <p:nvSpPr>
            <p:cNvPr id="12" name="Freeform 12" descr="preencoded.png"/>
            <p:cNvSpPr/>
            <p:nvPr/>
          </p:nvSpPr>
          <p:spPr>
            <a:xfrm>
              <a:off x="0" y="0"/>
              <a:ext cx="986790" cy="986790"/>
            </a:xfrm>
            <a:custGeom>
              <a:avLst/>
              <a:gdLst/>
              <a:ahLst/>
              <a:cxnLst/>
              <a:rect l="l" t="t" r="r" b="b"/>
              <a:pathLst>
                <a:path w="986790" h="986790">
                  <a:moveTo>
                    <a:pt x="0" y="0"/>
                  </a:moveTo>
                  <a:lnTo>
                    <a:pt x="986790" y="0"/>
                  </a:lnTo>
                  <a:lnTo>
                    <a:pt x="986790" y="986790"/>
                  </a:lnTo>
                  <a:lnTo>
                    <a:pt x="0" y="986790"/>
                  </a:lnTo>
                  <a:lnTo>
                    <a:pt x="0" y="0"/>
                  </a:lnTo>
                  <a:close/>
                </a:path>
              </a:pathLst>
            </a:custGeom>
            <a:blipFill>
              <a:blip r:embed="rId4"/>
              <a:stretch>
                <a:fillRect r="-4" b="-4"/>
              </a:stretch>
            </a:blipFill>
          </p:spPr>
        </p:sp>
      </p:grpSp>
      <p:grpSp>
        <p:nvGrpSpPr>
          <p:cNvPr id="13" name="Group 13"/>
          <p:cNvGrpSpPr>
            <a:grpSpLocks noChangeAspect="1"/>
          </p:cNvGrpSpPr>
          <p:nvPr/>
        </p:nvGrpSpPr>
        <p:grpSpPr>
          <a:xfrm>
            <a:off x="4855741" y="3635425"/>
            <a:ext cx="296019" cy="369986"/>
            <a:chOff x="0" y="0"/>
            <a:chExt cx="394692" cy="493315"/>
          </a:xfrm>
        </p:grpSpPr>
        <p:sp>
          <p:nvSpPr>
            <p:cNvPr id="14" name="Freeform 14" descr="preencoded.png"/>
            <p:cNvSpPr/>
            <p:nvPr/>
          </p:nvSpPr>
          <p:spPr>
            <a:xfrm>
              <a:off x="0" y="0"/>
              <a:ext cx="394716" cy="493268"/>
            </a:xfrm>
            <a:custGeom>
              <a:avLst/>
              <a:gdLst/>
              <a:ahLst/>
              <a:cxnLst/>
              <a:rect l="l" t="t" r="r" b="b"/>
              <a:pathLst>
                <a:path w="394716" h="493268">
                  <a:moveTo>
                    <a:pt x="0" y="0"/>
                  </a:moveTo>
                  <a:lnTo>
                    <a:pt x="394716" y="0"/>
                  </a:lnTo>
                  <a:lnTo>
                    <a:pt x="394716" y="493268"/>
                  </a:lnTo>
                  <a:lnTo>
                    <a:pt x="0" y="493268"/>
                  </a:lnTo>
                  <a:lnTo>
                    <a:pt x="0" y="0"/>
                  </a:lnTo>
                  <a:close/>
                </a:path>
              </a:pathLst>
            </a:custGeom>
            <a:blipFill>
              <a:blip r:embed="rId5"/>
              <a:stretch>
                <a:fillRect t="-327" r="6" b="-337"/>
              </a:stretch>
            </a:blipFill>
          </p:spPr>
        </p:sp>
      </p:grpSp>
      <p:sp>
        <p:nvSpPr>
          <p:cNvPr id="15" name="TextBox 15"/>
          <p:cNvSpPr txBox="1"/>
          <p:nvPr/>
        </p:nvSpPr>
        <p:spPr>
          <a:xfrm>
            <a:off x="1262062" y="4418111"/>
            <a:ext cx="4471234" cy="448628"/>
          </a:xfrm>
          <a:prstGeom prst="rect">
            <a:avLst/>
          </a:prstGeom>
        </p:spPr>
        <p:txBody>
          <a:bodyPr lIns="0" tIns="0" rIns="0" bIns="0" rtlCol="0" anchor="t">
            <a:spAutoFit/>
          </a:bodyPr>
          <a:lstStyle/>
          <a:p>
            <a:pPr algn="l">
              <a:lnSpc>
                <a:spcPts val="3562"/>
              </a:lnSpc>
            </a:pPr>
            <a:r>
              <a:rPr lang="en-US" sz="2849">
                <a:solidFill>
                  <a:srgbClr val="00BF63"/>
                </a:solidFill>
                <a:latin typeface="Lora"/>
                <a:ea typeface="Lora"/>
                <a:cs typeface="Lora"/>
                <a:sym typeface="Lora"/>
              </a:rPr>
              <a:t>Data-Driven Learning</a:t>
            </a:r>
          </a:p>
        </p:txBody>
      </p:sp>
      <p:sp>
        <p:nvSpPr>
          <p:cNvPr id="16" name="TextBox 16"/>
          <p:cNvSpPr txBox="1"/>
          <p:nvPr/>
        </p:nvSpPr>
        <p:spPr>
          <a:xfrm>
            <a:off x="1262062" y="4852541"/>
            <a:ext cx="7483376" cy="1539374"/>
          </a:xfrm>
          <a:prstGeom prst="rect">
            <a:avLst/>
          </a:prstGeom>
        </p:spPr>
        <p:txBody>
          <a:bodyPr lIns="0" tIns="0" rIns="0" bIns="0" rtlCol="0" anchor="t">
            <a:spAutoFit/>
          </a:bodyPr>
          <a:lstStyle/>
          <a:p>
            <a:pPr algn="l">
              <a:lnSpc>
                <a:spcPts val="4168"/>
              </a:lnSpc>
            </a:pPr>
            <a:r>
              <a:rPr lang="en-US" sz="2637">
                <a:solidFill>
                  <a:srgbClr val="D6E5EF"/>
                </a:solidFill>
                <a:latin typeface="Source Sans Pro"/>
                <a:ea typeface="Source Sans Pro"/>
                <a:cs typeface="Source Sans Pro"/>
                <a:sym typeface="Source Sans Pro"/>
              </a:rPr>
              <a:t>Deep learning models automatically learn representations from raw data, eliminating the need for manual feature engineering.</a:t>
            </a:r>
          </a:p>
        </p:txBody>
      </p:sp>
      <p:grpSp>
        <p:nvGrpSpPr>
          <p:cNvPr id="17" name="Group 17"/>
          <p:cNvGrpSpPr>
            <a:grpSpLocks noChangeAspect="1"/>
          </p:cNvGrpSpPr>
          <p:nvPr/>
        </p:nvGrpSpPr>
        <p:grpSpPr>
          <a:xfrm>
            <a:off x="9267230" y="3791842"/>
            <a:ext cx="8033891" cy="114300"/>
            <a:chOff x="0" y="0"/>
            <a:chExt cx="10711855" cy="152400"/>
          </a:xfrm>
        </p:grpSpPr>
        <p:sp>
          <p:nvSpPr>
            <p:cNvPr id="18" name="Freeform 18" descr="preencoded.png"/>
            <p:cNvSpPr/>
            <p:nvPr/>
          </p:nvSpPr>
          <p:spPr>
            <a:xfrm>
              <a:off x="0" y="0"/>
              <a:ext cx="10711815" cy="152400"/>
            </a:xfrm>
            <a:custGeom>
              <a:avLst/>
              <a:gdLst/>
              <a:ahLst/>
              <a:cxnLst/>
              <a:rect l="l" t="t" r="r" b="b"/>
              <a:pathLst>
                <a:path w="10711815" h="152400">
                  <a:moveTo>
                    <a:pt x="0" y="0"/>
                  </a:moveTo>
                  <a:lnTo>
                    <a:pt x="10711815" y="0"/>
                  </a:lnTo>
                  <a:lnTo>
                    <a:pt x="10711815" y="152400"/>
                  </a:lnTo>
                  <a:lnTo>
                    <a:pt x="0" y="152400"/>
                  </a:lnTo>
                  <a:lnTo>
                    <a:pt x="0" y="0"/>
                  </a:lnTo>
                  <a:close/>
                </a:path>
              </a:pathLst>
            </a:custGeom>
            <a:blipFill>
              <a:blip r:embed="rId3"/>
              <a:stretch>
                <a:fillRect t="-26" b="-26"/>
              </a:stretch>
            </a:blipFill>
          </p:spPr>
        </p:sp>
      </p:grpSp>
      <p:grpSp>
        <p:nvGrpSpPr>
          <p:cNvPr id="19" name="Group 19"/>
          <p:cNvGrpSpPr>
            <a:grpSpLocks noChangeAspect="1"/>
          </p:cNvGrpSpPr>
          <p:nvPr/>
        </p:nvGrpSpPr>
        <p:grpSpPr>
          <a:xfrm>
            <a:off x="12914040" y="3450431"/>
            <a:ext cx="740122" cy="740122"/>
            <a:chOff x="0" y="0"/>
            <a:chExt cx="986830" cy="986830"/>
          </a:xfrm>
        </p:grpSpPr>
        <p:sp>
          <p:nvSpPr>
            <p:cNvPr id="20" name="Freeform 20" descr="preencoded.png"/>
            <p:cNvSpPr/>
            <p:nvPr/>
          </p:nvSpPr>
          <p:spPr>
            <a:xfrm>
              <a:off x="0" y="0"/>
              <a:ext cx="986790" cy="986790"/>
            </a:xfrm>
            <a:custGeom>
              <a:avLst/>
              <a:gdLst/>
              <a:ahLst/>
              <a:cxnLst/>
              <a:rect l="l" t="t" r="r" b="b"/>
              <a:pathLst>
                <a:path w="986790" h="986790">
                  <a:moveTo>
                    <a:pt x="0" y="0"/>
                  </a:moveTo>
                  <a:lnTo>
                    <a:pt x="986790" y="0"/>
                  </a:lnTo>
                  <a:lnTo>
                    <a:pt x="986790" y="986790"/>
                  </a:lnTo>
                  <a:lnTo>
                    <a:pt x="0" y="986790"/>
                  </a:lnTo>
                  <a:lnTo>
                    <a:pt x="0" y="0"/>
                  </a:lnTo>
                  <a:close/>
                </a:path>
              </a:pathLst>
            </a:custGeom>
            <a:blipFill>
              <a:blip r:embed="rId4"/>
              <a:stretch>
                <a:fillRect r="-4" b="-4"/>
              </a:stretch>
            </a:blipFill>
          </p:spPr>
        </p:sp>
      </p:grpSp>
      <p:grpSp>
        <p:nvGrpSpPr>
          <p:cNvPr id="21" name="Group 21"/>
          <p:cNvGrpSpPr>
            <a:grpSpLocks noChangeAspect="1"/>
          </p:cNvGrpSpPr>
          <p:nvPr/>
        </p:nvGrpSpPr>
        <p:grpSpPr>
          <a:xfrm>
            <a:off x="13136091" y="3635425"/>
            <a:ext cx="296019" cy="369986"/>
            <a:chOff x="0" y="0"/>
            <a:chExt cx="394692" cy="493315"/>
          </a:xfrm>
        </p:grpSpPr>
        <p:sp>
          <p:nvSpPr>
            <p:cNvPr id="22" name="Freeform 22" descr="preencoded.png"/>
            <p:cNvSpPr/>
            <p:nvPr/>
          </p:nvSpPr>
          <p:spPr>
            <a:xfrm>
              <a:off x="0" y="0"/>
              <a:ext cx="394716" cy="493268"/>
            </a:xfrm>
            <a:custGeom>
              <a:avLst/>
              <a:gdLst/>
              <a:ahLst/>
              <a:cxnLst/>
              <a:rect l="l" t="t" r="r" b="b"/>
              <a:pathLst>
                <a:path w="394716" h="493268">
                  <a:moveTo>
                    <a:pt x="0" y="0"/>
                  </a:moveTo>
                  <a:lnTo>
                    <a:pt x="394716" y="0"/>
                  </a:lnTo>
                  <a:lnTo>
                    <a:pt x="394716" y="493268"/>
                  </a:lnTo>
                  <a:lnTo>
                    <a:pt x="0" y="493268"/>
                  </a:lnTo>
                  <a:lnTo>
                    <a:pt x="0" y="0"/>
                  </a:lnTo>
                  <a:close/>
                </a:path>
              </a:pathLst>
            </a:custGeom>
            <a:blipFill>
              <a:blip r:embed="rId6"/>
              <a:stretch>
                <a:fillRect t="-327" r="6" b="-337"/>
              </a:stretch>
            </a:blipFill>
          </p:spPr>
        </p:sp>
      </p:grpSp>
      <p:sp>
        <p:nvSpPr>
          <p:cNvPr id="23" name="TextBox 23"/>
          <p:cNvSpPr txBox="1"/>
          <p:nvPr/>
        </p:nvSpPr>
        <p:spPr>
          <a:xfrm>
            <a:off x="9542412" y="4418111"/>
            <a:ext cx="5272261" cy="448628"/>
          </a:xfrm>
          <a:prstGeom prst="rect">
            <a:avLst/>
          </a:prstGeom>
        </p:spPr>
        <p:txBody>
          <a:bodyPr lIns="0" tIns="0" rIns="0" bIns="0" rtlCol="0" anchor="t">
            <a:spAutoFit/>
          </a:bodyPr>
          <a:lstStyle/>
          <a:p>
            <a:pPr algn="l">
              <a:lnSpc>
                <a:spcPts val="3562"/>
              </a:lnSpc>
            </a:pPr>
            <a:r>
              <a:rPr lang="en-US" sz="2849">
                <a:solidFill>
                  <a:srgbClr val="00BF63"/>
                </a:solidFill>
                <a:latin typeface="Lora"/>
                <a:ea typeface="Lora"/>
                <a:cs typeface="Lora"/>
                <a:sym typeface="Lora"/>
              </a:rPr>
              <a:t>CNNs for Image Analysis</a:t>
            </a:r>
          </a:p>
        </p:txBody>
      </p:sp>
      <p:sp>
        <p:nvSpPr>
          <p:cNvPr id="24" name="TextBox 24"/>
          <p:cNvSpPr txBox="1"/>
          <p:nvPr/>
        </p:nvSpPr>
        <p:spPr>
          <a:xfrm>
            <a:off x="9542413" y="4852541"/>
            <a:ext cx="7483525" cy="2063249"/>
          </a:xfrm>
          <a:prstGeom prst="rect">
            <a:avLst/>
          </a:prstGeom>
        </p:spPr>
        <p:txBody>
          <a:bodyPr lIns="0" tIns="0" rIns="0" bIns="0" rtlCol="0" anchor="t">
            <a:spAutoFit/>
          </a:bodyPr>
          <a:lstStyle/>
          <a:p>
            <a:pPr algn="l">
              <a:lnSpc>
                <a:spcPts val="4168"/>
              </a:lnSpc>
            </a:pPr>
            <a:r>
              <a:rPr lang="en-US" sz="2637">
                <a:solidFill>
                  <a:srgbClr val="D6E5EF"/>
                </a:solidFill>
                <a:latin typeface="Source Sans Pro"/>
                <a:ea typeface="Source Sans Pro"/>
                <a:cs typeface="Source Sans Pro"/>
                <a:sym typeface="Source Sans Pro"/>
              </a:rPr>
              <a:t>Convolutional Neural Networks (CNNs) are particularly adept at image recognition tasks, making them ideal for identifying plant diseases from visual data.</a:t>
            </a:r>
          </a:p>
        </p:txBody>
      </p:sp>
      <p:grpSp>
        <p:nvGrpSpPr>
          <p:cNvPr id="25" name="Group 25"/>
          <p:cNvGrpSpPr>
            <a:grpSpLocks noChangeAspect="1"/>
          </p:cNvGrpSpPr>
          <p:nvPr/>
        </p:nvGrpSpPr>
        <p:grpSpPr>
          <a:xfrm>
            <a:off x="986879" y="6995071"/>
            <a:ext cx="8033742" cy="114300"/>
            <a:chOff x="0" y="0"/>
            <a:chExt cx="10711657" cy="152400"/>
          </a:xfrm>
        </p:grpSpPr>
        <p:sp>
          <p:nvSpPr>
            <p:cNvPr id="26" name="Freeform 26" descr="preencoded.png"/>
            <p:cNvSpPr/>
            <p:nvPr/>
          </p:nvSpPr>
          <p:spPr>
            <a:xfrm>
              <a:off x="0" y="0"/>
              <a:ext cx="10711688" cy="152400"/>
            </a:xfrm>
            <a:custGeom>
              <a:avLst/>
              <a:gdLst/>
              <a:ahLst/>
              <a:cxnLst/>
              <a:rect l="l" t="t" r="r" b="b"/>
              <a:pathLst>
                <a:path w="10711688" h="152400">
                  <a:moveTo>
                    <a:pt x="0" y="0"/>
                  </a:moveTo>
                  <a:lnTo>
                    <a:pt x="10711688" y="0"/>
                  </a:lnTo>
                  <a:lnTo>
                    <a:pt x="10711688" y="152400"/>
                  </a:lnTo>
                  <a:lnTo>
                    <a:pt x="0" y="152400"/>
                  </a:lnTo>
                  <a:lnTo>
                    <a:pt x="0" y="0"/>
                  </a:lnTo>
                  <a:close/>
                </a:path>
              </a:pathLst>
            </a:custGeom>
            <a:blipFill>
              <a:blip r:embed="rId3"/>
              <a:stretch>
                <a:fillRect t="-25" b="-25"/>
              </a:stretch>
            </a:blipFill>
          </p:spPr>
        </p:sp>
      </p:grpSp>
      <p:grpSp>
        <p:nvGrpSpPr>
          <p:cNvPr id="27" name="Group 27"/>
          <p:cNvGrpSpPr>
            <a:grpSpLocks noChangeAspect="1"/>
          </p:cNvGrpSpPr>
          <p:nvPr/>
        </p:nvGrpSpPr>
        <p:grpSpPr>
          <a:xfrm>
            <a:off x="4633689" y="6653659"/>
            <a:ext cx="740123" cy="740123"/>
            <a:chOff x="0" y="0"/>
            <a:chExt cx="986830" cy="986830"/>
          </a:xfrm>
        </p:grpSpPr>
        <p:sp>
          <p:nvSpPr>
            <p:cNvPr id="28" name="Freeform 28" descr="preencoded.png"/>
            <p:cNvSpPr/>
            <p:nvPr/>
          </p:nvSpPr>
          <p:spPr>
            <a:xfrm>
              <a:off x="0" y="0"/>
              <a:ext cx="986790" cy="986790"/>
            </a:xfrm>
            <a:custGeom>
              <a:avLst/>
              <a:gdLst/>
              <a:ahLst/>
              <a:cxnLst/>
              <a:rect l="l" t="t" r="r" b="b"/>
              <a:pathLst>
                <a:path w="986790" h="986790">
                  <a:moveTo>
                    <a:pt x="0" y="0"/>
                  </a:moveTo>
                  <a:lnTo>
                    <a:pt x="986790" y="0"/>
                  </a:lnTo>
                  <a:lnTo>
                    <a:pt x="986790" y="986790"/>
                  </a:lnTo>
                  <a:lnTo>
                    <a:pt x="0" y="986790"/>
                  </a:lnTo>
                  <a:lnTo>
                    <a:pt x="0" y="0"/>
                  </a:lnTo>
                  <a:close/>
                </a:path>
              </a:pathLst>
            </a:custGeom>
            <a:blipFill>
              <a:blip r:embed="rId4"/>
              <a:stretch>
                <a:fillRect r="-4" b="-4"/>
              </a:stretch>
            </a:blipFill>
          </p:spPr>
        </p:sp>
      </p:grpSp>
      <p:grpSp>
        <p:nvGrpSpPr>
          <p:cNvPr id="29" name="Group 29"/>
          <p:cNvGrpSpPr>
            <a:grpSpLocks noChangeAspect="1"/>
          </p:cNvGrpSpPr>
          <p:nvPr/>
        </p:nvGrpSpPr>
        <p:grpSpPr>
          <a:xfrm>
            <a:off x="4855741" y="6838652"/>
            <a:ext cx="296019" cy="369986"/>
            <a:chOff x="0" y="0"/>
            <a:chExt cx="394692" cy="493315"/>
          </a:xfrm>
        </p:grpSpPr>
        <p:sp>
          <p:nvSpPr>
            <p:cNvPr id="30" name="Freeform 30" descr="preencoded.png"/>
            <p:cNvSpPr/>
            <p:nvPr/>
          </p:nvSpPr>
          <p:spPr>
            <a:xfrm>
              <a:off x="0" y="0"/>
              <a:ext cx="394716" cy="493268"/>
            </a:xfrm>
            <a:custGeom>
              <a:avLst/>
              <a:gdLst/>
              <a:ahLst/>
              <a:cxnLst/>
              <a:rect l="l" t="t" r="r" b="b"/>
              <a:pathLst>
                <a:path w="394716" h="493268">
                  <a:moveTo>
                    <a:pt x="0" y="0"/>
                  </a:moveTo>
                  <a:lnTo>
                    <a:pt x="394716" y="0"/>
                  </a:lnTo>
                  <a:lnTo>
                    <a:pt x="394716" y="493268"/>
                  </a:lnTo>
                  <a:lnTo>
                    <a:pt x="0" y="493268"/>
                  </a:lnTo>
                  <a:lnTo>
                    <a:pt x="0" y="0"/>
                  </a:lnTo>
                  <a:close/>
                </a:path>
              </a:pathLst>
            </a:custGeom>
            <a:blipFill>
              <a:blip r:embed="rId7"/>
              <a:stretch>
                <a:fillRect t="-327" r="6" b="-337"/>
              </a:stretch>
            </a:blipFill>
          </p:spPr>
        </p:sp>
      </p:grpSp>
      <p:sp>
        <p:nvSpPr>
          <p:cNvPr id="31" name="TextBox 31"/>
          <p:cNvSpPr txBox="1"/>
          <p:nvPr/>
        </p:nvSpPr>
        <p:spPr>
          <a:xfrm>
            <a:off x="1262062" y="7621340"/>
            <a:ext cx="5867279" cy="448628"/>
          </a:xfrm>
          <a:prstGeom prst="rect">
            <a:avLst/>
          </a:prstGeom>
        </p:spPr>
        <p:txBody>
          <a:bodyPr lIns="0" tIns="0" rIns="0" bIns="0" rtlCol="0" anchor="t">
            <a:spAutoFit/>
          </a:bodyPr>
          <a:lstStyle/>
          <a:p>
            <a:pPr algn="l">
              <a:lnSpc>
                <a:spcPts val="3562"/>
              </a:lnSpc>
            </a:pPr>
            <a:r>
              <a:rPr lang="en-US" sz="2849">
                <a:solidFill>
                  <a:srgbClr val="00BF63"/>
                </a:solidFill>
                <a:latin typeface="Lora"/>
                <a:ea typeface="Lora"/>
                <a:cs typeface="Lora"/>
                <a:sym typeface="Lora"/>
              </a:rPr>
              <a:t>Automated Feature Extraction</a:t>
            </a:r>
          </a:p>
        </p:txBody>
      </p:sp>
      <p:sp>
        <p:nvSpPr>
          <p:cNvPr id="32" name="TextBox 32"/>
          <p:cNvSpPr txBox="1"/>
          <p:nvPr/>
        </p:nvSpPr>
        <p:spPr>
          <a:xfrm>
            <a:off x="1262062" y="8055769"/>
            <a:ext cx="7483376" cy="1539374"/>
          </a:xfrm>
          <a:prstGeom prst="rect">
            <a:avLst/>
          </a:prstGeom>
        </p:spPr>
        <p:txBody>
          <a:bodyPr lIns="0" tIns="0" rIns="0" bIns="0" rtlCol="0" anchor="t">
            <a:spAutoFit/>
          </a:bodyPr>
          <a:lstStyle/>
          <a:p>
            <a:pPr algn="l">
              <a:lnSpc>
                <a:spcPts val="4168"/>
              </a:lnSpc>
            </a:pPr>
            <a:r>
              <a:rPr lang="en-US" sz="2637">
                <a:solidFill>
                  <a:srgbClr val="D6E5EF"/>
                </a:solidFill>
                <a:latin typeface="Source Sans Pro"/>
                <a:ea typeface="Source Sans Pro"/>
                <a:cs typeface="Source Sans Pro"/>
                <a:sym typeface="Source Sans Pro"/>
              </a:rPr>
              <a:t>Deep learning automates the complex process of extracting relevant visual features, such as lesions, discoloration, and mold patterns, from images.</a:t>
            </a:r>
          </a:p>
        </p:txBody>
      </p:sp>
      <p:grpSp>
        <p:nvGrpSpPr>
          <p:cNvPr id="33" name="Group 33"/>
          <p:cNvGrpSpPr>
            <a:grpSpLocks noChangeAspect="1"/>
          </p:cNvGrpSpPr>
          <p:nvPr/>
        </p:nvGrpSpPr>
        <p:grpSpPr>
          <a:xfrm>
            <a:off x="9267230" y="6995071"/>
            <a:ext cx="8033891" cy="114300"/>
            <a:chOff x="0" y="0"/>
            <a:chExt cx="10711855" cy="152400"/>
          </a:xfrm>
        </p:grpSpPr>
        <p:sp>
          <p:nvSpPr>
            <p:cNvPr id="34" name="Freeform 34" descr="preencoded.png"/>
            <p:cNvSpPr/>
            <p:nvPr/>
          </p:nvSpPr>
          <p:spPr>
            <a:xfrm>
              <a:off x="0" y="0"/>
              <a:ext cx="10711815" cy="152400"/>
            </a:xfrm>
            <a:custGeom>
              <a:avLst/>
              <a:gdLst/>
              <a:ahLst/>
              <a:cxnLst/>
              <a:rect l="l" t="t" r="r" b="b"/>
              <a:pathLst>
                <a:path w="10711815" h="152400">
                  <a:moveTo>
                    <a:pt x="0" y="0"/>
                  </a:moveTo>
                  <a:lnTo>
                    <a:pt x="10711815" y="0"/>
                  </a:lnTo>
                  <a:lnTo>
                    <a:pt x="10711815" y="152400"/>
                  </a:lnTo>
                  <a:lnTo>
                    <a:pt x="0" y="152400"/>
                  </a:lnTo>
                  <a:lnTo>
                    <a:pt x="0" y="0"/>
                  </a:lnTo>
                  <a:close/>
                </a:path>
              </a:pathLst>
            </a:custGeom>
            <a:blipFill>
              <a:blip r:embed="rId3"/>
              <a:stretch>
                <a:fillRect t="-26" b="-26"/>
              </a:stretch>
            </a:blipFill>
          </p:spPr>
        </p:sp>
      </p:grpSp>
      <p:grpSp>
        <p:nvGrpSpPr>
          <p:cNvPr id="35" name="Group 35"/>
          <p:cNvGrpSpPr>
            <a:grpSpLocks noChangeAspect="1"/>
          </p:cNvGrpSpPr>
          <p:nvPr/>
        </p:nvGrpSpPr>
        <p:grpSpPr>
          <a:xfrm>
            <a:off x="12914040" y="6653659"/>
            <a:ext cx="740122" cy="740123"/>
            <a:chOff x="0" y="0"/>
            <a:chExt cx="986830" cy="986830"/>
          </a:xfrm>
        </p:grpSpPr>
        <p:sp>
          <p:nvSpPr>
            <p:cNvPr id="36" name="Freeform 36" descr="preencoded.png"/>
            <p:cNvSpPr/>
            <p:nvPr/>
          </p:nvSpPr>
          <p:spPr>
            <a:xfrm>
              <a:off x="0" y="0"/>
              <a:ext cx="986790" cy="986790"/>
            </a:xfrm>
            <a:custGeom>
              <a:avLst/>
              <a:gdLst/>
              <a:ahLst/>
              <a:cxnLst/>
              <a:rect l="l" t="t" r="r" b="b"/>
              <a:pathLst>
                <a:path w="986790" h="986790">
                  <a:moveTo>
                    <a:pt x="0" y="0"/>
                  </a:moveTo>
                  <a:lnTo>
                    <a:pt x="986790" y="0"/>
                  </a:lnTo>
                  <a:lnTo>
                    <a:pt x="986790" y="986790"/>
                  </a:lnTo>
                  <a:lnTo>
                    <a:pt x="0" y="986790"/>
                  </a:lnTo>
                  <a:lnTo>
                    <a:pt x="0" y="0"/>
                  </a:lnTo>
                  <a:close/>
                </a:path>
              </a:pathLst>
            </a:custGeom>
            <a:blipFill>
              <a:blip r:embed="rId4"/>
              <a:stretch>
                <a:fillRect r="-4" b="-4"/>
              </a:stretch>
            </a:blipFill>
          </p:spPr>
        </p:sp>
      </p:grpSp>
      <p:grpSp>
        <p:nvGrpSpPr>
          <p:cNvPr id="37" name="Group 37"/>
          <p:cNvGrpSpPr>
            <a:grpSpLocks noChangeAspect="1"/>
          </p:cNvGrpSpPr>
          <p:nvPr/>
        </p:nvGrpSpPr>
        <p:grpSpPr>
          <a:xfrm>
            <a:off x="13136091" y="6838652"/>
            <a:ext cx="296019" cy="369986"/>
            <a:chOff x="0" y="0"/>
            <a:chExt cx="394692" cy="493315"/>
          </a:xfrm>
        </p:grpSpPr>
        <p:sp>
          <p:nvSpPr>
            <p:cNvPr id="38" name="Freeform 38" descr="preencoded.png"/>
            <p:cNvSpPr/>
            <p:nvPr/>
          </p:nvSpPr>
          <p:spPr>
            <a:xfrm>
              <a:off x="0" y="0"/>
              <a:ext cx="394716" cy="493268"/>
            </a:xfrm>
            <a:custGeom>
              <a:avLst/>
              <a:gdLst/>
              <a:ahLst/>
              <a:cxnLst/>
              <a:rect l="l" t="t" r="r" b="b"/>
              <a:pathLst>
                <a:path w="394716" h="493268">
                  <a:moveTo>
                    <a:pt x="0" y="0"/>
                  </a:moveTo>
                  <a:lnTo>
                    <a:pt x="394716" y="0"/>
                  </a:lnTo>
                  <a:lnTo>
                    <a:pt x="394716" y="493268"/>
                  </a:lnTo>
                  <a:lnTo>
                    <a:pt x="0" y="493268"/>
                  </a:lnTo>
                  <a:lnTo>
                    <a:pt x="0" y="0"/>
                  </a:lnTo>
                  <a:close/>
                </a:path>
              </a:pathLst>
            </a:custGeom>
            <a:blipFill>
              <a:blip r:embed="rId8"/>
              <a:stretch>
                <a:fillRect t="-327" r="6" b="-337"/>
              </a:stretch>
            </a:blipFill>
          </p:spPr>
        </p:sp>
      </p:grpSp>
      <p:sp>
        <p:nvSpPr>
          <p:cNvPr id="39" name="TextBox 39"/>
          <p:cNvSpPr txBox="1"/>
          <p:nvPr/>
        </p:nvSpPr>
        <p:spPr>
          <a:xfrm>
            <a:off x="9542413" y="7621340"/>
            <a:ext cx="4627710" cy="448628"/>
          </a:xfrm>
          <a:prstGeom prst="rect">
            <a:avLst/>
          </a:prstGeom>
        </p:spPr>
        <p:txBody>
          <a:bodyPr lIns="0" tIns="0" rIns="0" bIns="0" rtlCol="0" anchor="t">
            <a:spAutoFit/>
          </a:bodyPr>
          <a:lstStyle/>
          <a:p>
            <a:pPr algn="l">
              <a:lnSpc>
                <a:spcPts val="3562"/>
              </a:lnSpc>
            </a:pPr>
            <a:r>
              <a:rPr lang="en-US" sz="2849">
                <a:solidFill>
                  <a:srgbClr val="00BF63"/>
                </a:solidFill>
                <a:latin typeface="Lora"/>
                <a:ea typeface="Lora"/>
                <a:cs typeface="Lora"/>
                <a:sym typeface="Lora"/>
              </a:rPr>
              <a:t>Reduced Human Error</a:t>
            </a:r>
          </a:p>
        </p:txBody>
      </p:sp>
      <p:sp>
        <p:nvSpPr>
          <p:cNvPr id="40" name="TextBox 40"/>
          <p:cNvSpPr txBox="1"/>
          <p:nvPr/>
        </p:nvSpPr>
        <p:spPr>
          <a:xfrm>
            <a:off x="9542413" y="8055769"/>
            <a:ext cx="7483525" cy="1539374"/>
          </a:xfrm>
          <a:prstGeom prst="rect">
            <a:avLst/>
          </a:prstGeom>
        </p:spPr>
        <p:txBody>
          <a:bodyPr lIns="0" tIns="0" rIns="0" bIns="0" rtlCol="0" anchor="t">
            <a:spAutoFit/>
          </a:bodyPr>
          <a:lstStyle/>
          <a:p>
            <a:pPr algn="l">
              <a:lnSpc>
                <a:spcPts val="4168"/>
              </a:lnSpc>
            </a:pPr>
            <a:r>
              <a:rPr lang="en-US" sz="2637">
                <a:solidFill>
                  <a:srgbClr val="D6E5EF"/>
                </a:solidFill>
                <a:latin typeface="Source Sans Pro"/>
                <a:ea typeface="Source Sans Pro"/>
                <a:cs typeface="Source Sans Pro"/>
                <a:sym typeface="Source Sans Pro"/>
              </a:rPr>
              <a:t>By automating detection, deep learning significantly reduces human error and subjectivity, ensuring consistent and reliable diagnoses.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980926" y="852190"/>
            <a:ext cx="12193362" cy="448628"/>
          </a:xfrm>
          <a:prstGeom prst="rect">
            <a:avLst/>
          </a:prstGeom>
        </p:spPr>
        <p:txBody>
          <a:bodyPr lIns="0" tIns="0" rIns="0" bIns="0" rtlCol="0" anchor="t">
            <a:spAutoFit/>
          </a:bodyPr>
          <a:lstStyle/>
          <a:p>
            <a:pPr algn="l">
              <a:lnSpc>
                <a:spcPts val="3562"/>
              </a:lnSpc>
            </a:pPr>
            <a:r>
              <a:rPr lang="en-US" sz="2849">
                <a:solidFill>
                  <a:srgbClr val="F98AC7"/>
                </a:solidFill>
                <a:latin typeface="Lora"/>
                <a:ea typeface="Lora"/>
                <a:cs typeface="Lora"/>
                <a:sym typeface="Lora"/>
              </a:rPr>
              <a:t>Potato Diseases detection Using Deep Learning</a:t>
            </a:r>
          </a:p>
        </p:txBody>
      </p:sp>
      <p:sp>
        <p:nvSpPr>
          <p:cNvPr id="7" name="TextBox 7"/>
          <p:cNvSpPr txBox="1"/>
          <p:nvPr/>
        </p:nvSpPr>
        <p:spPr>
          <a:xfrm>
            <a:off x="980926" y="1457920"/>
            <a:ext cx="15828345" cy="732155"/>
          </a:xfrm>
          <a:prstGeom prst="rect">
            <a:avLst/>
          </a:prstGeom>
        </p:spPr>
        <p:txBody>
          <a:bodyPr lIns="0" tIns="0" rIns="0" bIns="0" rtlCol="0" anchor="t">
            <a:spAutoFit/>
          </a:bodyPr>
          <a:lstStyle/>
          <a:p>
            <a:pPr algn="l">
              <a:lnSpc>
                <a:spcPts val="5874"/>
              </a:lnSpc>
            </a:pPr>
            <a:r>
              <a:rPr lang="en-US" sz="4699">
                <a:solidFill>
                  <a:srgbClr val="F98AC7"/>
                </a:solidFill>
                <a:latin typeface="Lora"/>
                <a:ea typeface="Lora"/>
                <a:cs typeface="Lora"/>
                <a:sym typeface="Lora"/>
              </a:rPr>
              <a:t>From Pixels to Diagnosis: How Deep Learning Works</a:t>
            </a:r>
          </a:p>
        </p:txBody>
      </p:sp>
      <p:sp>
        <p:nvSpPr>
          <p:cNvPr id="8" name="TextBox 8"/>
          <p:cNvSpPr txBox="1"/>
          <p:nvPr/>
        </p:nvSpPr>
        <p:spPr>
          <a:xfrm>
            <a:off x="980926" y="2461171"/>
            <a:ext cx="16326147" cy="1062462"/>
          </a:xfrm>
          <a:prstGeom prst="rect">
            <a:avLst/>
          </a:prstGeom>
        </p:spPr>
        <p:txBody>
          <a:bodyPr lIns="0" tIns="0" rIns="0" bIns="0" rtlCol="0" anchor="t">
            <a:spAutoFit/>
          </a:bodyPr>
          <a:lstStyle/>
          <a:p>
            <a:pPr algn="l">
              <a:lnSpc>
                <a:spcPts val="4369"/>
              </a:lnSpc>
            </a:pPr>
            <a:r>
              <a:rPr lang="en-US" sz="2674">
                <a:solidFill>
                  <a:srgbClr val="D6E5EF"/>
                </a:solidFill>
                <a:latin typeface="Source Sans Pro"/>
                <a:ea typeface="Source Sans Pro"/>
                <a:cs typeface="Source Sans Pro"/>
                <a:sym typeface="Source Sans Pro"/>
              </a:rPr>
              <a:t>Deep learning models process images to identify and classify potato diseases, providing quick and accurate diagnoses.</a:t>
            </a:r>
          </a:p>
        </p:txBody>
      </p:sp>
      <p:sp>
        <p:nvSpPr>
          <p:cNvPr id="9" name="TextBox 9"/>
          <p:cNvSpPr txBox="1"/>
          <p:nvPr/>
        </p:nvSpPr>
        <p:spPr>
          <a:xfrm>
            <a:off x="3034010" y="3924151"/>
            <a:ext cx="2885182" cy="448628"/>
          </a:xfrm>
          <a:prstGeom prst="rect">
            <a:avLst/>
          </a:prstGeom>
        </p:spPr>
        <p:txBody>
          <a:bodyPr lIns="0" tIns="0" rIns="0" bIns="0" rtlCol="0" anchor="t">
            <a:spAutoFit/>
          </a:bodyPr>
          <a:lstStyle/>
          <a:p>
            <a:pPr algn="r">
              <a:lnSpc>
                <a:spcPts val="3562"/>
              </a:lnSpc>
            </a:pPr>
            <a:r>
              <a:rPr lang="en-US" sz="2849">
                <a:solidFill>
                  <a:srgbClr val="C1FF72"/>
                </a:solidFill>
                <a:latin typeface="Lora"/>
                <a:ea typeface="Lora"/>
                <a:cs typeface="Lora"/>
                <a:sym typeface="Lora"/>
              </a:rPr>
              <a:t>Image Capture</a:t>
            </a:r>
          </a:p>
        </p:txBody>
      </p:sp>
      <p:sp>
        <p:nvSpPr>
          <p:cNvPr id="10" name="TextBox 10"/>
          <p:cNvSpPr txBox="1"/>
          <p:nvPr/>
        </p:nvSpPr>
        <p:spPr>
          <a:xfrm>
            <a:off x="980926" y="4346079"/>
            <a:ext cx="4938266" cy="2096665"/>
          </a:xfrm>
          <a:prstGeom prst="rect">
            <a:avLst/>
          </a:prstGeom>
        </p:spPr>
        <p:txBody>
          <a:bodyPr lIns="0" tIns="0" rIns="0" bIns="0" rtlCol="0" anchor="t">
            <a:spAutoFit/>
          </a:bodyPr>
          <a:lstStyle/>
          <a:p>
            <a:pPr algn="r">
              <a:lnSpc>
                <a:spcPts val="4205"/>
              </a:lnSpc>
            </a:pPr>
            <a:r>
              <a:rPr lang="en-US" sz="2574">
                <a:solidFill>
                  <a:srgbClr val="D6E5EF"/>
                </a:solidFill>
                <a:latin typeface="Source Sans Pro"/>
                <a:ea typeface="Source Sans Pro"/>
                <a:cs typeface="Source Sans Pro"/>
                <a:sym typeface="Source Sans Pro"/>
              </a:rPr>
              <a:t>Images of potato leaves are captured using various devices like smartphones or drones, providing a visual input for the model.</a:t>
            </a:r>
          </a:p>
        </p:txBody>
      </p:sp>
      <p:grpSp>
        <p:nvGrpSpPr>
          <p:cNvPr id="11" name="Group 11"/>
          <p:cNvGrpSpPr>
            <a:grpSpLocks noChangeAspect="1"/>
          </p:cNvGrpSpPr>
          <p:nvPr/>
        </p:nvGrpSpPr>
        <p:grpSpPr>
          <a:xfrm>
            <a:off x="6286946" y="3467695"/>
            <a:ext cx="5714108" cy="5714108"/>
            <a:chOff x="0" y="0"/>
            <a:chExt cx="7618810" cy="7618810"/>
          </a:xfrm>
        </p:grpSpPr>
        <p:sp>
          <p:nvSpPr>
            <p:cNvPr id="12" name="Freeform 12" descr="preencoded.png"/>
            <p:cNvSpPr/>
            <p:nvPr/>
          </p:nvSpPr>
          <p:spPr>
            <a:xfrm>
              <a:off x="0" y="0"/>
              <a:ext cx="7618857" cy="7618857"/>
            </a:xfrm>
            <a:custGeom>
              <a:avLst/>
              <a:gdLst/>
              <a:ahLst/>
              <a:cxnLst/>
              <a:rect l="l" t="t" r="r" b="b"/>
              <a:pathLst>
                <a:path w="7618857" h="7618857">
                  <a:moveTo>
                    <a:pt x="0" y="0"/>
                  </a:moveTo>
                  <a:lnTo>
                    <a:pt x="7618857" y="0"/>
                  </a:lnTo>
                  <a:lnTo>
                    <a:pt x="7618857" y="7618857"/>
                  </a:lnTo>
                  <a:lnTo>
                    <a:pt x="0" y="7618857"/>
                  </a:lnTo>
                  <a:lnTo>
                    <a:pt x="0" y="0"/>
                  </a:lnTo>
                  <a:close/>
                </a:path>
              </a:pathLst>
            </a:custGeom>
            <a:blipFill>
              <a:blip r:embed="rId3"/>
              <a:stretch>
                <a:fillRect/>
              </a:stretch>
            </a:blipFill>
          </p:spPr>
        </p:sp>
      </p:grpSp>
      <p:grpSp>
        <p:nvGrpSpPr>
          <p:cNvPr id="13" name="Group 13"/>
          <p:cNvGrpSpPr>
            <a:grpSpLocks noChangeAspect="1"/>
          </p:cNvGrpSpPr>
          <p:nvPr/>
        </p:nvGrpSpPr>
        <p:grpSpPr>
          <a:xfrm>
            <a:off x="7568729" y="4659139"/>
            <a:ext cx="366861" cy="458540"/>
            <a:chOff x="0" y="0"/>
            <a:chExt cx="489148" cy="611387"/>
          </a:xfrm>
        </p:grpSpPr>
        <p:sp>
          <p:nvSpPr>
            <p:cNvPr id="14" name="Freeform 14" descr="preencoded.png"/>
            <p:cNvSpPr/>
            <p:nvPr/>
          </p:nvSpPr>
          <p:spPr>
            <a:xfrm>
              <a:off x="0" y="0"/>
              <a:ext cx="489204" cy="611378"/>
            </a:xfrm>
            <a:custGeom>
              <a:avLst/>
              <a:gdLst/>
              <a:ahLst/>
              <a:cxnLst/>
              <a:rect l="l" t="t" r="r" b="b"/>
              <a:pathLst>
                <a:path w="489204" h="611378">
                  <a:moveTo>
                    <a:pt x="0" y="0"/>
                  </a:moveTo>
                  <a:lnTo>
                    <a:pt x="489204" y="0"/>
                  </a:lnTo>
                  <a:lnTo>
                    <a:pt x="489204" y="611378"/>
                  </a:lnTo>
                  <a:lnTo>
                    <a:pt x="0" y="611378"/>
                  </a:lnTo>
                  <a:lnTo>
                    <a:pt x="0" y="0"/>
                  </a:lnTo>
                  <a:close/>
                </a:path>
              </a:pathLst>
            </a:custGeom>
            <a:blipFill>
              <a:blip r:embed="rId4"/>
              <a:stretch>
                <a:fillRect l="-777" r="-765" b="-1"/>
              </a:stretch>
            </a:blipFill>
          </p:spPr>
        </p:sp>
      </p:grpSp>
      <p:sp>
        <p:nvSpPr>
          <p:cNvPr id="15" name="TextBox 15"/>
          <p:cNvSpPr txBox="1"/>
          <p:nvPr/>
        </p:nvSpPr>
        <p:spPr>
          <a:xfrm>
            <a:off x="12372529" y="3121610"/>
            <a:ext cx="2885183" cy="448628"/>
          </a:xfrm>
          <a:prstGeom prst="rect">
            <a:avLst/>
          </a:prstGeom>
        </p:spPr>
        <p:txBody>
          <a:bodyPr lIns="0" tIns="0" rIns="0" bIns="0" rtlCol="0" anchor="t">
            <a:spAutoFit/>
          </a:bodyPr>
          <a:lstStyle/>
          <a:p>
            <a:pPr algn="l">
              <a:lnSpc>
                <a:spcPts val="3562"/>
              </a:lnSpc>
            </a:pPr>
            <a:r>
              <a:rPr lang="en-US" sz="2849">
                <a:solidFill>
                  <a:srgbClr val="C1FF72"/>
                </a:solidFill>
                <a:latin typeface="Lora"/>
                <a:ea typeface="Lora"/>
                <a:cs typeface="Lora"/>
                <a:sym typeface="Lora"/>
              </a:rPr>
              <a:t>Dataset Training</a:t>
            </a:r>
          </a:p>
        </p:txBody>
      </p:sp>
      <p:sp>
        <p:nvSpPr>
          <p:cNvPr id="16" name="TextBox 16"/>
          <p:cNvSpPr txBox="1"/>
          <p:nvPr/>
        </p:nvSpPr>
        <p:spPr>
          <a:xfrm>
            <a:off x="12368808" y="3657964"/>
            <a:ext cx="5540308" cy="2091436"/>
          </a:xfrm>
          <a:prstGeom prst="rect">
            <a:avLst/>
          </a:prstGeom>
        </p:spPr>
        <p:txBody>
          <a:bodyPr lIns="0" tIns="0" rIns="0" bIns="0" rtlCol="0" anchor="t">
            <a:spAutoFit/>
          </a:bodyPr>
          <a:lstStyle/>
          <a:p>
            <a:pPr algn="l">
              <a:lnSpc>
                <a:spcPts val="3316"/>
              </a:lnSpc>
            </a:pPr>
            <a:r>
              <a:rPr lang="en-US" sz="2674">
                <a:solidFill>
                  <a:srgbClr val="D6E5EF"/>
                </a:solidFill>
                <a:latin typeface="Source Sans Pro"/>
                <a:ea typeface="Source Sans Pro"/>
                <a:cs typeface="Source Sans Pro"/>
                <a:sym typeface="Source Sans Pro"/>
              </a:rPr>
              <a:t>Models are trained on extensive datasets, such as PlantVillage, which contains over 2,000 potato images covering various diseases and healthy samples.</a:t>
            </a:r>
          </a:p>
        </p:txBody>
      </p:sp>
      <p:grpSp>
        <p:nvGrpSpPr>
          <p:cNvPr id="17" name="Group 17"/>
          <p:cNvGrpSpPr>
            <a:grpSpLocks noChangeAspect="1"/>
          </p:cNvGrpSpPr>
          <p:nvPr/>
        </p:nvGrpSpPr>
        <p:grpSpPr>
          <a:xfrm>
            <a:off x="6286946" y="3467695"/>
            <a:ext cx="5714108" cy="5714108"/>
            <a:chOff x="0" y="0"/>
            <a:chExt cx="7618810" cy="7618810"/>
          </a:xfrm>
        </p:grpSpPr>
        <p:sp>
          <p:nvSpPr>
            <p:cNvPr id="18" name="Freeform 18" descr="preencoded.png"/>
            <p:cNvSpPr/>
            <p:nvPr/>
          </p:nvSpPr>
          <p:spPr>
            <a:xfrm>
              <a:off x="0" y="0"/>
              <a:ext cx="7618857" cy="7618857"/>
            </a:xfrm>
            <a:custGeom>
              <a:avLst/>
              <a:gdLst/>
              <a:ahLst/>
              <a:cxnLst/>
              <a:rect l="l" t="t" r="r" b="b"/>
              <a:pathLst>
                <a:path w="7618857" h="7618857">
                  <a:moveTo>
                    <a:pt x="0" y="0"/>
                  </a:moveTo>
                  <a:lnTo>
                    <a:pt x="7618857" y="0"/>
                  </a:lnTo>
                  <a:lnTo>
                    <a:pt x="7618857" y="7618857"/>
                  </a:lnTo>
                  <a:lnTo>
                    <a:pt x="0" y="7618857"/>
                  </a:lnTo>
                  <a:lnTo>
                    <a:pt x="0" y="0"/>
                  </a:lnTo>
                  <a:close/>
                </a:path>
              </a:pathLst>
            </a:custGeom>
            <a:blipFill>
              <a:blip r:embed="rId5"/>
              <a:stretch>
                <a:fillRect/>
              </a:stretch>
            </a:blipFill>
          </p:spPr>
        </p:sp>
      </p:grpSp>
      <p:grpSp>
        <p:nvGrpSpPr>
          <p:cNvPr id="19" name="Group 19"/>
          <p:cNvGrpSpPr>
            <a:grpSpLocks noChangeAspect="1"/>
          </p:cNvGrpSpPr>
          <p:nvPr/>
        </p:nvGrpSpPr>
        <p:grpSpPr>
          <a:xfrm>
            <a:off x="9896251" y="4327996"/>
            <a:ext cx="366861" cy="458540"/>
            <a:chOff x="0" y="0"/>
            <a:chExt cx="489148" cy="611387"/>
          </a:xfrm>
        </p:grpSpPr>
        <p:sp>
          <p:nvSpPr>
            <p:cNvPr id="20" name="Freeform 20" descr="preencoded.png"/>
            <p:cNvSpPr/>
            <p:nvPr/>
          </p:nvSpPr>
          <p:spPr>
            <a:xfrm>
              <a:off x="0" y="0"/>
              <a:ext cx="489204" cy="611378"/>
            </a:xfrm>
            <a:custGeom>
              <a:avLst/>
              <a:gdLst/>
              <a:ahLst/>
              <a:cxnLst/>
              <a:rect l="l" t="t" r="r" b="b"/>
              <a:pathLst>
                <a:path w="489204" h="611378">
                  <a:moveTo>
                    <a:pt x="0" y="0"/>
                  </a:moveTo>
                  <a:lnTo>
                    <a:pt x="489204" y="0"/>
                  </a:lnTo>
                  <a:lnTo>
                    <a:pt x="489204" y="611378"/>
                  </a:lnTo>
                  <a:lnTo>
                    <a:pt x="0" y="611378"/>
                  </a:lnTo>
                  <a:lnTo>
                    <a:pt x="0" y="0"/>
                  </a:lnTo>
                  <a:close/>
                </a:path>
              </a:pathLst>
            </a:custGeom>
            <a:blipFill>
              <a:blip r:embed="rId6"/>
              <a:stretch>
                <a:fillRect l="-777" r="-765" b="-1"/>
              </a:stretch>
            </a:blipFill>
          </p:spPr>
        </p:sp>
      </p:grpSp>
      <p:sp>
        <p:nvSpPr>
          <p:cNvPr id="21" name="TextBox 21"/>
          <p:cNvSpPr txBox="1"/>
          <p:nvPr/>
        </p:nvSpPr>
        <p:spPr>
          <a:xfrm>
            <a:off x="12433846" y="5827601"/>
            <a:ext cx="4131840" cy="430213"/>
          </a:xfrm>
          <a:prstGeom prst="rect">
            <a:avLst/>
          </a:prstGeom>
        </p:spPr>
        <p:txBody>
          <a:bodyPr lIns="0" tIns="0" rIns="0" bIns="0" rtlCol="0" anchor="t">
            <a:spAutoFit/>
          </a:bodyPr>
          <a:lstStyle/>
          <a:p>
            <a:pPr algn="l">
              <a:lnSpc>
                <a:spcPts val="3437"/>
              </a:lnSpc>
            </a:pPr>
            <a:r>
              <a:rPr lang="en-US" sz="2749">
                <a:solidFill>
                  <a:srgbClr val="C1FF72"/>
                </a:solidFill>
                <a:latin typeface="Lora"/>
                <a:ea typeface="Lora"/>
                <a:cs typeface="Lora"/>
                <a:sym typeface="Lora"/>
              </a:rPr>
              <a:t>Model Architectures</a:t>
            </a:r>
          </a:p>
        </p:txBody>
      </p:sp>
      <p:sp>
        <p:nvSpPr>
          <p:cNvPr id="22" name="TextBox 22"/>
          <p:cNvSpPr txBox="1"/>
          <p:nvPr/>
        </p:nvSpPr>
        <p:spPr>
          <a:xfrm>
            <a:off x="12372529" y="6286389"/>
            <a:ext cx="5417673" cy="1487900"/>
          </a:xfrm>
          <a:prstGeom prst="rect">
            <a:avLst/>
          </a:prstGeom>
        </p:spPr>
        <p:txBody>
          <a:bodyPr lIns="0" tIns="0" rIns="0" bIns="0" rtlCol="0" anchor="t">
            <a:spAutoFit/>
          </a:bodyPr>
          <a:lstStyle/>
          <a:p>
            <a:pPr algn="l">
              <a:lnSpc>
                <a:spcPts val="2969"/>
              </a:lnSpc>
            </a:pPr>
            <a:r>
              <a:rPr lang="en-US" sz="2674">
                <a:solidFill>
                  <a:srgbClr val="D6E5EF"/>
                </a:solidFill>
                <a:latin typeface="Source Sans Pro"/>
                <a:ea typeface="Source Sans Pro"/>
                <a:cs typeface="Source Sans Pro"/>
                <a:sym typeface="Source Sans Pro"/>
              </a:rPr>
              <a:t>Common deep learning architectures like ResNet-50 and InceptionV3 are employed for their robust image classification capabilities.</a:t>
            </a:r>
          </a:p>
        </p:txBody>
      </p:sp>
      <p:grpSp>
        <p:nvGrpSpPr>
          <p:cNvPr id="23" name="Group 23"/>
          <p:cNvGrpSpPr>
            <a:grpSpLocks noChangeAspect="1"/>
          </p:cNvGrpSpPr>
          <p:nvPr/>
        </p:nvGrpSpPr>
        <p:grpSpPr>
          <a:xfrm>
            <a:off x="6286946" y="3467695"/>
            <a:ext cx="5714108" cy="5714108"/>
            <a:chOff x="0" y="0"/>
            <a:chExt cx="7618810" cy="7618810"/>
          </a:xfrm>
        </p:grpSpPr>
        <p:sp>
          <p:nvSpPr>
            <p:cNvPr id="24" name="Freeform 24" descr="preencoded.png"/>
            <p:cNvSpPr/>
            <p:nvPr/>
          </p:nvSpPr>
          <p:spPr>
            <a:xfrm>
              <a:off x="0" y="0"/>
              <a:ext cx="7618857" cy="7618857"/>
            </a:xfrm>
            <a:custGeom>
              <a:avLst/>
              <a:gdLst/>
              <a:ahLst/>
              <a:cxnLst/>
              <a:rect l="l" t="t" r="r" b="b"/>
              <a:pathLst>
                <a:path w="7618857" h="7618857">
                  <a:moveTo>
                    <a:pt x="0" y="0"/>
                  </a:moveTo>
                  <a:lnTo>
                    <a:pt x="7618857" y="0"/>
                  </a:lnTo>
                  <a:lnTo>
                    <a:pt x="7618857" y="7618857"/>
                  </a:lnTo>
                  <a:lnTo>
                    <a:pt x="0" y="7618857"/>
                  </a:lnTo>
                  <a:lnTo>
                    <a:pt x="0" y="0"/>
                  </a:lnTo>
                  <a:close/>
                </a:path>
              </a:pathLst>
            </a:custGeom>
            <a:blipFill>
              <a:blip r:embed="rId7"/>
              <a:stretch>
                <a:fillRect/>
              </a:stretch>
            </a:blipFill>
          </p:spPr>
        </p:sp>
      </p:grpSp>
      <p:grpSp>
        <p:nvGrpSpPr>
          <p:cNvPr id="25" name="Group 25"/>
          <p:cNvGrpSpPr>
            <a:grpSpLocks noChangeAspect="1"/>
          </p:cNvGrpSpPr>
          <p:nvPr/>
        </p:nvGrpSpPr>
        <p:grpSpPr>
          <a:xfrm>
            <a:off x="10930607" y="6439272"/>
            <a:ext cx="366861" cy="458540"/>
            <a:chOff x="0" y="0"/>
            <a:chExt cx="489148" cy="611387"/>
          </a:xfrm>
        </p:grpSpPr>
        <p:sp>
          <p:nvSpPr>
            <p:cNvPr id="26" name="Freeform 26" descr="preencoded.png"/>
            <p:cNvSpPr/>
            <p:nvPr/>
          </p:nvSpPr>
          <p:spPr>
            <a:xfrm>
              <a:off x="0" y="0"/>
              <a:ext cx="489204" cy="611378"/>
            </a:xfrm>
            <a:custGeom>
              <a:avLst/>
              <a:gdLst/>
              <a:ahLst/>
              <a:cxnLst/>
              <a:rect l="l" t="t" r="r" b="b"/>
              <a:pathLst>
                <a:path w="489204" h="611378">
                  <a:moveTo>
                    <a:pt x="0" y="0"/>
                  </a:moveTo>
                  <a:lnTo>
                    <a:pt x="489204" y="0"/>
                  </a:lnTo>
                  <a:lnTo>
                    <a:pt x="489204" y="611378"/>
                  </a:lnTo>
                  <a:lnTo>
                    <a:pt x="0" y="611378"/>
                  </a:lnTo>
                  <a:lnTo>
                    <a:pt x="0" y="0"/>
                  </a:lnTo>
                  <a:close/>
                </a:path>
              </a:pathLst>
            </a:custGeom>
            <a:blipFill>
              <a:blip r:embed="rId8"/>
              <a:stretch>
                <a:fillRect l="-777" r="-765" b="-1"/>
              </a:stretch>
            </a:blipFill>
          </p:spPr>
        </p:sp>
      </p:grpSp>
      <p:sp>
        <p:nvSpPr>
          <p:cNvPr id="27" name="TextBox 27"/>
          <p:cNvSpPr txBox="1"/>
          <p:nvPr/>
        </p:nvSpPr>
        <p:spPr>
          <a:xfrm>
            <a:off x="12368808" y="8045714"/>
            <a:ext cx="4254475" cy="448628"/>
          </a:xfrm>
          <a:prstGeom prst="rect">
            <a:avLst/>
          </a:prstGeom>
        </p:spPr>
        <p:txBody>
          <a:bodyPr lIns="0" tIns="0" rIns="0" bIns="0" rtlCol="0" anchor="t">
            <a:spAutoFit/>
          </a:bodyPr>
          <a:lstStyle/>
          <a:p>
            <a:pPr algn="l">
              <a:lnSpc>
                <a:spcPts val="3562"/>
              </a:lnSpc>
            </a:pPr>
            <a:r>
              <a:rPr lang="en-US" sz="2849">
                <a:solidFill>
                  <a:srgbClr val="C1FF72"/>
                </a:solidFill>
                <a:latin typeface="Lora"/>
                <a:ea typeface="Lora"/>
                <a:cs typeface="Lora"/>
                <a:sym typeface="Lora"/>
              </a:rPr>
              <a:t>Disease Identification</a:t>
            </a:r>
          </a:p>
        </p:txBody>
      </p:sp>
      <p:sp>
        <p:nvSpPr>
          <p:cNvPr id="28" name="TextBox 28"/>
          <p:cNvSpPr txBox="1"/>
          <p:nvPr/>
        </p:nvSpPr>
        <p:spPr>
          <a:xfrm>
            <a:off x="12368808" y="8657035"/>
            <a:ext cx="4734614" cy="1573838"/>
          </a:xfrm>
          <a:prstGeom prst="rect">
            <a:avLst/>
          </a:prstGeom>
        </p:spPr>
        <p:txBody>
          <a:bodyPr lIns="0" tIns="0" rIns="0" bIns="0" rtlCol="0" anchor="t">
            <a:spAutoFit/>
          </a:bodyPr>
          <a:lstStyle/>
          <a:p>
            <a:pPr algn="l">
              <a:lnSpc>
                <a:spcPts val="3103"/>
              </a:lnSpc>
            </a:pPr>
            <a:r>
              <a:rPr lang="en-US" sz="2564">
                <a:solidFill>
                  <a:srgbClr val="D6E5EF"/>
                </a:solidFill>
                <a:latin typeface="Source Sans Pro"/>
                <a:ea typeface="Source Sans Pro"/>
                <a:cs typeface="Source Sans Pro"/>
                <a:sym typeface="Source Sans Pro"/>
              </a:rPr>
              <a:t>The models analyze images to identify subtle disease signs, including lesions, discoloration, and changes in leaf texture.</a:t>
            </a:r>
          </a:p>
        </p:txBody>
      </p:sp>
      <p:grpSp>
        <p:nvGrpSpPr>
          <p:cNvPr id="29" name="Group 29"/>
          <p:cNvGrpSpPr>
            <a:grpSpLocks noChangeAspect="1"/>
          </p:cNvGrpSpPr>
          <p:nvPr/>
        </p:nvGrpSpPr>
        <p:grpSpPr>
          <a:xfrm>
            <a:off x="6286946" y="3467695"/>
            <a:ext cx="5714108" cy="5714108"/>
            <a:chOff x="0" y="0"/>
            <a:chExt cx="7618810" cy="7618810"/>
          </a:xfrm>
        </p:grpSpPr>
        <p:sp>
          <p:nvSpPr>
            <p:cNvPr id="30" name="Freeform 30" descr="preencoded.png"/>
            <p:cNvSpPr/>
            <p:nvPr/>
          </p:nvSpPr>
          <p:spPr>
            <a:xfrm>
              <a:off x="0" y="0"/>
              <a:ext cx="7618857" cy="7618857"/>
            </a:xfrm>
            <a:custGeom>
              <a:avLst/>
              <a:gdLst/>
              <a:ahLst/>
              <a:cxnLst/>
              <a:rect l="l" t="t" r="r" b="b"/>
              <a:pathLst>
                <a:path w="7618857" h="7618857">
                  <a:moveTo>
                    <a:pt x="0" y="0"/>
                  </a:moveTo>
                  <a:lnTo>
                    <a:pt x="7618857" y="0"/>
                  </a:lnTo>
                  <a:lnTo>
                    <a:pt x="7618857" y="7618857"/>
                  </a:lnTo>
                  <a:lnTo>
                    <a:pt x="0" y="7618857"/>
                  </a:lnTo>
                  <a:lnTo>
                    <a:pt x="0" y="0"/>
                  </a:lnTo>
                  <a:close/>
                </a:path>
              </a:pathLst>
            </a:custGeom>
            <a:blipFill>
              <a:blip r:embed="rId9"/>
              <a:stretch>
                <a:fillRect/>
              </a:stretch>
            </a:blipFill>
          </p:spPr>
        </p:sp>
      </p:grpSp>
      <p:grpSp>
        <p:nvGrpSpPr>
          <p:cNvPr id="31" name="Group 31"/>
          <p:cNvGrpSpPr>
            <a:grpSpLocks noChangeAspect="1"/>
          </p:cNvGrpSpPr>
          <p:nvPr/>
        </p:nvGrpSpPr>
        <p:grpSpPr>
          <a:xfrm>
            <a:off x="9242301" y="8075340"/>
            <a:ext cx="366861" cy="458540"/>
            <a:chOff x="0" y="0"/>
            <a:chExt cx="489148" cy="611387"/>
          </a:xfrm>
        </p:grpSpPr>
        <p:sp>
          <p:nvSpPr>
            <p:cNvPr id="32" name="Freeform 32" descr="preencoded.png"/>
            <p:cNvSpPr/>
            <p:nvPr/>
          </p:nvSpPr>
          <p:spPr>
            <a:xfrm>
              <a:off x="0" y="0"/>
              <a:ext cx="489204" cy="611378"/>
            </a:xfrm>
            <a:custGeom>
              <a:avLst/>
              <a:gdLst/>
              <a:ahLst/>
              <a:cxnLst/>
              <a:rect l="l" t="t" r="r" b="b"/>
              <a:pathLst>
                <a:path w="489204" h="611378">
                  <a:moveTo>
                    <a:pt x="0" y="0"/>
                  </a:moveTo>
                  <a:lnTo>
                    <a:pt x="489204" y="0"/>
                  </a:lnTo>
                  <a:lnTo>
                    <a:pt x="489204" y="611378"/>
                  </a:lnTo>
                  <a:lnTo>
                    <a:pt x="0" y="611378"/>
                  </a:lnTo>
                  <a:lnTo>
                    <a:pt x="0" y="0"/>
                  </a:lnTo>
                  <a:close/>
                </a:path>
              </a:pathLst>
            </a:custGeom>
            <a:blipFill>
              <a:blip r:embed="rId10"/>
              <a:stretch>
                <a:fillRect l="-777" r="-765" b="-1"/>
              </a:stretch>
            </a:blipFill>
          </p:spPr>
        </p:sp>
      </p:grpSp>
      <p:sp>
        <p:nvSpPr>
          <p:cNvPr id="33" name="TextBox 33"/>
          <p:cNvSpPr txBox="1"/>
          <p:nvPr/>
        </p:nvSpPr>
        <p:spPr>
          <a:xfrm>
            <a:off x="1028700" y="7198816"/>
            <a:ext cx="4890492" cy="448628"/>
          </a:xfrm>
          <a:prstGeom prst="rect">
            <a:avLst/>
          </a:prstGeom>
        </p:spPr>
        <p:txBody>
          <a:bodyPr lIns="0" tIns="0" rIns="0" bIns="0" rtlCol="0" anchor="t">
            <a:spAutoFit/>
          </a:bodyPr>
          <a:lstStyle/>
          <a:p>
            <a:pPr algn="r">
              <a:lnSpc>
                <a:spcPts val="3562"/>
              </a:lnSpc>
            </a:pPr>
            <a:r>
              <a:rPr lang="en-US" sz="2849">
                <a:solidFill>
                  <a:srgbClr val="C1FF72"/>
                </a:solidFill>
                <a:latin typeface="Lora"/>
                <a:ea typeface="Lora"/>
                <a:cs typeface="Lora"/>
                <a:sym typeface="Lora"/>
              </a:rPr>
              <a:t>Output &amp; Confidence</a:t>
            </a:r>
          </a:p>
        </p:txBody>
      </p:sp>
      <p:sp>
        <p:nvSpPr>
          <p:cNvPr id="34" name="TextBox 34"/>
          <p:cNvSpPr txBox="1"/>
          <p:nvPr/>
        </p:nvSpPr>
        <p:spPr>
          <a:xfrm>
            <a:off x="980926" y="7620744"/>
            <a:ext cx="4938266" cy="2167362"/>
          </a:xfrm>
          <a:prstGeom prst="rect">
            <a:avLst/>
          </a:prstGeom>
        </p:spPr>
        <p:txBody>
          <a:bodyPr lIns="0" tIns="0" rIns="0" bIns="0" rtlCol="0" anchor="t">
            <a:spAutoFit/>
          </a:bodyPr>
          <a:lstStyle/>
          <a:p>
            <a:pPr algn="r">
              <a:lnSpc>
                <a:spcPts val="4369"/>
              </a:lnSpc>
            </a:pPr>
            <a:r>
              <a:rPr lang="en-US" sz="2674">
                <a:solidFill>
                  <a:srgbClr val="D6E5EF"/>
                </a:solidFill>
                <a:latin typeface="Source Sans Pro"/>
                <a:ea typeface="Source Sans Pro"/>
                <a:cs typeface="Source Sans Pro"/>
                <a:sym typeface="Source Sans Pro"/>
              </a:rPr>
              <a:t>The output includes the predicted disease type and a confidence score, indicating the model's certainty in its diagnosis.</a:t>
            </a:r>
          </a:p>
        </p:txBody>
      </p:sp>
      <p:grpSp>
        <p:nvGrpSpPr>
          <p:cNvPr id="35" name="Group 35"/>
          <p:cNvGrpSpPr>
            <a:grpSpLocks noChangeAspect="1"/>
          </p:cNvGrpSpPr>
          <p:nvPr/>
        </p:nvGrpSpPr>
        <p:grpSpPr>
          <a:xfrm>
            <a:off x="6286946" y="3467695"/>
            <a:ext cx="5714108" cy="5714108"/>
            <a:chOff x="0" y="0"/>
            <a:chExt cx="7618810" cy="7618810"/>
          </a:xfrm>
        </p:grpSpPr>
        <p:sp>
          <p:nvSpPr>
            <p:cNvPr id="36" name="Freeform 36" descr="preencoded.png"/>
            <p:cNvSpPr/>
            <p:nvPr/>
          </p:nvSpPr>
          <p:spPr>
            <a:xfrm>
              <a:off x="0" y="0"/>
              <a:ext cx="7618857" cy="7618857"/>
            </a:xfrm>
            <a:custGeom>
              <a:avLst/>
              <a:gdLst/>
              <a:ahLst/>
              <a:cxnLst/>
              <a:rect l="l" t="t" r="r" b="b"/>
              <a:pathLst>
                <a:path w="7618857" h="7618857">
                  <a:moveTo>
                    <a:pt x="0" y="0"/>
                  </a:moveTo>
                  <a:lnTo>
                    <a:pt x="7618857" y="0"/>
                  </a:lnTo>
                  <a:lnTo>
                    <a:pt x="7618857" y="7618857"/>
                  </a:lnTo>
                  <a:lnTo>
                    <a:pt x="0" y="7618857"/>
                  </a:lnTo>
                  <a:lnTo>
                    <a:pt x="0" y="0"/>
                  </a:lnTo>
                  <a:close/>
                </a:path>
              </a:pathLst>
            </a:custGeom>
            <a:blipFill>
              <a:blip r:embed="rId11"/>
              <a:stretch>
                <a:fillRect/>
              </a:stretch>
            </a:blipFill>
          </p:spPr>
        </p:sp>
      </p:grpSp>
      <p:grpSp>
        <p:nvGrpSpPr>
          <p:cNvPr id="37" name="Group 37"/>
          <p:cNvGrpSpPr>
            <a:grpSpLocks noChangeAspect="1"/>
          </p:cNvGrpSpPr>
          <p:nvPr/>
        </p:nvGrpSpPr>
        <p:grpSpPr>
          <a:xfrm>
            <a:off x="7164511" y="6975202"/>
            <a:ext cx="366861" cy="458540"/>
            <a:chOff x="0" y="0"/>
            <a:chExt cx="489148" cy="611387"/>
          </a:xfrm>
        </p:grpSpPr>
        <p:sp>
          <p:nvSpPr>
            <p:cNvPr id="38" name="Freeform 38" descr="preencoded.png"/>
            <p:cNvSpPr/>
            <p:nvPr/>
          </p:nvSpPr>
          <p:spPr>
            <a:xfrm>
              <a:off x="0" y="0"/>
              <a:ext cx="489204" cy="611378"/>
            </a:xfrm>
            <a:custGeom>
              <a:avLst/>
              <a:gdLst/>
              <a:ahLst/>
              <a:cxnLst/>
              <a:rect l="l" t="t" r="r" b="b"/>
              <a:pathLst>
                <a:path w="489204" h="611378">
                  <a:moveTo>
                    <a:pt x="0" y="0"/>
                  </a:moveTo>
                  <a:lnTo>
                    <a:pt x="489204" y="0"/>
                  </a:lnTo>
                  <a:lnTo>
                    <a:pt x="489204" y="611378"/>
                  </a:lnTo>
                  <a:lnTo>
                    <a:pt x="0" y="611378"/>
                  </a:lnTo>
                  <a:lnTo>
                    <a:pt x="0" y="0"/>
                  </a:lnTo>
                  <a:close/>
                </a:path>
              </a:pathLst>
            </a:custGeom>
            <a:blipFill>
              <a:blip r:embed="rId12"/>
              <a:stretch>
                <a:fillRect l="-777" r="-765" b="-1"/>
              </a:stretch>
            </a:blip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1047155" y="1361480"/>
            <a:ext cx="9010184" cy="444467"/>
          </a:xfrm>
          <a:prstGeom prst="rect">
            <a:avLst/>
          </a:prstGeom>
        </p:spPr>
        <p:txBody>
          <a:bodyPr lIns="0" tIns="0" rIns="0" bIns="0" rtlCol="0" anchor="t">
            <a:spAutoFit/>
          </a:bodyPr>
          <a:lstStyle/>
          <a:p>
            <a:pPr algn="l">
              <a:lnSpc>
                <a:spcPts val="3505"/>
              </a:lnSpc>
            </a:pPr>
            <a:r>
              <a:rPr lang="en-US" sz="2774">
                <a:solidFill>
                  <a:srgbClr val="F98AC7"/>
                </a:solidFill>
                <a:latin typeface="Lora"/>
                <a:ea typeface="Lora"/>
                <a:cs typeface="Lora"/>
                <a:sym typeface="Lora"/>
              </a:rPr>
              <a:t>Potato Diseases detection Using Deep Learning</a:t>
            </a:r>
          </a:p>
        </p:txBody>
      </p:sp>
      <p:sp>
        <p:nvSpPr>
          <p:cNvPr id="7" name="TextBox 7"/>
          <p:cNvSpPr txBox="1"/>
          <p:nvPr/>
        </p:nvSpPr>
        <p:spPr>
          <a:xfrm>
            <a:off x="1047155" y="2017811"/>
            <a:ext cx="12155091" cy="788938"/>
          </a:xfrm>
          <a:prstGeom prst="rect">
            <a:avLst/>
          </a:prstGeom>
        </p:spPr>
        <p:txBody>
          <a:bodyPr lIns="0" tIns="0" rIns="0" bIns="0" rtlCol="0" anchor="t">
            <a:spAutoFit/>
          </a:bodyPr>
          <a:lstStyle/>
          <a:p>
            <a:pPr algn="l">
              <a:lnSpc>
                <a:spcPts val="6062"/>
              </a:lnSpc>
            </a:pPr>
            <a:r>
              <a:rPr lang="en-US" sz="4812">
                <a:solidFill>
                  <a:srgbClr val="F98AC7"/>
                </a:solidFill>
                <a:latin typeface="Lora"/>
                <a:ea typeface="Lora"/>
                <a:cs typeface="Lora"/>
                <a:sym typeface="Lora"/>
              </a:rPr>
              <a:t>Quantifiable Benefits: Precision and Speed</a:t>
            </a:r>
          </a:p>
        </p:txBody>
      </p:sp>
      <p:sp>
        <p:nvSpPr>
          <p:cNvPr id="8" name="TextBox 8"/>
          <p:cNvSpPr txBox="1"/>
          <p:nvPr/>
        </p:nvSpPr>
        <p:spPr>
          <a:xfrm>
            <a:off x="1047155" y="3094584"/>
            <a:ext cx="16193690" cy="4978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Deep learning brings tangible improvements to potato disease detection, delivering high accuracy and rapid results.</a:t>
            </a:r>
          </a:p>
        </p:txBody>
      </p:sp>
      <p:grpSp>
        <p:nvGrpSpPr>
          <p:cNvPr id="9" name="Group 9"/>
          <p:cNvGrpSpPr/>
          <p:nvPr/>
        </p:nvGrpSpPr>
        <p:grpSpPr>
          <a:xfrm>
            <a:off x="1047155" y="4043511"/>
            <a:ext cx="6546651" cy="327272"/>
            <a:chOff x="0" y="0"/>
            <a:chExt cx="8728868" cy="436363"/>
          </a:xfrm>
        </p:grpSpPr>
        <p:sp>
          <p:nvSpPr>
            <p:cNvPr id="10" name="Freeform 10"/>
            <p:cNvSpPr/>
            <p:nvPr/>
          </p:nvSpPr>
          <p:spPr>
            <a:xfrm>
              <a:off x="0" y="0"/>
              <a:ext cx="8728837" cy="436372"/>
            </a:xfrm>
            <a:custGeom>
              <a:avLst/>
              <a:gdLst/>
              <a:ahLst/>
              <a:cxnLst/>
              <a:rect l="l" t="t" r="r" b="b"/>
              <a:pathLst>
                <a:path w="8728837" h="436372">
                  <a:moveTo>
                    <a:pt x="0" y="52324"/>
                  </a:moveTo>
                  <a:cubicBezTo>
                    <a:pt x="0" y="23495"/>
                    <a:pt x="23495" y="0"/>
                    <a:pt x="52324" y="0"/>
                  </a:cubicBezTo>
                  <a:lnTo>
                    <a:pt x="8676513" y="0"/>
                  </a:lnTo>
                  <a:cubicBezTo>
                    <a:pt x="8705469" y="0"/>
                    <a:pt x="8728837" y="23495"/>
                    <a:pt x="8728837" y="52324"/>
                  </a:cubicBezTo>
                  <a:lnTo>
                    <a:pt x="8728837" y="384048"/>
                  </a:lnTo>
                  <a:cubicBezTo>
                    <a:pt x="8728837" y="413004"/>
                    <a:pt x="8705342" y="436372"/>
                    <a:pt x="8676513" y="436372"/>
                  </a:cubicBezTo>
                  <a:lnTo>
                    <a:pt x="52324" y="436372"/>
                  </a:lnTo>
                  <a:cubicBezTo>
                    <a:pt x="23495" y="436372"/>
                    <a:pt x="0" y="412877"/>
                    <a:pt x="0" y="384048"/>
                  </a:cubicBezTo>
                  <a:close/>
                </a:path>
              </a:pathLst>
            </a:custGeom>
            <a:solidFill>
              <a:srgbClr val="444752"/>
            </a:solidFill>
          </p:spPr>
        </p:sp>
      </p:grpSp>
      <p:grpSp>
        <p:nvGrpSpPr>
          <p:cNvPr id="11" name="Group 11"/>
          <p:cNvGrpSpPr>
            <a:grpSpLocks noChangeAspect="1"/>
          </p:cNvGrpSpPr>
          <p:nvPr/>
        </p:nvGrpSpPr>
        <p:grpSpPr>
          <a:xfrm>
            <a:off x="1047155" y="4043511"/>
            <a:ext cx="6219230" cy="327272"/>
            <a:chOff x="0" y="0"/>
            <a:chExt cx="8292307" cy="436363"/>
          </a:xfrm>
        </p:grpSpPr>
        <p:sp>
          <p:nvSpPr>
            <p:cNvPr id="12" name="Freeform 12" descr="preencoded.png"/>
            <p:cNvSpPr/>
            <p:nvPr/>
          </p:nvSpPr>
          <p:spPr>
            <a:xfrm>
              <a:off x="0" y="0"/>
              <a:ext cx="8292338" cy="436372"/>
            </a:xfrm>
            <a:custGeom>
              <a:avLst/>
              <a:gdLst/>
              <a:ahLst/>
              <a:cxnLst/>
              <a:rect l="l" t="t" r="r" b="b"/>
              <a:pathLst>
                <a:path w="8292338" h="436372">
                  <a:moveTo>
                    <a:pt x="0" y="0"/>
                  </a:moveTo>
                  <a:lnTo>
                    <a:pt x="8292338" y="0"/>
                  </a:lnTo>
                  <a:lnTo>
                    <a:pt x="8292338" y="436372"/>
                  </a:lnTo>
                  <a:lnTo>
                    <a:pt x="0" y="436372"/>
                  </a:lnTo>
                  <a:lnTo>
                    <a:pt x="0" y="0"/>
                  </a:lnTo>
                  <a:close/>
                </a:path>
              </a:pathLst>
            </a:custGeom>
            <a:blipFill>
              <a:blip r:embed="rId3"/>
              <a:stretch>
                <a:fillRect l="-533" r="-532" b="1"/>
              </a:stretch>
            </a:blipFill>
          </p:spPr>
        </p:sp>
      </p:grpSp>
      <p:sp>
        <p:nvSpPr>
          <p:cNvPr id="13" name="TextBox 13"/>
          <p:cNvSpPr txBox="1"/>
          <p:nvPr/>
        </p:nvSpPr>
        <p:spPr>
          <a:xfrm>
            <a:off x="7790110" y="4091136"/>
            <a:ext cx="1190179" cy="341313"/>
          </a:xfrm>
          <a:prstGeom prst="rect">
            <a:avLst/>
          </a:prstGeom>
        </p:spPr>
        <p:txBody>
          <a:bodyPr lIns="0" tIns="0" rIns="0" bIns="0" rtlCol="0" anchor="t">
            <a:spAutoFit/>
          </a:bodyPr>
          <a:lstStyle/>
          <a:p>
            <a:pPr algn="l">
              <a:lnSpc>
                <a:spcPts val="2562"/>
              </a:lnSpc>
            </a:pPr>
            <a:r>
              <a:rPr lang="en-US" sz="2562">
                <a:solidFill>
                  <a:srgbClr val="D6E5EF"/>
                </a:solidFill>
                <a:latin typeface="Lora"/>
                <a:ea typeface="Lora"/>
                <a:cs typeface="Lora"/>
                <a:sym typeface="Lora"/>
              </a:rPr>
              <a:t>95-99%</a:t>
            </a:r>
          </a:p>
        </p:txBody>
      </p:sp>
      <p:sp>
        <p:nvSpPr>
          <p:cNvPr id="14" name="TextBox 14"/>
          <p:cNvSpPr txBox="1"/>
          <p:nvPr/>
        </p:nvSpPr>
        <p:spPr>
          <a:xfrm>
            <a:off x="1047155" y="4669334"/>
            <a:ext cx="5266509" cy="462715"/>
          </a:xfrm>
          <a:prstGeom prst="rect">
            <a:avLst/>
          </a:prstGeom>
        </p:spPr>
        <p:txBody>
          <a:bodyPr lIns="0" tIns="0" rIns="0" bIns="0" rtlCol="0" anchor="t">
            <a:spAutoFit/>
          </a:bodyPr>
          <a:lstStyle/>
          <a:p>
            <a:pPr algn="l">
              <a:lnSpc>
                <a:spcPts val="3631"/>
              </a:lnSpc>
            </a:pPr>
            <a:r>
              <a:rPr lang="en-US" sz="2874">
                <a:solidFill>
                  <a:srgbClr val="FFDE59"/>
                </a:solidFill>
                <a:latin typeface="Lora"/>
                <a:ea typeface="Lora"/>
                <a:cs typeface="Lora"/>
                <a:sym typeface="Lora"/>
              </a:rPr>
              <a:t>Accuracy Achieved</a:t>
            </a:r>
          </a:p>
        </p:txBody>
      </p:sp>
      <p:sp>
        <p:nvSpPr>
          <p:cNvPr id="15" name="TextBox 15"/>
          <p:cNvSpPr txBox="1"/>
          <p:nvPr/>
        </p:nvSpPr>
        <p:spPr>
          <a:xfrm>
            <a:off x="1047155" y="5135166"/>
            <a:ext cx="7933135" cy="15646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Deep learning models achieve remarkable accuracy for common potato diseases, often ranging from 95% to 99%.</a:t>
            </a:r>
          </a:p>
        </p:txBody>
      </p:sp>
      <p:grpSp>
        <p:nvGrpSpPr>
          <p:cNvPr id="16" name="Group 16"/>
          <p:cNvGrpSpPr/>
          <p:nvPr/>
        </p:nvGrpSpPr>
        <p:grpSpPr>
          <a:xfrm>
            <a:off x="9307562" y="4043511"/>
            <a:ext cx="7293025" cy="327272"/>
            <a:chOff x="0" y="0"/>
            <a:chExt cx="9724033" cy="436363"/>
          </a:xfrm>
        </p:grpSpPr>
        <p:sp>
          <p:nvSpPr>
            <p:cNvPr id="17" name="Freeform 17"/>
            <p:cNvSpPr/>
            <p:nvPr/>
          </p:nvSpPr>
          <p:spPr>
            <a:xfrm>
              <a:off x="0" y="0"/>
              <a:ext cx="9724009" cy="436372"/>
            </a:xfrm>
            <a:custGeom>
              <a:avLst/>
              <a:gdLst/>
              <a:ahLst/>
              <a:cxnLst/>
              <a:rect l="l" t="t" r="r" b="b"/>
              <a:pathLst>
                <a:path w="9724009" h="436372">
                  <a:moveTo>
                    <a:pt x="0" y="52324"/>
                  </a:moveTo>
                  <a:cubicBezTo>
                    <a:pt x="0" y="23495"/>
                    <a:pt x="23495" y="0"/>
                    <a:pt x="52324" y="0"/>
                  </a:cubicBezTo>
                  <a:lnTo>
                    <a:pt x="9671685" y="0"/>
                  </a:lnTo>
                  <a:cubicBezTo>
                    <a:pt x="9700641" y="0"/>
                    <a:pt x="9724009" y="23495"/>
                    <a:pt x="9724009" y="52324"/>
                  </a:cubicBezTo>
                  <a:lnTo>
                    <a:pt x="9724009" y="384048"/>
                  </a:lnTo>
                  <a:cubicBezTo>
                    <a:pt x="9724009" y="413004"/>
                    <a:pt x="9700514" y="436372"/>
                    <a:pt x="9671685" y="436372"/>
                  </a:cubicBezTo>
                  <a:lnTo>
                    <a:pt x="52324" y="436372"/>
                  </a:lnTo>
                  <a:cubicBezTo>
                    <a:pt x="23495" y="436372"/>
                    <a:pt x="0" y="412877"/>
                    <a:pt x="0" y="384048"/>
                  </a:cubicBezTo>
                  <a:close/>
                </a:path>
              </a:pathLst>
            </a:custGeom>
            <a:solidFill>
              <a:srgbClr val="444752"/>
            </a:solidFill>
          </p:spPr>
        </p:sp>
      </p:grpSp>
      <p:grpSp>
        <p:nvGrpSpPr>
          <p:cNvPr id="18" name="Group 18"/>
          <p:cNvGrpSpPr>
            <a:grpSpLocks noChangeAspect="1"/>
          </p:cNvGrpSpPr>
          <p:nvPr/>
        </p:nvGrpSpPr>
        <p:grpSpPr>
          <a:xfrm>
            <a:off x="9307562" y="4043511"/>
            <a:ext cx="72926" cy="327272"/>
            <a:chOff x="0" y="0"/>
            <a:chExt cx="97235" cy="436363"/>
          </a:xfrm>
        </p:grpSpPr>
        <p:sp>
          <p:nvSpPr>
            <p:cNvPr id="19" name="Freeform 19" descr="preencoded.png"/>
            <p:cNvSpPr/>
            <p:nvPr/>
          </p:nvSpPr>
          <p:spPr>
            <a:xfrm>
              <a:off x="0" y="0"/>
              <a:ext cx="97282" cy="436372"/>
            </a:xfrm>
            <a:custGeom>
              <a:avLst/>
              <a:gdLst/>
              <a:ahLst/>
              <a:cxnLst/>
              <a:rect l="l" t="t" r="r" b="b"/>
              <a:pathLst>
                <a:path w="97282" h="436372">
                  <a:moveTo>
                    <a:pt x="0" y="0"/>
                  </a:moveTo>
                  <a:lnTo>
                    <a:pt x="97282" y="0"/>
                  </a:lnTo>
                  <a:lnTo>
                    <a:pt x="97282" y="436372"/>
                  </a:lnTo>
                  <a:lnTo>
                    <a:pt x="0" y="436372"/>
                  </a:lnTo>
                  <a:lnTo>
                    <a:pt x="0" y="0"/>
                  </a:lnTo>
                  <a:close/>
                </a:path>
              </a:pathLst>
            </a:custGeom>
            <a:blipFill>
              <a:blip r:embed="rId4"/>
              <a:stretch>
                <a:fillRect l="-2795" r="-2747" b="1"/>
              </a:stretch>
            </a:blipFill>
          </p:spPr>
        </p:sp>
      </p:grpSp>
      <p:sp>
        <p:nvSpPr>
          <p:cNvPr id="20" name="TextBox 20"/>
          <p:cNvSpPr txBox="1"/>
          <p:nvPr/>
        </p:nvSpPr>
        <p:spPr>
          <a:xfrm>
            <a:off x="16796891" y="4091136"/>
            <a:ext cx="1030152" cy="341313"/>
          </a:xfrm>
          <a:prstGeom prst="rect">
            <a:avLst/>
          </a:prstGeom>
        </p:spPr>
        <p:txBody>
          <a:bodyPr lIns="0" tIns="0" rIns="0" bIns="0" rtlCol="0" anchor="t">
            <a:spAutoFit/>
          </a:bodyPr>
          <a:lstStyle/>
          <a:p>
            <a:pPr algn="l">
              <a:lnSpc>
                <a:spcPts val="2562"/>
              </a:lnSpc>
            </a:pPr>
            <a:r>
              <a:rPr lang="en-US" sz="2562">
                <a:solidFill>
                  <a:srgbClr val="D6E5EF"/>
                </a:solidFill>
                <a:latin typeface="Lora"/>
                <a:ea typeface="Lora"/>
                <a:cs typeface="Lora"/>
                <a:sym typeface="Lora"/>
              </a:rPr>
              <a:t>&lt;1s</a:t>
            </a:r>
          </a:p>
        </p:txBody>
      </p:sp>
      <p:sp>
        <p:nvSpPr>
          <p:cNvPr id="21" name="TextBox 21"/>
          <p:cNvSpPr txBox="1"/>
          <p:nvPr/>
        </p:nvSpPr>
        <p:spPr>
          <a:xfrm>
            <a:off x="9307562" y="4669334"/>
            <a:ext cx="6137884" cy="462715"/>
          </a:xfrm>
          <a:prstGeom prst="rect">
            <a:avLst/>
          </a:prstGeom>
        </p:spPr>
        <p:txBody>
          <a:bodyPr lIns="0" tIns="0" rIns="0" bIns="0" rtlCol="0" anchor="t">
            <a:spAutoFit/>
          </a:bodyPr>
          <a:lstStyle/>
          <a:p>
            <a:pPr algn="l">
              <a:lnSpc>
                <a:spcPts val="3631"/>
              </a:lnSpc>
            </a:pPr>
            <a:r>
              <a:rPr lang="en-US" sz="2874">
                <a:solidFill>
                  <a:srgbClr val="FFBD59"/>
                </a:solidFill>
                <a:latin typeface="Lora"/>
                <a:ea typeface="Lora"/>
                <a:cs typeface="Lora"/>
                <a:sym typeface="Lora"/>
              </a:rPr>
              <a:t>Real-time Detection</a:t>
            </a:r>
          </a:p>
        </p:txBody>
      </p:sp>
      <p:sp>
        <p:nvSpPr>
          <p:cNvPr id="22" name="TextBox 22"/>
          <p:cNvSpPr txBox="1"/>
          <p:nvPr/>
        </p:nvSpPr>
        <p:spPr>
          <a:xfrm>
            <a:off x="9307563" y="5135166"/>
            <a:ext cx="7933284" cy="10312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Diagnosis often takes less than one second per image, enabling immediate action in the field.</a:t>
            </a:r>
          </a:p>
        </p:txBody>
      </p:sp>
      <p:grpSp>
        <p:nvGrpSpPr>
          <p:cNvPr id="23" name="Group 23"/>
          <p:cNvGrpSpPr/>
          <p:nvPr/>
        </p:nvGrpSpPr>
        <p:grpSpPr>
          <a:xfrm>
            <a:off x="1047155" y="6862911"/>
            <a:ext cx="6535936" cy="327272"/>
            <a:chOff x="0" y="0"/>
            <a:chExt cx="8714582" cy="436363"/>
          </a:xfrm>
        </p:grpSpPr>
        <p:sp>
          <p:nvSpPr>
            <p:cNvPr id="24" name="Freeform 24"/>
            <p:cNvSpPr/>
            <p:nvPr/>
          </p:nvSpPr>
          <p:spPr>
            <a:xfrm>
              <a:off x="0" y="0"/>
              <a:ext cx="8714486" cy="436372"/>
            </a:xfrm>
            <a:custGeom>
              <a:avLst/>
              <a:gdLst/>
              <a:ahLst/>
              <a:cxnLst/>
              <a:rect l="l" t="t" r="r" b="b"/>
              <a:pathLst>
                <a:path w="8714486" h="436372">
                  <a:moveTo>
                    <a:pt x="0" y="52324"/>
                  </a:moveTo>
                  <a:cubicBezTo>
                    <a:pt x="0" y="23495"/>
                    <a:pt x="23495" y="0"/>
                    <a:pt x="52324" y="0"/>
                  </a:cubicBezTo>
                  <a:lnTo>
                    <a:pt x="8662162" y="0"/>
                  </a:lnTo>
                  <a:cubicBezTo>
                    <a:pt x="8691118" y="0"/>
                    <a:pt x="8714486" y="23495"/>
                    <a:pt x="8714486" y="52324"/>
                  </a:cubicBezTo>
                  <a:lnTo>
                    <a:pt x="8714486" y="384048"/>
                  </a:lnTo>
                  <a:cubicBezTo>
                    <a:pt x="8714486" y="413004"/>
                    <a:pt x="8690991" y="436372"/>
                    <a:pt x="8662162" y="436372"/>
                  </a:cubicBezTo>
                  <a:lnTo>
                    <a:pt x="52324" y="436372"/>
                  </a:lnTo>
                  <a:cubicBezTo>
                    <a:pt x="23495" y="436372"/>
                    <a:pt x="0" y="412877"/>
                    <a:pt x="0" y="384048"/>
                  </a:cubicBezTo>
                  <a:close/>
                </a:path>
              </a:pathLst>
            </a:custGeom>
            <a:solidFill>
              <a:srgbClr val="444752"/>
            </a:solidFill>
          </p:spPr>
        </p:sp>
      </p:grpSp>
      <p:grpSp>
        <p:nvGrpSpPr>
          <p:cNvPr id="25" name="Group 25"/>
          <p:cNvGrpSpPr>
            <a:grpSpLocks noChangeAspect="1"/>
          </p:cNvGrpSpPr>
          <p:nvPr/>
        </p:nvGrpSpPr>
        <p:grpSpPr>
          <a:xfrm>
            <a:off x="1047155" y="6862911"/>
            <a:ext cx="1307158" cy="327272"/>
            <a:chOff x="0" y="0"/>
            <a:chExt cx="1742877" cy="436363"/>
          </a:xfrm>
        </p:grpSpPr>
        <p:sp>
          <p:nvSpPr>
            <p:cNvPr id="26" name="Freeform 26" descr="preencoded.png"/>
            <p:cNvSpPr/>
            <p:nvPr/>
          </p:nvSpPr>
          <p:spPr>
            <a:xfrm>
              <a:off x="0" y="0"/>
              <a:ext cx="1742821" cy="436372"/>
            </a:xfrm>
            <a:custGeom>
              <a:avLst/>
              <a:gdLst/>
              <a:ahLst/>
              <a:cxnLst/>
              <a:rect l="l" t="t" r="r" b="b"/>
              <a:pathLst>
                <a:path w="1742821" h="436372">
                  <a:moveTo>
                    <a:pt x="0" y="0"/>
                  </a:moveTo>
                  <a:lnTo>
                    <a:pt x="1742821" y="0"/>
                  </a:lnTo>
                  <a:lnTo>
                    <a:pt x="1742821" y="436372"/>
                  </a:lnTo>
                  <a:lnTo>
                    <a:pt x="0" y="436372"/>
                  </a:lnTo>
                  <a:lnTo>
                    <a:pt x="0" y="0"/>
                  </a:lnTo>
                  <a:close/>
                </a:path>
              </a:pathLst>
            </a:custGeom>
            <a:blipFill>
              <a:blip r:embed="rId5"/>
              <a:stretch>
                <a:fillRect l="-442" r="-445" b="1"/>
              </a:stretch>
            </a:blipFill>
          </p:spPr>
        </p:sp>
      </p:grpSp>
      <p:sp>
        <p:nvSpPr>
          <p:cNvPr id="27" name="TextBox 27"/>
          <p:cNvSpPr txBox="1"/>
          <p:nvPr/>
        </p:nvSpPr>
        <p:spPr>
          <a:xfrm>
            <a:off x="7779395" y="6910536"/>
            <a:ext cx="1528168" cy="341313"/>
          </a:xfrm>
          <a:prstGeom prst="rect">
            <a:avLst/>
          </a:prstGeom>
        </p:spPr>
        <p:txBody>
          <a:bodyPr lIns="0" tIns="0" rIns="0" bIns="0" rtlCol="0" anchor="t">
            <a:spAutoFit/>
          </a:bodyPr>
          <a:lstStyle/>
          <a:p>
            <a:pPr algn="l">
              <a:lnSpc>
                <a:spcPts val="2562"/>
              </a:lnSpc>
            </a:pPr>
            <a:r>
              <a:rPr lang="en-US" sz="2562">
                <a:solidFill>
                  <a:srgbClr val="D6E5EF"/>
                </a:solidFill>
                <a:latin typeface="Lora"/>
                <a:ea typeface="Lora"/>
                <a:cs typeface="Lora"/>
                <a:sym typeface="Lora"/>
              </a:rPr>
              <a:t>20-30%</a:t>
            </a:r>
          </a:p>
        </p:txBody>
      </p:sp>
      <p:sp>
        <p:nvSpPr>
          <p:cNvPr id="28" name="TextBox 28"/>
          <p:cNvSpPr txBox="1"/>
          <p:nvPr/>
        </p:nvSpPr>
        <p:spPr>
          <a:xfrm>
            <a:off x="1047155" y="7488734"/>
            <a:ext cx="5953384" cy="462715"/>
          </a:xfrm>
          <a:prstGeom prst="rect">
            <a:avLst/>
          </a:prstGeom>
        </p:spPr>
        <p:txBody>
          <a:bodyPr lIns="0" tIns="0" rIns="0" bIns="0" rtlCol="0" anchor="t">
            <a:spAutoFit/>
          </a:bodyPr>
          <a:lstStyle/>
          <a:p>
            <a:pPr algn="l">
              <a:lnSpc>
                <a:spcPts val="3631"/>
              </a:lnSpc>
            </a:pPr>
            <a:r>
              <a:rPr lang="en-US" sz="2874">
                <a:solidFill>
                  <a:srgbClr val="FFDE59"/>
                </a:solidFill>
                <a:latin typeface="Lora"/>
                <a:ea typeface="Lora"/>
                <a:cs typeface="Lora"/>
                <a:sym typeface="Lora"/>
              </a:rPr>
              <a:t>Reduced Fungicide Use</a:t>
            </a:r>
          </a:p>
        </p:txBody>
      </p:sp>
      <p:sp>
        <p:nvSpPr>
          <p:cNvPr id="29" name="TextBox 29"/>
          <p:cNvSpPr txBox="1"/>
          <p:nvPr/>
        </p:nvSpPr>
        <p:spPr>
          <a:xfrm>
            <a:off x="1047155" y="7954566"/>
            <a:ext cx="7933135" cy="15646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Early and precise detection helps farmers optimize fungicide applications, leading to a 20-30% reduction in chemical use.</a:t>
            </a:r>
          </a:p>
        </p:txBody>
      </p:sp>
      <p:grpSp>
        <p:nvGrpSpPr>
          <p:cNvPr id="30" name="Group 30"/>
          <p:cNvGrpSpPr/>
          <p:nvPr/>
        </p:nvGrpSpPr>
        <p:grpSpPr>
          <a:xfrm>
            <a:off x="9307562" y="6862911"/>
            <a:ext cx="6651575" cy="327272"/>
            <a:chOff x="0" y="0"/>
            <a:chExt cx="8868767" cy="436363"/>
          </a:xfrm>
        </p:grpSpPr>
        <p:sp>
          <p:nvSpPr>
            <p:cNvPr id="31" name="Freeform 31"/>
            <p:cNvSpPr/>
            <p:nvPr/>
          </p:nvSpPr>
          <p:spPr>
            <a:xfrm>
              <a:off x="0" y="0"/>
              <a:ext cx="8868664" cy="436372"/>
            </a:xfrm>
            <a:custGeom>
              <a:avLst/>
              <a:gdLst/>
              <a:ahLst/>
              <a:cxnLst/>
              <a:rect l="l" t="t" r="r" b="b"/>
              <a:pathLst>
                <a:path w="8868664" h="436372">
                  <a:moveTo>
                    <a:pt x="0" y="52324"/>
                  </a:moveTo>
                  <a:cubicBezTo>
                    <a:pt x="0" y="23495"/>
                    <a:pt x="23495" y="0"/>
                    <a:pt x="52324" y="0"/>
                  </a:cubicBezTo>
                  <a:lnTo>
                    <a:pt x="8816340" y="0"/>
                  </a:lnTo>
                  <a:cubicBezTo>
                    <a:pt x="8845297" y="0"/>
                    <a:pt x="8868664" y="23495"/>
                    <a:pt x="8868664" y="52324"/>
                  </a:cubicBezTo>
                  <a:lnTo>
                    <a:pt x="8868664" y="384048"/>
                  </a:lnTo>
                  <a:cubicBezTo>
                    <a:pt x="8868664" y="413004"/>
                    <a:pt x="8845169" y="436372"/>
                    <a:pt x="8816340" y="436372"/>
                  </a:cubicBezTo>
                  <a:lnTo>
                    <a:pt x="52324" y="436372"/>
                  </a:lnTo>
                  <a:cubicBezTo>
                    <a:pt x="23495" y="436372"/>
                    <a:pt x="0" y="412877"/>
                    <a:pt x="0" y="384048"/>
                  </a:cubicBezTo>
                  <a:close/>
                </a:path>
              </a:pathLst>
            </a:custGeom>
            <a:solidFill>
              <a:srgbClr val="444752"/>
            </a:solidFill>
          </p:spPr>
        </p:sp>
      </p:grpSp>
      <p:grpSp>
        <p:nvGrpSpPr>
          <p:cNvPr id="32" name="Group 32"/>
          <p:cNvGrpSpPr>
            <a:grpSpLocks noChangeAspect="1"/>
          </p:cNvGrpSpPr>
          <p:nvPr/>
        </p:nvGrpSpPr>
        <p:grpSpPr>
          <a:xfrm>
            <a:off x="9307562" y="6862911"/>
            <a:ext cx="997595" cy="327272"/>
            <a:chOff x="0" y="0"/>
            <a:chExt cx="1330127" cy="436363"/>
          </a:xfrm>
        </p:grpSpPr>
        <p:sp>
          <p:nvSpPr>
            <p:cNvPr id="33" name="Freeform 33" descr="preencoded.png"/>
            <p:cNvSpPr/>
            <p:nvPr/>
          </p:nvSpPr>
          <p:spPr>
            <a:xfrm>
              <a:off x="0" y="0"/>
              <a:ext cx="1330071" cy="436372"/>
            </a:xfrm>
            <a:custGeom>
              <a:avLst/>
              <a:gdLst/>
              <a:ahLst/>
              <a:cxnLst/>
              <a:rect l="l" t="t" r="r" b="b"/>
              <a:pathLst>
                <a:path w="1330071" h="436372">
                  <a:moveTo>
                    <a:pt x="0" y="0"/>
                  </a:moveTo>
                  <a:lnTo>
                    <a:pt x="1330071" y="0"/>
                  </a:lnTo>
                  <a:lnTo>
                    <a:pt x="1330071" y="436372"/>
                  </a:lnTo>
                  <a:lnTo>
                    <a:pt x="0" y="436372"/>
                  </a:lnTo>
                  <a:lnTo>
                    <a:pt x="0" y="0"/>
                  </a:lnTo>
                  <a:close/>
                </a:path>
              </a:pathLst>
            </a:custGeom>
            <a:blipFill>
              <a:blip r:embed="rId6"/>
              <a:stretch>
                <a:fillRect l="-656" r="-660" b="1"/>
              </a:stretch>
            </a:blipFill>
          </p:spPr>
        </p:sp>
      </p:grpSp>
      <p:sp>
        <p:nvSpPr>
          <p:cNvPr id="34" name="TextBox 34"/>
          <p:cNvSpPr txBox="1"/>
          <p:nvPr/>
        </p:nvSpPr>
        <p:spPr>
          <a:xfrm>
            <a:off x="16155441" y="6910536"/>
            <a:ext cx="1323052" cy="341313"/>
          </a:xfrm>
          <a:prstGeom prst="rect">
            <a:avLst/>
          </a:prstGeom>
        </p:spPr>
        <p:txBody>
          <a:bodyPr lIns="0" tIns="0" rIns="0" bIns="0" rtlCol="0" anchor="t">
            <a:spAutoFit/>
          </a:bodyPr>
          <a:lstStyle/>
          <a:p>
            <a:pPr algn="l">
              <a:lnSpc>
                <a:spcPts val="2562"/>
              </a:lnSpc>
            </a:pPr>
            <a:r>
              <a:rPr lang="en-US" sz="2562">
                <a:solidFill>
                  <a:srgbClr val="D6E5EF"/>
                </a:solidFill>
                <a:latin typeface="Lora"/>
                <a:ea typeface="Lora"/>
                <a:cs typeface="Lora"/>
                <a:sym typeface="Lora"/>
              </a:rPr>
              <a:t>15-25%</a:t>
            </a:r>
          </a:p>
        </p:txBody>
      </p:sp>
      <p:sp>
        <p:nvSpPr>
          <p:cNvPr id="35" name="TextBox 35"/>
          <p:cNvSpPr txBox="1"/>
          <p:nvPr/>
        </p:nvSpPr>
        <p:spPr>
          <a:xfrm>
            <a:off x="9307562" y="7488734"/>
            <a:ext cx="3777248" cy="462715"/>
          </a:xfrm>
          <a:prstGeom prst="rect">
            <a:avLst/>
          </a:prstGeom>
        </p:spPr>
        <p:txBody>
          <a:bodyPr lIns="0" tIns="0" rIns="0" bIns="0" rtlCol="0" anchor="t">
            <a:spAutoFit/>
          </a:bodyPr>
          <a:lstStyle/>
          <a:p>
            <a:pPr algn="l">
              <a:lnSpc>
                <a:spcPts val="3631"/>
              </a:lnSpc>
            </a:pPr>
            <a:r>
              <a:rPr lang="en-US" sz="2874">
                <a:solidFill>
                  <a:srgbClr val="FFDE59"/>
                </a:solidFill>
                <a:latin typeface="Lora"/>
                <a:ea typeface="Lora"/>
                <a:cs typeface="Lora"/>
                <a:sym typeface="Lora"/>
              </a:rPr>
              <a:t>Increased Yield</a:t>
            </a:r>
          </a:p>
        </p:txBody>
      </p:sp>
      <p:sp>
        <p:nvSpPr>
          <p:cNvPr id="36" name="TextBox 36"/>
          <p:cNvSpPr txBox="1"/>
          <p:nvPr/>
        </p:nvSpPr>
        <p:spPr>
          <a:xfrm>
            <a:off x="9307563" y="7945041"/>
            <a:ext cx="7933284" cy="1677671"/>
          </a:xfrm>
          <a:prstGeom prst="rect">
            <a:avLst/>
          </a:prstGeom>
        </p:spPr>
        <p:txBody>
          <a:bodyPr lIns="0" tIns="0" rIns="0" bIns="0" rtlCol="0" anchor="t">
            <a:spAutoFit/>
          </a:bodyPr>
          <a:lstStyle/>
          <a:p>
            <a:pPr algn="l">
              <a:lnSpc>
                <a:spcPts val="4549"/>
              </a:lnSpc>
            </a:pPr>
            <a:r>
              <a:rPr lang="en-US" sz="2799">
                <a:solidFill>
                  <a:srgbClr val="D6E5EF"/>
                </a:solidFill>
                <a:latin typeface="Source Sans Pro"/>
                <a:ea typeface="Source Sans Pro"/>
                <a:cs typeface="Source Sans Pro"/>
                <a:sym typeface="Source Sans Pro"/>
              </a:rPr>
              <a:t>By enabling timely interventions, deep learning can increase marketable yields by 15% to 25%, boosting farmer profitability.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PROGRAMMING\INTERNSHIP\NIELT\Assisgn\NIELIT Report\CNN.png"/>
          <p:cNvPicPr>
            <a:picLocks noChangeAspect="1" noChangeArrowheads="1"/>
          </p:cNvPicPr>
          <p:nvPr/>
        </p:nvPicPr>
        <p:blipFill>
          <a:blip r:embed="rId2"/>
          <a:srcRect/>
          <a:stretch>
            <a:fillRect/>
          </a:stretch>
        </p:blipFill>
        <p:spPr bwMode="auto">
          <a:xfrm>
            <a:off x="0" y="190500"/>
            <a:ext cx="18233293" cy="9753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1047155" y="1507034"/>
            <a:ext cx="11893646" cy="462715"/>
          </a:xfrm>
          <a:prstGeom prst="rect">
            <a:avLst/>
          </a:prstGeom>
        </p:spPr>
        <p:txBody>
          <a:bodyPr lIns="0" tIns="0" rIns="0" bIns="0" rtlCol="0" anchor="t">
            <a:spAutoFit/>
          </a:bodyPr>
          <a:lstStyle/>
          <a:p>
            <a:pPr algn="l">
              <a:lnSpc>
                <a:spcPts val="3631"/>
              </a:lnSpc>
            </a:pPr>
            <a:r>
              <a:rPr lang="en-US" sz="2874">
                <a:solidFill>
                  <a:srgbClr val="F98AC7"/>
                </a:solidFill>
                <a:latin typeface="Lora"/>
                <a:ea typeface="Lora"/>
                <a:cs typeface="Lora"/>
                <a:sym typeface="Lora"/>
              </a:rPr>
              <a:t>Potato Diseases detection Using Deep Learning</a:t>
            </a:r>
          </a:p>
        </p:txBody>
      </p:sp>
      <p:sp>
        <p:nvSpPr>
          <p:cNvPr id="7" name="TextBox 7"/>
          <p:cNvSpPr txBox="1"/>
          <p:nvPr/>
        </p:nvSpPr>
        <p:spPr>
          <a:xfrm>
            <a:off x="1047155" y="2163366"/>
            <a:ext cx="12525226" cy="788937"/>
          </a:xfrm>
          <a:prstGeom prst="rect">
            <a:avLst/>
          </a:prstGeom>
        </p:spPr>
        <p:txBody>
          <a:bodyPr lIns="0" tIns="0" rIns="0" bIns="0" rtlCol="0" anchor="t">
            <a:spAutoFit/>
          </a:bodyPr>
          <a:lstStyle/>
          <a:p>
            <a:pPr algn="l">
              <a:lnSpc>
                <a:spcPts val="6062"/>
              </a:lnSpc>
            </a:pPr>
            <a:r>
              <a:rPr lang="en-US" sz="4812">
                <a:solidFill>
                  <a:srgbClr val="F98AC7"/>
                </a:solidFill>
                <a:latin typeface="Lora"/>
                <a:ea typeface="Lora"/>
                <a:cs typeface="Lora"/>
                <a:sym typeface="Lora"/>
              </a:rPr>
              <a:t>Practical Applications: From Field to Farmer</a:t>
            </a:r>
          </a:p>
        </p:txBody>
      </p:sp>
      <p:sp>
        <p:nvSpPr>
          <p:cNvPr id="8" name="TextBox 8"/>
          <p:cNvSpPr txBox="1"/>
          <p:nvPr/>
        </p:nvSpPr>
        <p:spPr>
          <a:xfrm>
            <a:off x="1065610" y="2827436"/>
            <a:ext cx="16193690" cy="10312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Deep learning models are being integrated into various tools and systems, bringing advanced disease detection directly to agricultural practices.</a:t>
            </a:r>
          </a:p>
        </p:txBody>
      </p:sp>
      <p:grpSp>
        <p:nvGrpSpPr>
          <p:cNvPr id="9" name="Group 9"/>
          <p:cNvGrpSpPr>
            <a:grpSpLocks noChangeAspect="1"/>
          </p:cNvGrpSpPr>
          <p:nvPr/>
        </p:nvGrpSpPr>
        <p:grpSpPr>
          <a:xfrm>
            <a:off x="1028700" y="4271442"/>
            <a:ext cx="785366" cy="785366"/>
            <a:chOff x="0" y="0"/>
            <a:chExt cx="1047155" cy="1047155"/>
          </a:xfrm>
        </p:grpSpPr>
        <p:sp>
          <p:nvSpPr>
            <p:cNvPr id="10" name="Freeform 10" descr="preencoded.png"/>
            <p:cNvSpPr/>
            <p:nvPr/>
          </p:nvSpPr>
          <p:spPr>
            <a:xfrm>
              <a:off x="0" y="0"/>
              <a:ext cx="1047115" cy="1047115"/>
            </a:xfrm>
            <a:custGeom>
              <a:avLst/>
              <a:gdLst/>
              <a:ahLst/>
              <a:cxnLst/>
              <a:rect l="l" t="t" r="r" b="b"/>
              <a:pathLst>
                <a:path w="1047115" h="1047115">
                  <a:moveTo>
                    <a:pt x="0" y="0"/>
                  </a:moveTo>
                  <a:lnTo>
                    <a:pt x="1047115" y="0"/>
                  </a:lnTo>
                  <a:lnTo>
                    <a:pt x="1047115" y="1047115"/>
                  </a:lnTo>
                  <a:lnTo>
                    <a:pt x="0" y="1047115"/>
                  </a:lnTo>
                  <a:lnTo>
                    <a:pt x="0" y="0"/>
                  </a:lnTo>
                  <a:close/>
                </a:path>
              </a:pathLst>
            </a:custGeom>
            <a:blipFill>
              <a:blip r:embed="rId3"/>
              <a:stretch>
                <a:fillRect r="-3" b="-3"/>
              </a:stretch>
            </a:blipFill>
          </p:spPr>
        </p:sp>
      </p:grpSp>
      <p:sp>
        <p:nvSpPr>
          <p:cNvPr id="11" name="TextBox 11"/>
          <p:cNvSpPr txBox="1"/>
          <p:nvPr/>
        </p:nvSpPr>
        <p:spPr>
          <a:xfrm>
            <a:off x="2159794" y="4250531"/>
            <a:ext cx="3080148" cy="462715"/>
          </a:xfrm>
          <a:prstGeom prst="rect">
            <a:avLst/>
          </a:prstGeom>
        </p:spPr>
        <p:txBody>
          <a:bodyPr lIns="0" tIns="0" rIns="0" bIns="0" rtlCol="0" anchor="t">
            <a:spAutoFit/>
          </a:bodyPr>
          <a:lstStyle/>
          <a:p>
            <a:pPr algn="l">
              <a:lnSpc>
                <a:spcPts val="3631"/>
              </a:lnSpc>
            </a:pPr>
            <a:r>
              <a:rPr lang="en-US" sz="2874">
                <a:solidFill>
                  <a:srgbClr val="32E6FF"/>
                </a:solidFill>
                <a:latin typeface="Lora"/>
                <a:ea typeface="Lora"/>
                <a:cs typeface="Lora"/>
                <a:sym typeface="Lora"/>
              </a:rPr>
              <a:t>Smartphone Apps</a:t>
            </a:r>
          </a:p>
        </p:txBody>
      </p:sp>
      <p:sp>
        <p:nvSpPr>
          <p:cNvPr id="12" name="TextBox 12"/>
          <p:cNvSpPr txBox="1"/>
          <p:nvPr/>
        </p:nvSpPr>
        <p:spPr>
          <a:xfrm>
            <a:off x="2159794" y="4716364"/>
            <a:ext cx="6820495" cy="15646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Farmers can use smartphone applications to get instant diagnoses by simply taking a photo of affected leaves in the field.</a:t>
            </a:r>
          </a:p>
        </p:txBody>
      </p:sp>
      <p:grpSp>
        <p:nvGrpSpPr>
          <p:cNvPr id="13" name="Group 13"/>
          <p:cNvGrpSpPr>
            <a:grpSpLocks noChangeAspect="1"/>
          </p:cNvGrpSpPr>
          <p:nvPr/>
        </p:nvGrpSpPr>
        <p:grpSpPr>
          <a:xfrm>
            <a:off x="9323189" y="4428456"/>
            <a:ext cx="785366" cy="785366"/>
            <a:chOff x="0" y="0"/>
            <a:chExt cx="1047155" cy="1047155"/>
          </a:xfrm>
        </p:grpSpPr>
        <p:sp>
          <p:nvSpPr>
            <p:cNvPr id="14" name="Freeform 14" descr="preencoded.png"/>
            <p:cNvSpPr/>
            <p:nvPr/>
          </p:nvSpPr>
          <p:spPr>
            <a:xfrm>
              <a:off x="0" y="0"/>
              <a:ext cx="1047115" cy="1047115"/>
            </a:xfrm>
            <a:custGeom>
              <a:avLst/>
              <a:gdLst/>
              <a:ahLst/>
              <a:cxnLst/>
              <a:rect l="l" t="t" r="r" b="b"/>
              <a:pathLst>
                <a:path w="1047115" h="1047115">
                  <a:moveTo>
                    <a:pt x="0" y="0"/>
                  </a:moveTo>
                  <a:lnTo>
                    <a:pt x="1047115" y="0"/>
                  </a:lnTo>
                  <a:lnTo>
                    <a:pt x="1047115" y="1047115"/>
                  </a:lnTo>
                  <a:lnTo>
                    <a:pt x="0" y="1047115"/>
                  </a:lnTo>
                  <a:lnTo>
                    <a:pt x="0" y="0"/>
                  </a:lnTo>
                  <a:close/>
                </a:path>
              </a:pathLst>
            </a:custGeom>
            <a:blipFill>
              <a:blip r:embed="rId4"/>
              <a:stretch>
                <a:fillRect r="-3" b="-3"/>
              </a:stretch>
            </a:blipFill>
          </p:spPr>
        </p:sp>
      </p:grpSp>
      <p:sp>
        <p:nvSpPr>
          <p:cNvPr id="15" name="TextBox 15"/>
          <p:cNvSpPr txBox="1"/>
          <p:nvPr/>
        </p:nvSpPr>
        <p:spPr>
          <a:xfrm>
            <a:off x="10420201" y="4250531"/>
            <a:ext cx="5044704" cy="462715"/>
          </a:xfrm>
          <a:prstGeom prst="rect">
            <a:avLst/>
          </a:prstGeom>
        </p:spPr>
        <p:txBody>
          <a:bodyPr lIns="0" tIns="0" rIns="0" bIns="0" rtlCol="0" anchor="t">
            <a:spAutoFit/>
          </a:bodyPr>
          <a:lstStyle/>
          <a:p>
            <a:pPr algn="l">
              <a:lnSpc>
                <a:spcPts val="3631"/>
              </a:lnSpc>
            </a:pPr>
            <a:r>
              <a:rPr lang="en-US" sz="2874">
                <a:solidFill>
                  <a:srgbClr val="32E6FF"/>
                </a:solidFill>
                <a:latin typeface="Lora"/>
                <a:ea typeface="Lora"/>
                <a:cs typeface="Lora"/>
                <a:sym typeface="Lora"/>
              </a:rPr>
              <a:t>Drone Surveillance</a:t>
            </a:r>
          </a:p>
        </p:txBody>
      </p:sp>
      <p:sp>
        <p:nvSpPr>
          <p:cNvPr id="16" name="TextBox 16"/>
          <p:cNvSpPr txBox="1"/>
          <p:nvPr/>
        </p:nvSpPr>
        <p:spPr>
          <a:xfrm>
            <a:off x="10420201" y="4716364"/>
            <a:ext cx="6820644" cy="15646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Drone-mounted cameras can survey vast areas of potato fields, identifying disease hotspots quickly and efficiently.</a:t>
            </a:r>
          </a:p>
        </p:txBody>
      </p:sp>
      <p:grpSp>
        <p:nvGrpSpPr>
          <p:cNvPr id="17" name="Group 17"/>
          <p:cNvGrpSpPr>
            <a:grpSpLocks noChangeAspect="1"/>
          </p:cNvGrpSpPr>
          <p:nvPr/>
        </p:nvGrpSpPr>
        <p:grpSpPr>
          <a:xfrm>
            <a:off x="1065610" y="6945288"/>
            <a:ext cx="785366" cy="785366"/>
            <a:chOff x="0" y="0"/>
            <a:chExt cx="1047155" cy="1047155"/>
          </a:xfrm>
        </p:grpSpPr>
        <p:sp>
          <p:nvSpPr>
            <p:cNvPr id="18" name="Freeform 18" descr="preencoded.png"/>
            <p:cNvSpPr/>
            <p:nvPr/>
          </p:nvSpPr>
          <p:spPr>
            <a:xfrm>
              <a:off x="0" y="0"/>
              <a:ext cx="1047115" cy="1047115"/>
            </a:xfrm>
            <a:custGeom>
              <a:avLst/>
              <a:gdLst/>
              <a:ahLst/>
              <a:cxnLst/>
              <a:rect l="l" t="t" r="r" b="b"/>
              <a:pathLst>
                <a:path w="1047115" h="1047115">
                  <a:moveTo>
                    <a:pt x="0" y="0"/>
                  </a:moveTo>
                  <a:lnTo>
                    <a:pt x="1047115" y="0"/>
                  </a:lnTo>
                  <a:lnTo>
                    <a:pt x="1047115" y="1047115"/>
                  </a:lnTo>
                  <a:lnTo>
                    <a:pt x="0" y="1047115"/>
                  </a:lnTo>
                  <a:lnTo>
                    <a:pt x="0" y="0"/>
                  </a:lnTo>
                  <a:close/>
                </a:path>
              </a:pathLst>
            </a:custGeom>
            <a:blipFill>
              <a:blip r:embed="rId5"/>
              <a:stretch>
                <a:fillRect r="-3" b="-3"/>
              </a:stretch>
            </a:blipFill>
          </p:spPr>
        </p:sp>
      </p:grpSp>
      <p:sp>
        <p:nvSpPr>
          <p:cNvPr id="19" name="TextBox 19"/>
          <p:cNvSpPr txBox="1"/>
          <p:nvPr/>
        </p:nvSpPr>
        <p:spPr>
          <a:xfrm>
            <a:off x="2159794" y="6924377"/>
            <a:ext cx="3080148" cy="462715"/>
          </a:xfrm>
          <a:prstGeom prst="rect">
            <a:avLst/>
          </a:prstGeom>
        </p:spPr>
        <p:txBody>
          <a:bodyPr lIns="0" tIns="0" rIns="0" bIns="0" rtlCol="0" anchor="t">
            <a:spAutoFit/>
          </a:bodyPr>
          <a:lstStyle/>
          <a:p>
            <a:pPr algn="l">
              <a:lnSpc>
                <a:spcPts val="3631"/>
              </a:lnSpc>
            </a:pPr>
            <a:r>
              <a:rPr lang="en-US" sz="2874">
                <a:solidFill>
                  <a:srgbClr val="32E6FF"/>
                </a:solidFill>
                <a:latin typeface="Lora"/>
                <a:ea typeface="Lora"/>
                <a:cs typeface="Lora"/>
                <a:sym typeface="Lora"/>
              </a:rPr>
              <a:t>IoT Integration</a:t>
            </a:r>
          </a:p>
        </p:txBody>
      </p:sp>
      <p:sp>
        <p:nvSpPr>
          <p:cNvPr id="20" name="TextBox 20"/>
          <p:cNvSpPr txBox="1"/>
          <p:nvPr/>
        </p:nvSpPr>
        <p:spPr>
          <a:xfrm>
            <a:off x="2159794" y="7390210"/>
            <a:ext cx="6820495" cy="20980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IoT sensors can collect environmental and plant health data, integrating it with deep learning models for comprehensive insights and predictive analysis.</a:t>
            </a:r>
          </a:p>
        </p:txBody>
      </p:sp>
      <p:grpSp>
        <p:nvGrpSpPr>
          <p:cNvPr id="21" name="Group 21"/>
          <p:cNvGrpSpPr>
            <a:grpSpLocks noChangeAspect="1"/>
          </p:cNvGrpSpPr>
          <p:nvPr/>
        </p:nvGrpSpPr>
        <p:grpSpPr>
          <a:xfrm>
            <a:off x="9434308" y="6994409"/>
            <a:ext cx="785366" cy="785366"/>
            <a:chOff x="0" y="0"/>
            <a:chExt cx="1047155" cy="1047155"/>
          </a:xfrm>
        </p:grpSpPr>
        <p:sp>
          <p:nvSpPr>
            <p:cNvPr id="22" name="Freeform 22" descr="preencoded.png"/>
            <p:cNvSpPr/>
            <p:nvPr/>
          </p:nvSpPr>
          <p:spPr>
            <a:xfrm>
              <a:off x="0" y="0"/>
              <a:ext cx="1047115" cy="1047115"/>
            </a:xfrm>
            <a:custGeom>
              <a:avLst/>
              <a:gdLst/>
              <a:ahLst/>
              <a:cxnLst/>
              <a:rect l="l" t="t" r="r" b="b"/>
              <a:pathLst>
                <a:path w="1047115" h="1047115">
                  <a:moveTo>
                    <a:pt x="0" y="0"/>
                  </a:moveTo>
                  <a:lnTo>
                    <a:pt x="1047115" y="0"/>
                  </a:lnTo>
                  <a:lnTo>
                    <a:pt x="1047115" y="1047115"/>
                  </a:lnTo>
                  <a:lnTo>
                    <a:pt x="0" y="1047115"/>
                  </a:lnTo>
                  <a:lnTo>
                    <a:pt x="0" y="0"/>
                  </a:lnTo>
                  <a:close/>
                </a:path>
              </a:pathLst>
            </a:custGeom>
            <a:blipFill>
              <a:blip r:embed="rId6"/>
              <a:stretch>
                <a:fillRect r="-3" b="-3"/>
              </a:stretch>
            </a:blipFill>
          </p:spPr>
        </p:sp>
      </p:grpSp>
      <p:sp>
        <p:nvSpPr>
          <p:cNvPr id="23" name="TextBox 23"/>
          <p:cNvSpPr txBox="1"/>
          <p:nvPr/>
        </p:nvSpPr>
        <p:spPr>
          <a:xfrm>
            <a:off x="10420201" y="6924377"/>
            <a:ext cx="4667013" cy="462715"/>
          </a:xfrm>
          <a:prstGeom prst="rect">
            <a:avLst/>
          </a:prstGeom>
        </p:spPr>
        <p:txBody>
          <a:bodyPr lIns="0" tIns="0" rIns="0" bIns="0" rtlCol="0" anchor="t">
            <a:spAutoFit/>
          </a:bodyPr>
          <a:lstStyle/>
          <a:p>
            <a:pPr algn="l">
              <a:lnSpc>
                <a:spcPts val="3631"/>
              </a:lnSpc>
            </a:pPr>
            <a:r>
              <a:rPr lang="en-US" sz="2874">
                <a:solidFill>
                  <a:srgbClr val="32E6FF"/>
                </a:solidFill>
                <a:latin typeface="Lora"/>
                <a:ea typeface="Lora"/>
                <a:cs typeface="Lora"/>
                <a:sym typeface="Lora"/>
              </a:rPr>
              <a:t>Early Warning Systems</a:t>
            </a:r>
          </a:p>
        </p:txBody>
      </p:sp>
      <p:sp>
        <p:nvSpPr>
          <p:cNvPr id="24" name="TextBox 24"/>
          <p:cNvSpPr txBox="1"/>
          <p:nvPr/>
        </p:nvSpPr>
        <p:spPr>
          <a:xfrm>
            <a:off x="10397729" y="7412683"/>
            <a:ext cx="6820644" cy="2098041"/>
          </a:xfrm>
          <a:prstGeom prst="rect">
            <a:avLst/>
          </a:prstGeom>
        </p:spPr>
        <p:txBody>
          <a:bodyPr lIns="0" tIns="0" rIns="0" bIns="0" rtlCol="0" anchor="t">
            <a:spAutoFit/>
          </a:bodyPr>
          <a:lstStyle/>
          <a:p>
            <a:pPr algn="l">
              <a:lnSpc>
                <a:spcPts val="4224"/>
              </a:lnSpc>
            </a:pPr>
            <a:r>
              <a:rPr lang="en-US" sz="2599">
                <a:solidFill>
                  <a:srgbClr val="D6E5EF"/>
                </a:solidFill>
                <a:latin typeface="Source Sans Pro"/>
                <a:ea typeface="Source Sans Pro"/>
                <a:cs typeface="Source Sans Pro"/>
                <a:sym typeface="Source Sans Pro"/>
              </a:rPr>
              <a:t>Automated systems provide timely alerts for potential outbreaks, allowing farmers to implement protective measures before widespread damage occurs.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81A24"/>
            </a:solid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52833"/>
            </a:solidFill>
          </p:spPr>
        </p:sp>
      </p:grpSp>
      <p:sp>
        <p:nvSpPr>
          <p:cNvPr id="6" name="TextBox 6"/>
          <p:cNvSpPr txBox="1"/>
          <p:nvPr/>
        </p:nvSpPr>
        <p:spPr>
          <a:xfrm>
            <a:off x="1047155" y="1854399"/>
            <a:ext cx="10974741" cy="462715"/>
          </a:xfrm>
          <a:prstGeom prst="rect">
            <a:avLst/>
          </a:prstGeom>
        </p:spPr>
        <p:txBody>
          <a:bodyPr lIns="0" tIns="0" rIns="0" bIns="0" rtlCol="0" anchor="t">
            <a:spAutoFit/>
          </a:bodyPr>
          <a:lstStyle/>
          <a:p>
            <a:pPr algn="l">
              <a:lnSpc>
                <a:spcPts val="3631"/>
              </a:lnSpc>
            </a:pPr>
            <a:r>
              <a:rPr lang="en-US" sz="2874">
                <a:solidFill>
                  <a:srgbClr val="F98AC7"/>
                </a:solidFill>
                <a:latin typeface="Lora"/>
                <a:ea typeface="Lora"/>
                <a:cs typeface="Lora"/>
                <a:sym typeface="Lora"/>
              </a:rPr>
              <a:t>Potato Diseases detection Using Deep Learning</a:t>
            </a:r>
          </a:p>
        </p:txBody>
      </p:sp>
      <p:sp>
        <p:nvSpPr>
          <p:cNvPr id="7" name="TextBox 7"/>
          <p:cNvSpPr txBox="1"/>
          <p:nvPr/>
        </p:nvSpPr>
        <p:spPr>
          <a:xfrm>
            <a:off x="1047155" y="2510730"/>
            <a:ext cx="12474179" cy="788937"/>
          </a:xfrm>
          <a:prstGeom prst="rect">
            <a:avLst/>
          </a:prstGeom>
        </p:spPr>
        <p:txBody>
          <a:bodyPr lIns="0" tIns="0" rIns="0" bIns="0" rtlCol="0" anchor="t">
            <a:spAutoFit/>
          </a:bodyPr>
          <a:lstStyle/>
          <a:p>
            <a:pPr algn="l">
              <a:lnSpc>
                <a:spcPts val="6062"/>
              </a:lnSpc>
            </a:pPr>
            <a:r>
              <a:rPr lang="en-US" sz="4812">
                <a:solidFill>
                  <a:srgbClr val="F98AC7"/>
                </a:solidFill>
                <a:latin typeface="Lora"/>
                <a:ea typeface="Lora"/>
                <a:cs typeface="Lora"/>
                <a:sym typeface="Lora"/>
              </a:rPr>
              <a:t>Case Study: Smart Potato Farming in Action</a:t>
            </a:r>
          </a:p>
        </p:txBody>
      </p:sp>
      <p:sp>
        <p:nvSpPr>
          <p:cNvPr id="8" name="TextBox 8"/>
          <p:cNvSpPr txBox="1"/>
          <p:nvPr/>
        </p:nvSpPr>
        <p:spPr>
          <a:xfrm>
            <a:off x="1028700" y="3606417"/>
            <a:ext cx="7777460" cy="1917319"/>
          </a:xfrm>
          <a:prstGeom prst="rect">
            <a:avLst/>
          </a:prstGeom>
        </p:spPr>
        <p:txBody>
          <a:bodyPr lIns="0" tIns="0" rIns="0" bIns="0" rtlCol="0" anchor="t">
            <a:spAutoFit/>
          </a:bodyPr>
          <a:lstStyle/>
          <a:p>
            <a:pPr algn="l">
              <a:lnSpc>
                <a:spcPts val="3847"/>
              </a:lnSpc>
            </a:pPr>
            <a:r>
              <a:rPr lang="en-US" sz="2599">
                <a:solidFill>
                  <a:srgbClr val="D6E5EF"/>
                </a:solidFill>
                <a:latin typeface="Source Sans Pro"/>
                <a:ea typeface="Source Sans Pro"/>
                <a:cs typeface="Source Sans Pro"/>
                <a:sym typeface="Source Sans Pro"/>
              </a:rPr>
              <a:t>A pioneering research initiative demonstrated the efficacy of deep learning in identifying potato diseases, yielding remarkable accuracy and practical utility for farmers.</a:t>
            </a:r>
          </a:p>
        </p:txBody>
      </p:sp>
      <p:sp>
        <p:nvSpPr>
          <p:cNvPr id="9" name="TextBox 9"/>
          <p:cNvSpPr txBox="1"/>
          <p:nvPr/>
        </p:nvSpPr>
        <p:spPr>
          <a:xfrm>
            <a:off x="1047155" y="5654099"/>
            <a:ext cx="7777460" cy="2098041"/>
          </a:xfrm>
          <a:prstGeom prst="rect">
            <a:avLst/>
          </a:prstGeom>
        </p:spPr>
        <p:txBody>
          <a:bodyPr lIns="0" tIns="0" rIns="0" bIns="0" rtlCol="0" anchor="t">
            <a:spAutoFit/>
          </a:bodyPr>
          <a:lstStyle/>
          <a:p>
            <a:pPr marL="392111" lvl="1" indent="-196055" algn="l">
              <a:lnSpc>
                <a:spcPts val="4224"/>
              </a:lnSpc>
              <a:buFont typeface="Arial"/>
              <a:buChar char="•"/>
            </a:pPr>
            <a:r>
              <a:rPr lang="en-US" sz="2599" b="1">
                <a:solidFill>
                  <a:srgbClr val="F18BCD"/>
                </a:solidFill>
                <a:latin typeface="Source Sans Pro Bold"/>
                <a:ea typeface="Source Sans Pro Bold"/>
                <a:cs typeface="Source Sans Pro Bold"/>
                <a:sym typeface="Source Sans Pro Bold"/>
              </a:rPr>
              <a:t>Model Development:</a:t>
            </a:r>
            <a:r>
              <a:rPr lang="en-US" sz="2599">
                <a:solidFill>
                  <a:srgbClr val="F18BCD"/>
                </a:solidFill>
                <a:latin typeface="Source Sans Pro"/>
                <a:ea typeface="Source Sans Pro"/>
                <a:cs typeface="Source Sans Pro"/>
                <a:sym typeface="Source Sans Pro"/>
              </a:rPr>
              <a:t> </a:t>
            </a:r>
            <a:r>
              <a:rPr lang="en-US" sz="2599">
                <a:solidFill>
                  <a:srgbClr val="D6E5EF"/>
                </a:solidFill>
                <a:latin typeface="Source Sans Pro"/>
                <a:ea typeface="Source Sans Pro"/>
                <a:cs typeface="Source Sans Pro"/>
                <a:sym typeface="Source Sans Pro"/>
              </a:rPr>
              <a:t>Researchers developed a deep learning model specifically designed to detect three common potato diseases: Early Blight, Late Blight, and healthy leaves.</a:t>
            </a:r>
          </a:p>
        </p:txBody>
      </p:sp>
      <p:sp>
        <p:nvSpPr>
          <p:cNvPr id="10" name="TextBox 10"/>
          <p:cNvSpPr txBox="1"/>
          <p:nvPr/>
        </p:nvSpPr>
        <p:spPr>
          <a:xfrm>
            <a:off x="1028700" y="7885490"/>
            <a:ext cx="7777460" cy="2098041"/>
          </a:xfrm>
          <a:prstGeom prst="rect">
            <a:avLst/>
          </a:prstGeom>
        </p:spPr>
        <p:txBody>
          <a:bodyPr lIns="0" tIns="0" rIns="0" bIns="0" rtlCol="0" anchor="t">
            <a:spAutoFit/>
          </a:bodyPr>
          <a:lstStyle/>
          <a:p>
            <a:pPr marL="392111" lvl="1" indent="-196055" algn="l">
              <a:lnSpc>
                <a:spcPts val="4224"/>
              </a:lnSpc>
              <a:buFont typeface="Arial"/>
              <a:buChar char="•"/>
            </a:pPr>
            <a:r>
              <a:rPr lang="en-US" sz="2599" b="1">
                <a:solidFill>
                  <a:srgbClr val="F18BCD"/>
                </a:solidFill>
                <a:latin typeface="Source Sans Pro Bold"/>
                <a:ea typeface="Source Sans Pro Bold"/>
                <a:cs typeface="Source Sans Pro Bold"/>
                <a:sym typeface="Source Sans Pro Bold"/>
              </a:rPr>
              <a:t>Extensive Dataset:</a:t>
            </a:r>
            <a:r>
              <a:rPr lang="en-US" sz="2599">
                <a:solidFill>
                  <a:srgbClr val="D6E5EF"/>
                </a:solidFill>
                <a:latin typeface="Source Sans Pro"/>
                <a:ea typeface="Source Sans Pro"/>
                <a:cs typeface="Source Sans Pro"/>
                <a:sym typeface="Source Sans Pro"/>
              </a:rPr>
              <a:t> The model was trained using a dataset of 2,152 images, carefully curated to include both healthy and diseased potato leaves, ensuring comprehensive learning.</a:t>
            </a:r>
          </a:p>
        </p:txBody>
      </p:sp>
      <p:sp>
        <p:nvSpPr>
          <p:cNvPr id="11" name="TextBox 11"/>
          <p:cNvSpPr txBox="1"/>
          <p:nvPr/>
        </p:nvSpPr>
        <p:spPr>
          <a:xfrm>
            <a:off x="9632604" y="3497007"/>
            <a:ext cx="7777460" cy="2098041"/>
          </a:xfrm>
          <a:prstGeom prst="rect">
            <a:avLst/>
          </a:prstGeom>
        </p:spPr>
        <p:txBody>
          <a:bodyPr lIns="0" tIns="0" rIns="0" bIns="0" rtlCol="0" anchor="t">
            <a:spAutoFit/>
          </a:bodyPr>
          <a:lstStyle/>
          <a:p>
            <a:pPr algn="l">
              <a:lnSpc>
                <a:spcPts val="4224"/>
              </a:lnSpc>
            </a:pPr>
            <a:r>
              <a:rPr lang="en-US" sz="2599" b="1">
                <a:solidFill>
                  <a:srgbClr val="F18BCD"/>
                </a:solidFill>
                <a:latin typeface="Source Sans Pro Bold"/>
                <a:ea typeface="Source Sans Pro Bold"/>
                <a:cs typeface="Source Sans Pro Bold"/>
                <a:sym typeface="Source Sans Pro Bold"/>
              </a:rPr>
              <a:t>High Accuracy:</a:t>
            </a:r>
            <a:r>
              <a:rPr lang="en-US" sz="2599">
                <a:solidFill>
                  <a:srgbClr val="F18BCD"/>
                </a:solidFill>
                <a:latin typeface="Source Sans Pro"/>
                <a:ea typeface="Source Sans Pro"/>
                <a:cs typeface="Source Sans Pro"/>
                <a:sym typeface="Source Sans Pro"/>
              </a:rPr>
              <a:t> </a:t>
            </a:r>
            <a:r>
              <a:rPr lang="en-US" sz="2599">
                <a:solidFill>
                  <a:srgbClr val="D6E5EF"/>
                </a:solidFill>
                <a:latin typeface="Source Sans Pro"/>
                <a:ea typeface="Source Sans Pro"/>
                <a:cs typeface="Source Sans Pro"/>
                <a:sym typeface="Source Sans Pro"/>
              </a:rPr>
              <a:t>The model achieved an impressive 98.6% classification accuracy, showcasing its ability to reliably distinguish between healthy and diseased plants.</a:t>
            </a:r>
          </a:p>
        </p:txBody>
      </p:sp>
      <p:sp>
        <p:nvSpPr>
          <p:cNvPr id="12" name="TextBox 12"/>
          <p:cNvSpPr txBox="1"/>
          <p:nvPr/>
        </p:nvSpPr>
        <p:spPr>
          <a:xfrm>
            <a:off x="9632604" y="5745130"/>
            <a:ext cx="7777460" cy="2098041"/>
          </a:xfrm>
          <a:prstGeom prst="rect">
            <a:avLst/>
          </a:prstGeom>
        </p:spPr>
        <p:txBody>
          <a:bodyPr lIns="0" tIns="0" rIns="0" bIns="0" rtlCol="0" anchor="t">
            <a:spAutoFit/>
          </a:bodyPr>
          <a:lstStyle/>
          <a:p>
            <a:pPr algn="l">
              <a:lnSpc>
                <a:spcPts val="4224"/>
              </a:lnSpc>
            </a:pPr>
            <a:r>
              <a:rPr lang="en-US" sz="2599" b="1">
                <a:solidFill>
                  <a:srgbClr val="F18BCD"/>
                </a:solidFill>
                <a:latin typeface="Source Sans Pro Bold"/>
                <a:ea typeface="Source Sans Pro Bold"/>
                <a:cs typeface="Source Sans Pro Bold"/>
                <a:sym typeface="Source Sans Pro Bold"/>
              </a:rPr>
              <a:t>Mobile Implementation:</a:t>
            </a:r>
            <a:r>
              <a:rPr lang="en-US" sz="2599">
                <a:solidFill>
                  <a:srgbClr val="D6E5EF"/>
                </a:solidFill>
                <a:latin typeface="Source Sans Pro"/>
                <a:ea typeface="Source Sans Pro"/>
                <a:cs typeface="Source Sans Pro"/>
                <a:sym typeface="Source Sans Pro"/>
              </a:rPr>
              <a:t> This advanced deep learning tool was implemented as a user-friendly mobile application, providing farmers with an accessible and immediate diagnostic solution.</a:t>
            </a:r>
          </a:p>
        </p:txBody>
      </p:sp>
      <p:sp>
        <p:nvSpPr>
          <p:cNvPr id="13" name="TextBox 13"/>
          <p:cNvSpPr txBox="1"/>
          <p:nvPr/>
        </p:nvSpPr>
        <p:spPr>
          <a:xfrm>
            <a:off x="9632604" y="7995570"/>
            <a:ext cx="7777460" cy="2098041"/>
          </a:xfrm>
          <a:prstGeom prst="rect">
            <a:avLst/>
          </a:prstGeom>
        </p:spPr>
        <p:txBody>
          <a:bodyPr lIns="0" tIns="0" rIns="0" bIns="0" rtlCol="0" anchor="t">
            <a:spAutoFit/>
          </a:bodyPr>
          <a:lstStyle/>
          <a:p>
            <a:pPr algn="l">
              <a:lnSpc>
                <a:spcPts val="4224"/>
              </a:lnSpc>
            </a:pPr>
            <a:r>
              <a:rPr lang="en-US" sz="2599" b="1">
                <a:solidFill>
                  <a:srgbClr val="F18BCD"/>
                </a:solidFill>
                <a:latin typeface="Source Sans Pro Bold"/>
                <a:ea typeface="Source Sans Pro Bold"/>
                <a:cs typeface="Source Sans Pro Bold"/>
                <a:sym typeface="Source Sans Pro Bold"/>
              </a:rPr>
              <a:t>Time Savings:</a:t>
            </a:r>
            <a:r>
              <a:rPr lang="en-US" sz="2599">
                <a:solidFill>
                  <a:srgbClr val="D6E5EF"/>
                </a:solidFill>
                <a:latin typeface="Source Sans Pro"/>
                <a:ea typeface="Source Sans Pro"/>
                <a:cs typeface="Source Sans Pro"/>
                <a:sym typeface="Source Sans Pro"/>
              </a:rPr>
              <a:t> The mobile tool dramatically reduced diagnosis time from several days—often required for laboratory testing—to mere seconds, enabling prompt disease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1213</Words>
  <Application>Microsoft Office PowerPoint</Application>
  <PresentationFormat>Custom</PresentationFormat>
  <Paragraphs>94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Lora</vt:lpstr>
      <vt:lpstr>Calibri</vt:lpstr>
      <vt:lpstr>Source Sans Pro</vt:lpstr>
      <vt:lpstr>Source Sans Pro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Revolutionizing-Agriculture-Deep-Learning-for-Potato-Disease-Detection.pptx</dc:title>
  <cp:lastModifiedBy>PANDIT JI</cp:lastModifiedBy>
  <cp:revision>10</cp:revision>
  <dcterms:created xsi:type="dcterms:W3CDTF">2006-08-16T00:00:00Z</dcterms:created>
  <dcterms:modified xsi:type="dcterms:W3CDTF">2025-07-18T17:01:29Z</dcterms:modified>
  <dc:identifier>DAGtW7OHH6c</dc:identifier>
</cp:coreProperties>
</file>