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80" r:id="rId8"/>
    <p:sldId id="271" r:id="rId9"/>
    <p:sldId id="272" r:id="rId10"/>
    <p:sldId id="262" r:id="rId11"/>
    <p:sldId id="279" r:id="rId12"/>
    <p:sldId id="270" r:id="rId13"/>
    <p:sldId id="263" r:id="rId14"/>
    <p:sldId id="277" r:id="rId15"/>
    <p:sldId id="264" r:id="rId16"/>
    <p:sldId id="273" r:id="rId17"/>
    <p:sldId id="265" r:id="rId18"/>
    <p:sldId id="266" r:id="rId19"/>
    <p:sldId id="267" r:id="rId20"/>
    <p:sldId id="268" r:id="rId21"/>
    <p:sldId id="276" r:id="rId22"/>
    <p:sldId id="278" r:id="rId23"/>
    <p:sldId id="281" r:id="rId24"/>
    <p:sldId id="269" r:id="rId25"/>
  </p:sldIdLst>
  <p:sldSz cx="9144000" cy="5143500" type="screen16x9"/>
  <p:notesSz cx="6858000" cy="9144000"/>
  <p:embeddedFontLst>
    <p:embeddedFont>
      <p:font typeface="Constantia" panose="02030602050306030303" pitchFamily="18"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CB303-7C30-41FD-BD2B-ED9879D40D6B}" v="48" dt="2024-04-13T19:43:11.238"/>
  </p1510:revLst>
</p1510:revInfo>
</file>

<file path=ppt/tableStyles.xml><?xml version="1.0" encoding="utf-8"?>
<a:tblStyleLst xmlns:a="http://schemas.openxmlformats.org/drawingml/2006/main" def="{93F85FC2-327D-4ABE-AE71-5E05BFA51ECF}">
  <a:tblStyle styleId="{93F85FC2-327D-4ABE-AE71-5E05BFA51E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4660"/>
  </p:normalViewPr>
  <p:slideViewPr>
    <p:cSldViewPr snapToGrid="0">
      <p:cViewPr varScale="1">
        <p:scale>
          <a:sx n="103" d="100"/>
          <a:sy n="103" d="100"/>
        </p:scale>
        <p:origin x="571"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66024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2260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extLst>
      <p:ext uri="{BB962C8B-B14F-4D97-AF65-F5344CB8AC3E}">
        <p14:creationId xmlns:p14="http://schemas.microsoft.com/office/powerpoint/2010/main" val="288062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a:extLst>
            <a:ext uri="{FF2B5EF4-FFF2-40B4-BE49-F238E27FC236}">
              <a16:creationId xmlns:a16="http://schemas.microsoft.com/office/drawing/2014/main" id="{388FEF6E-AB85-0AC2-626E-DD4EF6DEBAA1}"/>
            </a:ext>
          </a:extLst>
        </p:cNvPr>
        <p:cNvGrpSpPr/>
        <p:nvPr/>
      </p:nvGrpSpPr>
      <p:grpSpPr>
        <a:xfrm>
          <a:off x="0" y="0"/>
          <a:ext cx="0" cy="0"/>
          <a:chOff x="0" y="0"/>
          <a:chExt cx="0" cy="0"/>
        </a:xfrm>
      </p:grpSpPr>
      <p:sp>
        <p:nvSpPr>
          <p:cNvPr id="144" name="Google Shape;144;p7:notes">
            <a:extLst>
              <a:ext uri="{FF2B5EF4-FFF2-40B4-BE49-F238E27FC236}">
                <a16:creationId xmlns:a16="http://schemas.microsoft.com/office/drawing/2014/main" id="{68703847-62F7-482B-F473-6AE3B50F54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a:extLst>
              <a:ext uri="{FF2B5EF4-FFF2-40B4-BE49-F238E27FC236}">
                <a16:creationId xmlns:a16="http://schemas.microsoft.com/office/drawing/2014/main" id="{5D6336AE-1E22-4398-4D91-0E0B909BAF2E}"/>
              </a:ext>
            </a:extLst>
          </p:cNvPr>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7:notes">
            <a:extLst>
              <a:ext uri="{FF2B5EF4-FFF2-40B4-BE49-F238E27FC236}">
                <a16:creationId xmlns:a16="http://schemas.microsoft.com/office/drawing/2014/main" id="{D626F54D-73DC-C3F1-6E55-365309620EB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1153881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a:extLst>
            <a:ext uri="{FF2B5EF4-FFF2-40B4-BE49-F238E27FC236}">
              <a16:creationId xmlns:a16="http://schemas.microsoft.com/office/drawing/2014/main" id="{388FEF6E-AB85-0AC2-626E-DD4EF6DEBAA1}"/>
            </a:ext>
          </a:extLst>
        </p:cNvPr>
        <p:cNvGrpSpPr/>
        <p:nvPr/>
      </p:nvGrpSpPr>
      <p:grpSpPr>
        <a:xfrm>
          <a:off x="0" y="0"/>
          <a:ext cx="0" cy="0"/>
          <a:chOff x="0" y="0"/>
          <a:chExt cx="0" cy="0"/>
        </a:xfrm>
      </p:grpSpPr>
      <p:sp>
        <p:nvSpPr>
          <p:cNvPr id="144" name="Google Shape;144;p7:notes">
            <a:extLst>
              <a:ext uri="{FF2B5EF4-FFF2-40B4-BE49-F238E27FC236}">
                <a16:creationId xmlns:a16="http://schemas.microsoft.com/office/drawing/2014/main" id="{68703847-62F7-482B-F473-6AE3B50F54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a:extLst>
              <a:ext uri="{FF2B5EF4-FFF2-40B4-BE49-F238E27FC236}">
                <a16:creationId xmlns:a16="http://schemas.microsoft.com/office/drawing/2014/main" id="{5D6336AE-1E22-4398-4D91-0E0B909BAF2E}"/>
              </a:ext>
            </a:extLst>
          </p:cNvPr>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7:notes">
            <a:extLst>
              <a:ext uri="{FF2B5EF4-FFF2-40B4-BE49-F238E27FC236}">
                <a16:creationId xmlns:a16="http://schemas.microsoft.com/office/drawing/2014/main" id="{D626F54D-73DC-C3F1-6E55-365309620EB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301951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3057422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268108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9: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1667590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0: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262625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1: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220379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1793906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43489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4147083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2965313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2319873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363587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4: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77516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1630226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166763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365442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426178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extLst>
      <p:ext uri="{BB962C8B-B14F-4D97-AF65-F5344CB8AC3E}">
        <p14:creationId xmlns:p14="http://schemas.microsoft.com/office/powerpoint/2010/main" val="53500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9592488-DD4B-0577-6E8D-F87FB706CC83}"/>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7C38B923-89AA-0949-0335-AF68AE25F88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6CE2929E-0186-ADCA-84F4-22E901C35620}"/>
              </a:ext>
            </a:extLst>
          </p:cNvPr>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a:extLst>
              <a:ext uri="{FF2B5EF4-FFF2-40B4-BE49-F238E27FC236}">
                <a16:creationId xmlns:a16="http://schemas.microsoft.com/office/drawing/2014/main" id="{A21B492A-ED6D-0E7F-68F3-9B6CAFCAE4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extLst>
      <p:ext uri="{BB962C8B-B14F-4D97-AF65-F5344CB8AC3E}">
        <p14:creationId xmlns:p14="http://schemas.microsoft.com/office/powerpoint/2010/main" val="816870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957B3A5-1A99-7007-759A-2BE002B67AC5}"/>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83972ADA-D9A2-3205-31A9-943FB62CFF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9C864374-3E58-ECD7-AF6D-6BDD45397425}"/>
              </a:ext>
            </a:extLst>
          </p:cNvPr>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a:extLst>
              <a:ext uri="{FF2B5EF4-FFF2-40B4-BE49-F238E27FC236}">
                <a16:creationId xmlns:a16="http://schemas.microsoft.com/office/drawing/2014/main" id="{0EBE0941-54CA-9DA7-8CBE-9983CC27046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190142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2701528"/>
            <a:ext cx="6858000" cy="1241822"/>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3442098"/>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400"/>
              <a:buNone/>
              <a:defRPr sz="140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1878806"/>
            <a:ext cx="3868340" cy="2763441"/>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62" name="Google Shape;62;p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740569"/>
            <a:ext cx="4629150" cy="3655219"/>
          </a:xfrm>
          <a:prstGeom prst="rect">
            <a:avLst/>
          </a:prstGeom>
          <a:noFill/>
          <a:ln>
            <a:noFill/>
          </a:ln>
        </p:spPr>
      </p:sp>
      <p:sp>
        <p:nvSpPr>
          <p:cNvPr id="68" name="Google Shape;68;p10"/>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69" name="Google Shape;69;p1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71764"/>
          </a:srgb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academicjournals.org/journal/SRE/article-full-text-pdf/4644D6C20216.pdfBy%20Academic%20Journals" TargetMode="External"/><Relationship Id="rId4" Type="http://schemas.openxmlformats.org/officeDocument/2006/relationships/hyperlink" Target="https://ieeexplore.ieee.org/abstract/document/781855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hyperlink" Target="https://www.biomaker.org/block-catalogue/2021/12/17/water-level-sensor-tzt-water-level-sensor"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s://components101.com/modules/soil-moisture-sensor-module" TargetMode="External"/><Relationship Id="rId4" Type="http://schemas.openxmlformats.org/officeDocument/2006/relationships/hyperlink" Target="https://www.datasheethub.com/fc-28-soil-moisture-sensor-modul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instructables.com/DIY-Lithium-ion-Battery-Charger/" TargetMode="Externa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823305" y="317048"/>
            <a:ext cx="7516836" cy="902154"/>
          </a:xfrm>
          <a:prstGeom prst="rect">
            <a:avLst/>
          </a:prstGeom>
          <a:noFill/>
          <a:ln>
            <a:noFill/>
          </a:ln>
        </p:spPr>
        <p:txBody>
          <a:bodyPr spcFirstLastPara="1" wrap="square" lIns="68575" tIns="34275" rIns="68575" bIns="34275" anchor="b" anchorCtr="0">
            <a:noAutofit/>
          </a:bodyPr>
          <a:lstStyle/>
          <a:p>
            <a:pPr>
              <a:lnSpc>
                <a:spcPct val="100000"/>
              </a:lnSpc>
              <a:buClr>
                <a:srgbClr val="000000"/>
              </a:buClr>
              <a:buSzPts val="1800"/>
            </a:pPr>
            <a:r>
              <a:rPr lang="en-IN" sz="1800" dirty="0">
                <a:solidFill>
                  <a:srgbClr val="000000"/>
                </a:solidFill>
                <a:latin typeface="Constantia"/>
                <a:ea typeface="Constantia"/>
                <a:cs typeface="Constantia"/>
                <a:sym typeface="Constantia"/>
              </a:rPr>
              <a:t>A Project On </a:t>
            </a:r>
            <a:br>
              <a:rPr lang="en-IN" sz="1800" dirty="0">
                <a:latin typeface="Constantia"/>
                <a:ea typeface="Constantia"/>
                <a:cs typeface="Constantia"/>
              </a:rPr>
            </a:br>
            <a:r>
              <a:rPr lang="en-IN" sz="1800" dirty="0">
                <a:solidFill>
                  <a:srgbClr val="000000"/>
                </a:solidFill>
                <a:latin typeface="Constantia"/>
                <a:ea typeface="Constantia"/>
                <a:cs typeface="Constantia"/>
                <a:sym typeface="Constantia"/>
              </a:rPr>
              <a:t>‘</a:t>
            </a:r>
            <a:r>
              <a:rPr lang="en-IN" sz="1800" dirty="0">
                <a:solidFill>
                  <a:schemeClr val="tx1"/>
                </a:solidFill>
                <a:latin typeface="Constantia"/>
                <a:ea typeface="Constantia"/>
                <a:cs typeface="Constantia"/>
                <a:sym typeface="Constantia"/>
              </a:rPr>
              <a:t>HydroSense- Water Management &amp; Soil Moisture Level Detection’</a:t>
            </a:r>
            <a:br>
              <a:rPr lang="en-IN" sz="1800" dirty="0">
                <a:latin typeface="Constantia"/>
                <a:ea typeface="Constantia"/>
                <a:cs typeface="Constantia"/>
              </a:rPr>
            </a:br>
            <a:r>
              <a:rPr lang="en-IN" sz="1800" dirty="0">
                <a:solidFill>
                  <a:srgbClr val="000000"/>
                </a:solidFill>
                <a:latin typeface="Constantia"/>
                <a:ea typeface="Constantia"/>
                <a:cs typeface="Constantia"/>
                <a:sym typeface="Constantia"/>
              </a:rPr>
              <a:t>Course: Environmental Science     (AY 2023-24, Semester II)</a:t>
            </a:r>
            <a:br>
              <a:rPr lang="en-IN" sz="1800" dirty="0">
                <a:latin typeface="Constantia"/>
                <a:ea typeface="Constantia"/>
                <a:cs typeface="Constantia"/>
              </a:rPr>
            </a:br>
            <a:r>
              <a:rPr lang="en-IN" sz="1800" dirty="0">
                <a:solidFill>
                  <a:srgbClr val="000000"/>
                </a:solidFill>
                <a:latin typeface="Constantia"/>
                <a:ea typeface="Constantia"/>
                <a:cs typeface="Constantia"/>
                <a:sym typeface="Constantia"/>
              </a:rPr>
              <a:t>  Submitted by : F. Y. B. Tech. 	</a:t>
            </a:r>
            <a:r>
              <a:rPr lang="en-IN" sz="1800" dirty="0">
                <a:solidFill>
                  <a:schemeClr val="tx1"/>
                </a:solidFill>
                <a:latin typeface="Constantia"/>
                <a:ea typeface="Constantia"/>
                <a:cs typeface="Constantia"/>
                <a:sym typeface="Constantia"/>
              </a:rPr>
              <a:t>Division: A</a:t>
            </a:r>
            <a:r>
              <a:rPr lang="en-IN" sz="1800" dirty="0">
                <a:solidFill>
                  <a:srgbClr val="FF0000"/>
                </a:solidFill>
                <a:latin typeface="Constantia"/>
                <a:ea typeface="Constantia"/>
                <a:cs typeface="Constantia"/>
                <a:sym typeface="Constantia"/>
              </a:rPr>
              <a:t>                </a:t>
            </a:r>
            <a:r>
              <a:rPr lang="en-IN" sz="1800" dirty="0">
                <a:solidFill>
                  <a:schemeClr val="tx1"/>
                </a:solidFill>
                <a:latin typeface="Constantia"/>
                <a:ea typeface="Constantia"/>
                <a:cs typeface="Constantia"/>
                <a:sym typeface="Constantia"/>
              </a:rPr>
              <a:t>Batch: A3</a:t>
            </a:r>
            <a:endParaRPr lang="en-US" dirty="0">
              <a:solidFill>
                <a:schemeClr val="tx1"/>
              </a:solidFill>
            </a:endParaRPr>
          </a:p>
        </p:txBody>
      </p:sp>
      <p:sp>
        <p:nvSpPr>
          <p:cNvPr id="89" name="Google Shape;89;p13"/>
          <p:cNvSpPr txBox="1"/>
          <p:nvPr/>
        </p:nvSpPr>
        <p:spPr>
          <a:xfrm>
            <a:off x="258932" y="3939292"/>
            <a:ext cx="8645581" cy="420461"/>
          </a:xfrm>
          <a:prstGeom prst="rect">
            <a:avLst/>
          </a:prstGeom>
          <a:solidFill>
            <a:srgbClr val="25A2FF"/>
          </a:solid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lt1"/>
              </a:buClr>
              <a:buSzPts val="2000"/>
              <a:buFont typeface="Arial"/>
              <a:buNone/>
            </a:pPr>
            <a:r>
              <a:rPr lang="en-IN" sz="2000" b="1" i="0" u="none" strike="noStrike" cap="none">
                <a:solidFill>
                  <a:schemeClr val="lt1"/>
                </a:solidFill>
                <a:latin typeface="Arial"/>
                <a:ea typeface="Arial"/>
                <a:cs typeface="Arial"/>
                <a:sym typeface="Arial"/>
              </a:rPr>
              <a:t>BRACT’S, Vishwakarma Institute of Information Technology, Pune-48</a:t>
            </a:r>
            <a:endParaRPr/>
          </a:p>
        </p:txBody>
      </p:sp>
      <p:sp>
        <p:nvSpPr>
          <p:cNvPr id="91" name="Google Shape;91;p13"/>
          <p:cNvSpPr/>
          <p:nvPr/>
        </p:nvSpPr>
        <p:spPr>
          <a:xfrm>
            <a:off x="407052" y="4427922"/>
            <a:ext cx="8349342"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400" b="1" i="0" u="none" strike="noStrike" cap="none">
                <a:solidFill>
                  <a:srgbClr val="7F7F7F"/>
                </a:solidFill>
                <a:latin typeface="Arial"/>
                <a:ea typeface="Arial"/>
                <a:cs typeface="Arial"/>
                <a:sym typeface="Arial"/>
              </a:rPr>
              <a:t>(An Autonomous Institute affiliated to Savitribai Phule Pune University)</a:t>
            </a:r>
            <a:endParaRPr/>
          </a:p>
          <a:p>
            <a:pPr marL="0" marR="0" lvl="0" indent="0" algn="ctr" rtl="0">
              <a:spcBef>
                <a:spcPts val="0"/>
              </a:spcBef>
              <a:spcAft>
                <a:spcPts val="0"/>
              </a:spcAft>
              <a:buNone/>
            </a:pPr>
            <a:r>
              <a:rPr lang="en-IN" sz="1400" b="1" i="0" u="none" strike="noStrike" cap="none">
                <a:solidFill>
                  <a:srgbClr val="7F7F7F"/>
                </a:solidFill>
                <a:latin typeface="Arial"/>
                <a:ea typeface="Arial"/>
                <a:cs typeface="Arial"/>
                <a:sym typeface="Arial"/>
              </a:rPr>
              <a:t>(NBA and NAAC accredited, ISO 9001:2015 certified) </a:t>
            </a:r>
            <a:endParaRPr/>
          </a:p>
        </p:txBody>
      </p:sp>
      <p:graphicFrame>
        <p:nvGraphicFramePr>
          <p:cNvPr id="92" name="Google Shape;92;p13"/>
          <p:cNvGraphicFramePr/>
          <p:nvPr>
            <p:extLst>
              <p:ext uri="{D42A27DB-BD31-4B8C-83A1-F6EECF244321}">
                <p14:modId xmlns:p14="http://schemas.microsoft.com/office/powerpoint/2010/main" val="32377981"/>
              </p:ext>
            </p:extLst>
          </p:nvPr>
        </p:nvGraphicFramePr>
        <p:xfrm>
          <a:off x="551384" y="1277101"/>
          <a:ext cx="8060675" cy="2589298"/>
        </p:xfrm>
        <a:graphic>
          <a:graphicData uri="http://schemas.openxmlformats.org/drawingml/2006/table">
            <a:tbl>
              <a:tblPr firstRow="1" bandRow="1">
                <a:noFill/>
                <a:tableStyleId>{93F85FC2-327D-4ABE-AE71-5E05BFA51ECF}</a:tableStyleId>
              </a:tblPr>
              <a:tblGrid>
                <a:gridCol w="840725">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3119375">
                  <a:extLst>
                    <a:ext uri="{9D8B030D-6E8A-4147-A177-3AD203B41FA5}">
                      <a16:colId xmlns:a16="http://schemas.microsoft.com/office/drawing/2014/main" val="20002"/>
                    </a:ext>
                  </a:extLst>
                </a:gridCol>
                <a:gridCol w="1128775">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439810">
                <a:tc>
                  <a:txBody>
                    <a:bodyPr/>
                    <a:lstStyle/>
                    <a:p>
                      <a:pPr marL="0" marR="0" lvl="0" indent="0" algn="ctr" rtl="0">
                        <a:lnSpc>
                          <a:spcPct val="100000"/>
                        </a:lnSpc>
                        <a:spcBef>
                          <a:spcPts val="0"/>
                        </a:spcBef>
                        <a:spcAft>
                          <a:spcPts val="0"/>
                        </a:spcAft>
                        <a:buClr>
                          <a:schemeClr val="dk1"/>
                        </a:buClr>
                        <a:buSzPts val="1400"/>
                        <a:buFont typeface="Calibri"/>
                        <a:buNone/>
                      </a:pPr>
                      <a:r>
                        <a:rPr lang="en-IN" sz="1400" u="none" strike="noStrike" cap="none"/>
                        <a:t>P. R. No.</a:t>
                      </a:r>
                      <a:endParaRPr/>
                    </a:p>
                    <a:p>
                      <a:pPr marL="0" marR="0" lvl="0" indent="0" algn="ctr" rtl="0">
                        <a:spcBef>
                          <a:spcPts val="0"/>
                        </a:spcBef>
                        <a:spcAft>
                          <a:spcPts val="0"/>
                        </a:spcAft>
                        <a:buNone/>
                      </a:pP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FFFFFF"/>
                          </a:solidFill>
                          <a:latin typeface="Arial"/>
                          <a:ea typeface="Arial"/>
                          <a:cs typeface="Arial"/>
                          <a:sym typeface="Arial"/>
                        </a:rPr>
                        <a:t>Roll No.</a:t>
                      </a:r>
                      <a:endParaRPr dirty="0"/>
                    </a:p>
                    <a:p>
                      <a:pPr marL="0" marR="0" lvl="0" indent="0" algn="ctr" rtl="0">
                        <a:spcBef>
                          <a:spcPts val="0"/>
                        </a:spcBef>
                        <a:spcAft>
                          <a:spcPts val="0"/>
                        </a:spcAft>
                        <a:buNone/>
                      </a:pP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FFFFFF"/>
                          </a:solidFill>
                          <a:latin typeface="Arial"/>
                          <a:ea typeface="Arial"/>
                          <a:cs typeface="Arial"/>
                          <a:sym typeface="Arial"/>
                        </a:rPr>
                        <a:t>Name of Student</a:t>
                      </a:r>
                      <a:endParaRPr dirty="0"/>
                    </a:p>
                    <a:p>
                      <a:pPr marL="0" marR="0" lvl="0" indent="0" algn="ctr" rtl="0">
                        <a:spcBef>
                          <a:spcPts val="0"/>
                        </a:spcBef>
                        <a:spcAft>
                          <a:spcPts val="0"/>
                        </a:spcAft>
                        <a:buNone/>
                      </a:pP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Arial"/>
                          <a:ea typeface="Arial"/>
                          <a:cs typeface="Arial"/>
                          <a:sym typeface="Arial"/>
                        </a:rPr>
                        <a:t>Mobile No.</a:t>
                      </a:r>
                      <a:endParaRPr/>
                    </a:p>
                    <a:p>
                      <a:pPr marL="0" marR="0" lvl="0" indent="0" algn="ctr" rtl="0">
                        <a:spcBef>
                          <a:spcPts val="0"/>
                        </a:spcBef>
                        <a:spcAft>
                          <a:spcPts val="0"/>
                        </a:spcAft>
                        <a:buNone/>
                      </a:pP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FFFFFF"/>
                          </a:solidFill>
                          <a:latin typeface="Arial"/>
                          <a:ea typeface="Arial"/>
                          <a:cs typeface="Arial"/>
                          <a:sym typeface="Arial"/>
                        </a:rPr>
                        <a:t>VIIT Email ID</a:t>
                      </a:r>
                      <a:endParaRPr dirty="0"/>
                    </a:p>
                    <a:p>
                      <a:pPr marL="0" marR="0" lvl="0" indent="0" algn="ctr" rtl="0">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en-IN" sz="1100"/>
                        <a:t>22311251</a:t>
                      </a:r>
                      <a:endParaRPr sz="1100"/>
                    </a:p>
                  </a:txBody>
                  <a:tcPr marL="91450" marR="91450" marT="45725" marB="45725" anchor="ctr"/>
                </a:tc>
                <a:tc>
                  <a:txBody>
                    <a:bodyPr/>
                    <a:lstStyle/>
                    <a:p>
                      <a:pPr marL="0" marR="0" lvl="0" indent="0" algn="l" rtl="0">
                        <a:spcBef>
                          <a:spcPts val="0"/>
                        </a:spcBef>
                        <a:spcAft>
                          <a:spcPts val="0"/>
                        </a:spcAft>
                        <a:buNone/>
                      </a:pPr>
                      <a:r>
                        <a:rPr lang="en-IN" sz="1100"/>
                        <a:t>101145</a:t>
                      </a:r>
                      <a:endParaRPr sz="1100"/>
                    </a:p>
                  </a:txBody>
                  <a:tcPr marL="91450" marR="91450" marT="45725" marB="45725" anchor="ctr"/>
                </a:tc>
                <a:tc>
                  <a:txBody>
                    <a:bodyPr/>
                    <a:lstStyle/>
                    <a:p>
                      <a:pPr marL="0" marR="0" lvl="0" indent="0" algn="l" rtl="0">
                        <a:spcBef>
                          <a:spcPts val="0"/>
                        </a:spcBef>
                        <a:spcAft>
                          <a:spcPts val="0"/>
                        </a:spcAft>
                        <a:buNone/>
                      </a:pPr>
                      <a:r>
                        <a:rPr lang="en-IN" sz="1100" dirty="0"/>
                        <a:t>Tanushri Chetan Rajput</a:t>
                      </a:r>
                      <a:endParaRPr sz="1100" dirty="0"/>
                    </a:p>
                  </a:txBody>
                  <a:tcPr marL="91450" marR="91450" marT="45725" marB="45725" anchor="ctr"/>
                </a:tc>
                <a:tc>
                  <a:txBody>
                    <a:bodyPr/>
                    <a:lstStyle/>
                    <a:p>
                      <a:pPr marL="0" marR="0" lvl="0" indent="0" algn="l" rtl="0">
                        <a:spcBef>
                          <a:spcPts val="0"/>
                        </a:spcBef>
                        <a:spcAft>
                          <a:spcPts val="0"/>
                        </a:spcAft>
                        <a:buNone/>
                      </a:pPr>
                      <a:r>
                        <a:rPr lang="en-IN" sz="1100"/>
                        <a:t>8446029351</a:t>
                      </a:r>
                      <a:endParaRPr sz="1100"/>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t>tanushri.22311251@viit.ac.in</a:t>
                      </a:r>
                    </a:p>
                    <a:p>
                      <a:pPr marL="0" marR="0" lvl="0" indent="0" algn="l" rtl="0">
                        <a:spcBef>
                          <a:spcPts val="0"/>
                        </a:spcBef>
                        <a:spcAft>
                          <a:spcPts val="0"/>
                        </a:spcAft>
                        <a:buNone/>
                      </a:pPr>
                      <a:endParaRPr sz="1100" dirty="0"/>
                    </a:p>
                  </a:txBody>
                  <a:tcPr marL="91450" marR="91450" marT="45725" marB="45725" anchor="ctr"/>
                </a:tc>
                <a:extLst>
                  <a:ext uri="{0D108BD9-81ED-4DB2-BD59-A6C34878D82A}">
                    <a16:rowId xmlns:a16="http://schemas.microsoft.com/office/drawing/2014/main" val="10001"/>
                  </a:ext>
                </a:extLst>
              </a:tr>
              <a:tr h="364208">
                <a:tc>
                  <a:txBody>
                    <a:bodyPr/>
                    <a:lstStyle/>
                    <a:p>
                      <a:pPr marL="0" marR="0" lvl="0" indent="0" algn="l" rtl="0">
                        <a:spcBef>
                          <a:spcPts val="0"/>
                        </a:spcBef>
                        <a:spcAft>
                          <a:spcPts val="0"/>
                        </a:spcAft>
                        <a:buNone/>
                      </a:pPr>
                      <a:r>
                        <a:rPr lang="en-IN" sz="1100"/>
                        <a:t>22311496</a:t>
                      </a:r>
                      <a:endParaRPr sz="1100"/>
                    </a:p>
                  </a:txBody>
                  <a:tcPr marL="91450" marR="91450" marT="45725" marB="45725" anchor="ctr"/>
                </a:tc>
                <a:tc>
                  <a:txBody>
                    <a:bodyPr/>
                    <a:lstStyle/>
                    <a:p>
                      <a:pPr marL="0" marR="0" lvl="0" indent="0" algn="l" rtl="0">
                        <a:spcBef>
                          <a:spcPts val="0"/>
                        </a:spcBef>
                        <a:spcAft>
                          <a:spcPts val="0"/>
                        </a:spcAft>
                        <a:buNone/>
                      </a:pPr>
                      <a:r>
                        <a:rPr lang="en-IN" sz="1100"/>
                        <a:t>101149</a:t>
                      </a:r>
                      <a:endParaRPr sz="1100"/>
                    </a:p>
                  </a:txBody>
                  <a:tcPr marL="91450" marR="91450" marT="45725" marB="45725" anchor="ctr"/>
                </a:tc>
                <a:tc>
                  <a:txBody>
                    <a:bodyPr/>
                    <a:lstStyle/>
                    <a:p>
                      <a:pPr marL="0" marR="0" lvl="0" indent="0" algn="l" rtl="0">
                        <a:spcBef>
                          <a:spcPts val="0"/>
                        </a:spcBef>
                        <a:spcAft>
                          <a:spcPts val="0"/>
                        </a:spcAft>
                        <a:buNone/>
                      </a:pPr>
                      <a:r>
                        <a:rPr lang="en-IN" sz="1100"/>
                        <a:t>Atharva Rajendra Joshi</a:t>
                      </a:r>
                      <a:endParaRPr sz="1100"/>
                    </a:p>
                  </a:txBody>
                  <a:tcPr marL="91450" marR="91450" marT="45725" marB="45725" anchor="ctr"/>
                </a:tc>
                <a:tc>
                  <a:txBody>
                    <a:bodyPr/>
                    <a:lstStyle/>
                    <a:p>
                      <a:pPr marL="0" marR="0" lvl="0" indent="0" algn="l" rtl="0">
                        <a:spcBef>
                          <a:spcPts val="0"/>
                        </a:spcBef>
                        <a:spcAft>
                          <a:spcPts val="0"/>
                        </a:spcAft>
                        <a:buNone/>
                      </a:pPr>
                      <a:r>
                        <a:rPr lang="en-IN" sz="1100"/>
                        <a:t>9527043551</a:t>
                      </a:r>
                      <a:endParaRPr sz="1100"/>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a:t>atharva.22311496@viit.ac.in</a:t>
                      </a:r>
                    </a:p>
                  </a:txBody>
                  <a:tcPr marL="91450" marR="91450" marT="45725" marB="45725" anchor="ctr"/>
                </a:tc>
                <a:extLst>
                  <a:ext uri="{0D108BD9-81ED-4DB2-BD59-A6C34878D82A}">
                    <a16:rowId xmlns:a16="http://schemas.microsoft.com/office/drawing/2014/main" val="10002"/>
                  </a:ext>
                </a:extLst>
              </a:tr>
              <a:tr h="336327">
                <a:tc>
                  <a:txBody>
                    <a:bodyPr/>
                    <a:lstStyle/>
                    <a:p>
                      <a:pPr marL="0" marR="0" lvl="0" indent="0" algn="l" rtl="0">
                        <a:spcBef>
                          <a:spcPts val="0"/>
                        </a:spcBef>
                        <a:spcAft>
                          <a:spcPts val="0"/>
                        </a:spcAft>
                        <a:buNone/>
                      </a:pPr>
                      <a:r>
                        <a:rPr lang="en-IN" sz="1100"/>
                        <a:t>22311517</a:t>
                      </a:r>
                      <a:endParaRPr sz="1100"/>
                    </a:p>
                  </a:txBody>
                  <a:tcPr marL="91450" marR="91450" marT="45725" marB="45725" anchor="ctr"/>
                </a:tc>
                <a:tc>
                  <a:txBody>
                    <a:bodyPr/>
                    <a:lstStyle/>
                    <a:p>
                      <a:pPr marL="0" marR="0" lvl="0" indent="0" algn="l" rtl="0">
                        <a:spcBef>
                          <a:spcPts val="0"/>
                        </a:spcBef>
                        <a:spcAft>
                          <a:spcPts val="0"/>
                        </a:spcAft>
                        <a:buNone/>
                      </a:pPr>
                      <a:r>
                        <a:rPr lang="en-IN" sz="1100"/>
                        <a:t>101153</a:t>
                      </a:r>
                      <a:endParaRPr sz="1100"/>
                    </a:p>
                  </a:txBody>
                  <a:tcPr marL="91450" marR="91450" marT="45725" marB="45725" anchor="ctr"/>
                </a:tc>
                <a:tc>
                  <a:txBody>
                    <a:bodyPr/>
                    <a:lstStyle/>
                    <a:p>
                      <a:pPr marL="0" marR="0" lvl="0" indent="0" algn="l" rtl="0">
                        <a:spcBef>
                          <a:spcPts val="0"/>
                        </a:spcBef>
                        <a:spcAft>
                          <a:spcPts val="0"/>
                        </a:spcAft>
                        <a:buNone/>
                      </a:pPr>
                      <a:r>
                        <a:rPr lang="en-IN" sz="1100"/>
                        <a:t>Revati Tushar Aute </a:t>
                      </a:r>
                      <a:endParaRPr sz="1100"/>
                    </a:p>
                  </a:txBody>
                  <a:tcPr marL="91450" marR="91450" marT="45725" marB="45725" anchor="ctr"/>
                </a:tc>
                <a:tc>
                  <a:txBody>
                    <a:bodyPr/>
                    <a:lstStyle/>
                    <a:p>
                      <a:pPr marL="0" marR="0" lvl="0" indent="0" algn="l" rtl="0">
                        <a:spcBef>
                          <a:spcPts val="0"/>
                        </a:spcBef>
                        <a:spcAft>
                          <a:spcPts val="0"/>
                        </a:spcAft>
                        <a:buNone/>
                      </a:pPr>
                      <a:r>
                        <a:rPr lang="en-IN" sz="1100"/>
                        <a:t>8208092760</a:t>
                      </a:r>
                      <a:endParaRPr sz="1100"/>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a:t>revati.22311517@viit.ac.in</a:t>
                      </a:r>
                    </a:p>
                    <a:p>
                      <a:pPr marL="0" marR="0" lvl="0" indent="0" algn="l" rtl="0">
                        <a:spcBef>
                          <a:spcPts val="0"/>
                        </a:spcBef>
                        <a:spcAft>
                          <a:spcPts val="0"/>
                        </a:spcAft>
                        <a:buNone/>
                      </a:pPr>
                      <a:endParaRPr sz="1100"/>
                    </a:p>
                  </a:txBody>
                  <a:tcPr marL="91450" marR="91450" marT="45725" marB="45725" anchor="ctr"/>
                </a:tc>
                <a:extLst>
                  <a:ext uri="{0D108BD9-81ED-4DB2-BD59-A6C34878D82A}">
                    <a16:rowId xmlns:a16="http://schemas.microsoft.com/office/drawing/2014/main" val="10003"/>
                  </a:ext>
                </a:extLst>
              </a:tr>
              <a:tr h="235203">
                <a:tc>
                  <a:txBody>
                    <a:bodyPr/>
                    <a:lstStyle/>
                    <a:p>
                      <a:pPr marL="0" marR="0" lvl="0" indent="0" algn="l" rtl="0">
                        <a:spcBef>
                          <a:spcPts val="0"/>
                        </a:spcBef>
                        <a:spcAft>
                          <a:spcPts val="0"/>
                        </a:spcAft>
                        <a:buNone/>
                      </a:pPr>
                      <a:r>
                        <a:rPr lang="en-IN" sz="1100"/>
                        <a:t>22311608</a:t>
                      </a:r>
                      <a:endParaRPr sz="1100"/>
                    </a:p>
                  </a:txBody>
                  <a:tcPr marL="91450" marR="91450" marT="45725" marB="45725" anchor="ctr"/>
                </a:tc>
                <a:tc>
                  <a:txBody>
                    <a:bodyPr/>
                    <a:lstStyle/>
                    <a:p>
                      <a:pPr marL="0" marR="0" lvl="0" indent="0" algn="l" rtl="0">
                        <a:spcBef>
                          <a:spcPts val="0"/>
                        </a:spcBef>
                        <a:spcAft>
                          <a:spcPts val="0"/>
                        </a:spcAft>
                        <a:buNone/>
                      </a:pPr>
                      <a:r>
                        <a:rPr lang="en-IN" sz="1100"/>
                        <a:t>101158 </a:t>
                      </a:r>
                      <a:endParaRPr sz="1100"/>
                    </a:p>
                  </a:txBody>
                  <a:tcPr marL="91450" marR="91450" marT="45725" marB="45725" anchor="ctr"/>
                </a:tc>
                <a:tc>
                  <a:txBody>
                    <a:bodyPr/>
                    <a:lstStyle/>
                    <a:p>
                      <a:pPr marL="0" marR="0" lvl="0" indent="0" algn="l" rtl="0">
                        <a:spcBef>
                          <a:spcPts val="0"/>
                        </a:spcBef>
                        <a:spcAft>
                          <a:spcPts val="0"/>
                        </a:spcAft>
                        <a:buNone/>
                      </a:pPr>
                      <a:r>
                        <a:rPr lang="en-IN" sz="1100"/>
                        <a:t>Manas Girish Kulkarni </a:t>
                      </a:r>
                      <a:endParaRPr sz="1100"/>
                    </a:p>
                  </a:txBody>
                  <a:tcPr marL="91450" marR="91450" marT="45725" marB="45725" anchor="ctr"/>
                </a:tc>
                <a:tc>
                  <a:txBody>
                    <a:bodyPr/>
                    <a:lstStyle/>
                    <a:p>
                      <a:pPr marL="0" marR="0" lvl="0" indent="0" algn="l" rtl="0">
                        <a:spcBef>
                          <a:spcPts val="0"/>
                        </a:spcBef>
                        <a:spcAft>
                          <a:spcPts val="0"/>
                        </a:spcAft>
                        <a:buNone/>
                      </a:pPr>
                      <a:r>
                        <a:rPr lang="en-IN" sz="1100"/>
                        <a:t>7972470825</a:t>
                      </a:r>
                      <a:endParaRPr sz="1100"/>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a:t>manas.22311608@viit.ac.in</a:t>
                      </a:r>
                    </a:p>
                    <a:p>
                      <a:pPr marL="0" marR="0" lvl="0" indent="0" algn="l" rtl="0">
                        <a:spcBef>
                          <a:spcPts val="0"/>
                        </a:spcBef>
                        <a:spcAft>
                          <a:spcPts val="0"/>
                        </a:spcAft>
                        <a:buNone/>
                      </a:pPr>
                      <a:endParaRPr sz="1100"/>
                    </a:p>
                  </a:txBody>
                  <a:tcPr marL="91450" marR="91450" marT="45725" marB="45725" anchor="ctr"/>
                </a:tc>
                <a:extLst>
                  <a:ext uri="{0D108BD9-81ED-4DB2-BD59-A6C34878D82A}">
                    <a16:rowId xmlns:a16="http://schemas.microsoft.com/office/drawing/2014/main" val="10004"/>
                  </a:ext>
                </a:extLst>
              </a:tr>
              <a:tr h="329833">
                <a:tc>
                  <a:txBody>
                    <a:bodyPr/>
                    <a:lstStyle/>
                    <a:p>
                      <a:pPr marL="0" marR="0" lvl="0" indent="0" algn="l" rtl="0">
                        <a:spcBef>
                          <a:spcPts val="0"/>
                        </a:spcBef>
                        <a:spcAft>
                          <a:spcPts val="0"/>
                        </a:spcAft>
                        <a:buNone/>
                      </a:pPr>
                      <a:r>
                        <a:rPr lang="en-IN" sz="1100"/>
                        <a:t>22311679 </a:t>
                      </a:r>
                      <a:endParaRPr sz="1100"/>
                    </a:p>
                  </a:txBody>
                  <a:tcPr marL="91450" marR="91450" marT="45725" marB="45725" anchor="ctr"/>
                </a:tc>
                <a:tc>
                  <a:txBody>
                    <a:bodyPr/>
                    <a:lstStyle/>
                    <a:p>
                      <a:pPr marL="0" marR="0" lvl="0" indent="0" algn="l" rtl="0">
                        <a:spcBef>
                          <a:spcPts val="0"/>
                        </a:spcBef>
                        <a:spcAft>
                          <a:spcPts val="0"/>
                        </a:spcAft>
                        <a:buNone/>
                      </a:pPr>
                      <a:r>
                        <a:rPr lang="en-IN" sz="1100"/>
                        <a:t>101161</a:t>
                      </a:r>
                      <a:endParaRPr sz="1100"/>
                    </a:p>
                  </a:txBody>
                  <a:tcPr marL="91450" marR="91450" marT="45725" marB="45725" anchor="ctr"/>
                </a:tc>
                <a:tc>
                  <a:txBody>
                    <a:bodyPr/>
                    <a:lstStyle/>
                    <a:p>
                      <a:pPr marL="0" marR="0" lvl="0" indent="0" algn="l" rtl="0">
                        <a:spcBef>
                          <a:spcPts val="0"/>
                        </a:spcBef>
                        <a:spcAft>
                          <a:spcPts val="0"/>
                        </a:spcAft>
                        <a:buNone/>
                      </a:pPr>
                      <a:r>
                        <a:rPr lang="en-IN" sz="1100"/>
                        <a:t>Atharva Vishwas Deshpande</a:t>
                      </a:r>
                      <a:endParaRPr sz="1100"/>
                    </a:p>
                  </a:txBody>
                  <a:tcPr marL="91450" marR="91450" marT="45725" marB="45725" anchor="ctr"/>
                </a:tc>
                <a:tc>
                  <a:txBody>
                    <a:bodyPr/>
                    <a:lstStyle/>
                    <a:p>
                      <a:pPr marL="0" marR="0" lvl="0" indent="0" algn="l" rtl="0">
                        <a:spcBef>
                          <a:spcPts val="0"/>
                        </a:spcBef>
                        <a:spcAft>
                          <a:spcPts val="0"/>
                        </a:spcAft>
                        <a:buNone/>
                      </a:pPr>
                      <a:r>
                        <a:rPr lang="en-IN" sz="1100"/>
                        <a:t>9309358960</a:t>
                      </a:r>
                      <a:endParaRPr sz="1100"/>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t>atharva.22311679@viit.ac.in</a:t>
                      </a:r>
                    </a:p>
                    <a:p>
                      <a:pPr marL="0" marR="0" lvl="0" indent="0" algn="l" rtl="0">
                        <a:spcBef>
                          <a:spcPts val="0"/>
                        </a:spcBef>
                        <a:spcAft>
                          <a:spcPts val="0"/>
                        </a:spcAft>
                        <a:buNone/>
                      </a:pPr>
                      <a:endParaRPr sz="1100" dirty="0"/>
                    </a:p>
                  </a:txBody>
                  <a:tcPr marL="91450" marR="91450" marT="45725" marB="45725" anchor="ctr"/>
                </a:tc>
                <a:extLst>
                  <a:ext uri="{0D108BD9-81ED-4DB2-BD59-A6C34878D82A}">
                    <a16:rowId xmlns:a16="http://schemas.microsoft.com/office/drawing/2014/main" val="10005"/>
                  </a:ext>
                </a:extLst>
              </a:tr>
            </a:tbl>
          </a:graphicData>
        </a:graphic>
      </p:graphicFrame>
      <p:pic>
        <p:nvPicPr>
          <p:cNvPr id="2" name="Google Shape;100;p14">
            <a:extLst>
              <a:ext uri="{FF2B5EF4-FFF2-40B4-BE49-F238E27FC236}">
                <a16:creationId xmlns:a16="http://schemas.microsoft.com/office/drawing/2014/main" id="{C0837F60-53AD-B17A-C6BA-3C0EC6CE8DF9}"/>
              </a:ext>
            </a:extLst>
          </p:cNvPr>
          <p:cNvPicPr preferRelativeResize="0"/>
          <p:nvPr/>
        </p:nvPicPr>
        <p:blipFill rotWithShape="1">
          <a:blip r:embed="rId3">
            <a:alphaModFix/>
          </a:blip>
          <a:srcRect/>
          <a:stretch/>
        </p:blipFill>
        <p:spPr>
          <a:xfrm>
            <a:off x="0" y="0"/>
            <a:ext cx="724623" cy="81934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724623" y="91341"/>
            <a:ext cx="8212505" cy="728004"/>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Experimental Details (Procedure/s) </a:t>
            </a:r>
            <a:r>
              <a:rPr lang="en-IN" sz="2700" b="1" dirty="0">
                <a:solidFill>
                  <a:srgbClr val="000000"/>
                </a:solidFill>
                <a:latin typeface="Calibri"/>
                <a:ea typeface="Calibri"/>
                <a:cs typeface="Calibri"/>
                <a:sym typeface="Calibri"/>
              </a:rPr>
              <a:t>(Joshi)</a:t>
            </a:r>
            <a:endParaRPr sz="2700" b="1" dirty="0">
              <a:solidFill>
                <a:srgbClr val="FF0000"/>
              </a:solidFill>
            </a:endParaRPr>
          </a:p>
        </p:txBody>
      </p:sp>
      <p:sp>
        <p:nvSpPr>
          <p:cNvPr id="149" name="Google Shape;149;p19"/>
          <p:cNvSpPr txBox="1">
            <a:spLocks noGrp="1"/>
          </p:cNvSpPr>
          <p:nvPr>
            <p:ph type="body" idx="1"/>
          </p:nvPr>
        </p:nvSpPr>
        <p:spPr>
          <a:xfrm>
            <a:off x="724623" y="1020397"/>
            <a:ext cx="7886700" cy="4135902"/>
          </a:xfrm>
          <a:prstGeom prst="rect">
            <a:avLst/>
          </a:prstGeom>
          <a:noFill/>
          <a:ln>
            <a:noFill/>
          </a:ln>
        </p:spPr>
        <p:txBody>
          <a:bodyPr spcFirstLastPara="1" wrap="square" lIns="68575" tIns="34275" rIns="68575" bIns="34275" anchor="t" anchorCtr="0">
            <a:normAutofit fontScale="62500" lnSpcReduction="20000"/>
          </a:bodyPr>
          <a:lstStyle/>
          <a:p>
            <a:pPr marL="0" lvl="0" indent="0" algn="l" rtl="0">
              <a:lnSpc>
                <a:spcPct val="110000"/>
              </a:lnSpc>
              <a:spcBef>
                <a:spcPts val="0"/>
              </a:spcBef>
              <a:spcAft>
                <a:spcPts val="0"/>
              </a:spcAft>
              <a:buClr>
                <a:schemeClr val="dk1"/>
              </a:buClr>
              <a:buSzPts val="2100"/>
              <a:buNone/>
            </a:pPr>
            <a:endParaRPr lang="en-US" b="0" i="0" dirty="0">
              <a:solidFill>
                <a:srgbClr val="202124"/>
              </a:solidFill>
              <a:effectLst/>
              <a:latin typeface="Roboto" panose="02000000000000000000" pitchFamily="2" charset="0"/>
            </a:endParaRPr>
          </a:p>
          <a:p>
            <a:pPr marL="0" lvl="0" indent="0" algn="l" rtl="0">
              <a:lnSpc>
                <a:spcPct val="110000"/>
              </a:lnSpc>
              <a:spcBef>
                <a:spcPts val="0"/>
              </a:spcBef>
              <a:spcAft>
                <a:spcPts val="0"/>
              </a:spcAft>
              <a:buClr>
                <a:schemeClr val="dk1"/>
              </a:buClr>
              <a:buSzPts val="2100"/>
              <a:buNone/>
            </a:pPr>
            <a:r>
              <a:rPr lang="en-US" sz="2900" b="1" i="0" dirty="0">
                <a:solidFill>
                  <a:srgbClr val="202124"/>
                </a:solidFill>
                <a:effectLst/>
                <a:latin typeface="Constantia"/>
              </a:rPr>
              <a:t>1) Setup Construction-</a:t>
            </a:r>
            <a:br>
              <a:rPr lang="en-US" sz="2900" dirty="0">
                <a:latin typeface="Constantia" panose="02030602050306030303" pitchFamily="18" charset="0"/>
              </a:rPr>
            </a:br>
            <a:r>
              <a:rPr lang="en-US" sz="2900" b="0" i="0" dirty="0">
                <a:solidFill>
                  <a:srgbClr val="202124"/>
                </a:solidFill>
                <a:effectLst/>
                <a:latin typeface="Constantia"/>
              </a:rPr>
              <a:t>Constructed a live working model comprising a water storage facility with a water tank. Installed a water level sensor in the water tank to monitor water levels.</a:t>
            </a:r>
            <a:br>
              <a:rPr lang="en-US" sz="2900" dirty="0">
                <a:latin typeface="Constantia" panose="02030602050306030303" pitchFamily="18" charset="0"/>
              </a:rPr>
            </a:br>
            <a:br>
              <a:rPr lang="en-US" sz="2900" dirty="0">
                <a:latin typeface="Constantia" panose="02030602050306030303" pitchFamily="18" charset="0"/>
              </a:rPr>
            </a:br>
            <a:r>
              <a:rPr lang="en-US" sz="2900" b="1" i="0" dirty="0">
                <a:solidFill>
                  <a:srgbClr val="202124"/>
                </a:solidFill>
                <a:effectLst/>
                <a:latin typeface="Constantia"/>
              </a:rPr>
              <a:t>2) Integration of Water Level Sensor-</a:t>
            </a:r>
            <a:br>
              <a:rPr lang="en-US" sz="2900" dirty="0">
                <a:latin typeface="Constantia" panose="02030602050306030303" pitchFamily="18" charset="0"/>
              </a:rPr>
            </a:br>
            <a:r>
              <a:rPr lang="en-US" sz="2900" b="0" i="0" dirty="0">
                <a:solidFill>
                  <a:srgbClr val="202124"/>
                </a:solidFill>
                <a:effectLst/>
                <a:latin typeface="Constantia"/>
              </a:rPr>
              <a:t>Connected the water level sensor to the water pump system. Programmed the sensor to deactivate the water pump when the water tank reaches capacity.</a:t>
            </a:r>
            <a:br>
              <a:rPr lang="en-US" sz="2900" dirty="0">
                <a:latin typeface="Constantia" panose="02030602050306030303" pitchFamily="18" charset="0"/>
              </a:rPr>
            </a:br>
            <a:br>
              <a:rPr lang="en-US" sz="2900" dirty="0">
                <a:latin typeface="Constantia" panose="02030602050306030303" pitchFamily="18" charset="0"/>
              </a:rPr>
            </a:br>
            <a:r>
              <a:rPr lang="en-US" sz="2900" b="1" i="0" dirty="0">
                <a:solidFill>
                  <a:srgbClr val="202124"/>
                </a:solidFill>
                <a:effectLst/>
                <a:latin typeface="Constantia"/>
              </a:rPr>
              <a:t>3) Soil Moisture Sensor Installation-</a:t>
            </a:r>
            <a:br>
              <a:rPr lang="en-US" sz="2900" dirty="0">
                <a:latin typeface="Constantia" panose="02030602050306030303" pitchFamily="18" charset="0"/>
              </a:rPr>
            </a:br>
            <a:r>
              <a:rPr lang="en-US" sz="2900" b="0" i="0" dirty="0">
                <a:solidFill>
                  <a:srgbClr val="202124"/>
                </a:solidFill>
                <a:effectLst/>
                <a:latin typeface="Constantia"/>
              </a:rPr>
              <a:t>Positioned a soil moisture sensor in the farm to measure soil moisture levels accurately.</a:t>
            </a:r>
            <a:br>
              <a:rPr lang="en-US" sz="2900" dirty="0">
                <a:latin typeface="Constantia" panose="02030602050306030303" pitchFamily="18" charset="0"/>
              </a:rPr>
            </a:br>
            <a:br>
              <a:rPr lang="en-US" sz="2900" dirty="0">
                <a:latin typeface="Constantia" panose="02030602050306030303" pitchFamily="18" charset="0"/>
              </a:rPr>
            </a:br>
            <a:endParaRPr sz="2900" dirty="0">
              <a:latin typeface="Constantia" panose="02030602050306030303" pitchFamily="18" charset="0"/>
            </a:endParaRPr>
          </a:p>
        </p:txBody>
      </p:sp>
      <p:pic>
        <p:nvPicPr>
          <p:cNvPr id="150" name="Google Shape;150;p19"/>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51" name="Google Shape;151;p19"/>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52" name="Google Shape;152;p19"/>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10</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B8BB46F3-EABB-DA58-C6BB-613BDC5302AF}"/>
            </a:ext>
          </a:extLst>
        </p:cNvPr>
        <p:cNvGrpSpPr/>
        <p:nvPr/>
      </p:nvGrpSpPr>
      <p:grpSpPr>
        <a:xfrm>
          <a:off x="0" y="0"/>
          <a:ext cx="0" cy="0"/>
          <a:chOff x="0" y="0"/>
          <a:chExt cx="0" cy="0"/>
        </a:xfrm>
      </p:grpSpPr>
      <p:sp>
        <p:nvSpPr>
          <p:cNvPr id="148" name="Google Shape;148;p19">
            <a:extLst>
              <a:ext uri="{FF2B5EF4-FFF2-40B4-BE49-F238E27FC236}">
                <a16:creationId xmlns:a16="http://schemas.microsoft.com/office/drawing/2014/main" id="{9F2FBC1D-41F3-011F-1054-FA7CB5EC2262}"/>
              </a:ext>
            </a:extLst>
          </p:cNvPr>
          <p:cNvSpPr txBox="1">
            <a:spLocks noGrp="1"/>
          </p:cNvSpPr>
          <p:nvPr>
            <p:ph type="title"/>
          </p:nvPr>
        </p:nvSpPr>
        <p:spPr>
          <a:xfrm>
            <a:off x="835473" y="168931"/>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Experimental Details (Procedure/s)</a:t>
            </a:r>
            <a:endParaRPr sz="2700" b="1" dirty="0">
              <a:solidFill>
                <a:srgbClr val="FF0000"/>
              </a:solidFill>
            </a:endParaRPr>
          </a:p>
        </p:txBody>
      </p:sp>
      <p:pic>
        <p:nvPicPr>
          <p:cNvPr id="150" name="Google Shape;150;p19">
            <a:extLst>
              <a:ext uri="{FF2B5EF4-FFF2-40B4-BE49-F238E27FC236}">
                <a16:creationId xmlns:a16="http://schemas.microsoft.com/office/drawing/2014/main" id="{36F69F69-1061-286E-9158-D946C64F863C}"/>
              </a:ext>
            </a:extLst>
          </p:cNvPr>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51" name="Google Shape;151;p19">
            <a:extLst>
              <a:ext uri="{FF2B5EF4-FFF2-40B4-BE49-F238E27FC236}">
                <a16:creationId xmlns:a16="http://schemas.microsoft.com/office/drawing/2014/main" id="{9263B8FE-FFBA-9BBD-8955-F175057C03EB}"/>
              </a:ext>
            </a:extLst>
          </p:cNvPr>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52" name="Google Shape;152;p19">
            <a:extLst>
              <a:ext uri="{FF2B5EF4-FFF2-40B4-BE49-F238E27FC236}">
                <a16:creationId xmlns:a16="http://schemas.microsoft.com/office/drawing/2014/main" id="{310A8BE3-EC1D-A292-4662-FD65C339FC3E}"/>
              </a:ext>
            </a:extLst>
          </p:cNvPr>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11</a:t>
            </a:fld>
            <a:endParaRPr sz="1200" b="1">
              <a:solidFill>
                <a:schemeClr val="dk1"/>
              </a:solidFill>
            </a:endParaRPr>
          </a:p>
        </p:txBody>
      </p:sp>
      <p:pic>
        <p:nvPicPr>
          <p:cNvPr id="5" name="Picture 4">
            <a:extLst>
              <a:ext uri="{FF2B5EF4-FFF2-40B4-BE49-F238E27FC236}">
                <a16:creationId xmlns:a16="http://schemas.microsoft.com/office/drawing/2014/main" id="{B2DFD9A9-4C5C-3ED5-9F28-32A9712BED82}"/>
              </a:ext>
            </a:extLst>
          </p:cNvPr>
          <p:cNvPicPr>
            <a:picLocks noChangeAspect="1"/>
          </p:cNvPicPr>
          <p:nvPr/>
        </p:nvPicPr>
        <p:blipFill>
          <a:blip r:embed="rId4"/>
          <a:stretch>
            <a:fillRect/>
          </a:stretch>
        </p:blipFill>
        <p:spPr>
          <a:xfrm>
            <a:off x="2090970" y="1017232"/>
            <a:ext cx="4962060" cy="3308040"/>
          </a:xfrm>
          <a:prstGeom prst="roundRect">
            <a:avLst>
              <a:gd name="adj" fmla="val 7903"/>
            </a:avLst>
          </a:prstGeom>
        </p:spPr>
      </p:pic>
    </p:spTree>
    <p:extLst>
      <p:ext uri="{BB962C8B-B14F-4D97-AF65-F5344CB8AC3E}">
        <p14:creationId xmlns:p14="http://schemas.microsoft.com/office/powerpoint/2010/main" val="1668190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B8BB46F3-EABB-DA58-C6BB-613BDC5302AF}"/>
            </a:ext>
          </a:extLst>
        </p:cNvPr>
        <p:cNvGrpSpPr/>
        <p:nvPr/>
      </p:nvGrpSpPr>
      <p:grpSpPr>
        <a:xfrm>
          <a:off x="0" y="0"/>
          <a:ext cx="0" cy="0"/>
          <a:chOff x="0" y="0"/>
          <a:chExt cx="0" cy="0"/>
        </a:xfrm>
      </p:grpSpPr>
      <p:sp>
        <p:nvSpPr>
          <p:cNvPr id="148" name="Google Shape;148;p19">
            <a:extLst>
              <a:ext uri="{FF2B5EF4-FFF2-40B4-BE49-F238E27FC236}">
                <a16:creationId xmlns:a16="http://schemas.microsoft.com/office/drawing/2014/main" id="{9F2FBC1D-41F3-011F-1054-FA7CB5EC2262}"/>
              </a:ext>
            </a:extLst>
          </p:cNvPr>
          <p:cNvSpPr txBox="1">
            <a:spLocks noGrp="1"/>
          </p:cNvSpPr>
          <p:nvPr>
            <p:ph type="title"/>
          </p:nvPr>
        </p:nvSpPr>
        <p:spPr>
          <a:xfrm>
            <a:off x="724623" y="167215"/>
            <a:ext cx="8234186" cy="728004"/>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Experimental Details (Procedure/s) </a:t>
            </a:r>
            <a:r>
              <a:rPr lang="en-IN" sz="2700" b="1" dirty="0">
                <a:solidFill>
                  <a:srgbClr val="000000"/>
                </a:solidFill>
                <a:latin typeface="Calibri"/>
                <a:ea typeface="Calibri"/>
                <a:cs typeface="Calibri"/>
                <a:sym typeface="Calibri"/>
              </a:rPr>
              <a:t>(Joshi)</a:t>
            </a:r>
            <a:endParaRPr sz="2700" b="1" dirty="0">
              <a:solidFill>
                <a:srgbClr val="FF0000"/>
              </a:solidFill>
            </a:endParaRPr>
          </a:p>
        </p:txBody>
      </p:sp>
      <p:sp>
        <p:nvSpPr>
          <p:cNvPr id="149" name="Google Shape;149;p19">
            <a:extLst>
              <a:ext uri="{FF2B5EF4-FFF2-40B4-BE49-F238E27FC236}">
                <a16:creationId xmlns:a16="http://schemas.microsoft.com/office/drawing/2014/main" id="{F081851D-888A-0D8D-C3CA-19A7DB9CF3DC}"/>
              </a:ext>
            </a:extLst>
          </p:cNvPr>
          <p:cNvSpPr txBox="1">
            <a:spLocks noGrp="1"/>
          </p:cNvSpPr>
          <p:nvPr>
            <p:ph type="body" idx="1"/>
          </p:nvPr>
        </p:nvSpPr>
        <p:spPr>
          <a:xfrm>
            <a:off x="628650" y="971092"/>
            <a:ext cx="7886700" cy="4135902"/>
          </a:xfrm>
          <a:prstGeom prst="rect">
            <a:avLst/>
          </a:prstGeom>
          <a:noFill/>
          <a:ln>
            <a:noFill/>
          </a:ln>
        </p:spPr>
        <p:txBody>
          <a:bodyPr spcFirstLastPara="1" wrap="square" lIns="68575" tIns="34275" rIns="68575" bIns="34275" anchor="t" anchorCtr="0">
            <a:normAutofit fontScale="32500" lnSpcReduction="20000"/>
          </a:bodyPr>
          <a:lstStyle/>
          <a:p>
            <a:pPr marL="0" lvl="0" indent="0" algn="l" rtl="0">
              <a:lnSpc>
                <a:spcPct val="110000"/>
              </a:lnSpc>
              <a:spcBef>
                <a:spcPts val="0"/>
              </a:spcBef>
              <a:spcAft>
                <a:spcPts val="0"/>
              </a:spcAft>
              <a:buClr>
                <a:schemeClr val="dk1"/>
              </a:buClr>
              <a:buSzPts val="2100"/>
              <a:buNone/>
            </a:pPr>
            <a:endParaRPr lang="en-US" sz="5500" b="1" i="0" dirty="0">
              <a:solidFill>
                <a:srgbClr val="202124"/>
              </a:solidFill>
              <a:effectLst/>
              <a:latin typeface="Roboto" panose="02000000000000000000" pitchFamily="2" charset="0"/>
            </a:endParaRPr>
          </a:p>
          <a:p>
            <a:pPr marL="0" lvl="0" indent="0" algn="l" rtl="0">
              <a:lnSpc>
                <a:spcPct val="110000"/>
              </a:lnSpc>
              <a:spcBef>
                <a:spcPts val="0"/>
              </a:spcBef>
              <a:spcAft>
                <a:spcPts val="0"/>
              </a:spcAft>
              <a:buClr>
                <a:schemeClr val="dk1"/>
              </a:buClr>
              <a:buSzPts val="2100"/>
              <a:buNone/>
            </a:pPr>
            <a:r>
              <a:rPr lang="en-US" sz="5500" b="1" i="0" dirty="0">
                <a:solidFill>
                  <a:srgbClr val="202124"/>
                </a:solidFill>
                <a:effectLst/>
                <a:latin typeface="Constantia"/>
              </a:rPr>
              <a:t>4) Automation Configuration- </a:t>
            </a:r>
            <a:r>
              <a:rPr lang="en-US" sz="5500" b="0" i="0" dirty="0">
                <a:solidFill>
                  <a:srgbClr val="202124"/>
                </a:solidFill>
                <a:effectLst/>
                <a:latin typeface="Constantia"/>
              </a:rPr>
              <a:t>Established a connection between the soil moisture sensor and the water supply system. Programmed the system to initiate water supply from the storage facility when soil moisture levels fall below a predetermined threshold.</a:t>
            </a:r>
            <a:br>
              <a:rPr lang="en-US" sz="5500" dirty="0">
                <a:latin typeface="Constantia" panose="02030602050306030303" pitchFamily="18" charset="0"/>
              </a:rPr>
            </a:br>
            <a:br>
              <a:rPr lang="en-US" sz="5500" dirty="0">
                <a:latin typeface="Constantia" panose="02030602050306030303" pitchFamily="18" charset="0"/>
              </a:rPr>
            </a:br>
            <a:r>
              <a:rPr lang="en-US" sz="5500" b="1" i="0" dirty="0">
                <a:solidFill>
                  <a:srgbClr val="202124"/>
                </a:solidFill>
                <a:effectLst/>
                <a:latin typeface="Constantia"/>
              </a:rPr>
              <a:t>5) Testing-</a:t>
            </a:r>
            <a:r>
              <a:rPr lang="en-US" sz="5500" b="1" dirty="0">
                <a:solidFill>
                  <a:srgbClr val="202124"/>
                </a:solidFill>
                <a:latin typeface="Constantia"/>
              </a:rPr>
              <a:t> </a:t>
            </a:r>
            <a:r>
              <a:rPr lang="en-US" sz="5500" b="0" i="0" dirty="0">
                <a:solidFill>
                  <a:srgbClr val="202124"/>
                </a:solidFill>
                <a:effectLst/>
                <a:latin typeface="Constantia"/>
              </a:rPr>
              <a:t>Monitored water usage and soil moisture levels over time to assess the system's effectiveness in preventing water wastage and optimizing soil moisture content for crop growth.</a:t>
            </a:r>
          </a:p>
          <a:p>
            <a:pPr marL="0" lvl="0" indent="0" algn="l" rtl="0">
              <a:lnSpc>
                <a:spcPct val="110000"/>
              </a:lnSpc>
              <a:spcBef>
                <a:spcPts val="0"/>
              </a:spcBef>
              <a:spcAft>
                <a:spcPts val="0"/>
              </a:spcAft>
              <a:buClr>
                <a:schemeClr val="dk1"/>
              </a:buClr>
              <a:buSzPts val="2100"/>
              <a:buNone/>
            </a:pPr>
            <a:endParaRPr lang="en-US" sz="5500" dirty="0">
              <a:latin typeface="Constantia" panose="02030602050306030303" pitchFamily="18" charset="0"/>
            </a:endParaRPr>
          </a:p>
          <a:p>
            <a:pPr marL="0" lvl="0" indent="0" algn="l" rtl="0">
              <a:lnSpc>
                <a:spcPct val="110000"/>
              </a:lnSpc>
              <a:spcBef>
                <a:spcPts val="0"/>
              </a:spcBef>
              <a:spcAft>
                <a:spcPts val="0"/>
              </a:spcAft>
              <a:buClr>
                <a:schemeClr val="dk1"/>
              </a:buClr>
              <a:buSzPts val="2100"/>
              <a:buNone/>
            </a:pPr>
            <a:r>
              <a:rPr lang="en-US" sz="5500" dirty="0">
                <a:latin typeface="Constantia" panose="02030602050306030303" pitchFamily="18" charset="0"/>
              </a:rPr>
              <a:t>6) </a:t>
            </a:r>
            <a:r>
              <a:rPr lang="en-US" sz="5500" b="1" dirty="0">
                <a:latin typeface="Constantia" panose="02030602050306030303" pitchFamily="18" charset="0"/>
              </a:rPr>
              <a:t>Solar Energy Utilization- </a:t>
            </a:r>
            <a:r>
              <a:rPr lang="en-US" sz="5500" dirty="0">
                <a:latin typeface="Constantia" panose="02030602050306030303" pitchFamily="18" charset="0"/>
              </a:rPr>
              <a:t>We’ve powered everything using Solar Energy, ensuring the system operates sustainably and reduces environmental impact.</a:t>
            </a:r>
            <a:br>
              <a:rPr lang="en-US" sz="5500" dirty="0">
                <a:latin typeface="Constantia" panose="02030602050306030303" pitchFamily="18" charset="0"/>
              </a:rPr>
            </a:br>
            <a:br>
              <a:rPr lang="en-US" sz="2900" dirty="0">
                <a:latin typeface="Constantia" panose="02030602050306030303" pitchFamily="18" charset="0"/>
              </a:rPr>
            </a:br>
            <a:endParaRPr sz="2900" dirty="0">
              <a:latin typeface="Constantia" panose="02030602050306030303" pitchFamily="18" charset="0"/>
            </a:endParaRPr>
          </a:p>
        </p:txBody>
      </p:sp>
      <p:pic>
        <p:nvPicPr>
          <p:cNvPr id="150" name="Google Shape;150;p19">
            <a:extLst>
              <a:ext uri="{FF2B5EF4-FFF2-40B4-BE49-F238E27FC236}">
                <a16:creationId xmlns:a16="http://schemas.microsoft.com/office/drawing/2014/main" id="{36F69F69-1061-286E-9158-D946C64F863C}"/>
              </a:ext>
            </a:extLst>
          </p:cNvPr>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51" name="Google Shape;151;p19">
            <a:extLst>
              <a:ext uri="{FF2B5EF4-FFF2-40B4-BE49-F238E27FC236}">
                <a16:creationId xmlns:a16="http://schemas.microsoft.com/office/drawing/2014/main" id="{9263B8FE-FFBA-9BBD-8955-F175057C03EB}"/>
              </a:ext>
            </a:extLst>
          </p:cNvPr>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52" name="Google Shape;152;p19">
            <a:extLst>
              <a:ext uri="{FF2B5EF4-FFF2-40B4-BE49-F238E27FC236}">
                <a16:creationId xmlns:a16="http://schemas.microsoft.com/office/drawing/2014/main" id="{310A8BE3-EC1D-A292-4662-FD65C339FC3E}"/>
              </a:ext>
            </a:extLst>
          </p:cNvPr>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12</a:t>
            </a:fld>
            <a:endParaRPr sz="1200" b="1">
              <a:solidFill>
                <a:schemeClr val="dk1"/>
              </a:solidFill>
            </a:endParaRPr>
          </a:p>
        </p:txBody>
      </p:sp>
    </p:spTree>
    <p:extLst>
      <p:ext uri="{BB962C8B-B14F-4D97-AF65-F5344CB8AC3E}">
        <p14:creationId xmlns:p14="http://schemas.microsoft.com/office/powerpoint/2010/main" val="1686629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724623" y="116057"/>
            <a:ext cx="8537652"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3950" b="1" dirty="0">
                <a:solidFill>
                  <a:srgbClr val="000000"/>
                </a:solidFill>
                <a:latin typeface="Calibri"/>
                <a:ea typeface="Calibri"/>
                <a:cs typeface="Calibri"/>
                <a:sym typeface="Calibri"/>
              </a:rPr>
              <a:t>Observations and Calculations </a:t>
            </a:r>
            <a:r>
              <a:rPr lang="en-IN" sz="2400" b="1" dirty="0">
                <a:solidFill>
                  <a:srgbClr val="000000"/>
                </a:solidFill>
                <a:latin typeface="Calibri"/>
                <a:ea typeface="Calibri"/>
                <a:cs typeface="Calibri"/>
                <a:sym typeface="Calibri"/>
              </a:rPr>
              <a:t>(Deshpande)</a:t>
            </a:r>
            <a:endParaRPr sz="3950" b="1" dirty="0">
              <a:solidFill>
                <a:srgbClr val="FF0000"/>
              </a:solidFill>
            </a:endParaRPr>
          </a:p>
        </p:txBody>
      </p:sp>
      <p:pic>
        <p:nvPicPr>
          <p:cNvPr id="160" name="Google Shape;160;p20"/>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61" name="Google Shape;161;p20"/>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62" name="Google Shape;162;p20"/>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13</a:t>
            </a:fld>
            <a:endParaRPr sz="1200" b="1">
              <a:solidFill>
                <a:schemeClr val="dk1"/>
              </a:solidFill>
            </a:endParaRPr>
          </a:p>
        </p:txBody>
      </p:sp>
      <p:sp>
        <p:nvSpPr>
          <p:cNvPr id="6" name="Text Placeholder 5">
            <a:extLst>
              <a:ext uri="{FF2B5EF4-FFF2-40B4-BE49-F238E27FC236}">
                <a16:creationId xmlns:a16="http://schemas.microsoft.com/office/drawing/2014/main" id="{6FB4750D-4784-B92F-D5C5-232C27996FAF}"/>
              </a:ext>
            </a:extLst>
          </p:cNvPr>
          <p:cNvSpPr>
            <a:spLocks noGrp="1"/>
          </p:cNvSpPr>
          <p:nvPr>
            <p:ph type="body" idx="1"/>
          </p:nvPr>
        </p:nvSpPr>
        <p:spPr>
          <a:xfrm>
            <a:off x="628650" y="745804"/>
            <a:ext cx="7886700" cy="4111935"/>
          </a:xfrm>
        </p:spPr>
        <p:txBody>
          <a:bodyPr>
            <a:normAutofit fontScale="40000" lnSpcReduction="20000"/>
          </a:bodyPr>
          <a:lstStyle/>
          <a:p>
            <a:pPr marL="114300" indent="0">
              <a:lnSpc>
                <a:spcPct val="115000"/>
              </a:lnSpc>
              <a:buNone/>
            </a:pPr>
            <a:r>
              <a:rPr lang="en-IN" sz="3700" b="1" dirty="0">
                <a:effectLst/>
                <a:latin typeface="Arial" panose="020B0604020202020204" pitchFamily="34" charset="0"/>
                <a:ea typeface="Arial" panose="020B0604020202020204" pitchFamily="34" charset="0"/>
              </a:rPr>
              <a:t>Solar Panel</a:t>
            </a:r>
          </a:p>
          <a:p>
            <a:pPr marL="114300" indent="0">
              <a:lnSpc>
                <a:spcPct val="115000"/>
              </a:lnSpc>
              <a:buNone/>
            </a:pPr>
            <a:r>
              <a:rPr lang="en-IN" sz="3700" dirty="0">
                <a:effectLst/>
                <a:latin typeface="Arial" panose="020B0604020202020204" pitchFamily="34" charset="0"/>
                <a:ea typeface="Arial" panose="020B0604020202020204" pitchFamily="34" charset="0"/>
              </a:rPr>
              <a:t>Solar panel efficiency=(panel power(in kW)/(panel length*panel breadth))*100</a:t>
            </a:r>
          </a:p>
          <a:p>
            <a:pPr marL="114300" indent="0">
              <a:lnSpc>
                <a:spcPct val="115000"/>
              </a:lnSpc>
              <a:buNone/>
            </a:pPr>
            <a:r>
              <a:rPr lang="en-IN" sz="3700" dirty="0">
                <a:effectLst/>
                <a:latin typeface="Arial" panose="020B0604020202020204" pitchFamily="34" charset="0"/>
                <a:ea typeface="Arial" panose="020B0604020202020204" pitchFamily="34" charset="0"/>
              </a:rPr>
              <a:t>=((1.5*10^(-3))/(11.5*10^(-2)*8.5*10^(-2)))*100</a:t>
            </a:r>
          </a:p>
          <a:p>
            <a:pPr marL="114300" indent="0">
              <a:lnSpc>
                <a:spcPct val="115000"/>
              </a:lnSpc>
              <a:buNone/>
            </a:pPr>
            <a:r>
              <a:rPr lang="en-IN" sz="3700" dirty="0">
                <a:effectLst/>
                <a:latin typeface="Arial" panose="020B0604020202020204" pitchFamily="34" charset="0"/>
                <a:ea typeface="Arial" panose="020B0604020202020204" pitchFamily="34" charset="0"/>
              </a:rPr>
              <a:t>=15.345%</a:t>
            </a:r>
          </a:p>
          <a:p>
            <a:pPr marL="114300" indent="0">
              <a:lnSpc>
                <a:spcPct val="115000"/>
              </a:lnSpc>
              <a:buNone/>
            </a:pPr>
            <a:r>
              <a:rPr lang="en-IN" sz="3700" dirty="0">
                <a:effectLst/>
                <a:latin typeface="Arial" panose="020B0604020202020204" pitchFamily="34" charset="0"/>
                <a:ea typeface="Arial" panose="020B0604020202020204" pitchFamily="34" charset="0"/>
              </a:rPr>
              <a:t> </a:t>
            </a:r>
          </a:p>
          <a:p>
            <a:pPr marL="114300" indent="0">
              <a:lnSpc>
                <a:spcPct val="115000"/>
              </a:lnSpc>
              <a:buNone/>
            </a:pPr>
            <a:r>
              <a:rPr lang="en-IN" sz="3700" b="1" dirty="0">
                <a:effectLst/>
                <a:latin typeface="Arial" panose="020B0604020202020204" pitchFamily="34" charset="0"/>
                <a:ea typeface="Arial" panose="020B0604020202020204" pitchFamily="34" charset="0"/>
              </a:rPr>
              <a:t>Water Level </a:t>
            </a:r>
            <a:r>
              <a:rPr lang="en-IN" sz="3700" b="1" dirty="0">
                <a:latin typeface="Arial" panose="020B0604020202020204" pitchFamily="34" charset="0"/>
                <a:ea typeface="Arial" panose="020B0604020202020204" pitchFamily="34" charset="0"/>
              </a:rPr>
              <a:t>S</a:t>
            </a:r>
            <a:r>
              <a:rPr lang="en-IN" sz="3700" b="1" dirty="0">
                <a:effectLst/>
                <a:latin typeface="Arial" panose="020B0604020202020204" pitchFamily="34" charset="0"/>
                <a:ea typeface="Arial" panose="020B0604020202020204" pitchFamily="34" charset="0"/>
              </a:rPr>
              <a:t>ensor</a:t>
            </a:r>
          </a:p>
          <a:p>
            <a:pPr marL="114300" indent="0">
              <a:lnSpc>
                <a:spcPct val="115000"/>
              </a:lnSpc>
              <a:buNone/>
            </a:pPr>
            <a:r>
              <a:rPr lang="en-IN" sz="3700" dirty="0">
                <a:effectLst/>
                <a:latin typeface="Arial" panose="020B0604020202020204" pitchFamily="34" charset="0"/>
                <a:ea typeface="Arial" panose="020B0604020202020204" pitchFamily="34" charset="0"/>
              </a:rPr>
              <a:t>V=3.79V, I=18mA</a:t>
            </a:r>
          </a:p>
          <a:p>
            <a:pPr marL="114300" indent="0">
              <a:lnSpc>
                <a:spcPct val="115000"/>
              </a:lnSpc>
              <a:buNone/>
            </a:pPr>
            <a:r>
              <a:rPr lang="en-IN" sz="3700" dirty="0">
                <a:effectLst/>
                <a:latin typeface="Arial" panose="020B0604020202020204" pitchFamily="34" charset="0"/>
                <a:ea typeface="Arial" panose="020B0604020202020204" pitchFamily="34" charset="0"/>
              </a:rPr>
              <a:t>P=VI=3.79*(18/1000)=68.22mW</a:t>
            </a:r>
          </a:p>
          <a:p>
            <a:pPr marL="114300" indent="0">
              <a:lnSpc>
                <a:spcPct val="115000"/>
              </a:lnSpc>
              <a:buNone/>
            </a:pPr>
            <a:r>
              <a:rPr lang="en-IN" sz="3700" dirty="0">
                <a:effectLst/>
                <a:latin typeface="Arial" panose="020B0604020202020204" pitchFamily="34" charset="0"/>
                <a:ea typeface="Arial" panose="020B0604020202020204" pitchFamily="34" charset="0"/>
              </a:rPr>
              <a:t> </a:t>
            </a:r>
          </a:p>
          <a:p>
            <a:pPr marL="114300" indent="0">
              <a:lnSpc>
                <a:spcPct val="115000"/>
              </a:lnSpc>
              <a:buNone/>
            </a:pPr>
            <a:r>
              <a:rPr lang="en-IN" sz="3700" b="1" dirty="0">
                <a:effectLst/>
                <a:latin typeface="Arial" panose="020B0604020202020204" pitchFamily="34" charset="0"/>
                <a:ea typeface="Arial" panose="020B0604020202020204" pitchFamily="34" charset="0"/>
              </a:rPr>
              <a:t>Soil Moisture </a:t>
            </a:r>
            <a:r>
              <a:rPr lang="en-IN" sz="3700" b="1" dirty="0">
                <a:latin typeface="Arial" panose="020B0604020202020204" pitchFamily="34" charset="0"/>
                <a:ea typeface="Arial" panose="020B0604020202020204" pitchFamily="34" charset="0"/>
              </a:rPr>
              <a:t>L</a:t>
            </a:r>
            <a:r>
              <a:rPr lang="en-IN" sz="3700" b="1" dirty="0">
                <a:effectLst/>
                <a:latin typeface="Arial" panose="020B0604020202020204" pitchFamily="34" charset="0"/>
                <a:ea typeface="Arial" panose="020B0604020202020204" pitchFamily="34" charset="0"/>
              </a:rPr>
              <a:t>evel </a:t>
            </a:r>
            <a:r>
              <a:rPr lang="en-IN" sz="3700" b="1" dirty="0">
                <a:latin typeface="Arial" panose="020B0604020202020204" pitchFamily="34" charset="0"/>
                <a:ea typeface="Arial" panose="020B0604020202020204" pitchFamily="34" charset="0"/>
              </a:rPr>
              <a:t>S</a:t>
            </a:r>
            <a:r>
              <a:rPr lang="en-IN" sz="3700" b="1" dirty="0">
                <a:effectLst/>
                <a:latin typeface="Arial" panose="020B0604020202020204" pitchFamily="34" charset="0"/>
                <a:ea typeface="Arial" panose="020B0604020202020204" pitchFamily="34" charset="0"/>
              </a:rPr>
              <a:t>ensor</a:t>
            </a:r>
          </a:p>
          <a:p>
            <a:pPr marL="114300" indent="0">
              <a:lnSpc>
                <a:spcPct val="115000"/>
              </a:lnSpc>
              <a:buNone/>
            </a:pPr>
            <a:r>
              <a:rPr lang="en-IN" sz="3700" dirty="0">
                <a:effectLst/>
                <a:latin typeface="Arial" panose="020B0604020202020204" pitchFamily="34" charset="0"/>
                <a:ea typeface="Arial" panose="020B0604020202020204" pitchFamily="34" charset="0"/>
              </a:rPr>
              <a:t>V=3.47V, I=12mA</a:t>
            </a:r>
          </a:p>
          <a:p>
            <a:pPr marL="114300" indent="0">
              <a:lnSpc>
                <a:spcPct val="115000"/>
              </a:lnSpc>
              <a:buNone/>
            </a:pPr>
            <a:r>
              <a:rPr lang="en-IN" sz="3700" dirty="0">
                <a:effectLst/>
                <a:latin typeface="Arial" panose="020B0604020202020204" pitchFamily="34" charset="0"/>
                <a:ea typeface="Arial" panose="020B0604020202020204" pitchFamily="34" charset="0"/>
              </a:rPr>
              <a:t>P=VI=3.47*(12/1000)=41.64mW</a:t>
            </a:r>
          </a:p>
          <a:p>
            <a:pPr marL="114300" indent="0">
              <a:lnSpc>
                <a:spcPct val="115000"/>
              </a:lnSpc>
              <a:buNone/>
            </a:pPr>
            <a:r>
              <a:rPr lang="en-IN" sz="1800" dirty="0">
                <a:effectLst/>
                <a:latin typeface="Arial" panose="020B0604020202020204" pitchFamily="34" charset="0"/>
                <a:ea typeface="Arial" panose="020B0604020202020204" pitchFamily="34" charset="0"/>
              </a:rPr>
              <a:t> </a:t>
            </a:r>
          </a:p>
          <a:p>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799635" y="116057"/>
            <a:ext cx="7886700" cy="728004"/>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Observations and Calculations </a:t>
            </a:r>
            <a:r>
              <a:rPr lang="en-IN" sz="2800" b="1" dirty="0">
                <a:solidFill>
                  <a:srgbClr val="000000"/>
                </a:solidFill>
                <a:latin typeface="Calibri"/>
                <a:ea typeface="Calibri"/>
                <a:cs typeface="Calibri"/>
                <a:sym typeface="Calibri"/>
              </a:rPr>
              <a:t>(Deshpande)</a:t>
            </a:r>
            <a:endParaRPr sz="2700" b="1" dirty="0">
              <a:solidFill>
                <a:srgbClr val="FF0000"/>
              </a:solidFill>
            </a:endParaRPr>
          </a:p>
        </p:txBody>
      </p:sp>
      <p:pic>
        <p:nvPicPr>
          <p:cNvPr id="160" name="Google Shape;160;p20"/>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61" name="Google Shape;161;p20"/>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 </a:t>
            </a:r>
            <a:r>
              <a:rPr lang="en-IN" sz="1400" b="1" i="0" u="none" strike="noStrike" cap="none" dirty="0">
                <a:solidFill>
                  <a:schemeClr val="dk1"/>
                </a:solidFill>
                <a:latin typeface="Calibri"/>
                <a:ea typeface="Calibri"/>
                <a:cs typeface="Calibri"/>
                <a:sym typeface="Calibri"/>
              </a:rPr>
              <a:t>Department of Engineering and Applied Sciences, VIIT, Pune-48</a:t>
            </a:r>
            <a:endParaRPr dirty="0"/>
          </a:p>
        </p:txBody>
      </p:sp>
      <p:sp>
        <p:nvSpPr>
          <p:cNvPr id="162" name="Google Shape;162;p20"/>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14</a:t>
            </a:fld>
            <a:endParaRPr sz="1200" b="1">
              <a:solidFill>
                <a:schemeClr val="dk1"/>
              </a:solidFill>
            </a:endParaRPr>
          </a:p>
        </p:txBody>
      </p:sp>
      <p:sp>
        <p:nvSpPr>
          <p:cNvPr id="4" name="Text Placeholder 2">
            <a:extLst>
              <a:ext uri="{FF2B5EF4-FFF2-40B4-BE49-F238E27FC236}">
                <a16:creationId xmlns:a16="http://schemas.microsoft.com/office/drawing/2014/main" id="{A64BE074-2606-11BE-1511-C344B793EA96}"/>
              </a:ext>
            </a:extLst>
          </p:cNvPr>
          <p:cNvSpPr>
            <a:spLocks noGrp="1"/>
          </p:cNvSpPr>
          <p:nvPr>
            <p:ph type="body" idx="1"/>
          </p:nvPr>
        </p:nvSpPr>
        <p:spPr>
          <a:xfrm>
            <a:off x="628650" y="969126"/>
            <a:ext cx="4381965" cy="3788264"/>
          </a:xfrm>
        </p:spPr>
        <p:txBody>
          <a:bodyPr>
            <a:normAutofit/>
          </a:bodyPr>
          <a:lstStyle/>
          <a:p>
            <a:pPr marL="114300" indent="0">
              <a:lnSpc>
                <a:spcPct val="115000"/>
              </a:lnSpc>
              <a:buNone/>
            </a:pPr>
            <a:r>
              <a:rPr lang="en-IN" sz="1600" b="1" dirty="0">
                <a:effectLst/>
                <a:latin typeface="Arial" panose="020B0604020202020204" pitchFamily="34" charset="0"/>
                <a:ea typeface="Arial" panose="020B0604020202020204" pitchFamily="34" charset="0"/>
              </a:rPr>
              <a:t>Battery (Water level sensor)</a:t>
            </a:r>
          </a:p>
          <a:p>
            <a:pPr marL="114300" indent="0">
              <a:lnSpc>
                <a:spcPct val="115000"/>
              </a:lnSpc>
              <a:buNone/>
            </a:pPr>
            <a:r>
              <a:rPr lang="en-IN" sz="1600" dirty="0">
                <a:effectLst/>
                <a:latin typeface="Arial" panose="020B0604020202020204" pitchFamily="34" charset="0"/>
                <a:ea typeface="Arial" panose="020B0604020202020204" pitchFamily="34" charset="0"/>
              </a:rPr>
              <a:t>I=2.5Ah, V=3.81V</a:t>
            </a:r>
          </a:p>
          <a:p>
            <a:pPr marL="114300" indent="0">
              <a:lnSpc>
                <a:spcPct val="115000"/>
              </a:lnSpc>
              <a:buNone/>
            </a:pPr>
            <a:r>
              <a:rPr lang="en-IN" sz="1600" dirty="0">
                <a:effectLst/>
                <a:latin typeface="Arial" panose="020B0604020202020204" pitchFamily="34" charset="0"/>
                <a:ea typeface="Arial" panose="020B0604020202020204" pitchFamily="34" charset="0"/>
              </a:rPr>
              <a:t>P=VI=2.5*3.81=9.525=10W</a:t>
            </a:r>
          </a:p>
          <a:p>
            <a:pPr marL="114300" indent="0">
              <a:lnSpc>
                <a:spcPct val="115000"/>
              </a:lnSpc>
              <a:buNone/>
            </a:pPr>
            <a:r>
              <a:rPr lang="en-IN" sz="1600" dirty="0">
                <a:effectLst/>
                <a:latin typeface="Arial" panose="020B0604020202020204" pitchFamily="34" charset="0"/>
                <a:ea typeface="Arial" panose="020B0604020202020204" pitchFamily="34" charset="0"/>
              </a:rPr>
              <a:t> </a:t>
            </a:r>
          </a:p>
          <a:p>
            <a:pPr marL="114300" indent="0">
              <a:lnSpc>
                <a:spcPct val="115000"/>
              </a:lnSpc>
              <a:buNone/>
            </a:pPr>
            <a:r>
              <a:rPr lang="en-IN" sz="1600" b="1" dirty="0">
                <a:effectLst/>
                <a:latin typeface="Arial" panose="020B0604020202020204" pitchFamily="34" charset="0"/>
                <a:ea typeface="Arial" panose="020B0604020202020204" pitchFamily="34" charset="0"/>
              </a:rPr>
              <a:t>Battery (Soil moisture level sensor)</a:t>
            </a:r>
          </a:p>
          <a:p>
            <a:pPr marL="114300" indent="0">
              <a:lnSpc>
                <a:spcPct val="115000"/>
              </a:lnSpc>
              <a:buNone/>
            </a:pPr>
            <a:r>
              <a:rPr lang="en-IN" sz="1600" dirty="0">
                <a:effectLst/>
                <a:latin typeface="Arial" panose="020B0604020202020204" pitchFamily="34" charset="0"/>
                <a:ea typeface="Arial" panose="020B0604020202020204" pitchFamily="34" charset="0"/>
              </a:rPr>
              <a:t>I=2.5A, V=4.03V</a:t>
            </a:r>
          </a:p>
          <a:p>
            <a:pPr marL="114300" indent="0">
              <a:lnSpc>
                <a:spcPct val="115000"/>
              </a:lnSpc>
              <a:buNone/>
            </a:pPr>
            <a:r>
              <a:rPr lang="en-IN" sz="1600" dirty="0">
                <a:effectLst/>
                <a:latin typeface="Arial" panose="020B0604020202020204" pitchFamily="34" charset="0"/>
                <a:ea typeface="Arial" panose="020B0604020202020204" pitchFamily="34" charset="0"/>
              </a:rPr>
              <a:t>P=VI=2.5*4.03=10.075=10W</a:t>
            </a:r>
          </a:p>
          <a:p>
            <a:pPr marL="114300" indent="0">
              <a:lnSpc>
                <a:spcPct val="115000"/>
              </a:lnSpc>
              <a:buNone/>
            </a:pPr>
            <a:r>
              <a:rPr lang="en-IN" sz="2400" dirty="0">
                <a:effectLst/>
                <a:latin typeface="Arial" panose="020B0604020202020204" pitchFamily="34" charset="0"/>
                <a:ea typeface="Arial" panose="020B0604020202020204" pitchFamily="34" charset="0"/>
              </a:rPr>
              <a:t> </a:t>
            </a:r>
          </a:p>
          <a:p>
            <a:endParaRPr lang="en-IN" dirty="0"/>
          </a:p>
        </p:txBody>
      </p:sp>
      <p:sp>
        <p:nvSpPr>
          <p:cNvPr id="5" name="TextBox 4">
            <a:extLst>
              <a:ext uri="{FF2B5EF4-FFF2-40B4-BE49-F238E27FC236}">
                <a16:creationId xmlns:a16="http://schemas.microsoft.com/office/drawing/2014/main" id="{DE430FA4-E777-291F-BF42-FD4DA6E17C79}"/>
              </a:ext>
            </a:extLst>
          </p:cNvPr>
          <p:cNvSpPr txBox="1"/>
          <p:nvPr/>
        </p:nvSpPr>
        <p:spPr>
          <a:xfrm>
            <a:off x="4936273" y="1091802"/>
            <a:ext cx="3393223" cy="891975"/>
          </a:xfrm>
          <a:prstGeom prst="rect">
            <a:avLst/>
          </a:prstGeom>
          <a:noFill/>
        </p:spPr>
        <p:txBody>
          <a:bodyPr wrap="square" rtlCol="0">
            <a:spAutoFit/>
          </a:bodyPr>
          <a:lstStyle/>
          <a:p>
            <a:pPr marL="114300" indent="0">
              <a:lnSpc>
                <a:spcPct val="115000"/>
              </a:lnSpc>
              <a:buNone/>
            </a:pPr>
            <a:r>
              <a:rPr lang="en-IN" sz="1550" b="1" dirty="0">
                <a:effectLst/>
                <a:latin typeface="Arial" panose="020B0604020202020204" pitchFamily="34" charset="0"/>
                <a:ea typeface="Arial" panose="020B0604020202020204" pitchFamily="34" charset="0"/>
              </a:rPr>
              <a:t>9V DC Supply</a:t>
            </a:r>
          </a:p>
          <a:p>
            <a:pPr marL="114300" indent="0">
              <a:lnSpc>
                <a:spcPct val="115000"/>
              </a:lnSpc>
              <a:buNone/>
            </a:pPr>
            <a:r>
              <a:rPr lang="en-IN" sz="1550" dirty="0">
                <a:effectLst/>
                <a:latin typeface="Arial" panose="020B0604020202020204" pitchFamily="34" charset="0"/>
                <a:ea typeface="Arial" panose="020B0604020202020204" pitchFamily="34" charset="0"/>
              </a:rPr>
              <a:t>I= 0.5A, V= 9V</a:t>
            </a:r>
          </a:p>
          <a:p>
            <a:pPr marL="114300" indent="0">
              <a:lnSpc>
                <a:spcPct val="115000"/>
              </a:lnSpc>
              <a:buNone/>
            </a:pPr>
            <a:r>
              <a:rPr lang="en-IN" sz="1550" dirty="0">
                <a:effectLst/>
                <a:latin typeface="Arial" panose="020B0604020202020204" pitchFamily="34" charset="0"/>
                <a:ea typeface="Arial" panose="020B0604020202020204" pitchFamily="34" charset="0"/>
              </a:rPr>
              <a:t>P=VI=9*0.5= 4.5W</a:t>
            </a:r>
          </a:p>
        </p:txBody>
      </p:sp>
    </p:spTree>
    <p:extLst>
      <p:ext uri="{BB962C8B-B14F-4D97-AF65-F5344CB8AC3E}">
        <p14:creationId xmlns:p14="http://schemas.microsoft.com/office/powerpoint/2010/main" val="3080113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724623" y="45670"/>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Results and Discussion </a:t>
            </a:r>
            <a:r>
              <a:rPr lang="en-IN" sz="2400" b="1" dirty="0">
                <a:solidFill>
                  <a:srgbClr val="000000"/>
                </a:solidFill>
                <a:latin typeface="Calibri"/>
                <a:ea typeface="Calibri"/>
                <a:cs typeface="Calibri"/>
                <a:sym typeface="Calibri"/>
              </a:rPr>
              <a:t>(Deshpande)</a:t>
            </a:r>
            <a:endParaRPr sz="2700" b="1" dirty="0">
              <a:solidFill>
                <a:srgbClr val="FF0000"/>
              </a:solidFill>
            </a:endParaRPr>
          </a:p>
        </p:txBody>
      </p:sp>
      <p:sp>
        <p:nvSpPr>
          <p:cNvPr id="169" name="Google Shape;169;p21"/>
          <p:cNvSpPr txBox="1">
            <a:spLocks noGrp="1"/>
          </p:cNvSpPr>
          <p:nvPr>
            <p:ph type="body" idx="1"/>
          </p:nvPr>
        </p:nvSpPr>
        <p:spPr>
          <a:xfrm>
            <a:off x="628650" y="844061"/>
            <a:ext cx="7886700" cy="4135902"/>
          </a:xfrm>
          <a:prstGeom prst="rect">
            <a:avLst/>
          </a:prstGeom>
          <a:noFill/>
          <a:ln>
            <a:noFill/>
          </a:ln>
        </p:spPr>
        <p:txBody>
          <a:bodyPr spcFirstLastPara="1" wrap="square" lIns="68575" tIns="34275" rIns="68575" bIns="34275" anchor="t" anchorCtr="0">
            <a:normAutofit/>
          </a:bodyPr>
          <a:lstStyle/>
          <a:p>
            <a:pPr marL="342900">
              <a:lnSpc>
                <a:spcPct val="110000"/>
              </a:lnSpc>
              <a:spcBef>
                <a:spcPts val="0"/>
              </a:spcBef>
              <a:buSzPts val="2100"/>
            </a:pPr>
            <a:r>
              <a:rPr lang="en-US" sz="1800" b="1" dirty="0">
                <a:solidFill>
                  <a:srgbClr val="0D0D0D"/>
                </a:solidFill>
                <a:latin typeface="Constantia"/>
              </a:rPr>
              <a:t>Efficient Water Utilization: </a:t>
            </a:r>
            <a:r>
              <a:rPr lang="en-US" sz="1800" dirty="0">
                <a:solidFill>
                  <a:srgbClr val="0D0D0D"/>
                </a:solidFill>
                <a:latin typeface="Constantia"/>
              </a:rPr>
              <a:t>Advanced sensors and automation optimize water use, preventing waste and maintaining ideal moisture levels for crop growth efficiently.</a:t>
            </a:r>
          </a:p>
          <a:p>
            <a:pPr marL="342900">
              <a:lnSpc>
                <a:spcPct val="110000"/>
              </a:lnSpc>
              <a:spcBef>
                <a:spcPts val="0"/>
              </a:spcBef>
              <a:buSzPts val="2100"/>
            </a:pPr>
            <a:r>
              <a:rPr lang="en-US" sz="1800" b="1" dirty="0">
                <a:solidFill>
                  <a:srgbClr val="0D0D0D"/>
                </a:solidFill>
                <a:latin typeface="Constantia"/>
              </a:rPr>
              <a:t>Real-time Monitorin</a:t>
            </a:r>
            <a:r>
              <a:rPr lang="en-US" sz="1800" b="1" u="sng" dirty="0">
                <a:solidFill>
                  <a:srgbClr val="0D0D0D"/>
                </a:solidFill>
                <a:latin typeface="Constantia"/>
              </a:rPr>
              <a:t>g</a:t>
            </a:r>
            <a:r>
              <a:rPr lang="en-US" sz="1800" b="1" dirty="0">
                <a:solidFill>
                  <a:srgbClr val="0D0D0D"/>
                </a:solidFill>
                <a:latin typeface="Constantia"/>
              </a:rPr>
              <a:t>: </a:t>
            </a:r>
            <a:r>
              <a:rPr lang="en-US" sz="1800" dirty="0">
                <a:solidFill>
                  <a:srgbClr val="0D0D0D"/>
                </a:solidFill>
                <a:latin typeface="Constantia"/>
              </a:rPr>
              <a:t>Continuous monitoring of water and soil moisture levels empowers farmers with real-time data for informed decisions on irrigation and water usage.</a:t>
            </a:r>
          </a:p>
          <a:p>
            <a:pPr marL="342900">
              <a:lnSpc>
                <a:spcPct val="110000"/>
              </a:lnSpc>
              <a:spcBef>
                <a:spcPts val="0"/>
              </a:spcBef>
              <a:buSzPts val="2100"/>
            </a:pPr>
            <a:r>
              <a:rPr lang="en-US" sz="1800" b="1" dirty="0">
                <a:solidFill>
                  <a:srgbClr val="0D0D0D"/>
                </a:solidFill>
                <a:latin typeface="Constantia"/>
              </a:rPr>
              <a:t>Cost-effectiveness:</a:t>
            </a:r>
            <a:r>
              <a:rPr lang="en-US" sz="1800" dirty="0">
                <a:solidFill>
                  <a:srgbClr val="0D0D0D"/>
                </a:solidFill>
                <a:latin typeface="Constantia"/>
              </a:rPr>
              <a:t> HydroSense reduces water waste, optimizes usage, and offers cost-effective solutions for farmers, resulting in savings in water and energy.</a:t>
            </a:r>
          </a:p>
          <a:p>
            <a:pPr marL="342900">
              <a:lnSpc>
                <a:spcPct val="110000"/>
              </a:lnSpc>
              <a:spcBef>
                <a:spcPts val="0"/>
              </a:spcBef>
              <a:buSzPts val="2100"/>
            </a:pPr>
            <a:r>
              <a:rPr lang="en-US" sz="1800" b="1" dirty="0">
                <a:solidFill>
                  <a:srgbClr val="0D0D0D"/>
                </a:solidFill>
                <a:latin typeface="Constantia"/>
              </a:rPr>
              <a:t>Environmental Impact: </a:t>
            </a:r>
            <a:r>
              <a:rPr lang="en-US" sz="1800" dirty="0">
                <a:solidFill>
                  <a:srgbClr val="0D0D0D"/>
                </a:solidFill>
                <a:latin typeface="Constantia"/>
              </a:rPr>
              <a:t>Solar-powered sustainability reduces reliance on conventional energy, promotes renewable energy adoption, and contributes to environmental conservation.</a:t>
            </a:r>
          </a:p>
        </p:txBody>
      </p:sp>
      <p:pic>
        <p:nvPicPr>
          <p:cNvPr id="170" name="Google Shape;170;p21"/>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71" name="Google Shape;171;p21"/>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72" name="Google Shape;172;p21"/>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15</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180;p22" descr="A blue and red logo&#10;&#10;Description automatically generated">
            <a:extLst>
              <a:ext uri="{FF2B5EF4-FFF2-40B4-BE49-F238E27FC236}">
                <a16:creationId xmlns:a16="http://schemas.microsoft.com/office/drawing/2014/main" id="{0810DA36-3013-65B6-EE64-7CB5E970CBC1}"/>
              </a:ext>
            </a:extLst>
          </p:cNvPr>
          <p:cNvPicPr preferRelativeResize="0"/>
          <p:nvPr/>
        </p:nvPicPr>
        <p:blipFill rotWithShape="1">
          <a:blip r:embed="rId2">
            <a:alphaModFix/>
          </a:blip>
          <a:srcRect/>
          <a:stretch/>
        </p:blipFill>
        <p:spPr>
          <a:xfrm>
            <a:off x="0" y="0"/>
            <a:ext cx="724623" cy="819345"/>
          </a:xfrm>
          <a:prstGeom prst="rect">
            <a:avLst/>
          </a:prstGeom>
          <a:noFill/>
          <a:ln>
            <a:noFill/>
          </a:ln>
        </p:spPr>
      </p:pic>
      <p:sp>
        <p:nvSpPr>
          <p:cNvPr id="12" name="Google Shape;181;p22">
            <a:extLst>
              <a:ext uri="{FF2B5EF4-FFF2-40B4-BE49-F238E27FC236}">
                <a16:creationId xmlns:a16="http://schemas.microsoft.com/office/drawing/2014/main" id="{15ECC817-BD56-0385-5B9B-22D34299C4CE}"/>
              </a:ext>
            </a:extLst>
          </p:cNvPr>
          <p:cNvSpPr/>
          <p:nvPr/>
        </p:nvSpPr>
        <p:spPr>
          <a:xfrm>
            <a:off x="0" y="490804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101145,49,53,58,61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4" name="Google Shape;182;p22">
            <a:extLst>
              <a:ext uri="{FF2B5EF4-FFF2-40B4-BE49-F238E27FC236}">
                <a16:creationId xmlns:a16="http://schemas.microsoft.com/office/drawing/2014/main" id="{13BF8CCE-A5C3-384B-A499-C6A9545E69B9}"/>
              </a:ext>
            </a:extLst>
          </p:cNvPr>
          <p:cNvSpPr txBox="1">
            <a:spLocks/>
          </p:cNvSpPr>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9pPr>
          </a:lstStyle>
          <a:p>
            <a:fld id="{00000000-1234-1234-1234-123412341234}" type="slidenum">
              <a:rPr lang="en-IN" sz="1200" b="1">
                <a:solidFill>
                  <a:schemeClr val="dk1"/>
                </a:solidFill>
              </a:rPr>
              <a:pPr/>
              <a:t>16</a:t>
            </a:fld>
            <a:endParaRPr lang="en-IN" sz="1200" b="1">
              <a:solidFill>
                <a:schemeClr val="dk1"/>
              </a:solidFill>
            </a:endParaRPr>
          </a:p>
        </p:txBody>
      </p:sp>
      <p:sp>
        <p:nvSpPr>
          <p:cNvPr id="20" name="TextBox 19">
            <a:extLst>
              <a:ext uri="{FF2B5EF4-FFF2-40B4-BE49-F238E27FC236}">
                <a16:creationId xmlns:a16="http://schemas.microsoft.com/office/drawing/2014/main" id="{EE76D17E-B897-C86C-F067-7A99ED8FFB49}"/>
              </a:ext>
            </a:extLst>
          </p:cNvPr>
          <p:cNvSpPr txBox="1"/>
          <p:nvPr/>
        </p:nvSpPr>
        <p:spPr>
          <a:xfrm>
            <a:off x="545910" y="823131"/>
            <a:ext cx="8273953"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00" b="1" dirty="0">
                <a:solidFill>
                  <a:srgbClr val="0D0D0D"/>
                </a:solidFill>
                <a:latin typeface="Constantia"/>
                <a:ea typeface="Times New Roman"/>
                <a:cs typeface="Times New Roman"/>
              </a:rPr>
              <a:t>Project Objective and Achievement:</a:t>
            </a:r>
            <a:r>
              <a:rPr lang="en-US" sz="1700" dirty="0">
                <a:solidFill>
                  <a:srgbClr val="0D0D0D"/>
                </a:solidFill>
                <a:latin typeface="Constantia"/>
                <a:ea typeface="Times New Roman"/>
                <a:cs typeface="Times New Roman"/>
              </a:rPr>
              <a:t>  </a:t>
            </a:r>
            <a:r>
              <a:rPr lang="en-US" sz="1700" dirty="0">
                <a:solidFill>
                  <a:srgbClr val="0D0D0D"/>
                </a:solidFill>
                <a:latin typeface="Constantia"/>
                <a:ea typeface="Times New Roman"/>
              </a:rPr>
              <a:t>HydroSense empowers farmers with real-time data and automation for efficient water management, achieving robust resource utilization goals.</a:t>
            </a:r>
          </a:p>
          <a:p>
            <a:endParaRPr lang="en-US" sz="1700" dirty="0">
              <a:solidFill>
                <a:srgbClr val="0D0D0D"/>
              </a:solidFill>
              <a:latin typeface="Constantia"/>
              <a:ea typeface="Times New Roman"/>
            </a:endParaRPr>
          </a:p>
          <a:p>
            <a:pPr marL="285750" indent="-285750">
              <a:buFont typeface="Arial" panose="020B0604020202020204" pitchFamily="34" charset="0"/>
              <a:buChar char="•"/>
            </a:pPr>
            <a:r>
              <a:rPr lang="en-US" sz="1700" b="1" dirty="0">
                <a:solidFill>
                  <a:srgbClr val="0D0D0D"/>
                </a:solidFill>
                <a:latin typeface="Constantia"/>
                <a:cs typeface="Times New Roman"/>
              </a:rPr>
              <a:t>The Working Model: </a:t>
            </a:r>
            <a:r>
              <a:rPr lang="en-US" sz="1700" dirty="0">
                <a:solidFill>
                  <a:srgbClr val="0D0D0D"/>
                </a:solidFill>
                <a:latin typeface="Constantia"/>
              </a:rPr>
              <a:t>Our model includes water storage with level and  soil moisture, managing supply based on actual conditions, preventing waste</a:t>
            </a:r>
          </a:p>
          <a:p>
            <a:endParaRPr lang="en-US" sz="1700" dirty="0">
              <a:solidFill>
                <a:srgbClr val="0D0D0D"/>
              </a:solidFill>
              <a:latin typeface="Constantia"/>
            </a:endParaRPr>
          </a:p>
          <a:p>
            <a:pPr marL="285750" indent="-285750">
              <a:buFont typeface="Arial" panose="020B0604020202020204" pitchFamily="34" charset="0"/>
              <a:buChar char="•"/>
            </a:pPr>
            <a:r>
              <a:rPr lang="en-US" sz="1700" dirty="0">
                <a:solidFill>
                  <a:srgbClr val="0D0D0D"/>
                </a:solidFill>
                <a:latin typeface="Constantia"/>
                <a:cs typeface="Times New Roman"/>
              </a:rPr>
              <a:t> </a:t>
            </a:r>
            <a:r>
              <a:rPr lang="en-US" sz="1700" b="1" dirty="0">
                <a:solidFill>
                  <a:srgbClr val="0D0D0D"/>
                </a:solidFill>
                <a:latin typeface="Constantia"/>
                <a:cs typeface="Times New Roman"/>
              </a:rPr>
              <a:t>Solar-Powered Sustainability:</a:t>
            </a:r>
            <a:r>
              <a:rPr lang="en-US" sz="1700" dirty="0">
                <a:solidFill>
                  <a:srgbClr val="0D0D0D"/>
                </a:solidFill>
                <a:latin typeface="Constantia"/>
                <a:cs typeface="Times New Roman"/>
              </a:rPr>
              <a:t> </a:t>
            </a:r>
            <a:r>
              <a:rPr lang="en-US" sz="1700" dirty="0">
                <a:solidFill>
                  <a:srgbClr val="0D0D0D"/>
                </a:solidFill>
                <a:latin typeface="Constantia"/>
              </a:rPr>
              <a:t>We integrated solar panels into HydroSense reducing reliance on conventional energy, making it eco-friendly, greener, and cost-effective for farmers.</a:t>
            </a:r>
          </a:p>
          <a:p>
            <a:endParaRPr lang="en-US" sz="1700" dirty="0">
              <a:solidFill>
                <a:srgbClr val="0D0D0D"/>
              </a:solidFill>
              <a:latin typeface="Constantia"/>
            </a:endParaRPr>
          </a:p>
          <a:p>
            <a:pPr marL="285750" indent="-285750">
              <a:buFont typeface="Arial" panose="020B0604020202020204" pitchFamily="34" charset="0"/>
              <a:buChar char="•"/>
            </a:pPr>
            <a:r>
              <a:rPr lang="en-US" sz="1700" b="1" dirty="0">
                <a:solidFill>
                  <a:srgbClr val="0D0D0D"/>
                </a:solidFill>
                <a:latin typeface="Constantia"/>
                <a:cs typeface="Times New Roman"/>
              </a:rPr>
              <a:t> Key Features: </a:t>
            </a:r>
            <a:r>
              <a:rPr lang="en-US" sz="1700" dirty="0">
                <a:solidFill>
                  <a:srgbClr val="0D0D0D"/>
                </a:solidFill>
                <a:latin typeface="Constantia"/>
              </a:rPr>
              <a:t>HydroSense promotes sustainability with features like efficient water use, practical demonstration, and scalability for widespread adoption in agricultural communities.</a:t>
            </a:r>
            <a:endParaRPr lang="en-US" sz="1700" b="1" dirty="0">
              <a:latin typeface="Constantia"/>
            </a:endParaRPr>
          </a:p>
          <a:p>
            <a:br>
              <a:rPr lang="en-US" dirty="0"/>
            </a:br>
            <a:endParaRPr lang="en-US" dirty="0"/>
          </a:p>
          <a:p>
            <a:pPr marL="285750" indent="-285750">
              <a:buChar char="•"/>
            </a:pPr>
            <a:endParaRPr lang="en-US" sz="1800" b="1" u="sng" dirty="0">
              <a:solidFill>
                <a:srgbClr val="0D0D0D"/>
              </a:solidFill>
              <a:latin typeface="Constantia"/>
              <a:cs typeface="Times New Roman"/>
            </a:endParaRPr>
          </a:p>
          <a:p>
            <a:br>
              <a:rPr lang="en-US" dirty="0"/>
            </a:br>
            <a:endParaRPr lang="en-US" dirty="0"/>
          </a:p>
          <a:p>
            <a:pPr>
              <a:buChar char="•"/>
            </a:pPr>
            <a:endParaRPr lang="en-US" sz="1800" dirty="0">
              <a:solidFill>
                <a:srgbClr val="0D0D0D"/>
              </a:solidFill>
              <a:latin typeface="Constantia"/>
              <a:cs typeface="Times New Roman"/>
            </a:endParaRPr>
          </a:p>
          <a:p>
            <a:br>
              <a:rPr lang="en-US" dirty="0"/>
            </a:br>
            <a:endParaRPr lang="en-US" sz="1800" dirty="0">
              <a:latin typeface="Constantia"/>
            </a:endParaRPr>
          </a:p>
          <a:p>
            <a:pPr marL="285750" indent="-285750">
              <a:buChar char="•"/>
            </a:pPr>
            <a:endParaRPr lang="en-US" sz="1800" u="sng" dirty="0">
              <a:solidFill>
                <a:srgbClr val="0D0D0D"/>
              </a:solidFill>
              <a:latin typeface="Constantia"/>
              <a:cs typeface="Times New Roman"/>
            </a:endParaRPr>
          </a:p>
          <a:p>
            <a:pPr marL="285750" indent="-285750">
              <a:buChar char="•"/>
            </a:pPr>
            <a:endParaRPr lang="en-US" sz="1800" dirty="0">
              <a:solidFill>
                <a:srgbClr val="0D0D0D"/>
              </a:solidFill>
              <a:latin typeface="Constantia"/>
            </a:endParaRPr>
          </a:p>
        </p:txBody>
      </p:sp>
      <p:sp>
        <p:nvSpPr>
          <p:cNvPr id="21" name="TextBox 20">
            <a:extLst>
              <a:ext uri="{FF2B5EF4-FFF2-40B4-BE49-F238E27FC236}">
                <a16:creationId xmlns:a16="http://schemas.microsoft.com/office/drawing/2014/main" id="{19B61933-B955-6C92-E2C6-4744417D8F64}"/>
              </a:ext>
            </a:extLst>
          </p:cNvPr>
          <p:cNvSpPr txBox="1"/>
          <p:nvPr/>
        </p:nvSpPr>
        <p:spPr>
          <a:xfrm>
            <a:off x="1033346" y="55729"/>
            <a:ext cx="87871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Calibri"/>
              </a:rPr>
              <a:t>Results and Discussion</a:t>
            </a:r>
            <a:r>
              <a:rPr lang="en-IN" sz="4000" b="1" dirty="0">
                <a:solidFill>
                  <a:srgbClr val="000000"/>
                </a:solidFill>
                <a:latin typeface="Calibri"/>
                <a:ea typeface="Calibri"/>
                <a:cs typeface="Calibri"/>
                <a:sym typeface="Calibri"/>
              </a:rPr>
              <a:t> </a:t>
            </a:r>
            <a:r>
              <a:rPr lang="en-IN" sz="2400" b="1" dirty="0">
                <a:solidFill>
                  <a:srgbClr val="000000"/>
                </a:solidFill>
                <a:latin typeface="Calibri"/>
                <a:ea typeface="Calibri"/>
                <a:cs typeface="Calibri"/>
                <a:sym typeface="Calibri"/>
              </a:rPr>
              <a:t>(Deshpande)</a:t>
            </a:r>
            <a:endParaRPr lang="en-US" dirty="0"/>
          </a:p>
        </p:txBody>
      </p:sp>
    </p:spTree>
    <p:extLst>
      <p:ext uri="{BB962C8B-B14F-4D97-AF65-F5344CB8AC3E}">
        <p14:creationId xmlns:p14="http://schemas.microsoft.com/office/powerpoint/2010/main" val="962928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628650" y="91341"/>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Conclusion </a:t>
            </a:r>
            <a:r>
              <a:rPr lang="en-IN" sz="2400" b="1" dirty="0">
                <a:solidFill>
                  <a:srgbClr val="000000"/>
                </a:solidFill>
                <a:latin typeface="Calibri"/>
                <a:ea typeface="Calibri"/>
                <a:cs typeface="Calibri"/>
                <a:sym typeface="Calibri"/>
              </a:rPr>
              <a:t>(Manas)</a:t>
            </a:r>
            <a:endParaRPr sz="2700" b="1" dirty="0">
              <a:solidFill>
                <a:srgbClr val="FF0000"/>
              </a:solidFill>
            </a:endParaRPr>
          </a:p>
        </p:txBody>
      </p:sp>
      <p:pic>
        <p:nvPicPr>
          <p:cNvPr id="180" name="Google Shape;180;p22"/>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81" name="Google Shape;181;p22"/>
          <p:cNvSpPr/>
          <p:nvPr/>
        </p:nvSpPr>
        <p:spPr>
          <a:xfrm>
            <a:off x="0" y="490804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82" name="Google Shape;182;p22"/>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17</a:t>
            </a:fld>
            <a:endParaRPr sz="1200" b="1">
              <a:solidFill>
                <a:schemeClr val="dk1"/>
              </a:solidFill>
            </a:endParaRPr>
          </a:p>
        </p:txBody>
      </p:sp>
      <p:sp>
        <p:nvSpPr>
          <p:cNvPr id="4" name="Text Placeholder 3">
            <a:extLst>
              <a:ext uri="{FF2B5EF4-FFF2-40B4-BE49-F238E27FC236}">
                <a16:creationId xmlns:a16="http://schemas.microsoft.com/office/drawing/2014/main" id="{FF8BD6D9-C734-4189-4514-9B8DDC408F3D}"/>
              </a:ext>
            </a:extLst>
          </p:cNvPr>
          <p:cNvSpPr>
            <a:spLocks noGrp="1"/>
          </p:cNvSpPr>
          <p:nvPr>
            <p:ph type="body" idx="1"/>
          </p:nvPr>
        </p:nvSpPr>
        <p:spPr/>
        <p:txBody>
          <a:bodyPr>
            <a:normAutofit/>
          </a:bodyPr>
          <a:lstStyle/>
          <a:p>
            <a:pPr marL="114300" indent="0">
              <a:buNone/>
            </a:pPr>
            <a:br>
              <a:rPr lang="en-US" dirty="0"/>
            </a:br>
            <a:endParaRPr lang="en-US" dirty="0"/>
          </a:p>
          <a:p>
            <a:pPr marL="114300" indent="0">
              <a:buNone/>
            </a:pPr>
            <a:endParaRPr lang="en-US" dirty="0"/>
          </a:p>
        </p:txBody>
      </p:sp>
      <p:sp>
        <p:nvSpPr>
          <p:cNvPr id="8" name="TextBox 7">
            <a:extLst>
              <a:ext uri="{FF2B5EF4-FFF2-40B4-BE49-F238E27FC236}">
                <a16:creationId xmlns:a16="http://schemas.microsoft.com/office/drawing/2014/main" id="{991A3E25-5E56-EF94-905E-3EE1B3F501BF}"/>
              </a:ext>
            </a:extLst>
          </p:cNvPr>
          <p:cNvSpPr txBox="1"/>
          <p:nvPr/>
        </p:nvSpPr>
        <p:spPr>
          <a:xfrm>
            <a:off x="872836" y="1198419"/>
            <a:ext cx="7398327" cy="2585323"/>
          </a:xfrm>
          <a:prstGeom prst="rect">
            <a:avLst/>
          </a:prstGeom>
          <a:noFill/>
        </p:spPr>
        <p:txBody>
          <a:bodyPr wrap="square" rtlCol="0">
            <a:spAutoFit/>
          </a:bodyPr>
          <a:lstStyle/>
          <a:p>
            <a:pPr algn="l"/>
            <a:r>
              <a:rPr kumimoji="0" lang="en-US" altLang="en-US" sz="1800" b="0" i="0" u="none" strike="noStrike" cap="none" normalizeH="0" baseline="0" dirty="0">
                <a:ln>
                  <a:noFill/>
                </a:ln>
                <a:solidFill>
                  <a:schemeClr val="tx1"/>
                </a:solidFill>
                <a:effectLst/>
                <a:latin typeface="Constantia" panose="02030602050306030303" pitchFamily="18" charset="0"/>
              </a:rPr>
              <a:t>HydroSense is our answer to sustainable farming in a world facing water scarcity and climate change. </a:t>
            </a:r>
          </a:p>
          <a:p>
            <a:pPr algn="l"/>
            <a:r>
              <a:rPr kumimoji="0" lang="en-US" altLang="en-US" sz="1800" b="0" i="0" u="none" strike="noStrike" cap="none" normalizeH="0" baseline="0" dirty="0">
                <a:ln>
                  <a:noFill/>
                </a:ln>
                <a:solidFill>
                  <a:schemeClr val="tx1"/>
                </a:solidFill>
                <a:effectLst/>
                <a:latin typeface="Constantia" panose="02030602050306030303" pitchFamily="18" charset="0"/>
              </a:rPr>
              <a:t>It’s a reliable system that optimizes water usage, fostering environmental awareness among farmers. In essence, HydroSense ensures the resilience of our agricultural practices, safeguarding our future. </a:t>
            </a:r>
          </a:p>
          <a:p>
            <a:pPr algn="l"/>
            <a:r>
              <a:rPr kumimoji="0" lang="en-US" altLang="en-US" sz="1800" b="0" i="0" u="none" strike="noStrike" cap="none" normalizeH="0" baseline="0" dirty="0">
                <a:ln>
                  <a:noFill/>
                </a:ln>
                <a:solidFill>
                  <a:schemeClr val="tx1"/>
                </a:solidFill>
                <a:effectLst/>
                <a:latin typeface="Constantia" panose="02030602050306030303" pitchFamily="18" charset="0"/>
              </a:rPr>
              <a:t>And as we conclude, remember, with HydroSense, we enhance, a future bright and advanced. With HydroSense as our guide, we stride with pride, for a future where sustainability and prosperity coincide.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850324" y="45670"/>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Limitations (if applicable) </a:t>
            </a:r>
            <a:r>
              <a:rPr lang="en-IN" sz="2000" b="1" dirty="0">
                <a:solidFill>
                  <a:srgbClr val="000000"/>
                </a:solidFill>
                <a:latin typeface="Calibri"/>
                <a:ea typeface="Calibri"/>
                <a:cs typeface="Calibri"/>
                <a:sym typeface="Calibri"/>
              </a:rPr>
              <a:t>(Tanushri)</a:t>
            </a:r>
            <a:endParaRPr sz="2700" b="1" dirty="0">
              <a:solidFill>
                <a:srgbClr val="FF0000"/>
              </a:solidFill>
            </a:endParaRPr>
          </a:p>
        </p:txBody>
      </p:sp>
      <p:sp>
        <p:nvSpPr>
          <p:cNvPr id="189" name="Google Shape;189;p23"/>
          <p:cNvSpPr txBox="1">
            <a:spLocks noGrp="1"/>
          </p:cNvSpPr>
          <p:nvPr>
            <p:ph type="body" idx="1"/>
          </p:nvPr>
        </p:nvSpPr>
        <p:spPr>
          <a:xfrm>
            <a:off x="569177" y="604762"/>
            <a:ext cx="7886700" cy="4135902"/>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lang="en-US" sz="1800" dirty="0">
              <a:latin typeface="Constantia"/>
              <a:ea typeface="Constantia"/>
              <a:cs typeface="Constantia"/>
            </a:endParaRPr>
          </a:p>
          <a:p>
            <a:pPr marL="342900">
              <a:lnSpc>
                <a:spcPct val="110000"/>
              </a:lnSpc>
              <a:spcBef>
                <a:spcPts val="0"/>
              </a:spcBef>
              <a:buSzPts val="2100"/>
              <a:buFont typeface="+mj-lt"/>
              <a:buAutoNum type="arabicPeriod"/>
            </a:pPr>
            <a:r>
              <a:rPr lang="en-US" sz="1700" b="1" dirty="0">
                <a:latin typeface="Constantia"/>
                <a:cs typeface="Times New Roman"/>
              </a:rPr>
              <a:t>Sensor Accuracy:</a:t>
            </a:r>
            <a:r>
              <a:rPr lang="en-US" sz="1700" dirty="0">
                <a:latin typeface="Constantia"/>
                <a:cs typeface="Times New Roman"/>
              </a:rPr>
              <a:t> The accuracy of the soil moisture and water level sensors may vary based on environmental conditions, soil types, and calibration, potentially leading to inaccurate readings and inefficient water management.</a:t>
            </a:r>
            <a:endParaRPr lang="en-US" sz="1700" dirty="0">
              <a:latin typeface="Constantia"/>
            </a:endParaRPr>
          </a:p>
          <a:p>
            <a:pPr marL="342900">
              <a:lnSpc>
                <a:spcPct val="110000"/>
              </a:lnSpc>
              <a:spcBef>
                <a:spcPts val="0"/>
              </a:spcBef>
              <a:buSzPts val="2100"/>
              <a:buFont typeface="+mj-lt"/>
              <a:buAutoNum type="arabicPeriod"/>
            </a:pPr>
            <a:r>
              <a:rPr lang="en-US" sz="1700" b="1" dirty="0">
                <a:latin typeface="Constantia"/>
                <a:cs typeface="Times New Roman"/>
              </a:rPr>
              <a:t>Maintenance Requirements:</a:t>
            </a:r>
            <a:r>
              <a:rPr lang="en-US" sz="1700" dirty="0">
                <a:latin typeface="Constantia"/>
                <a:cs typeface="Times New Roman"/>
              </a:rPr>
              <a:t> Regular maintenance and calibration of sensors and components are essential to ensure accurate readings and proper functioning of the system, which could be a challenge for farmers with limited technical knowledge or resources.</a:t>
            </a:r>
          </a:p>
          <a:p>
            <a:pPr marL="342900">
              <a:buSzPts val="2100"/>
              <a:buFont typeface="+mj-lt"/>
              <a:buAutoNum type="arabicPeriod"/>
            </a:pPr>
            <a:r>
              <a:rPr lang="en-US" sz="1700" b="1" dirty="0">
                <a:latin typeface="Constantia"/>
                <a:cs typeface="Times New Roman"/>
              </a:rPr>
              <a:t>Weather Dependence:</a:t>
            </a:r>
            <a:r>
              <a:rPr lang="en-US" sz="1700" dirty="0">
                <a:latin typeface="Constantia"/>
                <a:cs typeface="Times New Roman"/>
              </a:rPr>
              <a:t> The system's effectiveness may be influenced by weather conditions such as heavy rain or drought, which can affect soil moisture levels and water usage patterns, leading to suboptimal water management.</a:t>
            </a:r>
          </a:p>
          <a:p>
            <a:pPr marL="342900">
              <a:buSzPts val="2100"/>
              <a:buFont typeface="+mj-lt"/>
              <a:buAutoNum type="arabicPeriod"/>
            </a:pPr>
            <a:r>
              <a:rPr lang="en-US" sz="1700" b="1" dirty="0">
                <a:latin typeface="Constantia"/>
                <a:cs typeface="Times New Roman"/>
              </a:rPr>
              <a:t>Cost: </a:t>
            </a:r>
            <a:r>
              <a:rPr lang="en-US" sz="1700" dirty="0">
                <a:latin typeface="Constantia"/>
                <a:cs typeface="Times New Roman"/>
              </a:rPr>
              <a:t>The cost of components and assembly may be prohibitive for small-scale farmers </a:t>
            </a:r>
          </a:p>
          <a:p>
            <a:pPr>
              <a:buNone/>
            </a:pPr>
            <a:endParaRPr lang="en-US" dirty="0"/>
          </a:p>
          <a:p>
            <a:pPr marL="0" indent="0">
              <a:lnSpc>
                <a:spcPct val="110000"/>
              </a:lnSpc>
              <a:spcBef>
                <a:spcPts val="0"/>
              </a:spcBef>
              <a:buSzPts val="2100"/>
              <a:buNone/>
            </a:pPr>
            <a:endParaRPr lang="en-US" sz="1800" dirty="0">
              <a:latin typeface="Constantia"/>
              <a:cs typeface="Times New Roman"/>
            </a:endParaRPr>
          </a:p>
          <a:p>
            <a:pPr>
              <a:buNone/>
            </a:pPr>
            <a:endParaRPr lang="en-US" sz="1200" dirty="0">
              <a:latin typeface="Times New Roman"/>
              <a:cs typeface="Times New Roman"/>
            </a:endParaRPr>
          </a:p>
          <a:p>
            <a:pPr marL="0" indent="0">
              <a:lnSpc>
                <a:spcPct val="110000"/>
              </a:lnSpc>
              <a:spcBef>
                <a:spcPts val="0"/>
              </a:spcBef>
              <a:buSzPts val="2100"/>
              <a:buNone/>
            </a:pPr>
            <a:endParaRPr lang="en-US" dirty="0"/>
          </a:p>
        </p:txBody>
      </p:sp>
      <p:pic>
        <p:nvPicPr>
          <p:cNvPr id="190" name="Google Shape;190;p23"/>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91" name="Google Shape;191;p23"/>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92" name="Google Shape;192;p23"/>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18</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794904" y="45670"/>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Future Scope </a:t>
            </a:r>
            <a:r>
              <a:rPr lang="en-IN" sz="2000" b="1" dirty="0">
                <a:solidFill>
                  <a:srgbClr val="000000"/>
                </a:solidFill>
                <a:latin typeface="Calibri"/>
                <a:ea typeface="Calibri"/>
                <a:cs typeface="Calibri"/>
                <a:sym typeface="Calibri"/>
              </a:rPr>
              <a:t>(Manas)</a:t>
            </a:r>
            <a:endParaRPr sz="2700" b="1" dirty="0">
              <a:solidFill>
                <a:srgbClr val="FF0000"/>
              </a:solidFill>
            </a:endParaRPr>
          </a:p>
        </p:txBody>
      </p:sp>
      <p:sp>
        <p:nvSpPr>
          <p:cNvPr id="199" name="Google Shape;199;p24"/>
          <p:cNvSpPr txBox="1">
            <a:spLocks noGrp="1"/>
          </p:cNvSpPr>
          <p:nvPr>
            <p:ph type="body" idx="1"/>
          </p:nvPr>
        </p:nvSpPr>
        <p:spPr>
          <a:xfrm>
            <a:off x="628650" y="1020397"/>
            <a:ext cx="7886700" cy="4135902"/>
          </a:xfrm>
          <a:prstGeom prst="rect">
            <a:avLst/>
          </a:prstGeom>
          <a:noFill/>
          <a:ln>
            <a:noFill/>
          </a:ln>
        </p:spPr>
        <p:txBody>
          <a:bodyPr spcFirstLastPara="1" wrap="square" lIns="68575" tIns="34275" rIns="68575" bIns="34275" anchor="t" anchorCtr="0">
            <a:normAutofit/>
          </a:bodyPr>
          <a:lstStyle/>
          <a:p>
            <a:pPr marL="120015" indent="0">
              <a:lnSpc>
                <a:spcPct val="100000"/>
              </a:lnSpc>
              <a:spcBef>
                <a:spcPts val="0"/>
              </a:spcBef>
              <a:buClr>
                <a:srgbClr val="0BD0D9"/>
              </a:buClr>
              <a:buSzPts val="1710"/>
              <a:buNone/>
            </a:pPr>
            <a:r>
              <a:rPr lang="en-IN" sz="1800" dirty="0">
                <a:solidFill>
                  <a:srgbClr val="000000"/>
                </a:solidFill>
                <a:latin typeface="Constantia"/>
                <a:cs typeface="Times New Roman"/>
                <a:sym typeface="Constantia"/>
              </a:rPr>
              <a:t>1.  Customization and Adaptability</a:t>
            </a:r>
            <a:endParaRPr sz="1800" dirty="0">
              <a:latin typeface="Constantia"/>
            </a:endParaRPr>
          </a:p>
          <a:p>
            <a:pPr marL="120015" indent="0">
              <a:lnSpc>
                <a:spcPct val="100000"/>
              </a:lnSpc>
              <a:spcBef>
                <a:spcPts val="360"/>
              </a:spcBef>
              <a:buClr>
                <a:srgbClr val="0BD0D9"/>
              </a:buClr>
              <a:buSzPts val="1710"/>
              <a:buNone/>
            </a:pPr>
            <a:r>
              <a:rPr lang="en-IN" sz="1800" dirty="0">
                <a:solidFill>
                  <a:srgbClr val="000000"/>
                </a:solidFill>
                <a:latin typeface="Constantia"/>
                <a:cs typeface="Times New Roman"/>
                <a:sym typeface="Constantia"/>
              </a:rPr>
              <a:t>2.  Data-Driven Insights</a:t>
            </a:r>
            <a:endParaRPr sz="1800" dirty="0">
              <a:latin typeface="Constantia"/>
            </a:endParaRPr>
          </a:p>
          <a:p>
            <a:pPr marL="120015" indent="0">
              <a:lnSpc>
                <a:spcPct val="100000"/>
              </a:lnSpc>
              <a:spcBef>
                <a:spcPts val="360"/>
              </a:spcBef>
              <a:buClr>
                <a:srgbClr val="0BD0D9"/>
              </a:buClr>
              <a:buSzPts val="1710"/>
              <a:buNone/>
            </a:pPr>
            <a:r>
              <a:rPr lang="en-IN" sz="1800" dirty="0">
                <a:solidFill>
                  <a:srgbClr val="000000"/>
                </a:solidFill>
                <a:latin typeface="Constantia"/>
                <a:cs typeface="Times New Roman"/>
                <a:sym typeface="Constantia"/>
              </a:rPr>
              <a:t>3.  Community Outreach and Education</a:t>
            </a:r>
            <a:endParaRPr lang="en-IN" sz="1800" dirty="0">
              <a:solidFill>
                <a:srgbClr val="000000"/>
              </a:solidFill>
              <a:latin typeface="Constantia"/>
              <a:sym typeface="Constantia"/>
            </a:endParaRPr>
          </a:p>
          <a:p>
            <a:pPr marL="120015" indent="0">
              <a:lnSpc>
                <a:spcPct val="100000"/>
              </a:lnSpc>
              <a:spcBef>
                <a:spcPts val="360"/>
              </a:spcBef>
              <a:buClr>
                <a:srgbClr val="0BD0D9"/>
              </a:buClr>
              <a:buSzPts val="1710"/>
              <a:buNone/>
            </a:pPr>
            <a:r>
              <a:rPr lang="en-IN" sz="1800" dirty="0">
                <a:solidFill>
                  <a:srgbClr val="000000"/>
                </a:solidFill>
                <a:latin typeface="Constantia"/>
                <a:cs typeface="Times New Roman"/>
                <a:sym typeface="Constantia"/>
              </a:rPr>
              <a:t>4.  Scaling Up and Partnerships</a:t>
            </a:r>
            <a:endParaRPr lang="en-IN" sz="1800" dirty="0">
              <a:solidFill>
                <a:srgbClr val="000000"/>
              </a:solidFill>
              <a:latin typeface="Constantia"/>
              <a:sym typeface="Constantia"/>
            </a:endParaRPr>
          </a:p>
          <a:p>
            <a:pPr marL="120015" indent="0">
              <a:lnSpc>
                <a:spcPct val="100000"/>
              </a:lnSpc>
              <a:spcBef>
                <a:spcPts val="360"/>
              </a:spcBef>
              <a:buClr>
                <a:srgbClr val="0BD0D9"/>
              </a:buClr>
              <a:buSzPts val="1710"/>
              <a:buNone/>
            </a:pPr>
            <a:r>
              <a:rPr lang="en-IN" sz="1800" dirty="0">
                <a:solidFill>
                  <a:srgbClr val="000000"/>
                </a:solidFill>
                <a:latin typeface="Constantia"/>
                <a:cs typeface="Times New Roman"/>
                <a:sym typeface="Constantia"/>
              </a:rPr>
              <a:t>5.  Beyond Agriculture</a:t>
            </a:r>
            <a:endParaRPr lang="en-IN" sz="1800" dirty="0">
              <a:latin typeface="Constantia"/>
              <a:cs typeface="Times New Roman"/>
            </a:endParaRPr>
          </a:p>
          <a:p>
            <a:pPr marL="120015" indent="0">
              <a:lnSpc>
                <a:spcPct val="100000"/>
              </a:lnSpc>
              <a:spcBef>
                <a:spcPts val="360"/>
              </a:spcBef>
              <a:buSzPts val="1710"/>
              <a:buNone/>
            </a:pPr>
            <a:r>
              <a:rPr lang="en-IN" sz="1800" dirty="0">
                <a:latin typeface="Constantia"/>
                <a:cs typeface="Times New Roman"/>
              </a:rPr>
              <a:t>6.  Global Impact</a:t>
            </a:r>
          </a:p>
          <a:p>
            <a:pPr marL="0" lvl="0" indent="0" algn="l" rtl="0">
              <a:spcAft>
                <a:spcPts val="0"/>
              </a:spcAft>
              <a:buClr>
                <a:schemeClr val="dk1"/>
              </a:buClr>
              <a:buSzPts val="2100"/>
              <a:buNone/>
            </a:pPr>
            <a:endParaRPr dirty="0"/>
          </a:p>
          <a:p>
            <a:pPr marL="0" indent="0">
              <a:lnSpc>
                <a:spcPct val="110000"/>
              </a:lnSpc>
              <a:spcBef>
                <a:spcPts val="0"/>
              </a:spcBef>
              <a:buSzPts val="2100"/>
              <a:buNone/>
            </a:pPr>
            <a:endParaRPr lang="en-US" dirty="0"/>
          </a:p>
        </p:txBody>
      </p:sp>
      <p:pic>
        <p:nvPicPr>
          <p:cNvPr id="200" name="Google Shape;200;p24"/>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201" name="Google Shape;201;p24"/>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202" name="Google Shape;202;p24"/>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19</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716526" y="101920"/>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Contents</a:t>
            </a:r>
            <a:endParaRPr sz="2700" b="1" dirty="0">
              <a:solidFill>
                <a:srgbClr val="FF0000"/>
              </a:solidFill>
            </a:endParaRPr>
          </a:p>
        </p:txBody>
      </p:sp>
      <p:sp>
        <p:nvSpPr>
          <p:cNvPr id="99" name="Google Shape;99;p14"/>
          <p:cNvSpPr txBox="1">
            <a:spLocks noGrp="1"/>
          </p:cNvSpPr>
          <p:nvPr>
            <p:ph type="body" idx="1"/>
          </p:nvPr>
        </p:nvSpPr>
        <p:spPr>
          <a:xfrm>
            <a:off x="427257" y="1254425"/>
            <a:ext cx="4382636" cy="3787412"/>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0BD0D9"/>
              </a:buClr>
              <a:buSzPts val="1710"/>
              <a:buNone/>
            </a:pPr>
            <a:r>
              <a:rPr lang="en-IN" sz="1800" dirty="0">
                <a:solidFill>
                  <a:srgbClr val="000000"/>
                </a:solidFill>
                <a:latin typeface="Constantia"/>
                <a:ea typeface="Constantia"/>
                <a:cs typeface="Constantia"/>
                <a:sym typeface="Constantia"/>
              </a:rPr>
              <a:t>1. Abstract</a:t>
            </a:r>
            <a:endParaRPr dirty="0"/>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ea typeface="Constantia"/>
                <a:cs typeface="Constantia"/>
                <a:sym typeface="Constantia"/>
              </a:rPr>
              <a:t>2. Objectives</a:t>
            </a:r>
            <a:endParaRPr lang="en-IN" dirty="0"/>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ea typeface="Constantia"/>
                <a:cs typeface="Constantia"/>
                <a:sym typeface="Constantia"/>
              </a:rPr>
              <a:t>3. Introduction</a:t>
            </a:r>
            <a:endParaRPr dirty="0"/>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ea typeface="Constantia"/>
                <a:cs typeface="Constantia"/>
                <a:sym typeface="Constantia"/>
              </a:rPr>
              <a:t>4. Experimental Methods Used / Proposed</a:t>
            </a:r>
            <a:endParaRPr sz="2400" dirty="0"/>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ea typeface="Constantia"/>
                <a:cs typeface="Constantia"/>
                <a:sym typeface="Constantia"/>
              </a:rPr>
              <a:t>5. Experimental Details / Procedures</a:t>
            </a:r>
            <a:endParaRPr dirty="0"/>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ea typeface="Constantia"/>
                <a:cs typeface="Constantia"/>
                <a:sym typeface="Constantia"/>
              </a:rPr>
              <a:t>6. Observations &amp; Calculations</a:t>
            </a:r>
            <a:endParaRPr dirty="0"/>
          </a:p>
          <a:p>
            <a:pPr marL="0" lvl="0" indent="0" algn="l" rtl="0">
              <a:lnSpc>
                <a:spcPct val="90000"/>
              </a:lnSpc>
              <a:spcBef>
                <a:spcPts val="750"/>
              </a:spcBef>
              <a:spcAft>
                <a:spcPts val="0"/>
              </a:spcAft>
              <a:buClr>
                <a:schemeClr val="dk1"/>
              </a:buClr>
              <a:buSzPts val="2100"/>
              <a:buNone/>
            </a:pPr>
            <a:endParaRPr dirty="0"/>
          </a:p>
          <a:p>
            <a:pPr marL="0" lvl="0" indent="0" algn="l" rtl="0">
              <a:lnSpc>
                <a:spcPct val="110000"/>
              </a:lnSpc>
              <a:spcBef>
                <a:spcPts val="0"/>
              </a:spcBef>
              <a:spcAft>
                <a:spcPts val="0"/>
              </a:spcAft>
              <a:buClr>
                <a:schemeClr val="dk1"/>
              </a:buClr>
              <a:buSzPts val="2100"/>
              <a:buNone/>
            </a:pPr>
            <a:endParaRPr dirty="0"/>
          </a:p>
        </p:txBody>
      </p:sp>
      <p:pic>
        <p:nvPicPr>
          <p:cNvPr id="100" name="Google Shape;100;p14"/>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01" name="Google Shape;101;p14"/>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rgbClr val="FF0000"/>
                </a:solidFill>
                <a:latin typeface="Calibri"/>
                <a:ea typeface="Calibri"/>
                <a:cs typeface="Calibri"/>
                <a:sym typeface="Calibri"/>
              </a:rPr>
              <a:t> </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02" name="Google Shape;102;p14"/>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2</a:t>
            </a:fld>
            <a:endParaRPr sz="1200" b="1">
              <a:solidFill>
                <a:schemeClr val="dk1"/>
              </a:solidFill>
            </a:endParaRPr>
          </a:p>
        </p:txBody>
      </p:sp>
      <p:sp>
        <p:nvSpPr>
          <p:cNvPr id="2" name="Google Shape;99;p14">
            <a:extLst>
              <a:ext uri="{FF2B5EF4-FFF2-40B4-BE49-F238E27FC236}">
                <a16:creationId xmlns:a16="http://schemas.microsoft.com/office/drawing/2014/main" id="{43756EC6-FE04-6858-96DF-158E004C8109}"/>
              </a:ext>
            </a:extLst>
          </p:cNvPr>
          <p:cNvSpPr txBox="1">
            <a:spLocks/>
          </p:cNvSpPr>
          <p:nvPr/>
        </p:nvSpPr>
        <p:spPr>
          <a:xfrm>
            <a:off x="5022231" y="1137582"/>
            <a:ext cx="4121769" cy="3787412"/>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9pPr>
          </a:lstStyle>
          <a:p>
            <a:pPr marL="0" marR="0" indent="0" algn="l" rtl="0">
              <a:spcBef>
                <a:spcPts val="360"/>
              </a:spcBef>
              <a:spcAft>
                <a:spcPts val="0"/>
              </a:spcAft>
              <a:buNone/>
            </a:pPr>
            <a:r>
              <a:rPr lang="en-IN" sz="1800" dirty="0">
                <a:solidFill>
                  <a:srgbClr val="000000"/>
                </a:solidFill>
                <a:latin typeface="Constantia" panose="02030602050306030303" pitchFamily="18" charset="0"/>
                <a:ea typeface="Constantia" panose="02030602050306030303" pitchFamily="18" charset="0"/>
                <a:cs typeface="Constantia" panose="02030602050306030303" pitchFamily="18" charset="0"/>
              </a:rPr>
              <a:t>7</a:t>
            </a:r>
            <a:r>
              <a:rPr lang="en-IN" sz="1800" b="0" i="0" dirty="0">
                <a:solidFill>
                  <a:srgbClr val="000000"/>
                </a:solidFill>
                <a:effectLst/>
                <a:latin typeface="Constantia" panose="02030602050306030303" pitchFamily="18" charset="0"/>
                <a:ea typeface="Constantia" panose="02030602050306030303" pitchFamily="18" charset="0"/>
                <a:cs typeface="Constantia" panose="02030602050306030303" pitchFamily="18" charset="0"/>
              </a:rPr>
              <a:t>. Results &amp; Discussion</a:t>
            </a:r>
            <a:endParaRPr lang="en-IN" sz="1400" dirty="0">
              <a:effectLst/>
            </a:endParaRPr>
          </a:p>
          <a:p>
            <a:pPr marL="0" marR="0" indent="0" algn="l" rtl="0">
              <a:spcBef>
                <a:spcPts val="360"/>
              </a:spcBef>
              <a:spcAft>
                <a:spcPts val="0"/>
              </a:spcAft>
              <a:buNone/>
            </a:pPr>
            <a:r>
              <a:rPr lang="en-IN" sz="1800" dirty="0">
                <a:solidFill>
                  <a:srgbClr val="000000"/>
                </a:solidFill>
                <a:latin typeface="Constantia" panose="02030602050306030303" pitchFamily="18" charset="0"/>
                <a:ea typeface="Constantia" panose="02030602050306030303" pitchFamily="18" charset="0"/>
                <a:cs typeface="Constantia" panose="02030602050306030303" pitchFamily="18" charset="0"/>
              </a:rPr>
              <a:t>8</a:t>
            </a:r>
            <a:r>
              <a:rPr lang="en-IN" sz="1800" b="0" i="0" dirty="0">
                <a:solidFill>
                  <a:srgbClr val="000000"/>
                </a:solidFill>
                <a:effectLst/>
                <a:latin typeface="Constantia" panose="02030602050306030303" pitchFamily="18" charset="0"/>
                <a:ea typeface="Constantia" panose="02030602050306030303" pitchFamily="18" charset="0"/>
                <a:cs typeface="Constantia" panose="02030602050306030303" pitchFamily="18" charset="0"/>
              </a:rPr>
              <a:t>. Conclusion</a:t>
            </a:r>
            <a:endParaRPr lang="en-IN" sz="1400" dirty="0">
              <a:effectLst/>
            </a:endParaRPr>
          </a:p>
          <a:p>
            <a:pPr marL="0" marR="0" indent="0" algn="l" rtl="0">
              <a:spcBef>
                <a:spcPts val="360"/>
              </a:spcBef>
              <a:spcAft>
                <a:spcPts val="0"/>
              </a:spcAft>
              <a:buNone/>
            </a:pPr>
            <a:r>
              <a:rPr lang="en-IN" sz="1800" dirty="0">
                <a:solidFill>
                  <a:srgbClr val="000000"/>
                </a:solidFill>
                <a:latin typeface="Constantia" panose="02030602050306030303" pitchFamily="18" charset="0"/>
                <a:ea typeface="Constantia" panose="02030602050306030303" pitchFamily="18" charset="0"/>
                <a:cs typeface="Constantia" panose="02030602050306030303" pitchFamily="18" charset="0"/>
              </a:rPr>
              <a:t>9</a:t>
            </a:r>
            <a:r>
              <a:rPr lang="en-IN" sz="1800" b="0" i="0" dirty="0">
                <a:solidFill>
                  <a:srgbClr val="000000"/>
                </a:solidFill>
                <a:effectLst/>
                <a:latin typeface="Constantia" panose="02030602050306030303" pitchFamily="18" charset="0"/>
                <a:ea typeface="Constantia" panose="02030602050306030303" pitchFamily="18" charset="0"/>
                <a:cs typeface="Constantia" panose="02030602050306030303" pitchFamily="18" charset="0"/>
              </a:rPr>
              <a:t>. Limitations</a:t>
            </a:r>
            <a:endParaRPr lang="en-IN" sz="1400" dirty="0">
              <a:effectLst/>
            </a:endParaRPr>
          </a:p>
          <a:p>
            <a:pPr marL="0" marR="0" indent="0" algn="l" rtl="0">
              <a:spcBef>
                <a:spcPts val="360"/>
              </a:spcBef>
              <a:spcAft>
                <a:spcPts val="0"/>
              </a:spcAft>
              <a:buNone/>
            </a:pPr>
            <a:r>
              <a:rPr lang="en-IN" sz="1800" b="0" i="0" dirty="0">
                <a:solidFill>
                  <a:srgbClr val="000000"/>
                </a:solidFill>
                <a:effectLst/>
                <a:latin typeface="Constantia" panose="02030602050306030303" pitchFamily="18" charset="0"/>
                <a:ea typeface="Constantia" panose="02030602050306030303" pitchFamily="18" charset="0"/>
                <a:cs typeface="Constantia" panose="02030602050306030303" pitchFamily="18" charset="0"/>
              </a:rPr>
              <a:t>10. Future Scope</a:t>
            </a:r>
            <a:endParaRPr lang="en-IN" sz="1400" dirty="0">
              <a:effectLst/>
            </a:endParaRPr>
          </a:p>
          <a:p>
            <a:pPr marL="0" marR="0" indent="0" algn="l" rtl="0">
              <a:spcBef>
                <a:spcPts val="360"/>
              </a:spcBef>
              <a:spcAft>
                <a:spcPts val="0"/>
              </a:spcAft>
              <a:buNone/>
            </a:pPr>
            <a:r>
              <a:rPr lang="en-IN" sz="1800" b="0" i="0" dirty="0">
                <a:solidFill>
                  <a:srgbClr val="000000"/>
                </a:solidFill>
                <a:effectLst/>
                <a:latin typeface="Constantia" panose="02030602050306030303" pitchFamily="18" charset="0"/>
                <a:ea typeface="Calibri" panose="020F0502020204030204" pitchFamily="34" charset="0"/>
                <a:cs typeface="Calibri" panose="020F0502020204030204" pitchFamily="34" charset="0"/>
              </a:rPr>
              <a:t>11. References</a:t>
            </a:r>
            <a:endParaRPr lang="en-IN" sz="1400" dirty="0">
              <a:effectLst/>
            </a:endParaRPr>
          </a:p>
          <a:p>
            <a:pPr marL="0" indent="0">
              <a:buSzPts val="2100"/>
              <a:buFont typeface="Arial"/>
              <a:buNone/>
            </a:pPr>
            <a:endParaRPr lang="en-US" dirty="0"/>
          </a:p>
          <a:p>
            <a:pPr marL="0" indent="0">
              <a:lnSpc>
                <a:spcPct val="110000"/>
              </a:lnSpc>
              <a:spcBef>
                <a:spcPts val="0"/>
              </a:spcBef>
              <a:buSzPts val="2100"/>
              <a:buFont typeface="Arial"/>
              <a:buNone/>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774123" y="45670"/>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References </a:t>
            </a:r>
            <a:r>
              <a:rPr lang="en-IN" sz="2400" b="1" dirty="0">
                <a:solidFill>
                  <a:srgbClr val="000000"/>
                </a:solidFill>
                <a:latin typeface="Calibri"/>
                <a:ea typeface="Calibri"/>
                <a:cs typeface="Calibri"/>
                <a:sym typeface="Calibri"/>
              </a:rPr>
              <a:t>(Tanushri)</a:t>
            </a:r>
            <a:endParaRPr sz="2700" b="1" dirty="0">
              <a:solidFill>
                <a:srgbClr val="FF0000"/>
              </a:solidFill>
            </a:endParaRPr>
          </a:p>
        </p:txBody>
      </p:sp>
      <p:pic>
        <p:nvPicPr>
          <p:cNvPr id="210" name="Google Shape;210;p25"/>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211" name="Google Shape;211;p25"/>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212" name="Google Shape;212;p25"/>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20</a:t>
            </a:fld>
            <a:endParaRPr sz="1200" b="1">
              <a:solidFill>
                <a:schemeClr val="dk1"/>
              </a:solidFill>
            </a:endParaRPr>
          </a:p>
        </p:txBody>
      </p:sp>
      <p:sp>
        <p:nvSpPr>
          <p:cNvPr id="8" name="Text Placeholder 7">
            <a:extLst>
              <a:ext uri="{FF2B5EF4-FFF2-40B4-BE49-F238E27FC236}">
                <a16:creationId xmlns:a16="http://schemas.microsoft.com/office/drawing/2014/main" id="{A486C3F2-78D3-0475-BE80-890EFA443BCB}"/>
              </a:ext>
            </a:extLst>
          </p:cNvPr>
          <p:cNvSpPr>
            <a:spLocks noGrp="1"/>
          </p:cNvSpPr>
          <p:nvPr>
            <p:ph type="body" idx="1"/>
          </p:nvPr>
        </p:nvSpPr>
        <p:spPr>
          <a:xfrm>
            <a:off x="628650" y="982643"/>
            <a:ext cx="7886700" cy="3633962"/>
          </a:xfrm>
        </p:spPr>
        <p:txBody>
          <a:bodyPr>
            <a:normAutofit fontScale="85000" lnSpcReduction="20000"/>
          </a:bodyPr>
          <a:lstStyle/>
          <a:p>
            <a:pPr>
              <a:lnSpc>
                <a:spcPct val="120000"/>
              </a:lnSpc>
            </a:pPr>
            <a:r>
              <a:rPr lang="en-US" dirty="0">
                <a:solidFill>
                  <a:srgbClr val="0070C0"/>
                </a:solidFill>
                <a:latin typeface="Constantia" panose="02030602050306030303" pitchFamily="18" charset="0"/>
                <a:hlinkClick r:id="rId4">
                  <a:extLst>
                    <a:ext uri="{A12FA001-AC4F-418D-AE19-62706E023703}">
                      <ahyp:hlinkClr xmlns:ahyp="http://schemas.microsoft.com/office/drawing/2018/hyperlinkcolor" val="tx"/>
                    </a:ext>
                  </a:extLst>
                </a:hlinkClick>
              </a:rPr>
              <a:t>https://ieeexplore.ieee.org/abstract/document/7818550</a:t>
            </a:r>
            <a:endParaRPr lang="en-US" dirty="0">
              <a:solidFill>
                <a:srgbClr val="0070C0"/>
              </a:solidFill>
              <a:latin typeface="Constantia" panose="02030602050306030303" pitchFamily="18" charset="0"/>
            </a:endParaRPr>
          </a:p>
          <a:p>
            <a:pPr marL="114300" indent="0">
              <a:lnSpc>
                <a:spcPct val="120000"/>
              </a:lnSpc>
              <a:buNone/>
            </a:pPr>
            <a:r>
              <a:rPr lang="en-US" b="1" dirty="0">
                <a:latin typeface="Constantia" panose="02030602050306030303" pitchFamily="18" charset="0"/>
              </a:rPr>
              <a:t>Water Level Sensor </a:t>
            </a:r>
            <a:r>
              <a:rPr lang="en-US" dirty="0">
                <a:latin typeface="Constantia" panose="02030602050306030303" pitchFamily="18" charset="0"/>
              </a:rPr>
              <a:t>- Investigate the design of a water level sensor device that is able to detect and control the level of water in a certain water tank or a similar water storage system.</a:t>
            </a:r>
          </a:p>
          <a:p>
            <a:pPr marL="114300" indent="0">
              <a:lnSpc>
                <a:spcPct val="120000"/>
              </a:lnSpc>
              <a:buNone/>
            </a:pPr>
            <a:r>
              <a:rPr lang="en-US" dirty="0">
                <a:latin typeface="Constantia" panose="02030602050306030303" pitchFamily="18" charset="0"/>
              </a:rPr>
              <a:t>							</a:t>
            </a:r>
            <a:r>
              <a:rPr lang="en-US" i="1" dirty="0">
                <a:latin typeface="Constantia" panose="02030602050306030303" pitchFamily="18" charset="0"/>
              </a:rPr>
              <a:t>- By IEEE</a:t>
            </a:r>
          </a:p>
          <a:p>
            <a:pPr>
              <a:lnSpc>
                <a:spcPct val="120000"/>
              </a:lnSpc>
            </a:pPr>
            <a:r>
              <a:rPr lang="en-US" dirty="0">
                <a:solidFill>
                  <a:srgbClr val="0070C0"/>
                </a:solidFill>
                <a:latin typeface="Constantia" panose="02030602050306030303" pitchFamily="18" charset="0"/>
                <a:hlinkClick r:id="rId5">
                  <a:extLst>
                    <a:ext uri="{A12FA001-AC4F-418D-AE19-62706E023703}">
                      <ahyp:hlinkClr xmlns:ahyp="http://schemas.microsoft.com/office/drawing/2018/hyperlinkcolor" val="tx"/>
                    </a:ext>
                  </a:extLst>
                </a:hlinkClick>
              </a:rPr>
              <a:t>https://academicjournals.org/journal/SRE/article-full-text-pdf/4644D6C20216.pdfBy Academic Journals</a:t>
            </a:r>
            <a:endParaRPr lang="en-US" dirty="0">
              <a:solidFill>
                <a:srgbClr val="0070C0"/>
              </a:solidFill>
              <a:latin typeface="Constantia" panose="02030602050306030303" pitchFamily="18" charset="0"/>
            </a:endParaRPr>
          </a:p>
          <a:p>
            <a:pPr marL="114300" indent="0">
              <a:lnSpc>
                <a:spcPct val="120000"/>
              </a:lnSpc>
              <a:buNone/>
            </a:pPr>
            <a:r>
              <a:rPr lang="en-US" b="1" dirty="0">
                <a:latin typeface="Constantia" panose="02030602050306030303" pitchFamily="18" charset="0"/>
              </a:rPr>
              <a:t>Soil Moisture Sensor </a:t>
            </a:r>
            <a:r>
              <a:rPr lang="en-US" dirty="0">
                <a:latin typeface="Constantia" panose="02030602050306030303" pitchFamily="18" charset="0"/>
              </a:rPr>
              <a:t>- A wireless application of drip irrigation automation supported by soil moisture sensors.</a:t>
            </a:r>
          </a:p>
          <a:p>
            <a:pPr marL="114300" indent="0">
              <a:lnSpc>
                <a:spcPct val="120000"/>
              </a:lnSpc>
              <a:buNone/>
            </a:pPr>
            <a:r>
              <a:rPr lang="en-US" dirty="0">
                <a:latin typeface="Constantia" panose="02030602050306030303" pitchFamily="18" charset="0"/>
              </a:rPr>
              <a:t>					         -</a:t>
            </a:r>
            <a:r>
              <a:rPr lang="en-US" i="1" dirty="0">
                <a:latin typeface="Constantia" panose="02030602050306030303" pitchFamily="18" charset="0"/>
              </a:rPr>
              <a:t>By Academic Journals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10" name="Google Shape;210;p25"/>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211" name="Google Shape;211;p25"/>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212" name="Google Shape;212;p25"/>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21</a:t>
            </a:fld>
            <a:endParaRPr sz="1200" b="1">
              <a:solidFill>
                <a:schemeClr val="dk1"/>
              </a:solidFill>
            </a:endParaRPr>
          </a:p>
        </p:txBody>
      </p:sp>
      <p:sp>
        <p:nvSpPr>
          <p:cNvPr id="5" name="Text Placeholder 4">
            <a:extLst>
              <a:ext uri="{FF2B5EF4-FFF2-40B4-BE49-F238E27FC236}">
                <a16:creationId xmlns:a16="http://schemas.microsoft.com/office/drawing/2014/main" id="{6D20DEEF-C644-B7F5-66C2-3BEDB8B6DECF}"/>
              </a:ext>
            </a:extLst>
          </p:cNvPr>
          <p:cNvSpPr>
            <a:spLocks noGrp="1"/>
          </p:cNvSpPr>
          <p:nvPr>
            <p:ph type="body" idx="1"/>
          </p:nvPr>
        </p:nvSpPr>
        <p:spPr>
          <a:xfrm>
            <a:off x="628650" y="819345"/>
            <a:ext cx="7886700" cy="4013103"/>
          </a:xfrm>
        </p:spPr>
        <p:txBody>
          <a:bodyPr/>
          <a:lstStyle/>
          <a:p>
            <a:r>
              <a:rPr lang="en-IN" dirty="0">
                <a:solidFill>
                  <a:srgbClr val="0070C0"/>
                </a:solidFill>
                <a:hlinkClick r:id="rId4">
                  <a:extLst>
                    <a:ext uri="{A12FA001-AC4F-418D-AE19-62706E023703}">
                      <ahyp:hlinkClr xmlns:ahyp="http://schemas.microsoft.com/office/drawing/2018/hyperlinkcolor" val="tx"/>
                    </a:ext>
                  </a:extLst>
                </a:hlinkClick>
              </a:rPr>
              <a:t>https://www.biomaker.org/block-catalogue/2021/12/17/water-level-sensor-tzt-water-level-sensor</a:t>
            </a:r>
            <a:endParaRPr lang="en-IN" dirty="0">
              <a:solidFill>
                <a:srgbClr val="0070C0"/>
              </a:solidFill>
            </a:endParaRPr>
          </a:p>
        </p:txBody>
      </p:sp>
      <p:pic>
        <p:nvPicPr>
          <p:cNvPr id="7" name="Picture 6">
            <a:extLst>
              <a:ext uri="{FF2B5EF4-FFF2-40B4-BE49-F238E27FC236}">
                <a16:creationId xmlns:a16="http://schemas.microsoft.com/office/drawing/2014/main" id="{9B86E5F8-7DE5-F0D2-FA8A-FC53B2B5706F}"/>
              </a:ext>
            </a:extLst>
          </p:cNvPr>
          <p:cNvPicPr>
            <a:picLocks noChangeAspect="1"/>
          </p:cNvPicPr>
          <p:nvPr/>
        </p:nvPicPr>
        <p:blipFill>
          <a:blip r:embed="rId5"/>
          <a:stretch>
            <a:fillRect/>
          </a:stretch>
        </p:blipFill>
        <p:spPr>
          <a:xfrm>
            <a:off x="941407" y="1954443"/>
            <a:ext cx="2220836" cy="2039543"/>
          </a:xfrm>
          <a:prstGeom prst="roundRect">
            <a:avLst>
              <a:gd name="adj" fmla="val 10106"/>
            </a:avLst>
          </a:prstGeom>
        </p:spPr>
      </p:pic>
      <p:pic>
        <p:nvPicPr>
          <p:cNvPr id="9" name="Picture 8">
            <a:extLst>
              <a:ext uri="{FF2B5EF4-FFF2-40B4-BE49-F238E27FC236}">
                <a16:creationId xmlns:a16="http://schemas.microsoft.com/office/drawing/2014/main" id="{8488A51B-6966-5C5E-E30C-30586B2EFD53}"/>
              </a:ext>
            </a:extLst>
          </p:cNvPr>
          <p:cNvPicPr>
            <a:picLocks noChangeAspect="1"/>
          </p:cNvPicPr>
          <p:nvPr/>
        </p:nvPicPr>
        <p:blipFill>
          <a:blip r:embed="rId6"/>
          <a:stretch>
            <a:fillRect/>
          </a:stretch>
        </p:blipFill>
        <p:spPr>
          <a:xfrm>
            <a:off x="4114800" y="1974686"/>
            <a:ext cx="4400550" cy="2019300"/>
          </a:xfrm>
          <a:prstGeom prst="roundRect">
            <a:avLst>
              <a:gd name="adj" fmla="val 7463"/>
            </a:avLst>
          </a:prstGeom>
        </p:spPr>
      </p:pic>
      <p:sp>
        <p:nvSpPr>
          <p:cNvPr id="12" name="Google Shape;208;p25">
            <a:extLst>
              <a:ext uri="{FF2B5EF4-FFF2-40B4-BE49-F238E27FC236}">
                <a16:creationId xmlns:a16="http://schemas.microsoft.com/office/drawing/2014/main" id="{B6F69C3A-EC21-3B1D-D0AA-192A44BB5EED}"/>
              </a:ext>
            </a:extLst>
          </p:cNvPr>
          <p:cNvSpPr txBox="1">
            <a:spLocks/>
          </p:cNvSpPr>
          <p:nvPr/>
        </p:nvSpPr>
        <p:spPr>
          <a:xfrm>
            <a:off x="774123" y="45670"/>
            <a:ext cx="7886700" cy="728004"/>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00000"/>
              </a:buClr>
              <a:buSzPts val="4000"/>
            </a:pPr>
            <a:r>
              <a:rPr lang="en-IN" sz="4000" b="1" dirty="0">
                <a:solidFill>
                  <a:srgbClr val="000000"/>
                </a:solidFill>
              </a:rPr>
              <a:t>References</a:t>
            </a:r>
            <a:r>
              <a:rPr lang="en-IN" sz="2800" b="1" dirty="0">
                <a:solidFill>
                  <a:srgbClr val="000000"/>
                </a:solidFill>
                <a:latin typeface="Calibri"/>
                <a:ea typeface="Calibri"/>
                <a:cs typeface="Calibri"/>
                <a:sym typeface="Calibri"/>
              </a:rPr>
              <a:t> (Tanushri)</a:t>
            </a:r>
            <a:endParaRPr lang="en-IN" sz="2700" b="1" dirty="0">
              <a:solidFill>
                <a:srgbClr val="FF0000"/>
              </a:solidFill>
            </a:endParaRPr>
          </a:p>
        </p:txBody>
      </p:sp>
    </p:spTree>
    <p:extLst>
      <p:ext uri="{BB962C8B-B14F-4D97-AF65-F5344CB8AC3E}">
        <p14:creationId xmlns:p14="http://schemas.microsoft.com/office/powerpoint/2010/main" val="1040549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10" name="Google Shape;210;p25"/>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211" name="Google Shape;211;p25"/>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212" name="Google Shape;212;p25"/>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22</a:t>
            </a:fld>
            <a:endParaRPr sz="1200" b="1">
              <a:solidFill>
                <a:schemeClr val="dk1"/>
              </a:solidFill>
            </a:endParaRPr>
          </a:p>
        </p:txBody>
      </p:sp>
      <p:sp>
        <p:nvSpPr>
          <p:cNvPr id="5" name="Text Placeholder 4">
            <a:extLst>
              <a:ext uri="{FF2B5EF4-FFF2-40B4-BE49-F238E27FC236}">
                <a16:creationId xmlns:a16="http://schemas.microsoft.com/office/drawing/2014/main" id="{6D20DEEF-C644-B7F5-66C2-3BEDB8B6DECF}"/>
              </a:ext>
            </a:extLst>
          </p:cNvPr>
          <p:cNvSpPr>
            <a:spLocks noGrp="1"/>
          </p:cNvSpPr>
          <p:nvPr>
            <p:ph type="body" idx="1"/>
          </p:nvPr>
        </p:nvSpPr>
        <p:spPr>
          <a:xfrm>
            <a:off x="628650" y="848195"/>
            <a:ext cx="7886700" cy="4013103"/>
          </a:xfrm>
        </p:spPr>
        <p:txBody>
          <a:bodyPr/>
          <a:lstStyle/>
          <a:p>
            <a:r>
              <a:rPr lang="en-IN" sz="2000" dirty="0">
                <a:solidFill>
                  <a:srgbClr val="0070C0"/>
                </a:solidFill>
                <a:hlinkClick r:id="rId4">
                  <a:extLst>
                    <a:ext uri="{A12FA001-AC4F-418D-AE19-62706E023703}">
                      <ahyp:hlinkClr xmlns:ahyp="http://schemas.microsoft.com/office/drawing/2018/hyperlinkcolor" val="tx"/>
                    </a:ext>
                  </a:extLst>
                </a:hlinkClick>
              </a:rPr>
              <a:t>https://www.datasheethub.com/fc-28-soil-moisture-sensor-module/</a:t>
            </a:r>
            <a:endParaRPr lang="en-IN" sz="2000" dirty="0">
              <a:solidFill>
                <a:srgbClr val="0070C0"/>
              </a:solidFill>
            </a:endParaRPr>
          </a:p>
          <a:p>
            <a:r>
              <a:rPr lang="en-IN" sz="2000" dirty="0">
                <a:solidFill>
                  <a:srgbClr val="0070C0"/>
                </a:solidFill>
                <a:hlinkClick r:id="rId5">
                  <a:extLst>
                    <a:ext uri="{A12FA001-AC4F-418D-AE19-62706E023703}">
                      <ahyp:hlinkClr xmlns:ahyp="http://schemas.microsoft.com/office/drawing/2018/hyperlinkcolor" val="tx"/>
                    </a:ext>
                  </a:extLst>
                </a:hlinkClick>
              </a:rPr>
              <a:t>https://components101.com/modules/soil-moisture-sensor-module</a:t>
            </a:r>
            <a:endParaRPr lang="en-IN" sz="2000" dirty="0">
              <a:solidFill>
                <a:srgbClr val="0070C0"/>
              </a:solidFill>
            </a:endParaRPr>
          </a:p>
          <a:p>
            <a:pPr marL="114300" indent="0">
              <a:buNone/>
            </a:pPr>
            <a:endParaRPr lang="en-IN" dirty="0"/>
          </a:p>
          <a:p>
            <a:pPr marL="114300" indent="0">
              <a:buNone/>
            </a:pPr>
            <a:endParaRPr lang="en-IN" dirty="0"/>
          </a:p>
        </p:txBody>
      </p:sp>
      <p:pic>
        <p:nvPicPr>
          <p:cNvPr id="6" name="Picture 5">
            <a:extLst>
              <a:ext uri="{FF2B5EF4-FFF2-40B4-BE49-F238E27FC236}">
                <a16:creationId xmlns:a16="http://schemas.microsoft.com/office/drawing/2014/main" id="{C291B3B6-9EED-E23D-A236-B023E888AAA1}"/>
              </a:ext>
            </a:extLst>
          </p:cNvPr>
          <p:cNvPicPr>
            <a:picLocks noChangeAspect="1"/>
          </p:cNvPicPr>
          <p:nvPr/>
        </p:nvPicPr>
        <p:blipFill>
          <a:blip r:embed="rId6"/>
          <a:stretch>
            <a:fillRect/>
          </a:stretch>
        </p:blipFill>
        <p:spPr>
          <a:xfrm>
            <a:off x="628650" y="2130812"/>
            <a:ext cx="3159977" cy="2106651"/>
          </a:xfrm>
          <a:prstGeom prst="roundRect">
            <a:avLst>
              <a:gd name="adj" fmla="val 7139"/>
            </a:avLst>
          </a:prstGeom>
        </p:spPr>
      </p:pic>
      <p:pic>
        <p:nvPicPr>
          <p:cNvPr id="10" name="Picture 9">
            <a:extLst>
              <a:ext uri="{FF2B5EF4-FFF2-40B4-BE49-F238E27FC236}">
                <a16:creationId xmlns:a16="http://schemas.microsoft.com/office/drawing/2014/main" id="{1E583900-D4D7-7F01-B1E9-05FFE16CDB50}"/>
              </a:ext>
            </a:extLst>
          </p:cNvPr>
          <p:cNvPicPr>
            <a:picLocks noChangeAspect="1"/>
          </p:cNvPicPr>
          <p:nvPr/>
        </p:nvPicPr>
        <p:blipFill>
          <a:blip r:embed="rId7"/>
          <a:stretch>
            <a:fillRect/>
          </a:stretch>
        </p:blipFill>
        <p:spPr>
          <a:xfrm>
            <a:off x="4081522" y="2130812"/>
            <a:ext cx="4608995" cy="2106651"/>
          </a:xfrm>
          <a:prstGeom prst="roundRect">
            <a:avLst>
              <a:gd name="adj" fmla="val 3610"/>
            </a:avLst>
          </a:prstGeom>
        </p:spPr>
      </p:pic>
      <p:sp>
        <p:nvSpPr>
          <p:cNvPr id="13" name="Google Shape;208;p25">
            <a:extLst>
              <a:ext uri="{FF2B5EF4-FFF2-40B4-BE49-F238E27FC236}">
                <a16:creationId xmlns:a16="http://schemas.microsoft.com/office/drawing/2014/main" id="{1081E20D-F5D6-D532-E280-94FF1C69A163}"/>
              </a:ext>
            </a:extLst>
          </p:cNvPr>
          <p:cNvSpPr txBox="1">
            <a:spLocks/>
          </p:cNvSpPr>
          <p:nvPr/>
        </p:nvSpPr>
        <p:spPr>
          <a:xfrm>
            <a:off x="774123" y="45670"/>
            <a:ext cx="7886700" cy="728004"/>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00000"/>
              </a:buClr>
              <a:buSzPts val="4000"/>
            </a:pPr>
            <a:r>
              <a:rPr lang="en-IN" sz="4000" b="1" dirty="0">
                <a:solidFill>
                  <a:srgbClr val="000000"/>
                </a:solidFill>
              </a:rPr>
              <a:t>References</a:t>
            </a:r>
            <a:r>
              <a:rPr lang="en-IN" sz="2800" b="1" dirty="0">
                <a:solidFill>
                  <a:srgbClr val="000000"/>
                </a:solidFill>
                <a:latin typeface="Calibri"/>
                <a:ea typeface="Calibri"/>
                <a:cs typeface="Calibri"/>
                <a:sym typeface="Calibri"/>
              </a:rPr>
              <a:t> (Tanushri)</a:t>
            </a:r>
            <a:endParaRPr lang="en-IN" sz="2700" b="1" dirty="0">
              <a:solidFill>
                <a:srgbClr val="FF0000"/>
              </a:solidFill>
            </a:endParaRPr>
          </a:p>
        </p:txBody>
      </p:sp>
    </p:spTree>
    <p:extLst>
      <p:ext uri="{BB962C8B-B14F-4D97-AF65-F5344CB8AC3E}">
        <p14:creationId xmlns:p14="http://schemas.microsoft.com/office/powerpoint/2010/main" val="298526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10" name="Google Shape;210;p25"/>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211" name="Google Shape;211;p25"/>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212" name="Google Shape;212;p25"/>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23</a:t>
            </a:fld>
            <a:endParaRPr sz="1200" b="1">
              <a:solidFill>
                <a:schemeClr val="dk1"/>
              </a:solidFill>
            </a:endParaRPr>
          </a:p>
        </p:txBody>
      </p:sp>
      <p:sp>
        <p:nvSpPr>
          <p:cNvPr id="13" name="Google Shape;208;p25">
            <a:extLst>
              <a:ext uri="{FF2B5EF4-FFF2-40B4-BE49-F238E27FC236}">
                <a16:creationId xmlns:a16="http://schemas.microsoft.com/office/drawing/2014/main" id="{1081E20D-F5D6-D532-E280-94FF1C69A163}"/>
              </a:ext>
            </a:extLst>
          </p:cNvPr>
          <p:cNvSpPr txBox="1">
            <a:spLocks/>
          </p:cNvSpPr>
          <p:nvPr/>
        </p:nvSpPr>
        <p:spPr>
          <a:xfrm>
            <a:off x="774123" y="45670"/>
            <a:ext cx="7886700" cy="728004"/>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00000"/>
              </a:buClr>
              <a:buSzPts val="4000"/>
            </a:pPr>
            <a:r>
              <a:rPr lang="en-IN" sz="4000" b="1" dirty="0">
                <a:solidFill>
                  <a:srgbClr val="000000"/>
                </a:solidFill>
              </a:rPr>
              <a:t>References</a:t>
            </a:r>
            <a:r>
              <a:rPr lang="en-IN" sz="2800" b="1" dirty="0">
                <a:solidFill>
                  <a:srgbClr val="000000"/>
                </a:solidFill>
                <a:latin typeface="Calibri"/>
                <a:ea typeface="Calibri"/>
                <a:cs typeface="Calibri"/>
                <a:sym typeface="Calibri"/>
              </a:rPr>
              <a:t> (Tanushri)</a:t>
            </a:r>
            <a:endParaRPr lang="en-IN" sz="2700" b="1" dirty="0">
              <a:solidFill>
                <a:srgbClr val="FF0000"/>
              </a:solidFill>
            </a:endParaRPr>
          </a:p>
        </p:txBody>
      </p:sp>
      <p:pic>
        <p:nvPicPr>
          <p:cNvPr id="11" name="Picture 10"/>
          <p:cNvPicPr/>
          <p:nvPr/>
        </p:nvPicPr>
        <p:blipFill rotWithShape="1">
          <a:blip r:embed="rId4">
            <a:extLst>
              <a:ext uri="{28A0092B-C50C-407E-A947-70E740481C1C}">
                <a14:useLocalDpi xmlns:a14="http://schemas.microsoft.com/office/drawing/2010/main" val="0"/>
              </a:ext>
            </a:extLst>
          </a:blip>
          <a:srcRect t="9279"/>
          <a:stretch/>
        </p:blipFill>
        <p:spPr bwMode="auto">
          <a:xfrm>
            <a:off x="2557597" y="1747609"/>
            <a:ext cx="4319752" cy="26497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
        <p:nvSpPr>
          <p:cNvPr id="3" name="Rectangle 2"/>
          <p:cNvSpPr/>
          <p:nvPr/>
        </p:nvSpPr>
        <p:spPr>
          <a:xfrm>
            <a:off x="724623" y="1209805"/>
            <a:ext cx="6068291" cy="523220"/>
          </a:xfrm>
          <a:prstGeom prst="rect">
            <a:avLst/>
          </a:prstGeom>
        </p:spPr>
        <p:txBody>
          <a:bodyPr wrap="square">
            <a:spAutoFit/>
          </a:bodyPr>
          <a:lstStyle/>
          <a:p>
            <a:pPr marL="285750" indent="-285750">
              <a:buFont typeface="Arial" panose="020B0604020202020204" pitchFamily="34" charset="0"/>
              <a:buChar char="•"/>
            </a:pPr>
            <a:r>
              <a:rPr lang="en-IN" dirty="0">
                <a:hlinkClick r:id="rId5"/>
              </a:rPr>
              <a:t>https://www.instructables.com/DIY-Lithium-ion-Battery-Charger/</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03194513"/>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582051" y="21103"/>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2700"/>
              <a:buFont typeface="Calibri"/>
              <a:buNone/>
            </a:pPr>
            <a:r>
              <a:rPr lang="en-IN" sz="2700" b="1" dirty="0"/>
              <a:t>   </a:t>
            </a:r>
            <a:endParaRPr dirty="0"/>
          </a:p>
        </p:txBody>
      </p:sp>
      <p:sp>
        <p:nvSpPr>
          <p:cNvPr id="219" name="Google Shape;219;p26"/>
          <p:cNvSpPr txBox="1">
            <a:spLocks noGrp="1"/>
          </p:cNvSpPr>
          <p:nvPr>
            <p:ph type="body" idx="1"/>
          </p:nvPr>
        </p:nvSpPr>
        <p:spPr>
          <a:xfrm>
            <a:off x="675249" y="296594"/>
            <a:ext cx="7886700" cy="438912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sz="1800" dirty="0">
              <a:solidFill>
                <a:srgbClr val="AEABAB"/>
              </a:solidFill>
            </a:endParaRPr>
          </a:p>
          <a:p>
            <a:pPr marL="0" lvl="0" indent="0" algn="l" rtl="0">
              <a:lnSpc>
                <a:spcPct val="90000"/>
              </a:lnSpc>
              <a:spcBef>
                <a:spcPts val="750"/>
              </a:spcBef>
              <a:spcAft>
                <a:spcPts val="0"/>
              </a:spcAft>
              <a:buClr>
                <a:schemeClr val="dk1"/>
              </a:buClr>
              <a:buSzPts val="1800"/>
              <a:buNone/>
            </a:pPr>
            <a:endParaRPr sz="1800" dirty="0">
              <a:solidFill>
                <a:srgbClr val="AEABAB"/>
              </a:solidFill>
            </a:endParaRPr>
          </a:p>
          <a:p>
            <a:pPr marL="0" lvl="0" indent="0" algn="l" rtl="0">
              <a:lnSpc>
                <a:spcPct val="90000"/>
              </a:lnSpc>
              <a:spcBef>
                <a:spcPts val="750"/>
              </a:spcBef>
              <a:spcAft>
                <a:spcPts val="0"/>
              </a:spcAft>
              <a:buClr>
                <a:schemeClr val="dk1"/>
              </a:buClr>
              <a:buSzPts val="1800"/>
              <a:buNone/>
            </a:pPr>
            <a:endParaRPr sz="1800" dirty="0">
              <a:solidFill>
                <a:srgbClr val="AEABAB"/>
              </a:solidFill>
            </a:endParaRPr>
          </a:p>
          <a:p>
            <a:pPr marL="0" lvl="0" indent="0" algn="l" rtl="0">
              <a:lnSpc>
                <a:spcPct val="90000"/>
              </a:lnSpc>
              <a:spcBef>
                <a:spcPts val="750"/>
              </a:spcBef>
              <a:spcAft>
                <a:spcPts val="0"/>
              </a:spcAft>
              <a:buClr>
                <a:schemeClr val="dk1"/>
              </a:buClr>
              <a:buSzPts val="1800"/>
              <a:buNone/>
            </a:pPr>
            <a:endParaRPr sz="1800" dirty="0">
              <a:solidFill>
                <a:srgbClr val="AEABAB"/>
              </a:solidFill>
            </a:endParaRPr>
          </a:p>
          <a:p>
            <a:pPr marL="0" lvl="0" indent="0" algn="l" rtl="0">
              <a:lnSpc>
                <a:spcPct val="90000"/>
              </a:lnSpc>
              <a:spcBef>
                <a:spcPts val="750"/>
              </a:spcBef>
              <a:spcAft>
                <a:spcPts val="0"/>
              </a:spcAft>
              <a:buClr>
                <a:schemeClr val="dk1"/>
              </a:buClr>
              <a:buSzPts val="1800"/>
              <a:buNone/>
            </a:pPr>
            <a:endParaRPr sz="1800" dirty="0">
              <a:solidFill>
                <a:srgbClr val="AEABAB"/>
              </a:solidFill>
            </a:endParaRPr>
          </a:p>
          <a:p>
            <a:pPr marL="0" lvl="0" indent="0" algn="ctr" rtl="0">
              <a:lnSpc>
                <a:spcPct val="90000"/>
              </a:lnSpc>
              <a:spcBef>
                <a:spcPts val="750"/>
              </a:spcBef>
              <a:spcAft>
                <a:spcPts val="0"/>
              </a:spcAft>
              <a:buClr>
                <a:srgbClr val="000000"/>
              </a:buClr>
              <a:buSzPts val="5000"/>
              <a:buNone/>
            </a:pPr>
            <a:r>
              <a:rPr lang="en-IN" sz="5400" b="1" dirty="0">
                <a:solidFill>
                  <a:srgbClr val="000000"/>
                </a:solidFill>
              </a:rPr>
              <a:t>Thank You! </a:t>
            </a:r>
            <a:br>
              <a:rPr lang="en-IN" sz="5000" dirty="0"/>
            </a:br>
            <a:endParaRPr lang="en-IN" sz="1800" dirty="0"/>
          </a:p>
        </p:txBody>
      </p:sp>
      <p:pic>
        <p:nvPicPr>
          <p:cNvPr id="220" name="Google Shape;220;p26"/>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221" name="Google Shape;221;p26"/>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222" name="Google Shape;222;p26"/>
          <p:cNvSpPr txBox="1">
            <a:spLocks noGrp="1"/>
          </p:cNvSpPr>
          <p:nvPr>
            <p:ph type="sldNum" idx="12"/>
          </p:nvPr>
        </p:nvSpPr>
        <p:spPr>
          <a:xfrm>
            <a:off x="843177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24</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628650" y="168931"/>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Abstract </a:t>
            </a:r>
            <a:r>
              <a:rPr lang="en-IN" sz="2000" b="1" dirty="0">
                <a:solidFill>
                  <a:srgbClr val="000000"/>
                </a:solidFill>
                <a:latin typeface="Calibri"/>
                <a:ea typeface="Calibri"/>
                <a:cs typeface="Calibri"/>
                <a:sym typeface="Calibri"/>
              </a:rPr>
              <a:t>(Revati)</a:t>
            </a:r>
            <a:endParaRPr sz="2700" b="1" dirty="0">
              <a:solidFill>
                <a:srgbClr val="FF0000"/>
              </a:solidFill>
            </a:endParaRPr>
          </a:p>
        </p:txBody>
      </p:sp>
      <p:sp>
        <p:nvSpPr>
          <p:cNvPr id="109" name="Google Shape;109;p15"/>
          <p:cNvSpPr txBox="1">
            <a:spLocks noGrp="1"/>
          </p:cNvSpPr>
          <p:nvPr>
            <p:ph type="body" idx="1"/>
          </p:nvPr>
        </p:nvSpPr>
        <p:spPr>
          <a:xfrm>
            <a:off x="716526" y="982431"/>
            <a:ext cx="7886700" cy="4135902"/>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sz="1800" dirty="0">
              <a:latin typeface="Constantia"/>
              <a:ea typeface="Constantia"/>
              <a:cs typeface="Constantia"/>
              <a:sym typeface="Constantia"/>
            </a:endParaRPr>
          </a:p>
          <a:p>
            <a:pPr marL="0" lvl="0" indent="0" algn="l" rtl="0">
              <a:lnSpc>
                <a:spcPct val="110000"/>
              </a:lnSpc>
              <a:spcBef>
                <a:spcPts val="0"/>
              </a:spcBef>
              <a:spcAft>
                <a:spcPts val="0"/>
              </a:spcAft>
              <a:buClr>
                <a:schemeClr val="dk1"/>
              </a:buClr>
              <a:buSzPts val="2100"/>
              <a:buNone/>
            </a:pPr>
            <a:r>
              <a:rPr lang="en-US" sz="2000" b="0" i="0" dirty="0">
                <a:solidFill>
                  <a:srgbClr val="111111"/>
                </a:solidFill>
                <a:effectLst/>
                <a:latin typeface="Constantia" panose="02030602050306030303" pitchFamily="18" charset="0"/>
              </a:rPr>
              <a:t>Our project aims to provide farmers with an efficient water management system. It includes a water storage facility with a connected water level sensor. When the storage is full, the sensor cuts off the water supply to prevent wastage. Additionally, we’ve integrated a soil moisture sensor. When soil moisture is insufficient, water flows from the storage to support crop growth. We’ve powered everything using Solar Energy.</a:t>
            </a:r>
            <a:endParaRPr sz="2000" dirty="0">
              <a:latin typeface="Constantia" panose="02030602050306030303" pitchFamily="18" charset="0"/>
            </a:endParaRPr>
          </a:p>
        </p:txBody>
      </p:sp>
      <p:pic>
        <p:nvPicPr>
          <p:cNvPr id="110" name="Google Shape;110;p15"/>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11" name="Google Shape;111;p15"/>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12" name="Google Shape;112;p15"/>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3</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628650" y="187314"/>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Objective</a:t>
            </a:r>
            <a:r>
              <a:rPr lang="en-IN" sz="4000" b="1" dirty="0">
                <a:solidFill>
                  <a:srgbClr val="000000"/>
                </a:solidFill>
              </a:rPr>
              <a:t>s </a:t>
            </a:r>
            <a:r>
              <a:rPr lang="en-IN" sz="2800" b="1" dirty="0">
                <a:solidFill>
                  <a:srgbClr val="000000"/>
                </a:solidFill>
              </a:rPr>
              <a:t>(Revati)</a:t>
            </a:r>
            <a:endParaRPr sz="2700" b="1" dirty="0">
              <a:solidFill>
                <a:srgbClr val="FF0000"/>
              </a:solidFill>
            </a:endParaRPr>
          </a:p>
        </p:txBody>
      </p:sp>
      <p:sp>
        <p:nvSpPr>
          <p:cNvPr id="119" name="Google Shape;119;p16"/>
          <p:cNvSpPr txBox="1">
            <a:spLocks noGrp="1"/>
          </p:cNvSpPr>
          <p:nvPr>
            <p:ph type="body" idx="1"/>
          </p:nvPr>
        </p:nvSpPr>
        <p:spPr>
          <a:xfrm>
            <a:off x="418402" y="551316"/>
            <a:ext cx="3764930" cy="4135902"/>
          </a:xfrm>
          <a:prstGeom prst="rect">
            <a:avLst/>
          </a:prstGeom>
          <a:noFill/>
          <a:ln>
            <a:noFill/>
          </a:ln>
        </p:spPr>
        <p:txBody>
          <a:bodyPr spcFirstLastPara="1" wrap="square" lIns="68575" tIns="34275" rIns="68575" bIns="34275" anchor="t" anchorCtr="0">
            <a:normAutofit/>
          </a:bodyPr>
          <a:lstStyle/>
          <a:p>
            <a:pPr marL="285750" indent="-285750">
              <a:spcBef>
                <a:spcPts val="0"/>
              </a:spcBef>
            </a:pPr>
            <a:endParaRPr lang="en-IN" sz="1800" dirty="0">
              <a:latin typeface="Constantia" panose="02030602050306030303" pitchFamily="18" charset="0"/>
              <a:ea typeface="Constantia"/>
              <a:cs typeface="Constantia"/>
              <a:sym typeface="Constantia"/>
            </a:endParaRPr>
          </a:p>
          <a:p>
            <a:pPr marL="0" indent="0">
              <a:spcBef>
                <a:spcPts val="0"/>
              </a:spcBef>
              <a:buNone/>
            </a:pPr>
            <a:endParaRPr lang="en-IN" sz="1800" dirty="0">
              <a:latin typeface="Constantia" panose="02030602050306030303" pitchFamily="18" charset="0"/>
              <a:ea typeface="Constantia"/>
              <a:cs typeface="Constantia"/>
              <a:sym typeface="Constantia"/>
            </a:endParaRPr>
          </a:p>
          <a:p>
            <a:pPr marL="285750" indent="-285750">
              <a:spcBef>
                <a:spcPts val="0"/>
              </a:spcBef>
            </a:pPr>
            <a:endParaRPr lang="en-IN" sz="1800" dirty="0">
              <a:latin typeface="Constantia" panose="02030602050306030303" pitchFamily="18" charset="0"/>
              <a:ea typeface="Constantia"/>
              <a:cs typeface="Constantia"/>
              <a:sym typeface="Constantia"/>
            </a:endParaRPr>
          </a:p>
          <a:p>
            <a:pPr marL="285750" indent="-285750">
              <a:spcBef>
                <a:spcPts val="0"/>
              </a:spcBef>
            </a:pPr>
            <a:r>
              <a:rPr lang="en-IN" sz="1800" dirty="0">
                <a:latin typeface="Constantia" panose="02030602050306030303" pitchFamily="18" charset="0"/>
                <a:ea typeface="Constantia"/>
                <a:cs typeface="Constantia"/>
                <a:sym typeface="Constantia"/>
              </a:rPr>
              <a:t>Saving Water</a:t>
            </a:r>
            <a:endParaRPr sz="1800" dirty="0">
              <a:latin typeface="Constantia" panose="02030602050306030303" pitchFamily="18" charset="0"/>
              <a:ea typeface="Constantia"/>
              <a:cs typeface="Constantia"/>
              <a:sym typeface="Constantia"/>
            </a:endParaRPr>
          </a:p>
          <a:p>
            <a:pPr marL="285750" indent="-285750">
              <a:lnSpc>
                <a:spcPct val="110000"/>
              </a:lnSpc>
              <a:spcBef>
                <a:spcPts val="0"/>
              </a:spcBef>
              <a:buSzPts val="2100"/>
            </a:pPr>
            <a:r>
              <a:rPr lang="en-IN" sz="1800" dirty="0">
                <a:latin typeface="Constantia" panose="02030602050306030303" pitchFamily="18" charset="0"/>
              </a:rPr>
              <a:t>Enhanced Water Management</a:t>
            </a:r>
          </a:p>
          <a:p>
            <a:pPr marL="285750" indent="-285750">
              <a:lnSpc>
                <a:spcPct val="110000"/>
              </a:lnSpc>
              <a:spcBef>
                <a:spcPts val="0"/>
              </a:spcBef>
              <a:buSzPts val="2100"/>
            </a:pPr>
            <a:r>
              <a:rPr lang="en-IN" sz="1800" i="0" dirty="0">
                <a:solidFill>
                  <a:srgbClr val="111111"/>
                </a:solidFill>
                <a:effectLst/>
                <a:latin typeface="Constantia" panose="02030602050306030303" pitchFamily="18" charset="0"/>
              </a:rPr>
              <a:t>Efficient Water Storage</a:t>
            </a:r>
          </a:p>
          <a:p>
            <a:pPr marL="285750" indent="-285750">
              <a:lnSpc>
                <a:spcPct val="110000"/>
              </a:lnSpc>
              <a:spcBef>
                <a:spcPts val="0"/>
              </a:spcBef>
              <a:buSzPts val="2100"/>
            </a:pPr>
            <a:r>
              <a:rPr lang="en-IN" sz="1800" i="0" dirty="0">
                <a:solidFill>
                  <a:srgbClr val="111111"/>
                </a:solidFill>
                <a:effectLst/>
                <a:latin typeface="Constantia" panose="02030602050306030303" pitchFamily="18" charset="0"/>
              </a:rPr>
              <a:t>Water Level Sensor Integration</a:t>
            </a:r>
          </a:p>
          <a:p>
            <a:pPr marL="285750" indent="-285750">
              <a:lnSpc>
                <a:spcPct val="110000"/>
              </a:lnSpc>
              <a:spcBef>
                <a:spcPts val="0"/>
              </a:spcBef>
              <a:buSzPts val="2100"/>
            </a:pPr>
            <a:r>
              <a:rPr lang="en-IN" sz="1800" dirty="0">
                <a:solidFill>
                  <a:srgbClr val="111111"/>
                </a:solidFill>
                <a:latin typeface="Constantia" panose="02030602050306030303" pitchFamily="18" charset="0"/>
              </a:rPr>
              <a:t>Relay Integration</a:t>
            </a:r>
            <a:endParaRPr lang="en-IN" sz="1800" dirty="0">
              <a:latin typeface="Constantia" panose="02030602050306030303" pitchFamily="18" charset="0"/>
            </a:endParaRPr>
          </a:p>
          <a:p>
            <a:pPr marL="285750" indent="-285750">
              <a:lnSpc>
                <a:spcPct val="110000"/>
              </a:lnSpc>
              <a:spcBef>
                <a:spcPts val="0"/>
              </a:spcBef>
              <a:buSzPts val="2100"/>
            </a:pPr>
            <a:r>
              <a:rPr lang="en-IN" sz="1800" i="0" dirty="0">
                <a:solidFill>
                  <a:srgbClr val="111111"/>
                </a:solidFill>
                <a:effectLst/>
                <a:latin typeface="Constantia" panose="02030602050306030303" pitchFamily="18" charset="0"/>
              </a:rPr>
              <a:t>Soil Moisture Monitoring</a:t>
            </a:r>
          </a:p>
          <a:p>
            <a:pPr marL="285750" indent="-285750">
              <a:lnSpc>
                <a:spcPct val="110000"/>
              </a:lnSpc>
              <a:spcBef>
                <a:spcPts val="0"/>
              </a:spcBef>
              <a:buSzPts val="2100"/>
            </a:pPr>
            <a:r>
              <a:rPr lang="en-IN" sz="1800" dirty="0">
                <a:solidFill>
                  <a:srgbClr val="111111"/>
                </a:solidFill>
                <a:latin typeface="Constantia" panose="02030602050306030303" pitchFamily="18" charset="0"/>
              </a:rPr>
              <a:t>Solar Integration</a:t>
            </a:r>
            <a:endParaRPr lang="en-IN" sz="1800" i="0" dirty="0">
              <a:solidFill>
                <a:srgbClr val="111111"/>
              </a:solidFill>
              <a:effectLst/>
              <a:latin typeface="Constantia" panose="02030602050306030303" pitchFamily="18" charset="0"/>
            </a:endParaRPr>
          </a:p>
          <a:p>
            <a:pPr marL="285750" indent="-285750">
              <a:lnSpc>
                <a:spcPct val="110000"/>
              </a:lnSpc>
              <a:spcBef>
                <a:spcPts val="0"/>
              </a:spcBef>
              <a:buSzPts val="2100"/>
            </a:pPr>
            <a:endParaRPr lang="en-IN" sz="1800" dirty="0">
              <a:latin typeface="Constantia" panose="02030602050306030303" pitchFamily="18" charset="0"/>
            </a:endParaRPr>
          </a:p>
          <a:p>
            <a:pPr marL="0" lvl="0" indent="0" algn="l" rtl="0">
              <a:lnSpc>
                <a:spcPct val="110000"/>
              </a:lnSpc>
              <a:spcBef>
                <a:spcPts val="0"/>
              </a:spcBef>
              <a:spcAft>
                <a:spcPts val="0"/>
              </a:spcAft>
              <a:buClr>
                <a:schemeClr val="dk1"/>
              </a:buClr>
              <a:buSzPts val="2100"/>
              <a:buNone/>
            </a:pPr>
            <a:endParaRPr dirty="0"/>
          </a:p>
        </p:txBody>
      </p:sp>
      <p:pic>
        <p:nvPicPr>
          <p:cNvPr id="120" name="Google Shape;120;p16"/>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21" name="Google Shape;121;p16"/>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22" name="Google Shape;122;p16"/>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4</a:t>
            </a:fld>
            <a:endParaRPr sz="1200" b="1">
              <a:solidFill>
                <a:schemeClr val="dk1"/>
              </a:solidFill>
            </a:endParaRPr>
          </a:p>
        </p:txBody>
      </p:sp>
      <p:sp>
        <p:nvSpPr>
          <p:cNvPr id="2" name="Google Shape;119;p16">
            <a:extLst>
              <a:ext uri="{FF2B5EF4-FFF2-40B4-BE49-F238E27FC236}">
                <a16:creationId xmlns:a16="http://schemas.microsoft.com/office/drawing/2014/main" id="{A8F37433-001F-FA03-2073-D595E85908C0}"/>
              </a:ext>
            </a:extLst>
          </p:cNvPr>
          <p:cNvSpPr txBox="1">
            <a:spLocks/>
          </p:cNvSpPr>
          <p:nvPr/>
        </p:nvSpPr>
        <p:spPr>
          <a:xfrm>
            <a:off x="4497657" y="377237"/>
            <a:ext cx="4240719" cy="4484061"/>
          </a:xfrm>
          <a:prstGeom prst="rect">
            <a:avLst/>
          </a:prstGeom>
          <a:noFill/>
          <a:ln>
            <a:noFill/>
          </a:ln>
        </p:spPr>
        <p:txBody>
          <a:bodyPr spcFirstLastPara="1" wrap="square" lIns="68575" tIns="34275" rIns="68575" bIns="3427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9pPr>
          </a:lstStyle>
          <a:p>
            <a:pPr marL="285750" indent="-285750">
              <a:spcBef>
                <a:spcPts val="0"/>
              </a:spcBef>
            </a:pPr>
            <a:endParaRPr lang="en-US" sz="1800" dirty="0">
              <a:latin typeface="Constantia" panose="02030602050306030303" pitchFamily="18" charset="0"/>
              <a:ea typeface="Constantia"/>
              <a:cs typeface="Constantia"/>
              <a:sym typeface="Constantia"/>
            </a:endParaRPr>
          </a:p>
          <a:p>
            <a:pPr marL="0" indent="0">
              <a:spcBef>
                <a:spcPts val="0"/>
              </a:spcBef>
              <a:buFont typeface="Arial"/>
              <a:buNone/>
            </a:pPr>
            <a:endParaRPr lang="en-US" sz="1800" dirty="0">
              <a:latin typeface="Constantia" panose="02030602050306030303" pitchFamily="18" charset="0"/>
              <a:ea typeface="Constantia"/>
              <a:cs typeface="Constantia"/>
              <a:sym typeface="Constantia"/>
            </a:endParaRPr>
          </a:p>
          <a:p>
            <a:pPr marL="285750" indent="-285750">
              <a:lnSpc>
                <a:spcPct val="120000"/>
              </a:lnSpc>
              <a:spcBef>
                <a:spcPts val="0"/>
              </a:spcBef>
            </a:pPr>
            <a:endParaRPr lang="en-US" dirty="0">
              <a:latin typeface="Constantia" panose="02030602050306030303" pitchFamily="18" charset="0"/>
              <a:ea typeface="Constantia"/>
              <a:cs typeface="Constantia"/>
              <a:sym typeface="Constantia"/>
            </a:endParaRPr>
          </a:p>
          <a:p>
            <a:pPr marL="0" indent="0">
              <a:lnSpc>
                <a:spcPct val="120000"/>
              </a:lnSpc>
              <a:spcBef>
                <a:spcPts val="0"/>
              </a:spcBef>
              <a:buNone/>
            </a:pPr>
            <a:r>
              <a:rPr lang="en-US" dirty="0">
                <a:latin typeface="Constantia" panose="02030602050306030303" pitchFamily="18" charset="0"/>
                <a:ea typeface="Constantia"/>
                <a:cs typeface="Constantia"/>
                <a:sym typeface="Constantia"/>
              </a:rPr>
              <a:t>Our project is aimed to step towards automation in the world of farming. One of the main benefits of automation is increased efficiency, and that is what we are practicing in our project. Automation reduces the need for manual </a:t>
            </a:r>
            <a:r>
              <a:rPr lang="en-US" dirty="0" err="1">
                <a:latin typeface="Constantia" panose="02030602050306030303" pitchFamily="18" charset="0"/>
                <a:ea typeface="Constantia"/>
                <a:cs typeface="Constantia"/>
                <a:sym typeface="Constantia"/>
              </a:rPr>
              <a:t>labour</a:t>
            </a:r>
            <a:r>
              <a:rPr lang="en-US" dirty="0">
                <a:latin typeface="Constantia" panose="02030602050306030303" pitchFamily="18" charset="0"/>
                <a:ea typeface="Constantia"/>
                <a:cs typeface="Constantia"/>
                <a:sym typeface="Constantia"/>
              </a:rPr>
              <a:t>, allowing farmers to focus on other tasks that require human expertise. The main objective of our project is to reduce the wastage of water and over-drying of the soil, which we are going to achieve through automation.</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724623" y="77176"/>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Introduction</a:t>
            </a:r>
            <a:r>
              <a:rPr lang="en-IN" sz="4000" b="1" dirty="0">
                <a:solidFill>
                  <a:srgbClr val="000000"/>
                </a:solidFill>
              </a:rPr>
              <a:t> </a:t>
            </a:r>
            <a:r>
              <a:rPr lang="en-IN" sz="2000" b="1" dirty="0">
                <a:solidFill>
                  <a:srgbClr val="000000"/>
                </a:solidFill>
              </a:rPr>
              <a:t>(Revati)</a:t>
            </a:r>
            <a:endParaRPr sz="2700" b="1" dirty="0">
              <a:solidFill>
                <a:srgbClr val="FF0000"/>
              </a:solidFill>
            </a:endParaRPr>
          </a:p>
        </p:txBody>
      </p:sp>
      <p:sp>
        <p:nvSpPr>
          <p:cNvPr id="129" name="Google Shape;129;p17"/>
          <p:cNvSpPr txBox="1">
            <a:spLocks noGrp="1"/>
          </p:cNvSpPr>
          <p:nvPr>
            <p:ph type="body" idx="1"/>
          </p:nvPr>
        </p:nvSpPr>
        <p:spPr>
          <a:xfrm>
            <a:off x="716526" y="870498"/>
            <a:ext cx="7886700" cy="3960804"/>
          </a:xfrm>
          <a:prstGeom prst="rect">
            <a:avLst/>
          </a:prstGeom>
          <a:noFill/>
          <a:ln>
            <a:noFill/>
          </a:ln>
        </p:spPr>
        <p:txBody>
          <a:bodyPr spcFirstLastPara="1" wrap="square" lIns="68575" tIns="34275" rIns="68575" bIns="34275" anchor="t" anchorCtr="0">
            <a:normAutofit/>
          </a:bodyPr>
          <a:lstStyle/>
          <a:p>
            <a:pPr marL="285750" indent="-285750">
              <a:spcBef>
                <a:spcPts val="0"/>
              </a:spcBef>
            </a:pPr>
            <a:r>
              <a:rPr lang="en-IN" sz="1800" dirty="0">
                <a:latin typeface="Constantia"/>
                <a:ea typeface="Constantia"/>
                <a:cs typeface="Constantia"/>
                <a:sym typeface="Constantia"/>
              </a:rPr>
              <a:t>Water is undoubtedly the lifeline of human civilization. For irrigation and farming, we need a good supply of water.</a:t>
            </a:r>
          </a:p>
          <a:p>
            <a:pPr marL="285750" indent="-285750">
              <a:spcBef>
                <a:spcPts val="0"/>
              </a:spcBef>
            </a:pPr>
            <a:endParaRPr lang="en-IN" sz="1800" dirty="0">
              <a:latin typeface="Constantia"/>
              <a:ea typeface="Constantia"/>
              <a:cs typeface="Constantia"/>
              <a:sym typeface="Constantia"/>
            </a:endParaRPr>
          </a:p>
          <a:p>
            <a:pPr marL="285750" indent="-285750">
              <a:spcBef>
                <a:spcPts val="0"/>
              </a:spcBef>
            </a:pPr>
            <a:r>
              <a:rPr lang="en-IN" sz="1800" dirty="0">
                <a:latin typeface="Constantia"/>
                <a:ea typeface="Constantia"/>
                <a:cs typeface="Constantia"/>
                <a:sym typeface="Constantia"/>
              </a:rPr>
              <a:t>In India, this water is mainly obtained from rivers, canals, groundwater systems, aquifers and other sources.</a:t>
            </a:r>
          </a:p>
          <a:p>
            <a:pPr marL="285750" indent="-285750">
              <a:spcBef>
                <a:spcPts val="0"/>
              </a:spcBef>
            </a:pPr>
            <a:endParaRPr lang="en-IN" sz="1800" dirty="0">
              <a:latin typeface="Constantia"/>
              <a:ea typeface="Constantia"/>
              <a:cs typeface="Constantia"/>
              <a:sym typeface="Constantia"/>
            </a:endParaRPr>
          </a:p>
          <a:p>
            <a:pPr marL="285750" indent="-285750">
              <a:spcBef>
                <a:spcPts val="0"/>
              </a:spcBef>
            </a:pPr>
            <a:r>
              <a:rPr lang="en-IN" sz="1800" dirty="0">
                <a:latin typeface="Constantia"/>
                <a:ea typeface="Constantia"/>
                <a:cs typeface="Constantia"/>
                <a:sym typeface="Constantia"/>
              </a:rPr>
              <a:t>For this, effective management of these water resources is of great importance.</a:t>
            </a:r>
          </a:p>
          <a:p>
            <a:pPr marL="285750" indent="-285750">
              <a:spcBef>
                <a:spcPts val="0"/>
              </a:spcBef>
            </a:pPr>
            <a:endParaRPr lang="en-IN" sz="1800" dirty="0">
              <a:latin typeface="Constantia"/>
              <a:ea typeface="Constantia"/>
              <a:cs typeface="Constantia"/>
              <a:sym typeface="Constantia"/>
            </a:endParaRPr>
          </a:p>
          <a:p>
            <a:pPr marL="285750" indent="-285750">
              <a:spcBef>
                <a:spcPts val="0"/>
              </a:spcBef>
            </a:pPr>
            <a:r>
              <a:rPr lang="en-IN" sz="1800" dirty="0">
                <a:latin typeface="Constantia"/>
                <a:ea typeface="Constantia"/>
                <a:cs typeface="Constantia"/>
                <a:sym typeface="Constantia"/>
              </a:rPr>
              <a:t>Due to increasing population, and rising industrial demands these water resources have been overburdened and are getting depleted rapidly.</a:t>
            </a:r>
          </a:p>
          <a:p>
            <a:pPr marL="285750" indent="-285750">
              <a:spcBef>
                <a:spcPts val="0"/>
              </a:spcBef>
            </a:pPr>
            <a:endParaRPr lang="en-IN" sz="1800" dirty="0">
              <a:latin typeface="Constantia"/>
              <a:ea typeface="Constantia"/>
              <a:cs typeface="Constantia"/>
              <a:sym typeface="Constantia"/>
            </a:endParaRPr>
          </a:p>
          <a:p>
            <a:pPr marL="285750" indent="-285750">
              <a:spcBef>
                <a:spcPts val="0"/>
              </a:spcBef>
            </a:pPr>
            <a:r>
              <a:rPr lang="en-IN" sz="1800" dirty="0">
                <a:latin typeface="Constantia"/>
                <a:ea typeface="Constantia"/>
                <a:cs typeface="Constantia"/>
                <a:sym typeface="Constantia"/>
              </a:rPr>
              <a:t>Keeping in mind these modern issues, our project aims to reduce water wastage by using the water level sensor which cuts off the water supply once the storage facility is filled upto the level.  </a:t>
            </a:r>
          </a:p>
        </p:txBody>
      </p:sp>
      <p:pic>
        <p:nvPicPr>
          <p:cNvPr id="130" name="Google Shape;130;p17"/>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31" name="Google Shape;131;p17"/>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32" name="Google Shape;132;p17"/>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5</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716526" y="168931"/>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ct val="100000"/>
              <a:buFont typeface="Calibri"/>
              <a:buNone/>
            </a:pPr>
            <a:r>
              <a:rPr lang="en-IN" sz="4000" b="1" dirty="0">
                <a:solidFill>
                  <a:srgbClr val="000000"/>
                </a:solidFill>
                <a:latin typeface="Calibri"/>
                <a:ea typeface="Calibri"/>
                <a:cs typeface="Calibri"/>
                <a:sym typeface="Calibri"/>
              </a:rPr>
              <a:t>Experimental Method</a:t>
            </a:r>
            <a:r>
              <a:rPr lang="en-IN" sz="4000" b="1" dirty="0">
                <a:solidFill>
                  <a:srgbClr val="000000"/>
                </a:solidFill>
              </a:rPr>
              <a:t>s Used </a:t>
            </a:r>
            <a:r>
              <a:rPr lang="en-IN" sz="2400" b="1" dirty="0">
                <a:solidFill>
                  <a:srgbClr val="000000"/>
                </a:solidFill>
              </a:rPr>
              <a:t>(Joshi)</a:t>
            </a:r>
            <a:endParaRPr sz="2700" b="1" dirty="0">
              <a:solidFill>
                <a:srgbClr val="FF0000"/>
              </a:solidFill>
            </a:endParaRPr>
          </a:p>
        </p:txBody>
      </p:sp>
      <p:sp>
        <p:nvSpPr>
          <p:cNvPr id="139" name="Google Shape;139;p18"/>
          <p:cNvSpPr txBox="1">
            <a:spLocks noGrp="1"/>
          </p:cNvSpPr>
          <p:nvPr>
            <p:ph type="body" idx="1"/>
          </p:nvPr>
        </p:nvSpPr>
        <p:spPr>
          <a:xfrm>
            <a:off x="628650" y="844061"/>
            <a:ext cx="7886700" cy="4135902"/>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sz="1800">
              <a:latin typeface="Constantia"/>
              <a:ea typeface="Constantia"/>
              <a:cs typeface="Constantia"/>
              <a:sym typeface="Constantia"/>
            </a:endParaRPr>
          </a:p>
          <a:p>
            <a:pPr marL="0" lvl="0" indent="0" algn="l" rtl="0">
              <a:lnSpc>
                <a:spcPct val="110000"/>
              </a:lnSpc>
              <a:spcBef>
                <a:spcPts val="0"/>
              </a:spcBef>
              <a:spcAft>
                <a:spcPts val="0"/>
              </a:spcAft>
              <a:buClr>
                <a:schemeClr val="dk1"/>
              </a:buClr>
              <a:buSzPts val="1800"/>
              <a:buNone/>
            </a:pPr>
            <a:endParaRPr sz="1800">
              <a:latin typeface="Constantia"/>
              <a:ea typeface="Constantia"/>
              <a:cs typeface="Constantia"/>
              <a:sym typeface="Constantia"/>
            </a:endParaRPr>
          </a:p>
        </p:txBody>
      </p:sp>
      <p:pic>
        <p:nvPicPr>
          <p:cNvPr id="140" name="Google Shape;140;p18"/>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41" name="Google Shape;141;p18"/>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42" name="Google Shape;142;p18"/>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6</a:t>
            </a:fld>
            <a:endParaRPr sz="1200" b="1">
              <a:solidFill>
                <a:schemeClr val="dk1"/>
              </a:solidFill>
            </a:endParaRPr>
          </a:p>
        </p:txBody>
      </p:sp>
      <p:sp>
        <p:nvSpPr>
          <p:cNvPr id="3" name="TextBox 2">
            <a:extLst>
              <a:ext uri="{FF2B5EF4-FFF2-40B4-BE49-F238E27FC236}">
                <a16:creationId xmlns:a16="http://schemas.microsoft.com/office/drawing/2014/main" id="{A9000D38-A71C-84F4-44F7-761C292EC8CE}"/>
              </a:ext>
            </a:extLst>
          </p:cNvPr>
          <p:cNvSpPr txBox="1"/>
          <p:nvPr/>
        </p:nvSpPr>
        <p:spPr>
          <a:xfrm>
            <a:off x="724623" y="1189136"/>
            <a:ext cx="7790727" cy="3693319"/>
          </a:xfrm>
          <a:prstGeom prst="rect">
            <a:avLst/>
          </a:prstGeom>
          <a:noFill/>
        </p:spPr>
        <p:txBody>
          <a:bodyPr wrap="square" lIns="91440" tIns="45720" rIns="91440" bIns="45720" rtlCol="0" anchor="t">
            <a:spAutoFit/>
          </a:bodyPr>
          <a:lstStyle/>
          <a:p>
            <a:r>
              <a:rPr lang="en-US" sz="1800" b="1" i="0" dirty="0">
                <a:solidFill>
                  <a:srgbClr val="202124"/>
                </a:solidFill>
                <a:effectLst/>
                <a:latin typeface="Constantia"/>
              </a:rPr>
              <a:t>Experimental Methods Used:</a:t>
            </a:r>
          </a:p>
          <a:p>
            <a:endParaRPr lang="en-US" sz="1800" u="sng" dirty="0">
              <a:solidFill>
                <a:srgbClr val="202124"/>
              </a:solidFill>
              <a:latin typeface="Constantia" panose="02030602050306030303" pitchFamily="18" charset="0"/>
            </a:endParaRPr>
          </a:p>
          <a:p>
            <a:r>
              <a:rPr lang="en-US" sz="1800" b="1" i="0" dirty="0">
                <a:solidFill>
                  <a:srgbClr val="202124"/>
                </a:solidFill>
                <a:effectLst/>
                <a:latin typeface="Constantia"/>
              </a:rPr>
              <a:t>1) Water Level Sensor Integration- </a:t>
            </a:r>
            <a:br>
              <a:rPr lang="en-US" sz="1800" dirty="0">
                <a:latin typeface="Constantia" panose="02030602050306030303" pitchFamily="18" charset="0"/>
              </a:rPr>
            </a:br>
            <a:r>
              <a:rPr lang="en-US" sz="1800" b="0" i="0" dirty="0">
                <a:solidFill>
                  <a:srgbClr val="202124"/>
                </a:solidFill>
                <a:effectLst/>
                <a:latin typeface="Constantia"/>
              </a:rPr>
              <a:t>Utilized a water level sensor connected to the water tank to regulate water supply. Accordingly, integrated the sensor to deactivate the water pump when the tank is full, preventing overflow of water.</a:t>
            </a:r>
            <a:br>
              <a:rPr lang="en-US" sz="1800" dirty="0">
                <a:latin typeface="Constantia" panose="02030602050306030303" pitchFamily="18" charset="0"/>
              </a:rPr>
            </a:br>
            <a:br>
              <a:rPr lang="en-US" sz="1800" dirty="0">
                <a:latin typeface="Constantia" panose="02030602050306030303" pitchFamily="18" charset="0"/>
              </a:rPr>
            </a:br>
            <a:r>
              <a:rPr lang="en-US" sz="1800" b="1" i="0" dirty="0">
                <a:solidFill>
                  <a:srgbClr val="202124"/>
                </a:solidFill>
                <a:effectLst/>
                <a:latin typeface="Constantia"/>
              </a:rPr>
              <a:t>2) Soil Moisture Measuring Mechanism-</a:t>
            </a:r>
            <a:br>
              <a:rPr lang="en-US" sz="1800" dirty="0">
                <a:latin typeface="Constantia" panose="02030602050306030303" pitchFamily="18" charset="0"/>
              </a:rPr>
            </a:br>
            <a:r>
              <a:rPr lang="en-US" sz="1800" b="0" i="0" dirty="0">
                <a:solidFill>
                  <a:srgbClr val="202124"/>
                </a:solidFill>
                <a:effectLst/>
                <a:latin typeface="Constantia"/>
              </a:rPr>
              <a:t>Integrated a soil moisture sensor in the farm to monitor soil moisture levels. Implemented the automation to trigger water supply from the storage facility when the soil moisture levels drop below threshold. </a:t>
            </a:r>
            <a:br>
              <a:rPr lang="en-US" sz="1800" dirty="0">
                <a:latin typeface="Constantia" panose="02030602050306030303" pitchFamily="18" charset="0"/>
              </a:rPr>
            </a:br>
            <a:br>
              <a:rPr lang="en-US" sz="1800" dirty="0">
                <a:latin typeface="Constantia" panose="02030602050306030303" pitchFamily="18" charset="0"/>
              </a:rPr>
            </a:br>
            <a:endParaRPr lang="en-IN" sz="1800" dirty="0">
              <a:latin typeface="Constantia" panose="02030602050306030303"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716526" y="168931"/>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ct val="100000"/>
              <a:buFont typeface="Calibri"/>
              <a:buNone/>
            </a:pPr>
            <a:r>
              <a:rPr lang="en-IN" sz="4000" b="1" dirty="0">
                <a:solidFill>
                  <a:srgbClr val="000000"/>
                </a:solidFill>
                <a:latin typeface="Calibri"/>
                <a:ea typeface="Calibri"/>
                <a:cs typeface="Calibri"/>
                <a:sym typeface="Calibri"/>
              </a:rPr>
              <a:t>Experimental Method</a:t>
            </a:r>
            <a:r>
              <a:rPr lang="en-IN" sz="4000" b="1" dirty="0">
                <a:solidFill>
                  <a:srgbClr val="000000"/>
                </a:solidFill>
              </a:rPr>
              <a:t>s Used</a:t>
            </a:r>
            <a:r>
              <a:rPr lang="en-IN" sz="2800" b="1" dirty="0">
                <a:solidFill>
                  <a:srgbClr val="000000"/>
                </a:solidFill>
              </a:rPr>
              <a:t> (Joshi)</a:t>
            </a:r>
            <a:endParaRPr sz="2700" b="1" dirty="0">
              <a:solidFill>
                <a:srgbClr val="FF0000"/>
              </a:solidFill>
            </a:endParaRPr>
          </a:p>
        </p:txBody>
      </p:sp>
      <p:sp>
        <p:nvSpPr>
          <p:cNvPr id="139" name="Google Shape;139;p18"/>
          <p:cNvSpPr txBox="1">
            <a:spLocks noGrp="1"/>
          </p:cNvSpPr>
          <p:nvPr>
            <p:ph type="body" idx="1"/>
          </p:nvPr>
        </p:nvSpPr>
        <p:spPr>
          <a:xfrm>
            <a:off x="628650" y="844061"/>
            <a:ext cx="7886700" cy="4135902"/>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sz="1800">
              <a:latin typeface="Constantia"/>
              <a:ea typeface="Constantia"/>
              <a:cs typeface="Constantia"/>
              <a:sym typeface="Constantia"/>
            </a:endParaRPr>
          </a:p>
          <a:p>
            <a:pPr marL="0" lvl="0" indent="0" algn="l" rtl="0">
              <a:lnSpc>
                <a:spcPct val="110000"/>
              </a:lnSpc>
              <a:spcBef>
                <a:spcPts val="0"/>
              </a:spcBef>
              <a:spcAft>
                <a:spcPts val="0"/>
              </a:spcAft>
              <a:buClr>
                <a:schemeClr val="dk1"/>
              </a:buClr>
              <a:buSzPts val="1800"/>
              <a:buNone/>
            </a:pPr>
            <a:endParaRPr sz="1800">
              <a:latin typeface="Constantia"/>
              <a:ea typeface="Constantia"/>
              <a:cs typeface="Constantia"/>
              <a:sym typeface="Constantia"/>
            </a:endParaRPr>
          </a:p>
        </p:txBody>
      </p:sp>
      <p:pic>
        <p:nvPicPr>
          <p:cNvPr id="140" name="Google Shape;140;p18"/>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41" name="Google Shape;141;p18"/>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42" name="Google Shape;142;p18"/>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7</a:t>
            </a:fld>
            <a:endParaRPr sz="1200" b="1">
              <a:solidFill>
                <a:schemeClr val="dk1"/>
              </a:solidFill>
            </a:endParaRPr>
          </a:p>
        </p:txBody>
      </p:sp>
      <p:pic>
        <p:nvPicPr>
          <p:cNvPr id="4" name="Picture 3">
            <a:extLst>
              <a:ext uri="{FF2B5EF4-FFF2-40B4-BE49-F238E27FC236}">
                <a16:creationId xmlns:a16="http://schemas.microsoft.com/office/drawing/2014/main" id="{786A19A3-45F8-6626-82EC-B74FEF8213B5}"/>
              </a:ext>
            </a:extLst>
          </p:cNvPr>
          <p:cNvPicPr>
            <a:picLocks noChangeAspect="1"/>
          </p:cNvPicPr>
          <p:nvPr/>
        </p:nvPicPr>
        <p:blipFill>
          <a:blip r:embed="rId4"/>
          <a:stretch>
            <a:fillRect/>
          </a:stretch>
        </p:blipFill>
        <p:spPr>
          <a:xfrm>
            <a:off x="255150" y="1318553"/>
            <a:ext cx="3268636" cy="2507511"/>
          </a:xfrm>
          <a:prstGeom prst="roundRect">
            <a:avLst>
              <a:gd name="adj" fmla="val 7420"/>
            </a:avLst>
          </a:prstGeom>
        </p:spPr>
      </p:pic>
      <p:pic>
        <p:nvPicPr>
          <p:cNvPr id="6" name="Picture 5">
            <a:extLst>
              <a:ext uri="{FF2B5EF4-FFF2-40B4-BE49-F238E27FC236}">
                <a16:creationId xmlns:a16="http://schemas.microsoft.com/office/drawing/2014/main" id="{0EAD151F-316B-4C7E-6C2B-2628B1FC7435}"/>
              </a:ext>
            </a:extLst>
          </p:cNvPr>
          <p:cNvPicPr>
            <a:picLocks noChangeAspect="1"/>
          </p:cNvPicPr>
          <p:nvPr/>
        </p:nvPicPr>
        <p:blipFill>
          <a:blip r:embed="rId5"/>
          <a:stretch>
            <a:fillRect/>
          </a:stretch>
        </p:blipFill>
        <p:spPr>
          <a:xfrm>
            <a:off x="3791036" y="1600880"/>
            <a:ext cx="4768252" cy="2171120"/>
          </a:xfrm>
          <a:prstGeom prst="roundRect">
            <a:avLst>
              <a:gd name="adj" fmla="val 10504"/>
            </a:avLst>
          </a:prstGeom>
        </p:spPr>
      </p:pic>
    </p:spTree>
    <p:extLst>
      <p:ext uri="{BB962C8B-B14F-4D97-AF65-F5344CB8AC3E}">
        <p14:creationId xmlns:p14="http://schemas.microsoft.com/office/powerpoint/2010/main" val="1399239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C6A9C6E7-883F-90AC-25A0-0C58BD487D45}"/>
            </a:ext>
          </a:extLst>
        </p:cNvPr>
        <p:cNvGrpSpPr/>
        <p:nvPr/>
      </p:nvGrpSpPr>
      <p:grpSpPr>
        <a:xfrm>
          <a:off x="0" y="0"/>
          <a:ext cx="0" cy="0"/>
          <a:chOff x="0" y="0"/>
          <a:chExt cx="0" cy="0"/>
        </a:xfrm>
      </p:grpSpPr>
      <p:sp>
        <p:nvSpPr>
          <p:cNvPr id="138" name="Google Shape;138;p18">
            <a:extLst>
              <a:ext uri="{FF2B5EF4-FFF2-40B4-BE49-F238E27FC236}">
                <a16:creationId xmlns:a16="http://schemas.microsoft.com/office/drawing/2014/main" id="{A145F62F-F975-26FE-62F0-DEB692F83FB3}"/>
              </a:ext>
            </a:extLst>
          </p:cNvPr>
          <p:cNvSpPr txBox="1">
            <a:spLocks noGrp="1"/>
          </p:cNvSpPr>
          <p:nvPr>
            <p:ph type="title"/>
          </p:nvPr>
        </p:nvSpPr>
        <p:spPr>
          <a:xfrm>
            <a:off x="716526" y="86625"/>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ct val="100000"/>
              <a:buFont typeface="Calibri"/>
              <a:buNone/>
            </a:pPr>
            <a:r>
              <a:rPr lang="en-IN" sz="4000" b="1" dirty="0">
                <a:solidFill>
                  <a:srgbClr val="000000"/>
                </a:solidFill>
                <a:latin typeface="Calibri"/>
                <a:ea typeface="Calibri"/>
                <a:cs typeface="Calibri"/>
                <a:sym typeface="Calibri"/>
              </a:rPr>
              <a:t>Experimental Method</a:t>
            </a:r>
            <a:r>
              <a:rPr lang="en-IN" sz="4000" b="1" dirty="0">
                <a:solidFill>
                  <a:srgbClr val="000000"/>
                </a:solidFill>
              </a:rPr>
              <a:t>s Used </a:t>
            </a:r>
            <a:r>
              <a:rPr lang="en-IN" sz="2800" b="1" dirty="0">
                <a:solidFill>
                  <a:srgbClr val="000000"/>
                </a:solidFill>
              </a:rPr>
              <a:t>(Joshi)</a:t>
            </a:r>
            <a:endParaRPr sz="2700" b="1" dirty="0">
              <a:solidFill>
                <a:srgbClr val="FF0000"/>
              </a:solidFill>
            </a:endParaRPr>
          </a:p>
        </p:txBody>
      </p:sp>
      <p:sp>
        <p:nvSpPr>
          <p:cNvPr id="139" name="Google Shape;139;p18">
            <a:extLst>
              <a:ext uri="{FF2B5EF4-FFF2-40B4-BE49-F238E27FC236}">
                <a16:creationId xmlns:a16="http://schemas.microsoft.com/office/drawing/2014/main" id="{3CFE9B3D-DFA5-E551-2065-CDBE467F85CF}"/>
              </a:ext>
            </a:extLst>
          </p:cNvPr>
          <p:cNvSpPr txBox="1">
            <a:spLocks noGrp="1"/>
          </p:cNvSpPr>
          <p:nvPr>
            <p:ph type="body" idx="1"/>
          </p:nvPr>
        </p:nvSpPr>
        <p:spPr>
          <a:xfrm>
            <a:off x="628650" y="844061"/>
            <a:ext cx="7886700" cy="4135902"/>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sz="1800">
              <a:latin typeface="Constantia"/>
              <a:ea typeface="Constantia"/>
              <a:cs typeface="Constantia"/>
              <a:sym typeface="Constantia"/>
            </a:endParaRPr>
          </a:p>
          <a:p>
            <a:pPr marL="0" lvl="0" indent="0" algn="l" rtl="0">
              <a:lnSpc>
                <a:spcPct val="110000"/>
              </a:lnSpc>
              <a:spcBef>
                <a:spcPts val="0"/>
              </a:spcBef>
              <a:spcAft>
                <a:spcPts val="0"/>
              </a:spcAft>
              <a:buClr>
                <a:schemeClr val="dk1"/>
              </a:buClr>
              <a:buSzPts val="1800"/>
              <a:buNone/>
            </a:pPr>
            <a:endParaRPr sz="1800">
              <a:latin typeface="Constantia"/>
              <a:ea typeface="Constantia"/>
              <a:cs typeface="Constantia"/>
              <a:sym typeface="Constantia"/>
            </a:endParaRPr>
          </a:p>
        </p:txBody>
      </p:sp>
      <p:pic>
        <p:nvPicPr>
          <p:cNvPr id="140" name="Google Shape;140;p18">
            <a:extLst>
              <a:ext uri="{FF2B5EF4-FFF2-40B4-BE49-F238E27FC236}">
                <a16:creationId xmlns:a16="http://schemas.microsoft.com/office/drawing/2014/main" id="{EB797742-FBD3-4F46-E840-9065D96991CA}"/>
              </a:ext>
            </a:extLst>
          </p:cNvPr>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41" name="Google Shape;141;p18">
            <a:extLst>
              <a:ext uri="{FF2B5EF4-FFF2-40B4-BE49-F238E27FC236}">
                <a16:creationId xmlns:a16="http://schemas.microsoft.com/office/drawing/2014/main" id="{4DCA787B-F415-4041-01B2-0040E28896E8}"/>
              </a:ext>
            </a:extLst>
          </p:cNvPr>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42" name="Google Shape;142;p18">
            <a:extLst>
              <a:ext uri="{FF2B5EF4-FFF2-40B4-BE49-F238E27FC236}">
                <a16:creationId xmlns:a16="http://schemas.microsoft.com/office/drawing/2014/main" id="{48346112-3AA3-9BEE-CC02-320C1AF28535}"/>
              </a:ext>
            </a:extLst>
          </p:cNvPr>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8</a:t>
            </a:fld>
            <a:endParaRPr sz="1200" b="1">
              <a:solidFill>
                <a:schemeClr val="dk1"/>
              </a:solidFill>
            </a:endParaRPr>
          </a:p>
        </p:txBody>
      </p:sp>
      <p:sp>
        <p:nvSpPr>
          <p:cNvPr id="3" name="TextBox 2">
            <a:extLst>
              <a:ext uri="{FF2B5EF4-FFF2-40B4-BE49-F238E27FC236}">
                <a16:creationId xmlns:a16="http://schemas.microsoft.com/office/drawing/2014/main" id="{F3D5D694-A861-DD50-5DB3-1C1F6C69D1A8}"/>
              </a:ext>
            </a:extLst>
          </p:cNvPr>
          <p:cNvSpPr txBox="1"/>
          <p:nvPr/>
        </p:nvSpPr>
        <p:spPr>
          <a:xfrm>
            <a:off x="540774" y="912137"/>
            <a:ext cx="7790727" cy="3693319"/>
          </a:xfrm>
          <a:prstGeom prst="rect">
            <a:avLst/>
          </a:prstGeom>
          <a:noFill/>
        </p:spPr>
        <p:txBody>
          <a:bodyPr wrap="square" rtlCol="0">
            <a:spAutoFit/>
          </a:bodyPr>
          <a:lstStyle/>
          <a:p>
            <a:r>
              <a:rPr lang="en-US" sz="1800" b="0" i="0" dirty="0">
                <a:solidFill>
                  <a:srgbClr val="202124"/>
                </a:solidFill>
                <a:effectLst/>
                <a:latin typeface="Constantia" panose="02030602050306030303" pitchFamily="18" charset="0"/>
              </a:rPr>
              <a:t>The inspiration for this project stems from the software project named AgriPy, which is a Python project focused on Smart Agricultural Monitoring System emphasizing Water management and Soil moisture level detection.</a:t>
            </a:r>
            <a:br>
              <a:rPr lang="en-US" sz="1800" dirty="0">
                <a:latin typeface="Constantia" panose="02030602050306030303" pitchFamily="18" charset="0"/>
              </a:rPr>
            </a:br>
            <a:br>
              <a:rPr lang="en-US" sz="1800" dirty="0">
                <a:latin typeface="Constantia" panose="02030602050306030303" pitchFamily="18" charset="0"/>
              </a:rPr>
            </a:br>
            <a:r>
              <a:rPr lang="en-US" sz="1800" b="0" i="0" dirty="0">
                <a:solidFill>
                  <a:srgbClr val="202124"/>
                </a:solidFill>
                <a:effectLst/>
                <a:latin typeface="Constantia" panose="02030602050306030303" pitchFamily="18" charset="0"/>
              </a:rPr>
              <a:t>3) </a:t>
            </a:r>
            <a:r>
              <a:rPr lang="en-US" sz="1800" b="1" i="0" dirty="0">
                <a:solidFill>
                  <a:srgbClr val="202124"/>
                </a:solidFill>
                <a:effectLst/>
                <a:latin typeface="Constantia" panose="02030602050306030303" pitchFamily="18" charset="0"/>
              </a:rPr>
              <a:t>Automation Setup- </a:t>
            </a:r>
            <a:r>
              <a:rPr lang="en-US" sz="1800" b="0" i="0" dirty="0">
                <a:solidFill>
                  <a:srgbClr val="202124"/>
                </a:solidFill>
                <a:effectLst/>
                <a:latin typeface="Constantia" panose="02030602050306030303" pitchFamily="18" charset="0"/>
              </a:rPr>
              <a:t>Established a connection between the water level sensor, soil moisture sensor, and the water supply system.</a:t>
            </a:r>
          </a:p>
          <a:p>
            <a:endParaRPr lang="en-US" sz="1800" dirty="0">
              <a:solidFill>
                <a:srgbClr val="202124"/>
              </a:solidFill>
              <a:latin typeface="Constantia" panose="02030602050306030303" pitchFamily="18" charset="0"/>
            </a:endParaRPr>
          </a:p>
          <a:p>
            <a:r>
              <a:rPr lang="en-US" sz="1800" dirty="0">
                <a:latin typeface="Constantia" panose="02030602050306030303" pitchFamily="18" charset="0"/>
              </a:rPr>
              <a:t>4) </a:t>
            </a:r>
            <a:r>
              <a:rPr lang="en-US" sz="1800" b="1" dirty="0">
                <a:latin typeface="Constantia" panose="02030602050306030303" pitchFamily="18" charset="0"/>
              </a:rPr>
              <a:t>Solar Energy Utilization </a:t>
            </a:r>
            <a:r>
              <a:rPr lang="en-US" sz="1800" dirty="0">
                <a:latin typeface="Constantia" panose="02030602050306030303" pitchFamily="18" charset="0"/>
              </a:rPr>
              <a:t>- We’ve powered everything using Solar Energy, making the system sustainable and environmentally friendly.</a:t>
            </a:r>
            <a:br>
              <a:rPr lang="en-US" sz="1800" dirty="0">
                <a:latin typeface="Constantia" panose="02030602050306030303" pitchFamily="18" charset="0"/>
              </a:rPr>
            </a:br>
            <a:endParaRPr lang="en-US" sz="1800" dirty="0">
              <a:latin typeface="Constantia" panose="02030602050306030303" pitchFamily="18" charset="0"/>
            </a:endParaRPr>
          </a:p>
          <a:p>
            <a:r>
              <a:rPr lang="en-US" sz="1800" b="0" i="0" dirty="0">
                <a:solidFill>
                  <a:srgbClr val="202124"/>
                </a:solidFill>
                <a:effectLst/>
                <a:latin typeface="Constantia" panose="02030602050306030303" pitchFamily="18" charset="0"/>
              </a:rPr>
              <a:t>Applied knowledge gained from Electronics Workshop Practice regarding Relay. Connected a water pump to the Normally Closed terminal of the relay instead of Normally Open to ensure effective water flow. </a:t>
            </a:r>
            <a:endParaRPr lang="en-IN" sz="1800" dirty="0">
              <a:latin typeface="Constantia" panose="02030602050306030303" pitchFamily="18" charset="0"/>
            </a:endParaRPr>
          </a:p>
        </p:txBody>
      </p:sp>
    </p:spTree>
    <p:extLst>
      <p:ext uri="{BB962C8B-B14F-4D97-AF65-F5344CB8AC3E}">
        <p14:creationId xmlns:p14="http://schemas.microsoft.com/office/powerpoint/2010/main" val="2952472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020408AD-7E61-1B26-B341-F992D7D8F421}"/>
            </a:ext>
          </a:extLst>
        </p:cNvPr>
        <p:cNvGrpSpPr/>
        <p:nvPr/>
      </p:nvGrpSpPr>
      <p:grpSpPr>
        <a:xfrm>
          <a:off x="0" y="0"/>
          <a:ext cx="0" cy="0"/>
          <a:chOff x="0" y="0"/>
          <a:chExt cx="0" cy="0"/>
        </a:xfrm>
      </p:grpSpPr>
      <p:sp>
        <p:nvSpPr>
          <p:cNvPr id="138" name="Google Shape;138;p18">
            <a:extLst>
              <a:ext uri="{FF2B5EF4-FFF2-40B4-BE49-F238E27FC236}">
                <a16:creationId xmlns:a16="http://schemas.microsoft.com/office/drawing/2014/main" id="{07AF4FAB-9117-A5E0-E190-B843CD738E20}"/>
              </a:ext>
            </a:extLst>
          </p:cNvPr>
          <p:cNvSpPr txBox="1">
            <a:spLocks noGrp="1"/>
          </p:cNvSpPr>
          <p:nvPr>
            <p:ph type="title"/>
          </p:nvPr>
        </p:nvSpPr>
        <p:spPr>
          <a:xfrm>
            <a:off x="812499" y="116057"/>
            <a:ext cx="7886700" cy="728004"/>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rgbClr val="000000"/>
              </a:buClr>
              <a:buSzPct val="100000"/>
              <a:buFont typeface="Calibri"/>
              <a:buNone/>
            </a:pPr>
            <a:r>
              <a:rPr lang="en-IN" sz="4000" b="1" dirty="0">
                <a:solidFill>
                  <a:srgbClr val="000000"/>
                </a:solidFill>
                <a:latin typeface="Calibri"/>
                <a:ea typeface="Calibri"/>
                <a:cs typeface="Calibri"/>
                <a:sym typeface="Calibri"/>
              </a:rPr>
              <a:t>Experimental Method</a:t>
            </a:r>
            <a:r>
              <a:rPr lang="en-IN" sz="4000" b="1" dirty="0">
                <a:solidFill>
                  <a:srgbClr val="000000"/>
                </a:solidFill>
              </a:rPr>
              <a:t>s Proposed </a:t>
            </a:r>
            <a:r>
              <a:rPr lang="en-IN" sz="2700" b="1" dirty="0">
                <a:solidFill>
                  <a:srgbClr val="000000"/>
                </a:solidFill>
              </a:rPr>
              <a:t>(Joshi)</a:t>
            </a:r>
            <a:endParaRPr sz="2700" b="1" dirty="0">
              <a:solidFill>
                <a:srgbClr val="FF0000"/>
              </a:solidFill>
            </a:endParaRPr>
          </a:p>
        </p:txBody>
      </p:sp>
      <p:sp>
        <p:nvSpPr>
          <p:cNvPr id="139" name="Google Shape;139;p18">
            <a:extLst>
              <a:ext uri="{FF2B5EF4-FFF2-40B4-BE49-F238E27FC236}">
                <a16:creationId xmlns:a16="http://schemas.microsoft.com/office/drawing/2014/main" id="{28AD83A3-EA3A-8BCB-9C2A-7BA86B615DD1}"/>
              </a:ext>
            </a:extLst>
          </p:cNvPr>
          <p:cNvSpPr txBox="1">
            <a:spLocks noGrp="1"/>
          </p:cNvSpPr>
          <p:nvPr>
            <p:ph type="body" idx="1"/>
          </p:nvPr>
        </p:nvSpPr>
        <p:spPr>
          <a:xfrm>
            <a:off x="628650" y="844061"/>
            <a:ext cx="7886700" cy="4135902"/>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sz="1800" dirty="0">
              <a:latin typeface="Constantia"/>
              <a:ea typeface="Constantia"/>
              <a:cs typeface="Constantia"/>
              <a:sym typeface="Constantia"/>
            </a:endParaRPr>
          </a:p>
          <a:p>
            <a:pPr marL="0" lvl="0" indent="0" algn="l" rtl="0">
              <a:lnSpc>
                <a:spcPct val="110000"/>
              </a:lnSpc>
              <a:spcBef>
                <a:spcPts val="0"/>
              </a:spcBef>
              <a:spcAft>
                <a:spcPts val="0"/>
              </a:spcAft>
              <a:buClr>
                <a:schemeClr val="dk1"/>
              </a:buClr>
              <a:buSzPts val="1800"/>
              <a:buNone/>
            </a:pPr>
            <a:endParaRPr sz="1800" dirty="0">
              <a:latin typeface="Constantia"/>
              <a:ea typeface="Constantia"/>
              <a:cs typeface="Constantia"/>
              <a:sym typeface="Constantia"/>
            </a:endParaRPr>
          </a:p>
        </p:txBody>
      </p:sp>
      <p:pic>
        <p:nvPicPr>
          <p:cNvPr id="140" name="Google Shape;140;p18">
            <a:extLst>
              <a:ext uri="{FF2B5EF4-FFF2-40B4-BE49-F238E27FC236}">
                <a16:creationId xmlns:a16="http://schemas.microsoft.com/office/drawing/2014/main" id="{A9E2B504-E7E9-0B83-6110-03214F5C4203}"/>
              </a:ext>
            </a:extLst>
          </p:cNvPr>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41" name="Google Shape;141;p18">
            <a:extLst>
              <a:ext uri="{FF2B5EF4-FFF2-40B4-BE49-F238E27FC236}">
                <a16:creationId xmlns:a16="http://schemas.microsoft.com/office/drawing/2014/main" id="{0FE91F21-7766-B85F-ADD9-12FFAC7B48AF}"/>
              </a:ext>
            </a:extLst>
          </p:cNvPr>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i="0" u="none" strike="noStrike" cap="none" dirty="0">
                <a:solidFill>
                  <a:schemeClr val="tx1"/>
                </a:solidFill>
                <a:latin typeface="Calibri"/>
                <a:ea typeface="Calibri"/>
                <a:cs typeface="Calibri"/>
                <a:sym typeface="Calibri"/>
              </a:rPr>
              <a:t>101145, 49, 53, 58, 61</a:t>
            </a:r>
            <a:r>
              <a:rPr lang="en-IN" sz="1400" b="1" i="0" u="none" strike="noStrike" cap="none" dirty="0">
                <a:solidFill>
                  <a:schemeClr val="dk1"/>
                </a:solidFill>
                <a:latin typeface="Calibri"/>
                <a:ea typeface="Calibri"/>
                <a:cs typeface="Calibri"/>
                <a:sym typeface="Calibri"/>
              </a:rPr>
              <a:t>, Department of Engineering and Applied Sciences, VIIT, Pune-48</a:t>
            </a:r>
            <a:endParaRPr dirty="0"/>
          </a:p>
        </p:txBody>
      </p:sp>
      <p:sp>
        <p:nvSpPr>
          <p:cNvPr id="142" name="Google Shape;142;p18">
            <a:extLst>
              <a:ext uri="{FF2B5EF4-FFF2-40B4-BE49-F238E27FC236}">
                <a16:creationId xmlns:a16="http://schemas.microsoft.com/office/drawing/2014/main" id="{9288859D-A0BF-C45D-AC92-50A44A4E4D35}"/>
              </a:ext>
            </a:extLst>
          </p:cNvPr>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9</a:t>
            </a:fld>
            <a:endParaRPr sz="1200" b="1">
              <a:solidFill>
                <a:schemeClr val="dk1"/>
              </a:solidFill>
            </a:endParaRPr>
          </a:p>
        </p:txBody>
      </p:sp>
      <p:sp>
        <p:nvSpPr>
          <p:cNvPr id="3" name="TextBox 2">
            <a:extLst>
              <a:ext uri="{FF2B5EF4-FFF2-40B4-BE49-F238E27FC236}">
                <a16:creationId xmlns:a16="http://schemas.microsoft.com/office/drawing/2014/main" id="{B06DC887-2C9D-A194-F89C-7019EB6F7284}"/>
              </a:ext>
            </a:extLst>
          </p:cNvPr>
          <p:cNvSpPr txBox="1"/>
          <p:nvPr/>
        </p:nvSpPr>
        <p:spPr>
          <a:xfrm>
            <a:off x="812499" y="1572065"/>
            <a:ext cx="7790727" cy="923330"/>
          </a:xfrm>
          <a:prstGeom prst="rect">
            <a:avLst/>
          </a:prstGeom>
          <a:noFill/>
        </p:spPr>
        <p:txBody>
          <a:bodyPr wrap="square" lIns="91440" tIns="45720" rIns="91440" bIns="45720" rtlCol="0" anchor="t">
            <a:spAutoFit/>
          </a:bodyPr>
          <a:lstStyle/>
          <a:p>
            <a:r>
              <a:rPr lang="en-IN" sz="1800" b="1" dirty="0">
                <a:latin typeface="Constantia"/>
              </a:rPr>
              <a:t>Experimental Methods Proposed:</a:t>
            </a:r>
          </a:p>
          <a:p>
            <a:endParaRPr lang="en-IN" sz="1800" dirty="0">
              <a:latin typeface="Constantia" panose="02030602050306030303" pitchFamily="18" charset="0"/>
            </a:endParaRPr>
          </a:p>
          <a:p>
            <a:pPr marL="285750" indent="-285750">
              <a:buFont typeface="Arial" panose="020B0604020202020204" pitchFamily="34" charset="0"/>
              <a:buChar char="•"/>
            </a:pPr>
            <a:r>
              <a:rPr lang="en-IN" sz="1800" dirty="0">
                <a:latin typeface="Constantia" panose="02030602050306030303" pitchFamily="18" charset="0"/>
              </a:rPr>
              <a:t>Aim to increase the efficiency of energy produced.</a:t>
            </a:r>
          </a:p>
        </p:txBody>
      </p:sp>
    </p:spTree>
    <p:extLst>
      <p:ext uri="{BB962C8B-B14F-4D97-AF65-F5344CB8AC3E}">
        <p14:creationId xmlns:p14="http://schemas.microsoft.com/office/powerpoint/2010/main" val="1621252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2257</Words>
  <Application>Microsoft Office PowerPoint</Application>
  <PresentationFormat>On-screen Show (16:9)</PresentationFormat>
  <Paragraphs>250</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Constantia</vt:lpstr>
      <vt:lpstr>Times New Roman</vt:lpstr>
      <vt:lpstr>Arial</vt:lpstr>
      <vt:lpstr>Roboto</vt:lpstr>
      <vt:lpstr>Calibri</vt:lpstr>
      <vt:lpstr>Office Theme</vt:lpstr>
      <vt:lpstr>A Project On  ‘HydroSense- Water Management &amp; Soil Moisture Level Detection’ Course: Environmental Science     (AY 2023-24, Semester II)   Submitted by : F. Y. B. Tech.  Division: A                Batch: A3</vt:lpstr>
      <vt:lpstr>Contents</vt:lpstr>
      <vt:lpstr>Abstract (Revati)</vt:lpstr>
      <vt:lpstr>Objectives (Revati)</vt:lpstr>
      <vt:lpstr>Introduction (Revati)</vt:lpstr>
      <vt:lpstr>Experimental Methods Used (Joshi)</vt:lpstr>
      <vt:lpstr>Experimental Methods Used (Joshi)</vt:lpstr>
      <vt:lpstr>Experimental Methods Used (Joshi)</vt:lpstr>
      <vt:lpstr>Experimental Methods Proposed (Joshi)</vt:lpstr>
      <vt:lpstr>Experimental Details (Procedure/s) (Joshi)</vt:lpstr>
      <vt:lpstr>Experimental Details (Procedure/s)</vt:lpstr>
      <vt:lpstr>Experimental Details (Procedure/s) (Joshi)</vt:lpstr>
      <vt:lpstr>Observations and Calculations (Deshpande)</vt:lpstr>
      <vt:lpstr>Observations and Calculations (Deshpande)</vt:lpstr>
      <vt:lpstr>Results and Discussion (Deshpande)</vt:lpstr>
      <vt:lpstr>PowerPoint Presentation</vt:lpstr>
      <vt:lpstr>Conclusion (Manas)</vt:lpstr>
      <vt:lpstr>Limitations (if applicable) (Tanushri)</vt:lpstr>
      <vt:lpstr>Future Scope (Manas)</vt:lpstr>
      <vt:lpstr>References (Tanushri)</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‘HydroSense- Water Management &amp; Soil Moisture Level Detection Course: Environmental Science     (AY 2023-24, Semester II)   Submitted by : F. Y. B. Tech.  Division: A                Batch: A3</dc:title>
  <dc:creator>Manas Kulkarni</dc:creator>
  <cp:lastModifiedBy>Manas Kulkarni</cp:lastModifiedBy>
  <cp:revision>10</cp:revision>
  <dcterms:modified xsi:type="dcterms:W3CDTF">2024-04-15T03:50:31Z</dcterms:modified>
</cp:coreProperties>
</file>