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2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F377923-5955-406A-A4A7-950B61463FCA}"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ECAF82-5E04-44C0-8F9F-0C9FA445F43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8629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77923-5955-406A-A4A7-950B61463FCA}"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ECAF82-5E04-44C0-8F9F-0C9FA445F430}" type="slidenum">
              <a:rPr lang="en-IN" smtClean="0"/>
              <a:t>‹#›</a:t>
            </a:fld>
            <a:endParaRPr lang="en-IN"/>
          </a:p>
        </p:txBody>
      </p:sp>
    </p:spTree>
    <p:extLst>
      <p:ext uri="{BB962C8B-B14F-4D97-AF65-F5344CB8AC3E}">
        <p14:creationId xmlns:p14="http://schemas.microsoft.com/office/powerpoint/2010/main" val="38925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77923-5955-406A-A4A7-950B61463FCA}"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ECAF82-5E04-44C0-8F9F-0C9FA445F43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26726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77923-5955-406A-A4A7-950B61463FCA}"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ECAF82-5E04-44C0-8F9F-0C9FA445F430}" type="slidenum">
              <a:rPr lang="en-IN" smtClean="0"/>
              <a:t>‹#›</a:t>
            </a:fld>
            <a:endParaRPr lang="en-IN"/>
          </a:p>
        </p:txBody>
      </p:sp>
    </p:spTree>
    <p:extLst>
      <p:ext uri="{BB962C8B-B14F-4D97-AF65-F5344CB8AC3E}">
        <p14:creationId xmlns:p14="http://schemas.microsoft.com/office/powerpoint/2010/main" val="82542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377923-5955-406A-A4A7-950B61463FCA}"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ECAF82-5E04-44C0-8F9F-0C9FA445F43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3059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377923-5955-406A-A4A7-950B61463FCA}"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ECAF82-5E04-44C0-8F9F-0C9FA445F430}" type="slidenum">
              <a:rPr lang="en-IN" smtClean="0"/>
              <a:t>‹#›</a:t>
            </a:fld>
            <a:endParaRPr lang="en-IN"/>
          </a:p>
        </p:txBody>
      </p:sp>
    </p:spTree>
    <p:extLst>
      <p:ext uri="{BB962C8B-B14F-4D97-AF65-F5344CB8AC3E}">
        <p14:creationId xmlns:p14="http://schemas.microsoft.com/office/powerpoint/2010/main" val="331538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377923-5955-406A-A4A7-950B61463FCA}" type="datetimeFigureOut">
              <a:rPr lang="en-IN" smtClean="0"/>
              <a:t>20-06-2022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ECAF82-5E04-44C0-8F9F-0C9FA445F430}" type="slidenum">
              <a:rPr lang="en-IN" smtClean="0"/>
              <a:t>‹#›</a:t>
            </a:fld>
            <a:endParaRPr lang="en-IN"/>
          </a:p>
        </p:txBody>
      </p:sp>
    </p:spTree>
    <p:extLst>
      <p:ext uri="{BB962C8B-B14F-4D97-AF65-F5344CB8AC3E}">
        <p14:creationId xmlns:p14="http://schemas.microsoft.com/office/powerpoint/2010/main" val="358090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377923-5955-406A-A4A7-950B61463FCA}" type="datetimeFigureOut">
              <a:rPr lang="en-IN" smtClean="0"/>
              <a:t>20-06-2022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ECAF82-5E04-44C0-8F9F-0C9FA445F430}" type="slidenum">
              <a:rPr lang="en-IN" smtClean="0"/>
              <a:t>‹#›</a:t>
            </a:fld>
            <a:endParaRPr lang="en-IN"/>
          </a:p>
        </p:txBody>
      </p:sp>
    </p:spTree>
    <p:extLst>
      <p:ext uri="{BB962C8B-B14F-4D97-AF65-F5344CB8AC3E}">
        <p14:creationId xmlns:p14="http://schemas.microsoft.com/office/powerpoint/2010/main" val="45269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77923-5955-406A-A4A7-950B61463FCA}" type="datetimeFigureOut">
              <a:rPr lang="en-IN" smtClean="0"/>
              <a:t>20-06-2022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ECAF82-5E04-44C0-8F9F-0C9FA445F430}" type="slidenum">
              <a:rPr lang="en-IN" smtClean="0"/>
              <a:t>‹#›</a:t>
            </a:fld>
            <a:endParaRPr lang="en-IN"/>
          </a:p>
        </p:txBody>
      </p:sp>
    </p:spTree>
    <p:extLst>
      <p:ext uri="{BB962C8B-B14F-4D97-AF65-F5344CB8AC3E}">
        <p14:creationId xmlns:p14="http://schemas.microsoft.com/office/powerpoint/2010/main" val="310848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377923-5955-406A-A4A7-950B61463FCA}"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ECAF82-5E04-44C0-8F9F-0C9FA445F430}" type="slidenum">
              <a:rPr lang="en-IN" smtClean="0"/>
              <a:t>‹#›</a:t>
            </a:fld>
            <a:endParaRPr lang="en-IN"/>
          </a:p>
        </p:txBody>
      </p:sp>
    </p:spTree>
    <p:extLst>
      <p:ext uri="{BB962C8B-B14F-4D97-AF65-F5344CB8AC3E}">
        <p14:creationId xmlns:p14="http://schemas.microsoft.com/office/powerpoint/2010/main" val="173022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377923-5955-406A-A4A7-950B61463FCA}"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ECAF82-5E04-44C0-8F9F-0C9FA445F43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91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F377923-5955-406A-A4A7-950B61463FCA}" type="datetimeFigureOut">
              <a:rPr lang="en-IN" smtClean="0"/>
              <a:t>20-06-2022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ECAF82-5E04-44C0-8F9F-0C9FA445F43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510122"/>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FCD4-DF31-437A-9094-18677B08DA96}"/>
              </a:ext>
            </a:extLst>
          </p:cNvPr>
          <p:cNvSpPr>
            <a:spLocks noGrp="1"/>
          </p:cNvSpPr>
          <p:nvPr>
            <p:ph type="ctrTitle"/>
          </p:nvPr>
        </p:nvSpPr>
        <p:spPr/>
        <p:txBody>
          <a:bodyPr>
            <a:normAutofit/>
          </a:bodyPr>
          <a:lstStyle/>
          <a:p>
            <a:r>
              <a:rPr lang="en-IN" dirty="0"/>
              <a:t>Multi-Threaded Server and Client Application</a:t>
            </a:r>
          </a:p>
        </p:txBody>
      </p:sp>
      <p:sp>
        <p:nvSpPr>
          <p:cNvPr id="3" name="Subtitle 2">
            <a:extLst>
              <a:ext uri="{FF2B5EF4-FFF2-40B4-BE49-F238E27FC236}">
                <a16:creationId xmlns:a16="http://schemas.microsoft.com/office/drawing/2014/main" id="{B4FBD258-94F1-4C78-BB89-CC7146A1C8C6}"/>
              </a:ext>
            </a:extLst>
          </p:cNvPr>
          <p:cNvSpPr>
            <a:spLocks noGrp="1"/>
          </p:cNvSpPr>
          <p:nvPr>
            <p:ph type="subTitle" idx="1"/>
          </p:nvPr>
        </p:nvSpPr>
        <p:spPr/>
        <p:txBody>
          <a:bodyPr>
            <a:normAutofit/>
          </a:bodyPr>
          <a:lstStyle/>
          <a:p>
            <a:r>
              <a:rPr lang="en-IN" sz="2000" dirty="0"/>
              <a:t>By:</a:t>
            </a:r>
          </a:p>
          <a:p>
            <a:r>
              <a:rPr lang="en-IN" sz="2000" dirty="0"/>
              <a:t>Mario Dias</a:t>
            </a:r>
          </a:p>
          <a:p>
            <a:r>
              <a:rPr lang="en-IN" sz="2000" dirty="0"/>
              <a:t>Hansie Aloj</a:t>
            </a:r>
          </a:p>
        </p:txBody>
      </p:sp>
    </p:spTree>
    <p:extLst>
      <p:ext uri="{BB962C8B-B14F-4D97-AF65-F5344CB8AC3E}">
        <p14:creationId xmlns:p14="http://schemas.microsoft.com/office/powerpoint/2010/main" val="845536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466D-BC7D-49AC-9200-69DACB0330A3}"/>
              </a:ext>
            </a:extLst>
          </p:cNvPr>
          <p:cNvSpPr>
            <a:spLocks noGrp="1"/>
          </p:cNvSpPr>
          <p:nvPr>
            <p:ph type="title"/>
          </p:nvPr>
        </p:nvSpPr>
        <p:spPr/>
        <p:txBody>
          <a:bodyPr/>
          <a:lstStyle/>
          <a:p>
            <a:r>
              <a:rPr lang="en-IN" dirty="0"/>
              <a:t>Multithreading in Java</a:t>
            </a:r>
          </a:p>
        </p:txBody>
      </p:sp>
      <p:sp>
        <p:nvSpPr>
          <p:cNvPr id="3" name="Content Placeholder 2">
            <a:extLst>
              <a:ext uri="{FF2B5EF4-FFF2-40B4-BE49-F238E27FC236}">
                <a16:creationId xmlns:a16="http://schemas.microsoft.com/office/drawing/2014/main" id="{6FD3E866-58E2-4C57-9F56-B97AB8E0C210}"/>
              </a:ext>
            </a:extLst>
          </p:cNvPr>
          <p:cNvSpPr>
            <a:spLocks noGrp="1"/>
          </p:cNvSpPr>
          <p:nvPr>
            <p:ph idx="1"/>
          </p:nvPr>
        </p:nvSpPr>
        <p:spPr>
          <a:xfrm>
            <a:off x="1024128" y="2286000"/>
            <a:ext cx="5484955" cy="4162926"/>
          </a:xfrm>
        </p:spPr>
        <p:txBody>
          <a:bodyPr>
            <a:normAutofit lnSpcReduction="10000"/>
          </a:bodyPr>
          <a:lstStyle/>
          <a:p>
            <a:r>
              <a:rPr lang="en-US" sz="2400" dirty="0"/>
              <a:t>There are different ways to organize threads in a multithreaded application. In this experiment we will utilize the </a:t>
            </a:r>
            <a:r>
              <a:rPr lang="en-US" sz="2400" b="1" dirty="0"/>
              <a:t>Dispatcher – Worker </a:t>
            </a:r>
            <a:r>
              <a:rPr lang="en-US" sz="2400" dirty="0"/>
              <a:t>model.</a:t>
            </a:r>
          </a:p>
          <a:p>
            <a:r>
              <a:rPr lang="en-US" sz="2400" dirty="0"/>
              <a:t>In this model, the process consist of one dispatcher thread and several worker threads. The dispatcher thread accepts the client’s request and chooses one of the free worker threads to handover this request for further processing. Hence, multiple client requests can be processed by multiple worker threads in parallel.</a:t>
            </a:r>
          </a:p>
        </p:txBody>
      </p:sp>
      <p:pic>
        <p:nvPicPr>
          <p:cNvPr id="6" name="Picture 5">
            <a:extLst>
              <a:ext uri="{FF2B5EF4-FFF2-40B4-BE49-F238E27FC236}">
                <a16:creationId xmlns:a16="http://schemas.microsoft.com/office/drawing/2014/main" id="{11DEC352-0892-4DAE-81FE-5D4346678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237" y="2286000"/>
            <a:ext cx="5194498" cy="3661320"/>
          </a:xfrm>
          <a:prstGeom prst="rect">
            <a:avLst/>
          </a:prstGeom>
        </p:spPr>
      </p:pic>
    </p:spTree>
    <p:extLst>
      <p:ext uri="{BB962C8B-B14F-4D97-AF65-F5344CB8AC3E}">
        <p14:creationId xmlns:p14="http://schemas.microsoft.com/office/powerpoint/2010/main" val="307337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466D-BC7D-49AC-9200-69DACB0330A3}"/>
              </a:ext>
            </a:extLst>
          </p:cNvPr>
          <p:cNvSpPr>
            <a:spLocks noGrp="1"/>
          </p:cNvSpPr>
          <p:nvPr>
            <p:ph type="title"/>
          </p:nvPr>
        </p:nvSpPr>
        <p:spPr/>
        <p:txBody>
          <a:bodyPr/>
          <a:lstStyle/>
          <a:p>
            <a:r>
              <a:rPr lang="en-IN" dirty="0"/>
              <a:t>Multithreading in Java</a:t>
            </a:r>
          </a:p>
        </p:txBody>
      </p:sp>
      <p:sp>
        <p:nvSpPr>
          <p:cNvPr id="3" name="Content Placeholder 2">
            <a:extLst>
              <a:ext uri="{FF2B5EF4-FFF2-40B4-BE49-F238E27FC236}">
                <a16:creationId xmlns:a16="http://schemas.microsoft.com/office/drawing/2014/main" id="{6FD3E866-58E2-4C57-9F56-B97AB8E0C210}"/>
              </a:ext>
            </a:extLst>
          </p:cNvPr>
          <p:cNvSpPr>
            <a:spLocks noGrp="1"/>
          </p:cNvSpPr>
          <p:nvPr>
            <p:ph idx="1"/>
          </p:nvPr>
        </p:nvSpPr>
        <p:spPr/>
        <p:txBody>
          <a:bodyPr>
            <a:normAutofit/>
          </a:bodyPr>
          <a:lstStyle/>
          <a:p>
            <a:r>
              <a:rPr lang="en-US" sz="2400" dirty="0"/>
              <a:t>Threads can be created by using two mechanisms : </a:t>
            </a:r>
          </a:p>
          <a:p>
            <a:pPr lvl="1"/>
            <a:r>
              <a:rPr lang="en-US" sz="2400" dirty="0"/>
              <a:t>Extending the </a:t>
            </a:r>
            <a:r>
              <a:rPr lang="en-US" sz="2400" b="1" dirty="0"/>
              <a:t>Thread</a:t>
            </a:r>
            <a:r>
              <a:rPr lang="en-US" sz="2400" dirty="0"/>
              <a:t> class</a:t>
            </a:r>
          </a:p>
          <a:p>
            <a:pPr lvl="1"/>
            <a:r>
              <a:rPr lang="en-US" sz="2400" dirty="0"/>
              <a:t>Implementing the </a:t>
            </a:r>
            <a:r>
              <a:rPr lang="en-US" sz="2400" b="1" dirty="0"/>
              <a:t>Runnable</a:t>
            </a:r>
            <a:r>
              <a:rPr lang="en-US" sz="2400" dirty="0"/>
              <a:t> interface</a:t>
            </a:r>
          </a:p>
          <a:p>
            <a:r>
              <a:rPr lang="en-US" sz="2400" dirty="0"/>
              <a:t>Both ways require to override the </a:t>
            </a:r>
            <a:r>
              <a:rPr lang="en-US" sz="2400" b="1" dirty="0"/>
              <a:t>run() </a:t>
            </a:r>
            <a:r>
              <a:rPr lang="en-US" sz="2400" dirty="0"/>
              <a:t>method whose code is executed separately on each new thread.</a:t>
            </a:r>
          </a:p>
          <a:p>
            <a:r>
              <a:rPr lang="en-US" sz="2400" dirty="0"/>
              <a:t>For client/server application we first initialize the </a:t>
            </a:r>
            <a:r>
              <a:rPr lang="en-US" sz="2400" b="1" dirty="0" err="1"/>
              <a:t>DispatcherThread</a:t>
            </a:r>
            <a:r>
              <a:rPr lang="en-US" sz="2400" dirty="0"/>
              <a:t> who then initializes the </a:t>
            </a:r>
            <a:r>
              <a:rPr lang="en-US" sz="2400" b="1" dirty="0" err="1"/>
              <a:t>WorkerThread</a:t>
            </a:r>
            <a:r>
              <a:rPr lang="en-US" sz="2400" dirty="0" err="1"/>
              <a:t>s</a:t>
            </a:r>
            <a:r>
              <a:rPr lang="en-US" sz="2400" dirty="0"/>
              <a:t> and assigns tasks to them accordingly.</a:t>
            </a:r>
          </a:p>
        </p:txBody>
      </p:sp>
    </p:spTree>
    <p:extLst>
      <p:ext uri="{BB962C8B-B14F-4D97-AF65-F5344CB8AC3E}">
        <p14:creationId xmlns:p14="http://schemas.microsoft.com/office/powerpoint/2010/main" val="76911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466D-BC7D-49AC-9200-69DACB0330A3}"/>
              </a:ext>
            </a:extLst>
          </p:cNvPr>
          <p:cNvSpPr>
            <a:spLocks noGrp="1"/>
          </p:cNvSpPr>
          <p:nvPr>
            <p:ph type="title"/>
          </p:nvPr>
        </p:nvSpPr>
        <p:spPr/>
        <p:txBody>
          <a:bodyPr/>
          <a:lstStyle/>
          <a:p>
            <a:r>
              <a:rPr lang="en-IN" dirty="0"/>
              <a:t>Multithreading in Java</a:t>
            </a:r>
          </a:p>
        </p:txBody>
      </p:sp>
      <p:sp>
        <p:nvSpPr>
          <p:cNvPr id="3" name="Content Placeholder 2">
            <a:extLst>
              <a:ext uri="{FF2B5EF4-FFF2-40B4-BE49-F238E27FC236}">
                <a16:creationId xmlns:a16="http://schemas.microsoft.com/office/drawing/2014/main" id="{6FD3E866-58E2-4C57-9F56-B97AB8E0C210}"/>
              </a:ext>
            </a:extLst>
          </p:cNvPr>
          <p:cNvSpPr>
            <a:spLocks noGrp="1"/>
          </p:cNvSpPr>
          <p:nvPr>
            <p:ph idx="1"/>
          </p:nvPr>
        </p:nvSpPr>
        <p:spPr/>
        <p:txBody>
          <a:bodyPr>
            <a:normAutofit/>
          </a:bodyPr>
          <a:lstStyle/>
          <a:p>
            <a:r>
              <a:rPr lang="en-US" sz="2400" dirty="0"/>
              <a:t>In case of the server, the dispatcher thread assigns tasks to individual worker threads whenever they are free and a new client connection request arrives so the worker thread can handle the request.</a:t>
            </a:r>
          </a:p>
          <a:p>
            <a:endParaRPr lang="en-US" sz="2400" dirty="0"/>
          </a:p>
          <a:p>
            <a:r>
              <a:rPr lang="en-US" sz="2400" dirty="0"/>
              <a:t>In case of the client, the dispatcher thread continuously sends data to multiple worker threads so that the data can be sent to the different servers to be processed concurrently.</a:t>
            </a:r>
          </a:p>
        </p:txBody>
      </p:sp>
    </p:spTree>
    <p:extLst>
      <p:ext uri="{BB962C8B-B14F-4D97-AF65-F5344CB8AC3E}">
        <p14:creationId xmlns:p14="http://schemas.microsoft.com/office/powerpoint/2010/main" val="5359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466D-BC7D-49AC-9200-69DACB0330A3}"/>
              </a:ext>
            </a:extLst>
          </p:cNvPr>
          <p:cNvSpPr>
            <a:spLocks noGrp="1"/>
          </p:cNvSpPr>
          <p:nvPr>
            <p:ph type="title"/>
          </p:nvPr>
        </p:nvSpPr>
        <p:spPr/>
        <p:txBody>
          <a:bodyPr/>
          <a:lstStyle/>
          <a:p>
            <a:r>
              <a:rPr lang="en-IN" dirty="0"/>
              <a:t>Multithreading in Java</a:t>
            </a:r>
          </a:p>
        </p:txBody>
      </p:sp>
      <p:sp>
        <p:nvSpPr>
          <p:cNvPr id="3" name="Content Placeholder 2">
            <a:extLst>
              <a:ext uri="{FF2B5EF4-FFF2-40B4-BE49-F238E27FC236}">
                <a16:creationId xmlns:a16="http://schemas.microsoft.com/office/drawing/2014/main" id="{6FD3E866-58E2-4C57-9F56-B97AB8E0C210}"/>
              </a:ext>
            </a:extLst>
          </p:cNvPr>
          <p:cNvSpPr>
            <a:spLocks noGrp="1"/>
          </p:cNvSpPr>
          <p:nvPr>
            <p:ph idx="1"/>
          </p:nvPr>
        </p:nvSpPr>
        <p:spPr/>
        <p:txBody>
          <a:bodyPr>
            <a:normAutofit/>
          </a:bodyPr>
          <a:lstStyle/>
          <a:p>
            <a:r>
              <a:rPr lang="en-US" sz="2400" dirty="0"/>
              <a:t>Worker threads can be created statically or dynamically. In static creation of threads, the number of threads remains fixed till the lifetime of the process. In dynamic creation of threads, initially process is started with single thread and new worker threads are created when needed during execution of process and if existing threads are busy. Existing threads can destroy themselves after finishing their jobs.</a:t>
            </a:r>
          </a:p>
          <a:p>
            <a:endParaRPr lang="en-US" sz="2400" dirty="0"/>
          </a:p>
          <a:p>
            <a:r>
              <a:rPr lang="en-US" sz="2400" dirty="0"/>
              <a:t>In Java, the assignment and management of worker threads can be implemented using </a:t>
            </a:r>
            <a:r>
              <a:rPr lang="en-US" sz="2400" b="1" dirty="0"/>
              <a:t>Executors</a:t>
            </a:r>
            <a:r>
              <a:rPr lang="en-US" sz="2400" dirty="0"/>
              <a:t>. This interface manages the assignment of tasks to multiple threads.</a:t>
            </a:r>
          </a:p>
          <a:p>
            <a:endParaRPr lang="en-US" sz="2400" dirty="0"/>
          </a:p>
          <a:p>
            <a:endParaRPr lang="en-US" sz="2400" dirty="0"/>
          </a:p>
        </p:txBody>
      </p:sp>
    </p:spTree>
    <p:extLst>
      <p:ext uri="{BB962C8B-B14F-4D97-AF65-F5344CB8AC3E}">
        <p14:creationId xmlns:p14="http://schemas.microsoft.com/office/powerpoint/2010/main" val="332573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466D-BC7D-49AC-9200-69DACB0330A3}"/>
              </a:ext>
            </a:extLst>
          </p:cNvPr>
          <p:cNvSpPr>
            <a:spLocks noGrp="1"/>
          </p:cNvSpPr>
          <p:nvPr>
            <p:ph type="title"/>
          </p:nvPr>
        </p:nvSpPr>
        <p:spPr/>
        <p:txBody>
          <a:bodyPr/>
          <a:lstStyle/>
          <a:p>
            <a:r>
              <a:rPr lang="en-IN" dirty="0"/>
              <a:t>Multithreading in Java</a:t>
            </a:r>
          </a:p>
        </p:txBody>
      </p:sp>
      <p:sp>
        <p:nvSpPr>
          <p:cNvPr id="3" name="Content Placeholder 2">
            <a:extLst>
              <a:ext uri="{FF2B5EF4-FFF2-40B4-BE49-F238E27FC236}">
                <a16:creationId xmlns:a16="http://schemas.microsoft.com/office/drawing/2014/main" id="{6FD3E866-58E2-4C57-9F56-B97AB8E0C210}"/>
              </a:ext>
            </a:extLst>
          </p:cNvPr>
          <p:cNvSpPr>
            <a:spLocks noGrp="1"/>
          </p:cNvSpPr>
          <p:nvPr>
            <p:ph idx="1"/>
          </p:nvPr>
        </p:nvSpPr>
        <p:spPr/>
        <p:txBody>
          <a:bodyPr>
            <a:normAutofit/>
          </a:bodyPr>
          <a:lstStyle/>
          <a:p>
            <a:r>
              <a:rPr lang="en-US" sz="2400" dirty="0"/>
              <a:t>Using the </a:t>
            </a:r>
            <a:r>
              <a:rPr lang="en-US" sz="2400" b="1" dirty="0" err="1"/>
              <a:t>newFixedThreadPool</a:t>
            </a:r>
            <a:r>
              <a:rPr lang="en-US" sz="2400" b="1" dirty="0"/>
              <a:t>() </a:t>
            </a:r>
            <a:r>
              <a:rPr lang="en-US" sz="2400" dirty="0"/>
              <a:t>method of </a:t>
            </a:r>
            <a:r>
              <a:rPr lang="en-US" sz="2400" b="1" dirty="0"/>
              <a:t>Executors</a:t>
            </a:r>
            <a:r>
              <a:rPr lang="en-US" sz="2400" dirty="0"/>
              <a:t> package, we can create a thread pool with a fixed number of threads and a shared queue. The dispatcher thread then sends tasks to the pool and it then gets submitted to free threads. If no thread is free, then the tasks wait in the queue until a thread is available.</a:t>
            </a:r>
          </a:p>
          <a:p>
            <a:endParaRPr lang="en-US" sz="2400" b="1" dirty="0"/>
          </a:p>
          <a:p>
            <a:r>
              <a:rPr lang="en-US" sz="2400" dirty="0"/>
              <a:t>Using the </a:t>
            </a:r>
            <a:r>
              <a:rPr lang="en-US" sz="2400" b="1" dirty="0" err="1"/>
              <a:t>newCachedThreadPool</a:t>
            </a:r>
            <a:r>
              <a:rPr lang="en-US" sz="2400" b="1" dirty="0"/>
              <a:t>()</a:t>
            </a:r>
            <a:r>
              <a:rPr lang="en-US" sz="2400" dirty="0"/>
              <a:t> method allows us to perform dynamic thread creation creating threads and reusing them when they are free but can create more if the need arises.</a:t>
            </a:r>
          </a:p>
          <a:p>
            <a:endParaRPr lang="en-US" sz="2400" dirty="0"/>
          </a:p>
        </p:txBody>
      </p:sp>
    </p:spTree>
    <p:extLst>
      <p:ext uri="{BB962C8B-B14F-4D97-AF65-F5344CB8AC3E}">
        <p14:creationId xmlns:p14="http://schemas.microsoft.com/office/powerpoint/2010/main" val="2195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466D-BC7D-49AC-9200-69DACB0330A3}"/>
              </a:ext>
            </a:extLst>
          </p:cNvPr>
          <p:cNvSpPr>
            <a:spLocks noGrp="1"/>
          </p:cNvSpPr>
          <p:nvPr>
            <p:ph type="title"/>
          </p:nvPr>
        </p:nvSpPr>
        <p:spPr/>
        <p:txBody>
          <a:bodyPr/>
          <a:lstStyle/>
          <a:p>
            <a:r>
              <a:rPr lang="en-IN" dirty="0"/>
              <a:t>Multithreading in Java</a:t>
            </a:r>
          </a:p>
        </p:txBody>
      </p:sp>
      <p:sp>
        <p:nvSpPr>
          <p:cNvPr id="3" name="Content Placeholder 2">
            <a:extLst>
              <a:ext uri="{FF2B5EF4-FFF2-40B4-BE49-F238E27FC236}">
                <a16:creationId xmlns:a16="http://schemas.microsoft.com/office/drawing/2014/main" id="{6FD3E866-58E2-4C57-9F56-B97AB8E0C210}"/>
              </a:ext>
            </a:extLst>
          </p:cNvPr>
          <p:cNvSpPr>
            <a:spLocks noGrp="1"/>
          </p:cNvSpPr>
          <p:nvPr>
            <p:ph idx="1"/>
          </p:nvPr>
        </p:nvSpPr>
        <p:spPr/>
        <p:txBody>
          <a:bodyPr>
            <a:normAutofit/>
          </a:bodyPr>
          <a:lstStyle/>
          <a:p>
            <a:r>
              <a:rPr lang="en-US" sz="2400" dirty="0"/>
              <a:t>In our experiment we simulate multithreaded interactions between a client and server process. The client reads in data and sends the data to the server process through multiple workers. The server then receives the client requests and services them through multiple workers as well.</a:t>
            </a:r>
          </a:p>
          <a:p>
            <a:endParaRPr lang="en-US" sz="2400" dirty="0"/>
          </a:p>
          <a:p>
            <a:r>
              <a:rPr lang="en-US" sz="2400" dirty="0"/>
              <a:t>This allows the client to process all the data parallelly and the server to handle multiple client requests simultaneously as well.</a:t>
            </a:r>
          </a:p>
          <a:p>
            <a:endParaRPr lang="en-US" sz="2400" dirty="0"/>
          </a:p>
          <a:p>
            <a:r>
              <a:rPr lang="en-US" sz="2400" dirty="0"/>
              <a:t>We use fixed worker threads </a:t>
            </a:r>
            <a:r>
              <a:rPr lang="en-US" sz="2400"/>
              <a:t>to observe </a:t>
            </a:r>
            <a:r>
              <a:rPr lang="en-US" sz="2400" dirty="0"/>
              <a:t>the dispatcher thread role clearly.</a:t>
            </a:r>
          </a:p>
        </p:txBody>
      </p:sp>
    </p:spTree>
    <p:extLst>
      <p:ext uri="{BB962C8B-B14F-4D97-AF65-F5344CB8AC3E}">
        <p14:creationId xmlns:p14="http://schemas.microsoft.com/office/powerpoint/2010/main" val="14854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EA22-3852-4F78-8C73-DA4302F243E7}"/>
              </a:ext>
            </a:extLst>
          </p:cNvPr>
          <p:cNvSpPr>
            <a:spLocks noGrp="1"/>
          </p:cNvSpPr>
          <p:nvPr>
            <p:ph type="title"/>
          </p:nvPr>
        </p:nvSpPr>
        <p:spPr/>
        <p:txBody>
          <a:bodyPr/>
          <a:lstStyle/>
          <a:p>
            <a:r>
              <a:rPr lang="en-IN" dirty="0"/>
              <a:t>What is Multithreading?</a:t>
            </a:r>
          </a:p>
        </p:txBody>
      </p:sp>
      <p:sp>
        <p:nvSpPr>
          <p:cNvPr id="3" name="Content Placeholder 2">
            <a:extLst>
              <a:ext uri="{FF2B5EF4-FFF2-40B4-BE49-F238E27FC236}">
                <a16:creationId xmlns:a16="http://schemas.microsoft.com/office/drawing/2014/main" id="{414F38F2-7827-4A76-B6FC-2C01A1CB5711}"/>
              </a:ext>
            </a:extLst>
          </p:cNvPr>
          <p:cNvSpPr>
            <a:spLocks noGrp="1"/>
          </p:cNvSpPr>
          <p:nvPr>
            <p:ph idx="1"/>
          </p:nvPr>
        </p:nvSpPr>
        <p:spPr/>
        <p:txBody>
          <a:bodyPr>
            <a:normAutofit/>
          </a:bodyPr>
          <a:lstStyle/>
          <a:p>
            <a:r>
              <a:rPr lang="en-US" sz="2400" b="1" dirty="0"/>
              <a:t>Multithreading</a:t>
            </a:r>
            <a:r>
              <a:rPr lang="en-US" sz="2400" dirty="0"/>
              <a:t> is the ability of a program or an operating system process to manage its use by more than one user at a time and to even manage multiple requests by the same user without having to have multiple copies of the program running in the computer. </a:t>
            </a:r>
          </a:p>
          <a:p>
            <a:r>
              <a:rPr lang="en-US" sz="2400" dirty="0"/>
              <a:t>Each user request for a program or system service (and here a user can also be another program) is kept track of as a thread with a separate identity.</a:t>
            </a:r>
          </a:p>
          <a:p>
            <a:r>
              <a:rPr lang="en-US" sz="2400" dirty="0"/>
              <a:t>As programs work on behalf of the initial request for that thread and are interrupted by other requests, the status of work on behalf of that thread is kept track of until the work is completed.</a:t>
            </a:r>
            <a:endParaRPr lang="en-IN" sz="2400" dirty="0"/>
          </a:p>
        </p:txBody>
      </p:sp>
    </p:spTree>
    <p:extLst>
      <p:ext uri="{BB962C8B-B14F-4D97-AF65-F5344CB8AC3E}">
        <p14:creationId xmlns:p14="http://schemas.microsoft.com/office/powerpoint/2010/main" val="217347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A4BC-ADC8-4E6C-B8D1-0D0D3C1D26ED}"/>
              </a:ext>
            </a:extLst>
          </p:cNvPr>
          <p:cNvSpPr>
            <a:spLocks noGrp="1"/>
          </p:cNvSpPr>
          <p:nvPr>
            <p:ph type="title"/>
          </p:nvPr>
        </p:nvSpPr>
        <p:spPr/>
        <p:txBody>
          <a:bodyPr/>
          <a:lstStyle/>
          <a:p>
            <a:r>
              <a:rPr lang="en-IN" dirty="0"/>
              <a:t>What is Multithreading used for?</a:t>
            </a:r>
          </a:p>
        </p:txBody>
      </p:sp>
      <p:sp>
        <p:nvSpPr>
          <p:cNvPr id="3" name="Content Placeholder 2">
            <a:extLst>
              <a:ext uri="{FF2B5EF4-FFF2-40B4-BE49-F238E27FC236}">
                <a16:creationId xmlns:a16="http://schemas.microsoft.com/office/drawing/2014/main" id="{73A3F9FF-D5CB-406B-93B3-3D610AF65B04}"/>
              </a:ext>
            </a:extLst>
          </p:cNvPr>
          <p:cNvSpPr>
            <a:spLocks noGrp="1"/>
          </p:cNvSpPr>
          <p:nvPr>
            <p:ph idx="1"/>
          </p:nvPr>
        </p:nvSpPr>
        <p:spPr/>
        <p:txBody>
          <a:bodyPr>
            <a:normAutofit/>
          </a:bodyPr>
          <a:lstStyle/>
          <a:p>
            <a:r>
              <a:rPr lang="en-US" sz="2400" dirty="0"/>
              <a:t>The main reason for incorporating threads into an application is to improve its performance. Performance can be expressed in multiple ways:</a:t>
            </a:r>
          </a:p>
          <a:p>
            <a:pPr lvl="1"/>
            <a:r>
              <a:rPr lang="en-US" sz="2400" dirty="0"/>
              <a:t>A </a:t>
            </a:r>
            <a:r>
              <a:rPr lang="en-US" sz="2400" b="1" dirty="0"/>
              <a:t>web server </a:t>
            </a:r>
            <a:r>
              <a:rPr lang="en-US" sz="2400" dirty="0"/>
              <a:t>will utilize multiple threads to simultaneously process requests for data at the same time.</a:t>
            </a:r>
          </a:p>
          <a:p>
            <a:pPr lvl="1"/>
            <a:r>
              <a:rPr lang="en-US" sz="2400" dirty="0"/>
              <a:t>An </a:t>
            </a:r>
            <a:r>
              <a:rPr lang="en-US" sz="2400" b="1" dirty="0"/>
              <a:t>image analysis algorithm </a:t>
            </a:r>
            <a:r>
              <a:rPr lang="en-US" sz="2400" dirty="0"/>
              <a:t>will spawn multiple threads at a time and segment an image into quadrants to apply filtering to the image.</a:t>
            </a:r>
          </a:p>
          <a:p>
            <a:pPr lvl="1"/>
            <a:r>
              <a:rPr lang="en-US" sz="2400" dirty="0"/>
              <a:t>A </a:t>
            </a:r>
            <a:r>
              <a:rPr lang="en-US" sz="2400" b="1" dirty="0"/>
              <a:t>ray-tracing application </a:t>
            </a:r>
            <a:r>
              <a:rPr lang="en-US" sz="2400" dirty="0"/>
              <a:t>will launch multiple threads to compute the visual effects while the main GUI thread draws the final results.</a:t>
            </a:r>
          </a:p>
          <a:p>
            <a:endParaRPr lang="en-US" dirty="0"/>
          </a:p>
          <a:p>
            <a:endParaRPr lang="en-IN" dirty="0"/>
          </a:p>
        </p:txBody>
      </p:sp>
    </p:spTree>
    <p:extLst>
      <p:ext uri="{BB962C8B-B14F-4D97-AF65-F5344CB8AC3E}">
        <p14:creationId xmlns:p14="http://schemas.microsoft.com/office/powerpoint/2010/main" val="3130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C2B6-49E6-43BD-9D38-907396EF0A8F}"/>
              </a:ext>
            </a:extLst>
          </p:cNvPr>
          <p:cNvSpPr>
            <a:spLocks noGrp="1"/>
          </p:cNvSpPr>
          <p:nvPr>
            <p:ph type="title"/>
          </p:nvPr>
        </p:nvSpPr>
        <p:spPr/>
        <p:txBody>
          <a:bodyPr/>
          <a:lstStyle/>
          <a:p>
            <a:r>
              <a:rPr lang="en-IN" dirty="0"/>
              <a:t>Advantages of Multithreading</a:t>
            </a:r>
          </a:p>
        </p:txBody>
      </p:sp>
      <p:sp>
        <p:nvSpPr>
          <p:cNvPr id="3" name="Content Placeholder 2">
            <a:extLst>
              <a:ext uri="{FF2B5EF4-FFF2-40B4-BE49-F238E27FC236}">
                <a16:creationId xmlns:a16="http://schemas.microsoft.com/office/drawing/2014/main" id="{A08745DD-6DBD-4B99-9551-3E18DAAC400B}"/>
              </a:ext>
            </a:extLst>
          </p:cNvPr>
          <p:cNvSpPr>
            <a:spLocks noGrp="1"/>
          </p:cNvSpPr>
          <p:nvPr>
            <p:ph idx="1"/>
          </p:nvPr>
        </p:nvSpPr>
        <p:spPr/>
        <p:txBody>
          <a:bodyPr>
            <a:normAutofit/>
          </a:bodyPr>
          <a:lstStyle/>
          <a:p>
            <a:r>
              <a:rPr lang="en-US" sz="2400" b="1" dirty="0"/>
              <a:t>Minimization</a:t>
            </a:r>
            <a:r>
              <a:rPr lang="en-US" sz="2400" dirty="0"/>
              <a:t> and more efficient use of computing resources. </a:t>
            </a:r>
          </a:p>
          <a:p>
            <a:r>
              <a:rPr lang="en-US" sz="2400" dirty="0"/>
              <a:t>Improved </a:t>
            </a:r>
            <a:r>
              <a:rPr lang="en-US" sz="2400" b="1" dirty="0"/>
              <a:t>application responsiveness </a:t>
            </a:r>
            <a:r>
              <a:rPr lang="en-US" sz="2400" dirty="0"/>
              <a:t>as requests from one thread do not block requests from other threads.</a:t>
            </a:r>
          </a:p>
          <a:p>
            <a:r>
              <a:rPr lang="en-US" sz="2400" b="1" dirty="0"/>
              <a:t>Less resource-intensive </a:t>
            </a:r>
            <a:r>
              <a:rPr lang="en-US" sz="2400" dirty="0"/>
              <a:t>than running multiple processes at the same time.</a:t>
            </a:r>
            <a:endParaRPr lang="en-IN" sz="2400" dirty="0"/>
          </a:p>
        </p:txBody>
      </p:sp>
    </p:spTree>
    <p:extLst>
      <p:ext uri="{BB962C8B-B14F-4D97-AF65-F5344CB8AC3E}">
        <p14:creationId xmlns:p14="http://schemas.microsoft.com/office/powerpoint/2010/main" val="1302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D2DD-1919-4E43-ADB4-F61116BF3B1A}"/>
              </a:ext>
            </a:extLst>
          </p:cNvPr>
          <p:cNvSpPr>
            <a:spLocks noGrp="1"/>
          </p:cNvSpPr>
          <p:nvPr>
            <p:ph type="title"/>
          </p:nvPr>
        </p:nvSpPr>
        <p:spPr/>
        <p:txBody>
          <a:bodyPr/>
          <a:lstStyle/>
          <a:p>
            <a:r>
              <a:rPr lang="en-IN" dirty="0"/>
              <a:t>Disadvantages of Multithreading</a:t>
            </a:r>
          </a:p>
        </p:txBody>
      </p:sp>
      <p:sp>
        <p:nvSpPr>
          <p:cNvPr id="3" name="Content Placeholder 2">
            <a:extLst>
              <a:ext uri="{FF2B5EF4-FFF2-40B4-BE49-F238E27FC236}">
                <a16:creationId xmlns:a16="http://schemas.microsoft.com/office/drawing/2014/main" id="{2872980A-59AD-4895-9ECE-CAF65B32D6FC}"/>
              </a:ext>
            </a:extLst>
          </p:cNvPr>
          <p:cNvSpPr>
            <a:spLocks noGrp="1"/>
          </p:cNvSpPr>
          <p:nvPr>
            <p:ph idx="1"/>
          </p:nvPr>
        </p:nvSpPr>
        <p:spPr/>
        <p:txBody>
          <a:bodyPr>
            <a:normAutofit/>
          </a:bodyPr>
          <a:lstStyle/>
          <a:p>
            <a:r>
              <a:rPr lang="en-IN" sz="2400" b="1" dirty="0"/>
              <a:t>Deadlocks</a:t>
            </a:r>
            <a:r>
              <a:rPr lang="en-IN" sz="2400" dirty="0"/>
              <a:t> and </a:t>
            </a:r>
            <a:r>
              <a:rPr lang="en-IN" sz="2400" b="1" dirty="0"/>
              <a:t>data inconsistency </a:t>
            </a:r>
            <a:r>
              <a:rPr lang="en-IN" sz="2400" dirty="0"/>
              <a:t>when multiple threads try to access the same shared resource without proper locking.</a:t>
            </a:r>
          </a:p>
          <a:p>
            <a:r>
              <a:rPr lang="en-IN" sz="2400" dirty="0"/>
              <a:t>Thread </a:t>
            </a:r>
            <a:r>
              <a:rPr lang="en-IN" sz="2400" b="1" dirty="0"/>
              <a:t>starvation</a:t>
            </a:r>
            <a:r>
              <a:rPr lang="en-IN" sz="2400" dirty="0"/>
              <a:t> and </a:t>
            </a:r>
            <a:r>
              <a:rPr lang="en-IN" sz="2400" b="1" dirty="0"/>
              <a:t>resource contention</a:t>
            </a:r>
            <a:r>
              <a:rPr lang="en-IN" sz="2400" dirty="0"/>
              <a:t> can degrade performance of multithreaded applications.</a:t>
            </a:r>
          </a:p>
          <a:p>
            <a:r>
              <a:rPr lang="en-US" sz="2400" dirty="0"/>
              <a:t>Display issues can surface if threads are not coordinated correctly when displaying data.</a:t>
            </a:r>
            <a:endParaRPr lang="en-IN" sz="2400" dirty="0"/>
          </a:p>
        </p:txBody>
      </p:sp>
    </p:spTree>
    <p:extLst>
      <p:ext uri="{BB962C8B-B14F-4D97-AF65-F5344CB8AC3E}">
        <p14:creationId xmlns:p14="http://schemas.microsoft.com/office/powerpoint/2010/main" val="332068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B994-9E6F-44DC-B052-815208BB8F1A}"/>
              </a:ext>
            </a:extLst>
          </p:cNvPr>
          <p:cNvSpPr>
            <a:spLocks noGrp="1"/>
          </p:cNvSpPr>
          <p:nvPr>
            <p:ph type="title"/>
          </p:nvPr>
        </p:nvSpPr>
        <p:spPr/>
        <p:txBody>
          <a:bodyPr/>
          <a:lstStyle/>
          <a:p>
            <a:r>
              <a:rPr lang="en-IN" dirty="0"/>
              <a:t>Example </a:t>
            </a:r>
          </a:p>
        </p:txBody>
      </p:sp>
      <p:sp>
        <p:nvSpPr>
          <p:cNvPr id="11" name="Content Placeholder 10">
            <a:extLst>
              <a:ext uri="{FF2B5EF4-FFF2-40B4-BE49-F238E27FC236}">
                <a16:creationId xmlns:a16="http://schemas.microsoft.com/office/drawing/2014/main" id="{F4A03325-E98A-49C2-95ED-9354E440EB93}"/>
              </a:ext>
            </a:extLst>
          </p:cNvPr>
          <p:cNvSpPr>
            <a:spLocks noGrp="1"/>
          </p:cNvSpPr>
          <p:nvPr>
            <p:ph idx="1"/>
          </p:nvPr>
        </p:nvSpPr>
        <p:spPr/>
        <p:txBody>
          <a:bodyPr/>
          <a:lstStyle/>
          <a:p>
            <a:pPr lvl="1"/>
            <a:r>
              <a:rPr lang="en-US" sz="2400" b="1" dirty="0"/>
              <a:t>Text Editors: </a:t>
            </a:r>
            <a:r>
              <a:rPr lang="en-US" sz="2400" dirty="0"/>
              <a:t>Spell-checking, formatting, typing all happen concurrently.</a:t>
            </a:r>
          </a:p>
          <a:p>
            <a:pPr lvl="1"/>
            <a:r>
              <a:rPr lang="en-US" sz="2400" b="1" dirty="0"/>
              <a:t>Web Browser:</a:t>
            </a:r>
            <a:r>
              <a:rPr lang="en-US" sz="2400" dirty="0"/>
              <a:t> Downloading files and opening multiple tabs and images in each web page is done by launching multiple threads.</a:t>
            </a:r>
          </a:p>
          <a:p>
            <a:pPr lvl="1"/>
            <a:r>
              <a:rPr lang="en-US" sz="2400" b="1" dirty="0"/>
              <a:t>Computer Games: </a:t>
            </a:r>
            <a:r>
              <a:rPr lang="en-US" sz="2400" dirty="0"/>
              <a:t>Every object, person, enemy and their interactions and movement is executed using multiple threads.</a:t>
            </a:r>
          </a:p>
          <a:p>
            <a:pPr lvl="1"/>
            <a:r>
              <a:rPr lang="en-US" sz="2400" b="1" dirty="0"/>
              <a:t>Web Servers: </a:t>
            </a:r>
            <a:r>
              <a:rPr lang="en-US" sz="2400" dirty="0"/>
              <a:t>Websites handle multiple requests from multiple users which requires multiple threads to service each user simultaneously.</a:t>
            </a:r>
          </a:p>
          <a:p>
            <a:endParaRPr lang="en-US" dirty="0"/>
          </a:p>
          <a:p>
            <a:endParaRPr lang="en-IN" dirty="0"/>
          </a:p>
        </p:txBody>
      </p:sp>
    </p:spTree>
    <p:extLst>
      <p:ext uri="{BB962C8B-B14F-4D97-AF65-F5344CB8AC3E}">
        <p14:creationId xmlns:p14="http://schemas.microsoft.com/office/powerpoint/2010/main" val="376284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B994-9E6F-44DC-B052-815208BB8F1A}"/>
              </a:ext>
            </a:extLst>
          </p:cNvPr>
          <p:cNvSpPr>
            <a:spLocks noGrp="1"/>
          </p:cNvSpPr>
          <p:nvPr>
            <p:ph type="title"/>
          </p:nvPr>
        </p:nvSpPr>
        <p:spPr/>
        <p:txBody>
          <a:bodyPr/>
          <a:lstStyle/>
          <a:p>
            <a:r>
              <a:rPr lang="en-IN" dirty="0"/>
              <a:t>Example </a:t>
            </a:r>
          </a:p>
        </p:txBody>
      </p:sp>
      <p:pic>
        <p:nvPicPr>
          <p:cNvPr id="9" name="Content Placeholder 8">
            <a:extLst>
              <a:ext uri="{FF2B5EF4-FFF2-40B4-BE49-F238E27FC236}">
                <a16:creationId xmlns:a16="http://schemas.microsoft.com/office/drawing/2014/main" id="{485FB2E7-E474-46B3-93EE-6769CC355C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8614" y="1586313"/>
            <a:ext cx="7934771" cy="4856034"/>
          </a:xfrm>
          <a:solidFill>
            <a:schemeClr val="accent1"/>
          </a:solidFill>
        </p:spPr>
      </p:pic>
    </p:spTree>
    <p:extLst>
      <p:ext uri="{BB962C8B-B14F-4D97-AF65-F5344CB8AC3E}">
        <p14:creationId xmlns:p14="http://schemas.microsoft.com/office/powerpoint/2010/main" val="19892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790B-E62E-4306-8DA3-381C5DB9CCA5}"/>
              </a:ext>
            </a:extLst>
          </p:cNvPr>
          <p:cNvSpPr>
            <a:spLocks noGrp="1"/>
          </p:cNvSpPr>
          <p:nvPr>
            <p:ph type="title"/>
          </p:nvPr>
        </p:nvSpPr>
        <p:spPr/>
        <p:txBody>
          <a:bodyPr/>
          <a:lstStyle/>
          <a:p>
            <a:r>
              <a:rPr lang="en-IN" dirty="0"/>
              <a:t>What is a Multithreaded Server?</a:t>
            </a:r>
          </a:p>
        </p:txBody>
      </p:sp>
      <p:sp>
        <p:nvSpPr>
          <p:cNvPr id="3" name="Content Placeholder 2">
            <a:extLst>
              <a:ext uri="{FF2B5EF4-FFF2-40B4-BE49-F238E27FC236}">
                <a16:creationId xmlns:a16="http://schemas.microsoft.com/office/drawing/2014/main" id="{27126012-27FB-4721-A70F-00F06CCCCA11}"/>
              </a:ext>
            </a:extLst>
          </p:cNvPr>
          <p:cNvSpPr>
            <a:spLocks noGrp="1"/>
          </p:cNvSpPr>
          <p:nvPr>
            <p:ph idx="1"/>
          </p:nvPr>
        </p:nvSpPr>
        <p:spPr>
          <a:xfrm>
            <a:off x="1024129" y="2286000"/>
            <a:ext cx="5071872" cy="4023360"/>
          </a:xfrm>
        </p:spPr>
        <p:txBody>
          <a:bodyPr>
            <a:normAutofit/>
          </a:bodyPr>
          <a:lstStyle/>
          <a:p>
            <a:r>
              <a:rPr lang="en-US" sz="2400" dirty="0"/>
              <a:t>A server that can handle multiple threads, where each thread is responsible to process a separate request from every client(user). </a:t>
            </a:r>
          </a:p>
          <a:p>
            <a:r>
              <a:rPr lang="en-US" sz="2400" b="1" dirty="0"/>
              <a:t>Example: </a:t>
            </a:r>
            <a:r>
              <a:rPr lang="en-US" sz="2400" dirty="0"/>
              <a:t>Web Servers</a:t>
            </a:r>
            <a:endParaRPr lang="en-IN" sz="2400" dirty="0"/>
          </a:p>
        </p:txBody>
      </p:sp>
      <p:pic>
        <p:nvPicPr>
          <p:cNvPr id="7" name="Picture 6">
            <a:extLst>
              <a:ext uri="{FF2B5EF4-FFF2-40B4-BE49-F238E27FC236}">
                <a16:creationId xmlns:a16="http://schemas.microsoft.com/office/drawing/2014/main" id="{B15B935B-6192-489C-8859-52D565C26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12206"/>
            <a:ext cx="4648200" cy="3914274"/>
          </a:xfrm>
          <a:prstGeom prst="rect">
            <a:avLst/>
          </a:prstGeom>
          <a:noFill/>
          <a:effectLst/>
        </p:spPr>
      </p:pic>
    </p:spTree>
    <p:extLst>
      <p:ext uri="{BB962C8B-B14F-4D97-AF65-F5344CB8AC3E}">
        <p14:creationId xmlns:p14="http://schemas.microsoft.com/office/powerpoint/2010/main" val="346791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81A3-7385-4858-900B-DCCAA31603BA}"/>
              </a:ext>
            </a:extLst>
          </p:cNvPr>
          <p:cNvSpPr>
            <a:spLocks noGrp="1"/>
          </p:cNvSpPr>
          <p:nvPr>
            <p:ph type="title"/>
          </p:nvPr>
        </p:nvSpPr>
        <p:spPr/>
        <p:txBody>
          <a:bodyPr/>
          <a:lstStyle/>
          <a:p>
            <a:r>
              <a:rPr lang="en-IN" dirty="0"/>
              <a:t>What is a Multithreaded Client?</a:t>
            </a:r>
          </a:p>
        </p:txBody>
      </p:sp>
      <p:sp>
        <p:nvSpPr>
          <p:cNvPr id="3" name="Content Placeholder 2">
            <a:extLst>
              <a:ext uri="{FF2B5EF4-FFF2-40B4-BE49-F238E27FC236}">
                <a16:creationId xmlns:a16="http://schemas.microsoft.com/office/drawing/2014/main" id="{A98591E2-D800-4984-BD56-6BD6FD6BAF94}"/>
              </a:ext>
            </a:extLst>
          </p:cNvPr>
          <p:cNvSpPr>
            <a:spLocks noGrp="1"/>
          </p:cNvSpPr>
          <p:nvPr>
            <p:ph idx="1"/>
          </p:nvPr>
        </p:nvSpPr>
        <p:spPr>
          <a:xfrm>
            <a:off x="1024129" y="2286000"/>
            <a:ext cx="5071872" cy="4023360"/>
          </a:xfrm>
        </p:spPr>
        <p:txBody>
          <a:bodyPr>
            <a:normAutofit/>
          </a:bodyPr>
          <a:lstStyle/>
          <a:p>
            <a:r>
              <a:rPr lang="en-IN" sz="2400" dirty="0"/>
              <a:t>A client that can spawn multiple threads to fetch multiple resources from multiple servers simultaneously to prevent the user from being blocked by slow I/O operations.</a:t>
            </a:r>
          </a:p>
          <a:p>
            <a:r>
              <a:rPr lang="en-IN" sz="2400" b="1" dirty="0"/>
              <a:t>Example: </a:t>
            </a:r>
            <a:r>
              <a:rPr lang="en-IN" sz="2400" dirty="0"/>
              <a:t>Web Browsers.</a:t>
            </a:r>
          </a:p>
        </p:txBody>
      </p:sp>
      <p:grpSp>
        <p:nvGrpSpPr>
          <p:cNvPr id="14" name="Group 13">
            <a:extLst>
              <a:ext uri="{FF2B5EF4-FFF2-40B4-BE49-F238E27FC236}">
                <a16:creationId xmlns:a16="http://schemas.microsoft.com/office/drawing/2014/main" id="{995B0449-789F-42F0-B4CA-49E08B1C3A73}"/>
              </a:ext>
            </a:extLst>
          </p:cNvPr>
          <p:cNvGrpSpPr/>
          <p:nvPr/>
        </p:nvGrpSpPr>
        <p:grpSpPr>
          <a:xfrm>
            <a:off x="6095999" y="2286000"/>
            <a:ext cx="5071871" cy="3986784"/>
            <a:chOff x="3708091" y="3265664"/>
            <a:chExt cx="4775818" cy="3592336"/>
          </a:xfrm>
        </p:grpSpPr>
        <p:pic>
          <p:nvPicPr>
            <p:cNvPr id="5" name="Picture 4">
              <a:extLst>
                <a:ext uri="{FF2B5EF4-FFF2-40B4-BE49-F238E27FC236}">
                  <a16:creationId xmlns:a16="http://schemas.microsoft.com/office/drawing/2014/main" id="{33742211-0868-47E8-AC0C-768C05FC1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091" y="3265664"/>
              <a:ext cx="4775818" cy="3592336"/>
            </a:xfrm>
            <a:prstGeom prst="rect">
              <a:avLst/>
            </a:prstGeom>
          </p:spPr>
        </p:pic>
        <p:sp>
          <p:nvSpPr>
            <p:cNvPr id="6" name="Rectangle 5">
              <a:extLst>
                <a:ext uri="{FF2B5EF4-FFF2-40B4-BE49-F238E27FC236}">
                  <a16:creationId xmlns:a16="http://schemas.microsoft.com/office/drawing/2014/main" id="{1FE389AC-F038-4D8B-A96E-A70E822B99A9}"/>
                </a:ext>
              </a:extLst>
            </p:cNvPr>
            <p:cNvSpPr/>
            <p:nvPr/>
          </p:nvSpPr>
          <p:spPr>
            <a:xfrm>
              <a:off x="4917195" y="3938939"/>
              <a:ext cx="519897" cy="2364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385F999-F3C8-4D2D-B27D-45540273BE8C}"/>
                </a:ext>
              </a:extLst>
            </p:cNvPr>
            <p:cNvSpPr/>
            <p:nvPr/>
          </p:nvSpPr>
          <p:spPr>
            <a:xfrm>
              <a:off x="6799243" y="3938938"/>
              <a:ext cx="519897" cy="2364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CEF3501-4D46-422B-8B05-60890589144E}"/>
                </a:ext>
              </a:extLst>
            </p:cNvPr>
            <p:cNvSpPr/>
            <p:nvPr/>
          </p:nvSpPr>
          <p:spPr>
            <a:xfrm>
              <a:off x="6057441" y="5865055"/>
              <a:ext cx="519897" cy="2364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995D3DA6-FD71-4537-8B4C-A221B000CA6A}"/>
                </a:ext>
              </a:extLst>
            </p:cNvPr>
            <p:cNvSpPr/>
            <p:nvPr/>
          </p:nvSpPr>
          <p:spPr>
            <a:xfrm>
              <a:off x="4862868" y="3904053"/>
              <a:ext cx="519897" cy="2364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596139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2">
      <a:dk1>
        <a:sysClr val="windowText" lastClr="000000"/>
      </a:dk1>
      <a:lt1>
        <a:sysClr val="window" lastClr="FFFFFF"/>
      </a:lt1>
      <a:dk2>
        <a:srgbClr val="335B74"/>
      </a:dk2>
      <a:lt2>
        <a:srgbClr val="DFE3E5"/>
      </a:lt2>
      <a:accent1>
        <a:srgbClr val="0D96FF"/>
      </a:accent1>
      <a:accent2>
        <a:srgbClr val="0D96FF"/>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264</TotalTime>
  <Words>956</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Tw Cen MT</vt:lpstr>
      <vt:lpstr>Tw Cen MT Condensed</vt:lpstr>
      <vt:lpstr>Wingdings 3</vt:lpstr>
      <vt:lpstr>Integral</vt:lpstr>
      <vt:lpstr>Multi-Threaded Server and Client Application</vt:lpstr>
      <vt:lpstr>What is Multithreading?</vt:lpstr>
      <vt:lpstr>What is Multithreading used for?</vt:lpstr>
      <vt:lpstr>Advantages of Multithreading</vt:lpstr>
      <vt:lpstr>Disadvantages of Multithreading</vt:lpstr>
      <vt:lpstr>Example </vt:lpstr>
      <vt:lpstr>Example </vt:lpstr>
      <vt:lpstr>What is a Multithreaded Server?</vt:lpstr>
      <vt:lpstr>What is a Multithreaded Client?</vt:lpstr>
      <vt:lpstr>Multithreading in Java</vt:lpstr>
      <vt:lpstr>Multithreading in Java</vt:lpstr>
      <vt:lpstr>Multithreading in Java</vt:lpstr>
      <vt:lpstr>Multithreading in Java</vt:lpstr>
      <vt:lpstr>Multithreading in Java</vt:lpstr>
      <vt:lpstr>Multithreading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Multi-Threaded Server and Client Application</dc:title>
  <dc:creator>Mario Dias</dc:creator>
  <cp:lastModifiedBy>Mario Dias</cp:lastModifiedBy>
  <cp:revision>26</cp:revision>
  <dcterms:created xsi:type="dcterms:W3CDTF">2022-03-07T14:06:36Z</dcterms:created>
  <dcterms:modified xsi:type="dcterms:W3CDTF">2022-06-20T06:05:35Z</dcterms:modified>
</cp:coreProperties>
</file>