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309" r:id="rId4"/>
    <p:sldId id="312" r:id="rId5"/>
    <p:sldId id="262" r:id="rId6"/>
    <p:sldId id="276" r:id="rId7"/>
    <p:sldId id="318" r:id="rId8"/>
    <p:sldId id="314" r:id="rId9"/>
    <p:sldId id="317" r:id="rId10"/>
    <p:sldId id="315" r:id="rId11"/>
    <p:sldId id="263" r:id="rId12"/>
    <p:sldId id="277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DM Serif Display" panose="020B0604020202020204" charset="0"/>
      <p:regular r:id="rId20"/>
      <p:italic r:id="rId21"/>
    </p:embeddedFont>
    <p:embeddedFont>
      <p:font typeface="Didact Gothic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65"/>
    <a:srgbClr val="FFFFFF"/>
    <a:srgbClr val="C9B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1E5EE-8575-46C7-88B5-4D76C7C7992A}">
  <a:tblStyle styleId="{4FB1E5EE-8575-46C7-88B5-4D76C7C79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500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188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4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come to the end of our presentation. Thank you for your time. We will take questions from the audience if there are any.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34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3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2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2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3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7f645218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7f645218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0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7f645218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7f645218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1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7f645218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7f645218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1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59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ZvsCBBC-Bz_ULWRcHz_r-QQbMeUij8m#scrollTo=WWb74e5UML3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_qMaWAwn3VTV9j8NauCL5qnuHMsXz_j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h68xnId6JKeoKkPYxt_xvU4KO_zTqfPr/view?usp=shari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8630" y="2293826"/>
            <a:ext cx="6990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C865"/>
                </a:solidFill>
                <a:latin typeface="Abel" panose="020B0604020202020204" charset="0"/>
              </a:rPr>
              <a:t>BRAIN TUMOR DETECTION</a:t>
            </a:r>
            <a:endParaRPr lang="en-US" sz="4000" dirty="0">
              <a:solidFill>
                <a:srgbClr val="FFC865"/>
              </a:solidFill>
              <a:latin typeface="Abel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6727" y="294417"/>
            <a:ext cx="7742400" cy="656400"/>
          </a:xfrm>
        </p:spPr>
        <p:txBody>
          <a:bodyPr/>
          <a:lstStyle/>
          <a:p>
            <a:r>
              <a:rPr lang="en-US" dirty="0">
                <a:solidFill>
                  <a:srgbClr val="FFC865"/>
                </a:solidFill>
              </a:rPr>
              <a:t>Workflow of the Model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64671"/>
              </p:ext>
            </p:extLst>
          </p:nvPr>
        </p:nvGraphicFramePr>
        <p:xfrm>
          <a:off x="1796300" y="1409324"/>
          <a:ext cx="6096000" cy="2966720"/>
        </p:xfrm>
        <a:graphic>
          <a:graphicData uri="http://schemas.openxmlformats.org/drawingml/2006/table">
            <a:tbl>
              <a:tblPr firstRow="1" bandRow="1">
                <a:tableStyleId>{4FB1E5EE-8575-46C7-88B5-4D76C7C7992A}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Working flow devised for proposed methodology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Loading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the input dataset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Adding a convolution layer with 32 convolution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Passing the  convolution kernel into the Max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P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ooling layer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Pooled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feature map is used to get the single column </a:t>
                      </a:r>
                      <a:r>
                        <a:rPr lang="en-US" baseline="0" dirty="0" err="1" smtClean="0">
                          <a:solidFill>
                            <a:srgbClr val="FFFFFF"/>
                          </a:solidFill>
                        </a:rPr>
                        <a:t>vactor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Processing of the vector in dense layer with 128 nodes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Final dense layer applying using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Softmax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as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the activation function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Validation on stage and Performance evaluation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69601" y="4711952"/>
            <a:ext cx="16232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https</a:t>
            </a:r>
            <a:r>
              <a:rPr lang="en-US" sz="1000" dirty="0" smtClean="0">
                <a:solidFill>
                  <a:srgbClr val="FFFFFF"/>
                </a:solidFill>
              </a:rPr>
              <a:t>://</a:t>
            </a:r>
            <a:r>
              <a:rPr lang="en-US" sz="1000" dirty="0" smtClean="0">
                <a:solidFill>
                  <a:srgbClr val="FFFFFF"/>
                </a:solidFill>
                <a:hlinkClick r:id="rId3"/>
              </a:rPr>
              <a:t>Brian Tumor Code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 idx="4"/>
          </p:nvPr>
        </p:nvSpPr>
        <p:spPr>
          <a:xfrm>
            <a:off x="896185" y="7761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932"/>
              </p:ext>
            </p:extLst>
          </p:nvPr>
        </p:nvGraphicFramePr>
        <p:xfrm>
          <a:off x="1441939" y="969597"/>
          <a:ext cx="665089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723"/>
                <a:gridCol w="1662723"/>
                <a:gridCol w="1662723"/>
                <a:gridCol w="166272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Image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Accurate</a:t>
                      </a:r>
                      <a:r>
                        <a:rPr lang="en-US" baseline="0" dirty="0" smtClean="0"/>
                        <a:t> Predicted 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" sz="1400" dirty="0" smtClean="0">
                        <a:solidFill>
                          <a:schemeClr val="accen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algn="ctr"/>
                      <a:endParaRPr lang="en" sz="1400" dirty="0" smtClean="0">
                        <a:solidFill>
                          <a:schemeClr val="accen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algn="ctr"/>
                      <a:endParaRPr lang="en" sz="1400" dirty="0" smtClean="0">
                        <a:solidFill>
                          <a:schemeClr val="accen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algn="ctr"/>
                      <a:endParaRPr lang="en" sz="1400" dirty="0" smtClean="0">
                        <a:solidFill>
                          <a:schemeClr val="accen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algn="ctr"/>
                      <a:endParaRPr lang="en" sz="1400" dirty="0" smtClean="0">
                        <a:solidFill>
                          <a:schemeClr val="accen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algn="ctr"/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58 . 5 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oogle Shape;2853;p75"/>
          <p:cNvGrpSpPr/>
          <p:nvPr/>
        </p:nvGrpSpPr>
        <p:grpSpPr>
          <a:xfrm rot="19083183">
            <a:off x="842657" y="4410347"/>
            <a:ext cx="123682" cy="371170"/>
            <a:chOff x="7564426" y="3224343"/>
            <a:chExt cx="119985" cy="368801"/>
          </a:xfrm>
          <a:noFill/>
        </p:grpSpPr>
        <p:sp>
          <p:nvSpPr>
            <p:cNvPr id="5" name="Google Shape;2854;p75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grpFill/>
            <a:ln w="9525" cap="flat" cmpd="sng">
              <a:solidFill>
                <a:srgbClr val="FFC8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</a:endParaRPr>
            </a:p>
          </p:txBody>
        </p:sp>
        <p:sp>
          <p:nvSpPr>
            <p:cNvPr id="6" name="Google Shape;2855;p75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grpFill/>
            <a:ln w="9525" cap="flat" cmpd="sng">
              <a:solidFill>
                <a:srgbClr val="FFC8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2537" y="443495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865"/>
                </a:solidFill>
              </a:rPr>
              <a:t>Yes = 1 &amp; No = 0</a:t>
            </a:r>
            <a:endParaRPr lang="en-US" sz="1200" dirty="0">
              <a:solidFill>
                <a:srgbClr val="FFC86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7;p67"/>
          <p:cNvSpPr txBox="1">
            <a:spLocks noGrp="1"/>
          </p:cNvSpPr>
          <p:nvPr>
            <p:ph type="title"/>
          </p:nvPr>
        </p:nvSpPr>
        <p:spPr>
          <a:xfrm>
            <a:off x="103448" y="1712717"/>
            <a:ext cx="8448430" cy="122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r>
              <a:rPr lang="en" sz="6000" dirty="0" smtClean="0"/>
              <a:t>You </a:t>
            </a:r>
            <a:br>
              <a:rPr lang="en" sz="6000" dirty="0" smtClean="0"/>
            </a:b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4601404" y="2631517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FFFFFF"/>
                </a:solidFill>
              </a:rPr>
              <a:t>For Your Attention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63;p66"/>
          <p:cNvSpPr txBox="1">
            <a:spLocks/>
          </p:cNvSpPr>
          <p:nvPr/>
        </p:nvSpPr>
        <p:spPr>
          <a:xfrm>
            <a:off x="1387422" y="3334084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865"/>
                </a:solidFill>
                <a:latin typeface="Abel" panose="020B0604020202020204" charset="0"/>
              </a:rPr>
              <a:t>RAISA TASNIM</a:t>
            </a:r>
            <a:endParaRPr lang="en-US" dirty="0"/>
          </a:p>
        </p:txBody>
      </p:sp>
      <p:sp>
        <p:nvSpPr>
          <p:cNvPr id="13" name="Google Shape;768;p66"/>
          <p:cNvSpPr txBox="1">
            <a:spLocks/>
          </p:cNvSpPr>
          <p:nvPr/>
        </p:nvSpPr>
        <p:spPr>
          <a:xfrm>
            <a:off x="1387484" y="3799484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FFC865"/>
                </a:solidFill>
                <a:latin typeface="Abel" panose="020B0604020202020204" charset="0"/>
              </a:rPr>
              <a:t>1603110201257</a:t>
            </a:r>
            <a:endParaRPr lang="en-US" dirty="0"/>
          </a:p>
        </p:txBody>
      </p:sp>
      <p:sp>
        <p:nvSpPr>
          <p:cNvPr id="16" name="Google Shape;763;p66"/>
          <p:cNvSpPr txBox="1">
            <a:spLocks/>
          </p:cNvSpPr>
          <p:nvPr/>
        </p:nvSpPr>
        <p:spPr>
          <a:xfrm>
            <a:off x="5594352" y="3412707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865"/>
                </a:solidFill>
                <a:latin typeface="Abel" panose="020B0604020202020204" charset="0"/>
              </a:rPr>
              <a:t>FATIN NOOR</a:t>
            </a:r>
            <a:endParaRPr lang="en-US" dirty="0"/>
          </a:p>
        </p:txBody>
      </p:sp>
      <p:sp>
        <p:nvSpPr>
          <p:cNvPr id="17" name="Google Shape;768;p66"/>
          <p:cNvSpPr txBox="1">
            <a:spLocks/>
          </p:cNvSpPr>
          <p:nvPr/>
        </p:nvSpPr>
        <p:spPr>
          <a:xfrm>
            <a:off x="5594602" y="3857675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FFC865"/>
                </a:solidFill>
                <a:latin typeface="Abel" panose="020B0604020202020204" charset="0"/>
              </a:rPr>
              <a:t>1703210201340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52" y="2159230"/>
            <a:ext cx="863500" cy="974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5" y="2184169"/>
            <a:ext cx="970090" cy="891540"/>
          </a:xfrm>
          <a:prstGeom prst="ellipse">
            <a:avLst/>
          </a:prstGeom>
        </p:spPr>
      </p:pic>
      <p:sp>
        <p:nvSpPr>
          <p:cNvPr id="22" name="Google Shape;763;p66"/>
          <p:cNvSpPr txBox="1">
            <a:spLocks/>
          </p:cNvSpPr>
          <p:nvPr/>
        </p:nvSpPr>
        <p:spPr>
          <a:xfrm>
            <a:off x="3579099" y="347895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865"/>
                </a:solidFill>
                <a:latin typeface="Abel" panose="020B0604020202020204" charset="0"/>
              </a:rPr>
              <a:t>MEHANAZ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865"/>
                </a:solidFill>
                <a:latin typeface="Abel" panose="020B0604020202020204" charset="0"/>
              </a:rPr>
              <a:t>CHOWDHURY</a:t>
            </a:r>
            <a:endParaRPr lang="en-US" dirty="0"/>
          </a:p>
        </p:txBody>
      </p:sp>
      <p:sp>
        <p:nvSpPr>
          <p:cNvPr id="23" name="Google Shape;768;p66"/>
          <p:cNvSpPr txBox="1">
            <a:spLocks/>
          </p:cNvSpPr>
          <p:nvPr/>
        </p:nvSpPr>
        <p:spPr>
          <a:xfrm>
            <a:off x="3579224" y="3868853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FFC865"/>
                </a:solidFill>
                <a:latin typeface="Abel" panose="020B0604020202020204" charset="0"/>
              </a:rPr>
              <a:t>1703210201334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80" y="2184169"/>
            <a:ext cx="841248" cy="960909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646092" y="506919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CONTANT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950307" y="1545890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1443388" y="1884290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209;p37"/>
          <p:cNvSpPr txBox="1">
            <a:spLocks noGrp="1"/>
          </p:cNvSpPr>
          <p:nvPr>
            <p:ph type="title"/>
          </p:nvPr>
        </p:nvSpPr>
        <p:spPr>
          <a:xfrm>
            <a:off x="980471" y="2605261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02</a:t>
            </a:r>
            <a:endParaRPr sz="2000" dirty="0"/>
          </a:p>
        </p:txBody>
      </p:sp>
      <p:sp>
        <p:nvSpPr>
          <p:cNvPr id="38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1340690" y="294366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209;p37"/>
          <p:cNvSpPr txBox="1">
            <a:spLocks noGrp="1"/>
          </p:cNvSpPr>
          <p:nvPr>
            <p:ph type="title"/>
          </p:nvPr>
        </p:nvSpPr>
        <p:spPr>
          <a:xfrm>
            <a:off x="5297537" y="1534153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03</a:t>
            </a:r>
            <a:endParaRPr sz="2000" dirty="0"/>
          </a:p>
        </p:txBody>
      </p:sp>
      <p:sp>
        <p:nvSpPr>
          <p:cNvPr id="42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5885185" y="1864965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Methodology </a:t>
            </a:r>
            <a:endParaRPr lang="en" dirty="0"/>
          </a:p>
        </p:txBody>
      </p:sp>
      <p:sp>
        <p:nvSpPr>
          <p:cNvPr id="43" name="Google Shape;209;p37"/>
          <p:cNvSpPr txBox="1">
            <a:spLocks noGrp="1"/>
          </p:cNvSpPr>
          <p:nvPr>
            <p:ph type="title"/>
          </p:nvPr>
        </p:nvSpPr>
        <p:spPr>
          <a:xfrm>
            <a:off x="5297537" y="2605261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04</a:t>
            </a:r>
            <a:endParaRPr sz="2000" dirty="0"/>
          </a:p>
        </p:txBody>
      </p:sp>
      <p:sp>
        <p:nvSpPr>
          <p:cNvPr id="44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5826996" y="3774228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5727243" y="294366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09;p37"/>
          <p:cNvSpPr txBox="1">
            <a:spLocks noGrp="1"/>
          </p:cNvSpPr>
          <p:nvPr>
            <p:ph type="title"/>
          </p:nvPr>
        </p:nvSpPr>
        <p:spPr>
          <a:xfrm>
            <a:off x="3052059" y="3375395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05</a:t>
            </a:r>
            <a:endParaRPr sz="2000" dirty="0"/>
          </a:p>
        </p:txBody>
      </p:sp>
      <p:sp>
        <p:nvSpPr>
          <p:cNvPr id="47" name="Google Shape;213;p37"/>
          <p:cNvSpPr txBox="1">
            <a:spLocks noGrp="1"/>
          </p:cNvSpPr>
          <p:nvPr>
            <p:ph type="subTitle" idx="9"/>
          </p:nvPr>
        </p:nvSpPr>
        <p:spPr>
          <a:xfrm>
            <a:off x="3899496" y="3751828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Experimental 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98;p51"/>
          <p:cNvSpPr/>
          <p:nvPr/>
        </p:nvSpPr>
        <p:spPr>
          <a:xfrm>
            <a:off x="2709237" y="3699925"/>
            <a:ext cx="527600" cy="498500"/>
          </a:xfrm>
          <a:custGeom>
            <a:avLst/>
            <a:gdLst/>
            <a:ahLst/>
            <a:cxnLst/>
            <a:rect l="l" t="t" r="r" b="b"/>
            <a:pathLst>
              <a:path w="21104" h="19940" extrusionOk="0">
                <a:moveTo>
                  <a:pt x="18171" y="1378"/>
                </a:moveTo>
                <a:lnTo>
                  <a:pt x="18171" y="2632"/>
                </a:lnTo>
                <a:cubicBezTo>
                  <a:pt x="18171" y="2832"/>
                  <a:pt x="18397" y="3033"/>
                  <a:pt x="18597" y="3033"/>
                </a:cubicBezTo>
                <a:lnTo>
                  <a:pt x="19851" y="3033"/>
                </a:lnTo>
                <a:lnTo>
                  <a:pt x="17244" y="5539"/>
                </a:lnTo>
                <a:lnTo>
                  <a:pt x="15565" y="5539"/>
                </a:lnTo>
                <a:lnTo>
                  <a:pt x="15565" y="3885"/>
                </a:lnTo>
                <a:lnTo>
                  <a:pt x="18171" y="1378"/>
                </a:lnTo>
                <a:close/>
                <a:moveTo>
                  <a:pt x="9926" y="10150"/>
                </a:moveTo>
                <a:cubicBezTo>
                  <a:pt x="10026" y="10150"/>
                  <a:pt x="10252" y="10150"/>
                  <a:pt x="10352" y="10251"/>
                </a:cubicBezTo>
                <a:lnTo>
                  <a:pt x="9625" y="10978"/>
                </a:lnTo>
                <a:cubicBezTo>
                  <a:pt x="9525" y="11178"/>
                  <a:pt x="9525" y="11404"/>
                  <a:pt x="9625" y="11504"/>
                </a:cubicBezTo>
                <a:cubicBezTo>
                  <a:pt x="9675" y="11604"/>
                  <a:pt x="9775" y="11654"/>
                  <a:pt x="9879" y="11654"/>
                </a:cubicBezTo>
                <a:cubicBezTo>
                  <a:pt x="9982" y="11654"/>
                  <a:pt x="10089" y="11604"/>
                  <a:pt x="10151" y="11504"/>
                </a:cubicBezTo>
                <a:lnTo>
                  <a:pt x="10978" y="10777"/>
                </a:lnTo>
                <a:cubicBezTo>
                  <a:pt x="10978" y="10978"/>
                  <a:pt x="11079" y="11078"/>
                  <a:pt x="11079" y="11278"/>
                </a:cubicBezTo>
                <a:cubicBezTo>
                  <a:pt x="11079" y="11905"/>
                  <a:pt x="10552" y="12431"/>
                  <a:pt x="9926" y="12431"/>
                </a:cubicBezTo>
                <a:cubicBezTo>
                  <a:pt x="9299" y="12431"/>
                  <a:pt x="8773" y="11905"/>
                  <a:pt x="8773" y="11278"/>
                </a:cubicBezTo>
                <a:cubicBezTo>
                  <a:pt x="8773" y="10652"/>
                  <a:pt x="9299" y="10150"/>
                  <a:pt x="9926" y="10150"/>
                </a:cubicBezTo>
                <a:close/>
                <a:moveTo>
                  <a:pt x="9879" y="6830"/>
                </a:moveTo>
                <a:cubicBezTo>
                  <a:pt x="10897" y="6830"/>
                  <a:pt x="11918" y="7168"/>
                  <a:pt x="12758" y="7845"/>
                </a:cubicBezTo>
                <a:lnTo>
                  <a:pt x="10978" y="9624"/>
                </a:lnTo>
                <a:cubicBezTo>
                  <a:pt x="10636" y="9435"/>
                  <a:pt x="10270" y="9339"/>
                  <a:pt x="9914" y="9339"/>
                </a:cubicBezTo>
                <a:cubicBezTo>
                  <a:pt x="9279" y="9339"/>
                  <a:pt x="8673" y="9641"/>
                  <a:pt x="8272" y="10251"/>
                </a:cubicBezTo>
                <a:cubicBezTo>
                  <a:pt x="7745" y="11078"/>
                  <a:pt x="7946" y="12331"/>
                  <a:pt x="8773" y="12857"/>
                </a:cubicBezTo>
                <a:cubicBezTo>
                  <a:pt x="9115" y="13083"/>
                  <a:pt x="9484" y="13185"/>
                  <a:pt x="9844" y="13185"/>
                </a:cubicBezTo>
                <a:cubicBezTo>
                  <a:pt x="10486" y="13185"/>
                  <a:pt x="11103" y="12861"/>
                  <a:pt x="11505" y="12331"/>
                </a:cubicBezTo>
                <a:cubicBezTo>
                  <a:pt x="11906" y="11704"/>
                  <a:pt x="11906" y="10877"/>
                  <a:pt x="11505" y="10251"/>
                </a:cubicBezTo>
                <a:lnTo>
                  <a:pt x="13284" y="8371"/>
                </a:lnTo>
                <a:lnTo>
                  <a:pt x="13284" y="8371"/>
                </a:lnTo>
                <a:cubicBezTo>
                  <a:pt x="14938" y="10251"/>
                  <a:pt x="14638" y="13058"/>
                  <a:pt x="12758" y="14737"/>
                </a:cubicBezTo>
                <a:cubicBezTo>
                  <a:pt x="11917" y="15432"/>
                  <a:pt x="10886" y="15776"/>
                  <a:pt x="9865" y="15776"/>
                </a:cubicBezTo>
                <a:cubicBezTo>
                  <a:pt x="8601" y="15776"/>
                  <a:pt x="7351" y="15250"/>
                  <a:pt x="6492" y="14211"/>
                </a:cubicBezTo>
                <a:cubicBezTo>
                  <a:pt x="4813" y="12231"/>
                  <a:pt x="5139" y="9399"/>
                  <a:pt x="7018" y="7845"/>
                </a:cubicBezTo>
                <a:cubicBezTo>
                  <a:pt x="7846" y="7168"/>
                  <a:pt x="8861" y="6830"/>
                  <a:pt x="9879" y="6830"/>
                </a:cubicBezTo>
                <a:close/>
                <a:moveTo>
                  <a:pt x="9825" y="3358"/>
                </a:moveTo>
                <a:cubicBezTo>
                  <a:pt x="11705" y="3358"/>
                  <a:pt x="13384" y="3985"/>
                  <a:pt x="14838" y="5138"/>
                </a:cubicBezTo>
                <a:lnTo>
                  <a:pt x="14838" y="5764"/>
                </a:lnTo>
                <a:lnTo>
                  <a:pt x="13284" y="7318"/>
                </a:lnTo>
                <a:cubicBezTo>
                  <a:pt x="12279" y="6462"/>
                  <a:pt x="11061" y="6037"/>
                  <a:pt x="9846" y="6037"/>
                </a:cubicBezTo>
                <a:cubicBezTo>
                  <a:pt x="8393" y="6037"/>
                  <a:pt x="6944" y="6644"/>
                  <a:pt x="5866" y="7845"/>
                </a:cubicBezTo>
                <a:cubicBezTo>
                  <a:pt x="3986" y="10025"/>
                  <a:pt x="4186" y="13283"/>
                  <a:pt x="6392" y="15263"/>
                </a:cubicBezTo>
                <a:cubicBezTo>
                  <a:pt x="7381" y="16116"/>
                  <a:pt x="8608" y="16536"/>
                  <a:pt x="9829" y="16536"/>
                </a:cubicBezTo>
                <a:cubicBezTo>
                  <a:pt x="11298" y="16536"/>
                  <a:pt x="12759" y="15928"/>
                  <a:pt x="13785" y="14737"/>
                </a:cubicBezTo>
                <a:cubicBezTo>
                  <a:pt x="15465" y="12757"/>
                  <a:pt x="15565" y="9825"/>
                  <a:pt x="13785" y="7845"/>
                </a:cubicBezTo>
                <a:lnTo>
                  <a:pt x="15364" y="6266"/>
                </a:lnTo>
                <a:lnTo>
                  <a:pt x="15991" y="6391"/>
                </a:lnTo>
                <a:cubicBezTo>
                  <a:pt x="17144" y="7744"/>
                  <a:pt x="17770" y="9524"/>
                  <a:pt x="17770" y="11278"/>
                </a:cubicBezTo>
                <a:cubicBezTo>
                  <a:pt x="17770" y="15664"/>
                  <a:pt x="14211" y="19223"/>
                  <a:pt x="9825" y="19223"/>
                </a:cubicBezTo>
                <a:cubicBezTo>
                  <a:pt x="5540" y="19223"/>
                  <a:pt x="2006" y="15664"/>
                  <a:pt x="2006" y="11278"/>
                </a:cubicBezTo>
                <a:cubicBezTo>
                  <a:pt x="2006" y="6892"/>
                  <a:pt x="5440" y="3358"/>
                  <a:pt x="9825" y="3358"/>
                </a:cubicBezTo>
                <a:close/>
                <a:moveTo>
                  <a:pt x="18497" y="0"/>
                </a:moveTo>
                <a:cubicBezTo>
                  <a:pt x="18397" y="0"/>
                  <a:pt x="18297" y="125"/>
                  <a:pt x="18171" y="226"/>
                </a:cubicBezTo>
                <a:lnTo>
                  <a:pt x="14838" y="3459"/>
                </a:lnTo>
                <a:cubicBezTo>
                  <a:pt x="14838" y="3559"/>
                  <a:pt x="14738" y="3659"/>
                  <a:pt x="14738" y="3759"/>
                </a:cubicBezTo>
                <a:lnTo>
                  <a:pt x="14738" y="4185"/>
                </a:lnTo>
                <a:cubicBezTo>
                  <a:pt x="13255" y="3146"/>
                  <a:pt x="11540" y="2642"/>
                  <a:pt x="9836" y="2642"/>
                </a:cubicBezTo>
                <a:cubicBezTo>
                  <a:pt x="7103" y="2642"/>
                  <a:pt x="4400" y="3937"/>
                  <a:pt x="2733" y="6391"/>
                </a:cubicBezTo>
                <a:cubicBezTo>
                  <a:pt x="1" y="10351"/>
                  <a:pt x="1054" y="15664"/>
                  <a:pt x="4913" y="18396"/>
                </a:cubicBezTo>
                <a:cubicBezTo>
                  <a:pt x="6444" y="19436"/>
                  <a:pt x="8185" y="19939"/>
                  <a:pt x="9905" y="19939"/>
                </a:cubicBezTo>
                <a:cubicBezTo>
                  <a:pt x="12661" y="19939"/>
                  <a:pt x="15361" y="18645"/>
                  <a:pt x="17044" y="16191"/>
                </a:cubicBezTo>
                <a:cubicBezTo>
                  <a:pt x="19024" y="13283"/>
                  <a:pt x="19024" y="9298"/>
                  <a:pt x="17044" y="6391"/>
                </a:cubicBezTo>
                <a:lnTo>
                  <a:pt x="17344" y="6391"/>
                </a:lnTo>
                <a:cubicBezTo>
                  <a:pt x="17445" y="6391"/>
                  <a:pt x="17545" y="6266"/>
                  <a:pt x="17670" y="6266"/>
                </a:cubicBezTo>
                <a:lnTo>
                  <a:pt x="21003" y="2932"/>
                </a:lnTo>
                <a:cubicBezTo>
                  <a:pt x="21104" y="2832"/>
                  <a:pt x="21104" y="2506"/>
                  <a:pt x="21003" y="2406"/>
                </a:cubicBezTo>
                <a:cubicBezTo>
                  <a:pt x="20903" y="2306"/>
                  <a:pt x="20803" y="2306"/>
                  <a:pt x="20678" y="2306"/>
                </a:cubicBezTo>
                <a:lnTo>
                  <a:pt x="18923" y="2206"/>
                </a:lnTo>
                <a:lnTo>
                  <a:pt x="18798" y="426"/>
                </a:lnTo>
                <a:cubicBezTo>
                  <a:pt x="18798" y="226"/>
                  <a:pt x="18698" y="0"/>
                  <a:pt x="1849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Display" panose="020B0604020202020204" charset="0"/>
            </a:endParaRPr>
          </a:p>
        </p:txBody>
      </p:sp>
      <p:grpSp>
        <p:nvGrpSpPr>
          <p:cNvPr id="13" name="Google Shape;485;p51"/>
          <p:cNvGrpSpPr/>
          <p:nvPr/>
        </p:nvGrpSpPr>
        <p:grpSpPr>
          <a:xfrm>
            <a:off x="1645225" y="2058072"/>
            <a:ext cx="515333" cy="555405"/>
            <a:chOff x="3555625" y="1536650"/>
            <a:chExt cx="540125" cy="582125"/>
          </a:xfrm>
        </p:grpSpPr>
        <p:sp>
          <p:nvSpPr>
            <p:cNvPr id="14" name="Google Shape;486;p51"/>
            <p:cNvSpPr/>
            <p:nvPr/>
          </p:nvSpPr>
          <p:spPr>
            <a:xfrm>
              <a:off x="3672800" y="1651325"/>
              <a:ext cx="303275" cy="467450"/>
            </a:xfrm>
            <a:custGeom>
              <a:avLst/>
              <a:gdLst/>
              <a:ahLst/>
              <a:cxnLst/>
              <a:rect l="l" t="t" r="r" b="b"/>
              <a:pathLst>
                <a:path w="12131" h="18698" extrusionOk="0">
                  <a:moveTo>
                    <a:pt x="6082" y="1050"/>
                  </a:moveTo>
                  <a:cubicBezTo>
                    <a:pt x="6143" y="1050"/>
                    <a:pt x="6205" y="1051"/>
                    <a:pt x="6266" y="1053"/>
                  </a:cubicBezTo>
                  <a:cubicBezTo>
                    <a:pt x="8998" y="1053"/>
                    <a:pt x="11279" y="3334"/>
                    <a:pt x="11279" y="6066"/>
                  </a:cubicBezTo>
                  <a:cubicBezTo>
                    <a:pt x="11279" y="8046"/>
                    <a:pt x="10251" y="9925"/>
                    <a:pt x="8672" y="11078"/>
                  </a:cubicBezTo>
                  <a:cubicBezTo>
                    <a:pt x="8472" y="11178"/>
                    <a:pt x="8472" y="11279"/>
                    <a:pt x="8472" y="11379"/>
                  </a:cubicBezTo>
                  <a:lnTo>
                    <a:pt x="8472" y="13584"/>
                  </a:lnTo>
                  <a:lnTo>
                    <a:pt x="3760" y="13584"/>
                  </a:lnTo>
                  <a:lnTo>
                    <a:pt x="3760" y="11379"/>
                  </a:lnTo>
                  <a:cubicBezTo>
                    <a:pt x="3760" y="11279"/>
                    <a:pt x="3660" y="11078"/>
                    <a:pt x="3560" y="11078"/>
                  </a:cubicBezTo>
                  <a:cubicBezTo>
                    <a:pt x="1880" y="9925"/>
                    <a:pt x="853" y="8046"/>
                    <a:pt x="853" y="6066"/>
                  </a:cubicBezTo>
                  <a:cubicBezTo>
                    <a:pt x="951" y="3294"/>
                    <a:pt x="3258" y="1050"/>
                    <a:pt x="6082" y="1050"/>
                  </a:cubicBezTo>
                  <a:close/>
                  <a:moveTo>
                    <a:pt x="8472" y="14512"/>
                  </a:moveTo>
                  <a:lnTo>
                    <a:pt x="8472" y="15665"/>
                  </a:lnTo>
                  <a:lnTo>
                    <a:pt x="3760" y="15665"/>
                  </a:lnTo>
                  <a:lnTo>
                    <a:pt x="3760" y="14512"/>
                  </a:lnTo>
                  <a:close/>
                  <a:moveTo>
                    <a:pt x="8046" y="16492"/>
                  </a:moveTo>
                  <a:lnTo>
                    <a:pt x="7118" y="17870"/>
                  </a:lnTo>
                  <a:lnTo>
                    <a:pt x="5013" y="17870"/>
                  </a:lnTo>
                  <a:lnTo>
                    <a:pt x="4086" y="16492"/>
                  </a:lnTo>
                  <a:close/>
                  <a:moveTo>
                    <a:pt x="6066" y="0"/>
                  </a:moveTo>
                  <a:cubicBezTo>
                    <a:pt x="2732" y="0"/>
                    <a:pt x="1" y="2707"/>
                    <a:pt x="1" y="6066"/>
                  </a:cubicBezTo>
                  <a:cubicBezTo>
                    <a:pt x="1" y="8246"/>
                    <a:pt x="1053" y="10351"/>
                    <a:pt x="2833" y="11604"/>
                  </a:cubicBezTo>
                  <a:lnTo>
                    <a:pt x="2833" y="16091"/>
                  </a:lnTo>
                  <a:cubicBezTo>
                    <a:pt x="2833" y="16091"/>
                    <a:pt x="2833" y="16191"/>
                    <a:pt x="2933" y="16191"/>
                  </a:cubicBezTo>
                  <a:lnTo>
                    <a:pt x="2933" y="16291"/>
                  </a:lnTo>
                  <a:lnTo>
                    <a:pt x="4387" y="18597"/>
                  </a:lnTo>
                  <a:cubicBezTo>
                    <a:pt x="4512" y="18697"/>
                    <a:pt x="4712" y="18697"/>
                    <a:pt x="4813" y="18697"/>
                  </a:cubicBezTo>
                  <a:lnTo>
                    <a:pt x="7319" y="18697"/>
                  </a:lnTo>
                  <a:cubicBezTo>
                    <a:pt x="7419" y="18697"/>
                    <a:pt x="7645" y="18697"/>
                    <a:pt x="7645" y="18597"/>
                  </a:cubicBezTo>
                  <a:lnTo>
                    <a:pt x="9199" y="16291"/>
                  </a:lnTo>
                  <a:lnTo>
                    <a:pt x="9199" y="16191"/>
                  </a:lnTo>
                  <a:lnTo>
                    <a:pt x="9299" y="16091"/>
                  </a:lnTo>
                  <a:lnTo>
                    <a:pt x="9299" y="11604"/>
                  </a:lnTo>
                  <a:cubicBezTo>
                    <a:pt x="11078" y="10351"/>
                    <a:pt x="12131" y="8246"/>
                    <a:pt x="12131" y="6066"/>
                  </a:cubicBezTo>
                  <a:cubicBezTo>
                    <a:pt x="12131" y="2707"/>
                    <a:pt x="9399" y="0"/>
                    <a:pt x="60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15" name="Google Shape;487;p51"/>
            <p:cNvSpPr/>
            <p:nvPr/>
          </p:nvSpPr>
          <p:spPr>
            <a:xfrm>
              <a:off x="3819425" y="1700825"/>
              <a:ext cx="112175" cy="112175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401" y="0"/>
                  </a:moveTo>
                  <a:cubicBezTo>
                    <a:pt x="201" y="0"/>
                    <a:pt x="0" y="226"/>
                    <a:pt x="0" y="426"/>
                  </a:cubicBezTo>
                  <a:cubicBezTo>
                    <a:pt x="0" y="627"/>
                    <a:pt x="201" y="852"/>
                    <a:pt x="401" y="852"/>
                  </a:cubicBezTo>
                  <a:cubicBezTo>
                    <a:pt x="2181" y="852"/>
                    <a:pt x="3659" y="2306"/>
                    <a:pt x="3659" y="4086"/>
                  </a:cubicBezTo>
                  <a:cubicBezTo>
                    <a:pt x="3659" y="4286"/>
                    <a:pt x="3860" y="4487"/>
                    <a:pt x="4060" y="4487"/>
                  </a:cubicBezTo>
                  <a:cubicBezTo>
                    <a:pt x="4286" y="4487"/>
                    <a:pt x="4487" y="4286"/>
                    <a:pt x="4487" y="4086"/>
                  </a:cubicBezTo>
                  <a:cubicBezTo>
                    <a:pt x="4487" y="1780"/>
                    <a:pt x="2707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16" name="Google Shape;488;p51"/>
            <p:cNvSpPr/>
            <p:nvPr/>
          </p:nvSpPr>
          <p:spPr>
            <a:xfrm>
              <a:off x="3555625" y="1792300"/>
              <a:ext cx="99025" cy="20700"/>
            </a:xfrm>
            <a:custGeom>
              <a:avLst/>
              <a:gdLst/>
              <a:ahLst/>
              <a:cxnLst/>
              <a:rect l="l" t="t" r="r" b="b"/>
              <a:pathLst>
                <a:path w="3961" h="828" extrusionOk="0">
                  <a:moveTo>
                    <a:pt x="427" y="0"/>
                  </a:moveTo>
                  <a:cubicBezTo>
                    <a:pt x="101" y="0"/>
                    <a:pt x="1" y="201"/>
                    <a:pt x="1" y="427"/>
                  </a:cubicBezTo>
                  <a:cubicBezTo>
                    <a:pt x="1" y="627"/>
                    <a:pt x="101" y="828"/>
                    <a:pt x="427" y="828"/>
                  </a:cubicBezTo>
                  <a:lnTo>
                    <a:pt x="3560" y="828"/>
                  </a:lnTo>
                  <a:cubicBezTo>
                    <a:pt x="3760" y="828"/>
                    <a:pt x="3961" y="627"/>
                    <a:pt x="3961" y="427"/>
                  </a:cubicBezTo>
                  <a:cubicBezTo>
                    <a:pt x="3961" y="201"/>
                    <a:pt x="3760" y="0"/>
                    <a:pt x="35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17" name="Google Shape;489;p51"/>
            <p:cNvSpPr/>
            <p:nvPr/>
          </p:nvSpPr>
          <p:spPr>
            <a:xfrm>
              <a:off x="3996750" y="1792300"/>
              <a:ext cx="99000" cy="20700"/>
            </a:xfrm>
            <a:custGeom>
              <a:avLst/>
              <a:gdLst/>
              <a:ahLst/>
              <a:cxnLst/>
              <a:rect l="l" t="t" r="r" b="b"/>
              <a:pathLst>
                <a:path w="3960" h="828" extrusionOk="0">
                  <a:moveTo>
                    <a:pt x="426" y="0"/>
                  </a:moveTo>
                  <a:cubicBezTo>
                    <a:pt x="100" y="0"/>
                    <a:pt x="0" y="201"/>
                    <a:pt x="0" y="427"/>
                  </a:cubicBezTo>
                  <a:cubicBezTo>
                    <a:pt x="0" y="627"/>
                    <a:pt x="100" y="828"/>
                    <a:pt x="426" y="828"/>
                  </a:cubicBezTo>
                  <a:lnTo>
                    <a:pt x="3559" y="828"/>
                  </a:lnTo>
                  <a:cubicBezTo>
                    <a:pt x="3759" y="828"/>
                    <a:pt x="3960" y="627"/>
                    <a:pt x="3960" y="427"/>
                  </a:cubicBezTo>
                  <a:cubicBezTo>
                    <a:pt x="3960" y="201"/>
                    <a:pt x="3759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18" name="Google Shape;490;p51"/>
            <p:cNvSpPr/>
            <p:nvPr/>
          </p:nvSpPr>
          <p:spPr>
            <a:xfrm>
              <a:off x="3628950" y="1921025"/>
              <a:ext cx="80850" cy="76825"/>
            </a:xfrm>
            <a:custGeom>
              <a:avLst/>
              <a:gdLst/>
              <a:ahLst/>
              <a:cxnLst/>
              <a:rect l="l" t="t" r="r" b="b"/>
              <a:pathLst>
                <a:path w="3234" h="3073" extrusionOk="0">
                  <a:moveTo>
                    <a:pt x="2670" y="0"/>
                  </a:moveTo>
                  <a:cubicBezTo>
                    <a:pt x="2574" y="0"/>
                    <a:pt x="2471" y="24"/>
                    <a:pt x="2381" y="65"/>
                  </a:cubicBezTo>
                  <a:lnTo>
                    <a:pt x="201" y="2370"/>
                  </a:lnTo>
                  <a:cubicBezTo>
                    <a:pt x="0" y="2471"/>
                    <a:pt x="0" y="2796"/>
                    <a:pt x="100" y="2997"/>
                  </a:cubicBezTo>
                  <a:cubicBezTo>
                    <a:pt x="201" y="3047"/>
                    <a:pt x="332" y="3072"/>
                    <a:pt x="451" y="3072"/>
                  </a:cubicBezTo>
                  <a:cubicBezTo>
                    <a:pt x="570" y="3072"/>
                    <a:pt x="677" y="3047"/>
                    <a:pt x="727" y="2997"/>
                  </a:cubicBezTo>
                  <a:lnTo>
                    <a:pt x="827" y="2997"/>
                  </a:lnTo>
                  <a:lnTo>
                    <a:pt x="3008" y="691"/>
                  </a:lnTo>
                  <a:cubicBezTo>
                    <a:pt x="3233" y="591"/>
                    <a:pt x="3233" y="290"/>
                    <a:pt x="3008" y="190"/>
                  </a:cubicBezTo>
                  <a:cubicBezTo>
                    <a:pt x="2948" y="55"/>
                    <a:pt x="2815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19" name="Google Shape;491;p51"/>
            <p:cNvSpPr/>
            <p:nvPr/>
          </p:nvSpPr>
          <p:spPr>
            <a:xfrm>
              <a:off x="3942225" y="1610125"/>
              <a:ext cx="78350" cy="75050"/>
            </a:xfrm>
            <a:custGeom>
              <a:avLst/>
              <a:gdLst/>
              <a:ahLst/>
              <a:cxnLst/>
              <a:rect l="l" t="t" r="r" b="b"/>
              <a:pathLst>
                <a:path w="3134" h="3002" extrusionOk="0">
                  <a:moveTo>
                    <a:pt x="2617" y="0"/>
                  </a:moveTo>
                  <a:cubicBezTo>
                    <a:pt x="2526" y="0"/>
                    <a:pt x="2444" y="32"/>
                    <a:pt x="2382" y="94"/>
                  </a:cubicBezTo>
                  <a:lnTo>
                    <a:pt x="101" y="2275"/>
                  </a:lnTo>
                  <a:cubicBezTo>
                    <a:pt x="1" y="2475"/>
                    <a:pt x="1" y="2701"/>
                    <a:pt x="101" y="2901"/>
                  </a:cubicBezTo>
                  <a:cubicBezTo>
                    <a:pt x="201" y="3002"/>
                    <a:pt x="301" y="3002"/>
                    <a:pt x="402" y="3002"/>
                  </a:cubicBezTo>
                  <a:cubicBezTo>
                    <a:pt x="502" y="3002"/>
                    <a:pt x="727" y="3002"/>
                    <a:pt x="727" y="2901"/>
                  </a:cubicBezTo>
                  <a:lnTo>
                    <a:pt x="2908" y="721"/>
                  </a:lnTo>
                  <a:cubicBezTo>
                    <a:pt x="3133" y="495"/>
                    <a:pt x="3133" y="195"/>
                    <a:pt x="2908" y="94"/>
                  </a:cubicBezTo>
                  <a:cubicBezTo>
                    <a:pt x="2808" y="32"/>
                    <a:pt x="2707" y="0"/>
                    <a:pt x="26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20" name="Google Shape;492;p51"/>
            <p:cNvSpPr/>
            <p:nvPr/>
          </p:nvSpPr>
          <p:spPr>
            <a:xfrm>
              <a:off x="3942225" y="1920750"/>
              <a:ext cx="80850" cy="77950"/>
            </a:xfrm>
            <a:custGeom>
              <a:avLst/>
              <a:gdLst/>
              <a:ahLst/>
              <a:cxnLst/>
              <a:rect l="l" t="t" r="r" b="b"/>
              <a:pathLst>
                <a:path w="3234" h="3118" extrusionOk="0">
                  <a:moveTo>
                    <a:pt x="452" y="0"/>
                  </a:moveTo>
                  <a:cubicBezTo>
                    <a:pt x="333" y="0"/>
                    <a:pt x="201" y="25"/>
                    <a:pt x="101" y="76"/>
                  </a:cubicBezTo>
                  <a:cubicBezTo>
                    <a:pt x="1" y="201"/>
                    <a:pt x="1" y="502"/>
                    <a:pt x="101" y="702"/>
                  </a:cubicBezTo>
                  <a:lnTo>
                    <a:pt x="2382" y="2908"/>
                  </a:lnTo>
                  <a:cubicBezTo>
                    <a:pt x="2459" y="3032"/>
                    <a:pt x="2603" y="3117"/>
                    <a:pt x="2726" y="3117"/>
                  </a:cubicBezTo>
                  <a:cubicBezTo>
                    <a:pt x="2802" y="3117"/>
                    <a:pt x="2870" y="3084"/>
                    <a:pt x="2908" y="3008"/>
                  </a:cubicBezTo>
                  <a:cubicBezTo>
                    <a:pt x="3133" y="2908"/>
                    <a:pt x="3234" y="2582"/>
                    <a:pt x="3008" y="2482"/>
                  </a:cubicBezTo>
                  <a:lnTo>
                    <a:pt x="2908" y="2381"/>
                  </a:lnTo>
                  <a:lnTo>
                    <a:pt x="727" y="76"/>
                  </a:lnTo>
                  <a:cubicBezTo>
                    <a:pt x="677" y="25"/>
                    <a:pt x="571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21" name="Google Shape;493;p51"/>
            <p:cNvSpPr/>
            <p:nvPr/>
          </p:nvSpPr>
          <p:spPr>
            <a:xfrm>
              <a:off x="3631450" y="1609125"/>
              <a:ext cx="75850" cy="75200"/>
            </a:xfrm>
            <a:custGeom>
              <a:avLst/>
              <a:gdLst/>
              <a:ahLst/>
              <a:cxnLst/>
              <a:rect l="l" t="t" r="r" b="b"/>
              <a:pathLst>
                <a:path w="3034" h="3008" extrusionOk="0">
                  <a:moveTo>
                    <a:pt x="425" y="0"/>
                  </a:moveTo>
                  <a:cubicBezTo>
                    <a:pt x="287" y="0"/>
                    <a:pt x="158" y="63"/>
                    <a:pt x="101" y="134"/>
                  </a:cubicBezTo>
                  <a:cubicBezTo>
                    <a:pt x="0" y="335"/>
                    <a:pt x="0" y="535"/>
                    <a:pt x="101" y="761"/>
                  </a:cubicBezTo>
                  <a:lnTo>
                    <a:pt x="2281" y="2941"/>
                  </a:lnTo>
                  <a:cubicBezTo>
                    <a:pt x="2375" y="2983"/>
                    <a:pt x="2464" y="3007"/>
                    <a:pt x="2550" y="3007"/>
                  </a:cubicBezTo>
                  <a:cubicBezTo>
                    <a:pt x="2673" y="3007"/>
                    <a:pt x="2790" y="2959"/>
                    <a:pt x="2908" y="2841"/>
                  </a:cubicBezTo>
                  <a:cubicBezTo>
                    <a:pt x="3033" y="2741"/>
                    <a:pt x="3033" y="2515"/>
                    <a:pt x="2908" y="2315"/>
                  </a:cubicBezTo>
                  <a:lnTo>
                    <a:pt x="727" y="134"/>
                  </a:lnTo>
                  <a:cubicBezTo>
                    <a:pt x="641" y="37"/>
                    <a:pt x="530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  <p:sp>
          <p:nvSpPr>
            <p:cNvPr id="22" name="Google Shape;494;p51"/>
            <p:cNvSpPr/>
            <p:nvPr/>
          </p:nvSpPr>
          <p:spPr>
            <a:xfrm>
              <a:off x="3813775" y="1536650"/>
              <a:ext cx="21325" cy="99025"/>
            </a:xfrm>
            <a:custGeom>
              <a:avLst/>
              <a:gdLst/>
              <a:ahLst/>
              <a:cxnLst/>
              <a:rect l="l" t="t" r="r" b="b"/>
              <a:pathLst>
                <a:path w="853" h="3961" extrusionOk="0">
                  <a:moveTo>
                    <a:pt x="427" y="1"/>
                  </a:moveTo>
                  <a:cubicBezTo>
                    <a:pt x="226" y="1"/>
                    <a:pt x="1" y="201"/>
                    <a:pt x="1" y="402"/>
                  </a:cubicBezTo>
                  <a:lnTo>
                    <a:pt x="1" y="3535"/>
                  </a:lnTo>
                  <a:cubicBezTo>
                    <a:pt x="1" y="3760"/>
                    <a:pt x="226" y="3961"/>
                    <a:pt x="427" y="3961"/>
                  </a:cubicBezTo>
                  <a:cubicBezTo>
                    <a:pt x="627" y="3961"/>
                    <a:pt x="853" y="3760"/>
                    <a:pt x="853" y="3535"/>
                  </a:cubicBezTo>
                  <a:lnTo>
                    <a:pt x="853" y="402"/>
                  </a:lnTo>
                  <a:cubicBezTo>
                    <a:pt x="853" y="201"/>
                    <a:pt x="627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erif Display" panose="020B0604020202020204" charset="0"/>
              </a:endParaRPr>
            </a:p>
          </p:txBody>
        </p:sp>
      </p:grpSp>
      <p:sp>
        <p:nvSpPr>
          <p:cNvPr id="23" name="Google Shape;237;p40"/>
          <p:cNvSpPr txBox="1">
            <a:spLocks noGrp="1"/>
          </p:cNvSpPr>
          <p:nvPr>
            <p:ph type="title"/>
          </p:nvPr>
        </p:nvSpPr>
        <p:spPr>
          <a:xfrm>
            <a:off x="1115353" y="869442"/>
            <a:ext cx="30288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DM Serif Display" panose="020B0604020202020204" charset="0"/>
              </a:rPr>
              <a:t>INTRODUCTION</a:t>
            </a:r>
            <a:endParaRPr sz="2000" b="0" u="none" dirty="0">
              <a:latin typeface="DM Serif Display" panose="020B0604020202020204" charset="0"/>
            </a:endParaRPr>
          </a:p>
        </p:txBody>
      </p:sp>
      <p:sp>
        <p:nvSpPr>
          <p:cNvPr id="24" name="Google Shape;237;p40"/>
          <p:cNvSpPr txBox="1">
            <a:spLocks/>
          </p:cNvSpPr>
          <p:nvPr/>
        </p:nvSpPr>
        <p:spPr>
          <a:xfrm>
            <a:off x="1433594" y="2397276"/>
            <a:ext cx="302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 smtClean="0">
                <a:latin typeface="DM Serif Display" panose="020B0604020202020204" charset="0"/>
              </a:rPr>
              <a:t>MOTIVATION</a:t>
            </a:r>
            <a:endParaRPr lang="en-US" sz="2000" dirty="0">
              <a:latin typeface="DM Serif Display" panose="020B0604020202020204" charset="0"/>
            </a:endParaRPr>
          </a:p>
        </p:txBody>
      </p:sp>
      <p:sp>
        <p:nvSpPr>
          <p:cNvPr id="25" name="Google Shape;237;p40"/>
          <p:cNvSpPr txBox="1">
            <a:spLocks/>
          </p:cNvSpPr>
          <p:nvPr/>
        </p:nvSpPr>
        <p:spPr>
          <a:xfrm>
            <a:off x="2118310" y="3947756"/>
            <a:ext cx="302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 smtClean="0">
                <a:latin typeface="DM Serif Display" panose="020B0604020202020204" charset="0"/>
              </a:rPr>
              <a:t>GOAL</a:t>
            </a:r>
            <a:endParaRPr lang="en-US" sz="2000" dirty="0">
              <a:latin typeface="DM Serif Display" panose="020B0604020202020204" charset="0"/>
            </a:endParaRPr>
          </a:p>
        </p:txBody>
      </p:sp>
      <p:grpSp>
        <p:nvGrpSpPr>
          <p:cNvPr id="26" name="Google Shape;10206;p83"/>
          <p:cNvGrpSpPr/>
          <p:nvPr/>
        </p:nvGrpSpPr>
        <p:grpSpPr>
          <a:xfrm>
            <a:off x="1129983" y="666829"/>
            <a:ext cx="515242" cy="515242"/>
            <a:chOff x="-30064925" y="2332550"/>
            <a:chExt cx="291425" cy="291425"/>
          </a:xfrm>
          <a:solidFill>
            <a:srgbClr val="FFFFFF"/>
          </a:solidFill>
        </p:grpSpPr>
        <p:sp>
          <p:nvSpPr>
            <p:cNvPr id="27" name="Google Shape;10207;p83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28" name="Google Shape;10208;p83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29" name="Google Shape;10209;p83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DM Serif Display" panose="020B0604020202020204" charset="0"/>
              </a:endParaRPr>
            </a:p>
          </p:txBody>
        </p:sp>
      </p:grpSp>
      <p:grpSp>
        <p:nvGrpSpPr>
          <p:cNvPr id="30" name="Google Shape;1056;p74"/>
          <p:cNvGrpSpPr/>
          <p:nvPr/>
        </p:nvGrpSpPr>
        <p:grpSpPr>
          <a:xfrm>
            <a:off x="2486502" y="1331272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31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32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grpSp>
        <p:nvGrpSpPr>
          <p:cNvPr id="38" name="Google Shape;1056;p74"/>
          <p:cNvGrpSpPr/>
          <p:nvPr/>
        </p:nvGrpSpPr>
        <p:grpSpPr>
          <a:xfrm>
            <a:off x="2660038" y="1569096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39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40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34320" y="1463249"/>
            <a:ext cx="396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865"/>
                </a:solidFill>
              </a:rPr>
              <a:t>presenting an </a:t>
            </a:r>
            <a:r>
              <a:rPr lang="en-US" sz="1200" dirty="0">
                <a:solidFill>
                  <a:srgbClr val="FFC865"/>
                </a:solidFill>
              </a:rPr>
              <a:t>e</a:t>
            </a:r>
            <a:r>
              <a:rPr lang="en-US" sz="1200" dirty="0" smtClean="0">
                <a:solidFill>
                  <a:srgbClr val="FFC865"/>
                </a:solidFill>
              </a:rPr>
              <a:t>fficient </a:t>
            </a:r>
            <a:r>
              <a:rPr lang="en-US" sz="1200" dirty="0">
                <a:solidFill>
                  <a:srgbClr val="FFC865"/>
                </a:solidFill>
              </a:rPr>
              <a:t>method </a:t>
            </a:r>
            <a:r>
              <a:rPr lang="en-US" sz="1200" dirty="0" smtClean="0">
                <a:solidFill>
                  <a:srgbClr val="FFC865"/>
                </a:solidFill>
              </a:rPr>
              <a:t>for </a:t>
            </a:r>
            <a:r>
              <a:rPr lang="en-US" sz="1200" dirty="0">
                <a:solidFill>
                  <a:srgbClr val="FFC865"/>
                </a:solidFill>
              </a:rPr>
              <a:t>brain tumor detection</a:t>
            </a:r>
            <a:endParaRPr lang="en-US" sz="1200" dirty="0">
              <a:solidFill>
                <a:srgbClr val="FFC865"/>
              </a:solidFill>
              <a:latin typeface="DM Serif Display" panose="020B060402020202020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56568" y="1200334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865"/>
                </a:solidFill>
              </a:rPr>
              <a:t>one of the reason in rise of mortality among the people is BRAIN CANCER.</a:t>
            </a:r>
            <a:endParaRPr lang="en-US" sz="1200" dirty="0">
              <a:solidFill>
                <a:srgbClr val="FFC865"/>
              </a:solidFill>
              <a:latin typeface="DM Serif Display" panose="020B0604020202020204" charset="0"/>
            </a:endParaRPr>
          </a:p>
        </p:txBody>
      </p:sp>
      <p:grpSp>
        <p:nvGrpSpPr>
          <p:cNvPr id="57" name="Google Shape;1056;p74"/>
          <p:cNvGrpSpPr/>
          <p:nvPr/>
        </p:nvGrpSpPr>
        <p:grpSpPr>
          <a:xfrm>
            <a:off x="3288966" y="2900388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58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59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grpSp>
        <p:nvGrpSpPr>
          <p:cNvPr id="60" name="Google Shape;1056;p74"/>
          <p:cNvGrpSpPr/>
          <p:nvPr/>
        </p:nvGrpSpPr>
        <p:grpSpPr>
          <a:xfrm>
            <a:off x="3408424" y="3147486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61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62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582706" y="3041639"/>
            <a:ext cx="525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865"/>
                </a:solidFill>
              </a:rPr>
              <a:t>to </a:t>
            </a:r>
            <a:r>
              <a:rPr lang="en-US" sz="1200" dirty="0" smtClean="0">
                <a:solidFill>
                  <a:srgbClr val="FFC865"/>
                </a:solidFill>
              </a:rPr>
              <a:t>extract </a:t>
            </a:r>
            <a:r>
              <a:rPr lang="en-US" sz="1200" dirty="0">
                <a:solidFill>
                  <a:srgbClr val="FFC865"/>
                </a:solidFill>
              </a:rPr>
              <a:t>accurate information from these images with least error possible</a:t>
            </a:r>
            <a:endParaRPr lang="en-US" sz="1200" dirty="0">
              <a:solidFill>
                <a:srgbClr val="FFC865"/>
              </a:solidFill>
              <a:latin typeface="DM Serif Display" panose="020B060402020202020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9032" y="2792895"/>
            <a:ext cx="5085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865"/>
                </a:solidFill>
                <a:latin typeface="Abel" panose="020B0604020202020204" charset="0"/>
              </a:rPr>
              <a:t>classify if a person have tumor or not based on Brain MRI scan images .</a:t>
            </a:r>
          </a:p>
        </p:txBody>
      </p:sp>
      <p:grpSp>
        <p:nvGrpSpPr>
          <p:cNvPr id="65" name="Google Shape;1056;p74"/>
          <p:cNvGrpSpPr/>
          <p:nvPr/>
        </p:nvGrpSpPr>
        <p:grpSpPr>
          <a:xfrm>
            <a:off x="4080195" y="4372198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66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67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50261" y="4280335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865"/>
                </a:solidFill>
                <a:latin typeface="Abel" panose="020B0604020202020204" charset="0"/>
              </a:rPr>
              <a:t>B</a:t>
            </a:r>
            <a:r>
              <a:rPr lang="en-US" sz="1200" dirty="0" smtClean="0">
                <a:solidFill>
                  <a:srgbClr val="FFC865"/>
                </a:solidFill>
                <a:latin typeface="Abel" panose="020B0604020202020204" charset="0"/>
              </a:rPr>
              <a:t>uild </a:t>
            </a:r>
            <a:r>
              <a:rPr lang="en-US" sz="1200" dirty="0">
                <a:solidFill>
                  <a:srgbClr val="FFC865"/>
                </a:solidFill>
                <a:latin typeface="Abel" panose="020B0604020202020204" charset="0"/>
              </a:rPr>
              <a:t>a </a:t>
            </a:r>
            <a:r>
              <a:rPr lang="en-US" sz="1200" dirty="0" smtClean="0">
                <a:solidFill>
                  <a:srgbClr val="FFC865"/>
                </a:solidFill>
                <a:latin typeface="Abel" panose="020B0604020202020204" charset="0"/>
              </a:rPr>
              <a:t>CNN </a:t>
            </a:r>
            <a:r>
              <a:rPr lang="en-US" sz="1200" dirty="0">
                <a:solidFill>
                  <a:srgbClr val="FFC865"/>
                </a:solidFill>
                <a:latin typeface="Abel" panose="020B0604020202020204" charset="0"/>
              </a:rPr>
              <a:t>model</a:t>
            </a:r>
            <a:endParaRPr lang="en-US" sz="1200" dirty="0">
              <a:solidFill>
                <a:srgbClr val="FFC865"/>
              </a:solidFill>
              <a:latin typeface="DM Serif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5" grpId="0"/>
      <p:bldP spid="6" grpId="0"/>
      <p:bldP spid="56" grpId="0"/>
      <p:bldP spid="63" grpId="0"/>
      <p:bldP spid="64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4294967295"/>
          </p:nvPr>
        </p:nvSpPr>
        <p:spPr>
          <a:xfrm>
            <a:off x="1567000" y="2348877"/>
            <a:ext cx="14499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Training Set</a:t>
            </a:r>
          </a:p>
        </p:txBody>
      </p:sp>
      <p:cxnSp>
        <p:nvCxnSpPr>
          <p:cNvPr id="255" name="Google Shape;255;p41"/>
          <p:cNvCxnSpPr/>
          <p:nvPr/>
        </p:nvCxnSpPr>
        <p:spPr>
          <a:xfrm>
            <a:off x="1566750" y="1910077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41"/>
          <p:cNvCxnSpPr/>
          <p:nvPr/>
        </p:nvCxnSpPr>
        <p:spPr>
          <a:xfrm>
            <a:off x="3731450" y="1910102"/>
            <a:ext cx="170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1"/>
          <p:cNvCxnSpPr/>
          <p:nvPr/>
        </p:nvCxnSpPr>
        <p:spPr>
          <a:xfrm>
            <a:off x="5782575" y="1910077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50;p41"/>
          <p:cNvSpPr txBox="1">
            <a:spLocks/>
          </p:cNvSpPr>
          <p:nvPr/>
        </p:nvSpPr>
        <p:spPr>
          <a:xfrm>
            <a:off x="3799850" y="2348877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  <a:buFont typeface="Didact Gothic"/>
              <a:buNone/>
            </a:pPr>
            <a:r>
              <a:rPr lang="en-US" sz="23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Test Set</a:t>
            </a:r>
            <a:endParaRPr lang="en-US" sz="23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7" name="Google Shape;250;p41"/>
          <p:cNvSpPr txBox="1">
            <a:spLocks/>
          </p:cNvSpPr>
          <p:nvPr/>
        </p:nvSpPr>
        <p:spPr>
          <a:xfrm>
            <a:off x="5882650" y="2348877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  <a:buFont typeface="Didact Gothic"/>
              <a:buNone/>
            </a:pPr>
            <a:r>
              <a:rPr lang="en-US" sz="23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TSV File</a:t>
            </a:r>
            <a:endParaRPr lang="en-US" sz="23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5686" y="3449487"/>
            <a:ext cx="1018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200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Images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2294" y="3433429"/>
            <a:ext cx="1572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200 Images Details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ea typeface="DM Serif Display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0721" y="4694527"/>
            <a:ext cx="10941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https</a:t>
            </a:r>
            <a:r>
              <a:rPr lang="en-US" sz="1000" dirty="0" smtClean="0">
                <a:solidFill>
                  <a:srgbClr val="FFFFFF"/>
                </a:solidFill>
                <a:hlinkClick r:id="rId3"/>
              </a:rPr>
              <a:t>://</a:t>
            </a:r>
            <a:r>
              <a:rPr lang="en-US" sz="1000" dirty="0" smtClean="0">
                <a:solidFill>
                  <a:srgbClr val="FFFFFF"/>
                </a:solidFill>
                <a:hlinkClick r:id="rId4"/>
              </a:rPr>
              <a:t>Dataset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836" y="3449487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800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35" grpId="0"/>
      <p:bldP spid="37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56;p68"/>
          <p:cNvSpPr txBox="1">
            <a:spLocks noGrp="1"/>
          </p:cNvSpPr>
          <p:nvPr>
            <p:ph type="title"/>
          </p:nvPr>
        </p:nvSpPr>
        <p:spPr>
          <a:xfrm>
            <a:off x="752560" y="41887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SOME IMAGES FROM DATASET 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7095" b="4798"/>
          <a:stretch/>
        </p:blipFill>
        <p:spPr>
          <a:xfrm>
            <a:off x="1204956" y="2070256"/>
            <a:ext cx="589661" cy="607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89" b="7476"/>
          <a:stretch/>
        </p:blipFill>
        <p:spPr>
          <a:xfrm>
            <a:off x="2288994" y="2046977"/>
            <a:ext cx="491523" cy="590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r="5932" b="8859"/>
          <a:stretch/>
        </p:blipFill>
        <p:spPr>
          <a:xfrm>
            <a:off x="3274894" y="2056799"/>
            <a:ext cx="581114" cy="599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6371" b="5497"/>
          <a:stretch/>
        </p:blipFill>
        <p:spPr>
          <a:xfrm>
            <a:off x="4350385" y="2079191"/>
            <a:ext cx="627966" cy="587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" r="8776" b="4629"/>
          <a:stretch/>
        </p:blipFill>
        <p:spPr>
          <a:xfrm>
            <a:off x="5472728" y="2092259"/>
            <a:ext cx="495342" cy="572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1" b="1602"/>
          <a:stretch/>
        </p:blipFill>
        <p:spPr>
          <a:xfrm>
            <a:off x="6462447" y="2051888"/>
            <a:ext cx="589111" cy="590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r="5326" b="4471"/>
          <a:stretch/>
        </p:blipFill>
        <p:spPr>
          <a:xfrm>
            <a:off x="7545937" y="2041086"/>
            <a:ext cx="470018" cy="5915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4956" y="148696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bel" panose="020B0604020202020204" charset="0"/>
              </a:rPr>
              <a:t>No Tumor (400 images)</a:t>
            </a:r>
            <a:endParaRPr lang="en-US" dirty="0">
              <a:solidFill>
                <a:srgbClr val="FFFFFF"/>
              </a:solidFill>
              <a:latin typeface="Abel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9326" y="2964436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bel" panose="020B0604020202020204" charset="0"/>
              </a:rPr>
              <a:t>With Tumor (400 images)</a:t>
            </a:r>
            <a:endParaRPr lang="en-US" dirty="0">
              <a:solidFill>
                <a:srgbClr val="FFFFFF"/>
              </a:solidFill>
              <a:latin typeface="Abel" panose="020B06040202020202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56" y="3617475"/>
            <a:ext cx="638264" cy="5906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426" r="7325" b="3080"/>
          <a:stretch/>
        </p:blipFill>
        <p:spPr>
          <a:xfrm>
            <a:off x="2333072" y="3583963"/>
            <a:ext cx="546931" cy="5640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4768" b="1633"/>
          <a:stretch/>
        </p:blipFill>
        <p:spPr>
          <a:xfrm>
            <a:off x="3369855" y="3588319"/>
            <a:ext cx="572568" cy="5809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3916" r="4397" b="-1"/>
          <a:stretch/>
        </p:blipFill>
        <p:spPr>
          <a:xfrm>
            <a:off x="4432275" y="3609639"/>
            <a:ext cx="623843" cy="567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989" r="2748" b="3696"/>
          <a:stretch/>
        </p:blipFill>
        <p:spPr>
          <a:xfrm>
            <a:off x="5545970" y="3562514"/>
            <a:ext cx="461473" cy="5811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 b="8167"/>
          <a:stretch/>
        </p:blipFill>
        <p:spPr>
          <a:xfrm>
            <a:off x="6497295" y="3527068"/>
            <a:ext cx="572874" cy="5773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8" b="6753"/>
          <a:stretch/>
        </p:blipFill>
        <p:spPr>
          <a:xfrm>
            <a:off x="7560022" y="3544791"/>
            <a:ext cx="464479" cy="577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6;p40"/>
          <p:cNvSpPr txBox="1">
            <a:spLocks noGrp="1"/>
          </p:cNvSpPr>
          <p:nvPr>
            <p:ph type="title"/>
          </p:nvPr>
        </p:nvSpPr>
        <p:spPr>
          <a:xfrm>
            <a:off x="2460661" y="399393"/>
            <a:ext cx="4074755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US" sz="4000" dirty="0"/>
              <a:t>Methodology</a:t>
            </a:r>
            <a:endParaRPr sz="4000" dirty="0"/>
          </a:p>
        </p:txBody>
      </p:sp>
      <p:grpSp>
        <p:nvGrpSpPr>
          <p:cNvPr id="35" name="Google Shape;1056;p74"/>
          <p:cNvGrpSpPr/>
          <p:nvPr/>
        </p:nvGrpSpPr>
        <p:grpSpPr>
          <a:xfrm>
            <a:off x="1106588" y="2087730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36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37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440318" y="182612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Layers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ea typeface="DM Serif Display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77289" y="2364745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Activations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ea typeface="DM Serif Display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85397" y="2903370"/>
            <a:ext cx="862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Loss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ea typeface="DM Serif Display"/>
              <a:cs typeface="Times New Roman" panose="02020603050405020304" pitchFamily="18" charset="0"/>
              <a:sym typeface="DM Serif Display"/>
            </a:endParaRPr>
          </a:p>
        </p:txBody>
      </p:sp>
      <p:grpSp>
        <p:nvGrpSpPr>
          <p:cNvPr id="42" name="Google Shape;1056;p74"/>
          <p:cNvGrpSpPr/>
          <p:nvPr/>
        </p:nvGrpSpPr>
        <p:grpSpPr>
          <a:xfrm>
            <a:off x="1134541" y="3111371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43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44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  <p:grpSp>
        <p:nvGrpSpPr>
          <p:cNvPr id="45" name="Google Shape;1056;p74"/>
          <p:cNvGrpSpPr/>
          <p:nvPr/>
        </p:nvGrpSpPr>
        <p:grpSpPr>
          <a:xfrm>
            <a:off x="1117822" y="2626355"/>
            <a:ext cx="120867" cy="107218"/>
            <a:chOff x="4929875" y="2065025"/>
            <a:chExt cx="49625" cy="44025"/>
          </a:xfrm>
          <a:solidFill>
            <a:srgbClr val="FFC865"/>
          </a:solidFill>
        </p:grpSpPr>
        <p:sp>
          <p:nvSpPr>
            <p:cNvPr id="46" name="Google Shape;1057;p74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  <p:sp>
          <p:nvSpPr>
            <p:cNvPr id="47" name="Google Shape;1058;p74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C865"/>
                </a:solidFill>
                <a:latin typeface="DM Serif Display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66" y="191438"/>
            <a:ext cx="7742400" cy="656400"/>
          </a:xfrm>
        </p:spPr>
        <p:txBody>
          <a:bodyPr/>
          <a:lstStyle/>
          <a:p>
            <a:r>
              <a:rPr lang="en-US" sz="2400" dirty="0">
                <a:ln w="0"/>
                <a:solidFill>
                  <a:srgbClr val="FFC86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Five-Layer CNN developed for tumor detection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0204" y="4429885"/>
            <a:ext cx="7730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865"/>
                </a:solidFill>
              </a:rPr>
              <a:t>Fig 18: Proposed Methodology for tumor detection using 5-Layer Convolutional Neural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500" y="2203002"/>
            <a:ext cx="656705" cy="30757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9026" y="1227371"/>
            <a:ext cx="415639" cy="27847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0468" y="1486135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70467" y="1827238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068141" y="2288208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070912" y="2452682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063985" y="2652171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85706" y="2826820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78779" y="3167923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85706" y="3498002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21576" y="2351286"/>
            <a:ext cx="464082" cy="488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10133" y="1255221"/>
            <a:ext cx="415639" cy="27847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01575" y="1513985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01574" y="1855088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3099248" y="2316058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102019" y="2480532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3095092" y="2680021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6813" y="2854670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9886" y="3195773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6813" y="3525852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52695" y="1250231"/>
            <a:ext cx="415639" cy="27847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44137" y="1508995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44136" y="1850098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141810" y="2311068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144581" y="2475542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4137654" y="2675031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59375" y="2849680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52448" y="3190783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9375" y="3520862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25039" y="1255221"/>
            <a:ext cx="415639" cy="27847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16481" y="1513985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16480" y="1855088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5214154" y="2316058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5216925" y="2480532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5209998" y="2680021"/>
            <a:ext cx="45720" cy="45720"/>
          </a:xfrm>
          <a:prstGeom prst="flowChartConnector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31719" y="2854670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24792" y="3195773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131719" y="3525852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74276" y="1255221"/>
            <a:ext cx="415639" cy="27847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274029" y="2406534"/>
            <a:ext cx="216131" cy="22444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054742" y="2200015"/>
            <a:ext cx="656705" cy="30757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666" y="2190806"/>
            <a:ext cx="805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Input images </a:t>
            </a:r>
          </a:p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64*64*3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39945" y="2237238"/>
            <a:ext cx="49564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42820" y="841945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Max Pooling  </a:t>
            </a:r>
          </a:p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31*31*32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22934" y="847336"/>
            <a:ext cx="78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Convolution  </a:t>
            </a:r>
          </a:p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64*64*32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3118" y="872079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Flatten  </a:t>
            </a:r>
          </a:p>
          <a:p>
            <a:pPr algn="ctr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7383" y="872079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Dense 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</a:rPr>
              <a:t>2</a:t>
            </a:r>
            <a:r>
              <a:rPr lang="en-US" sz="800" dirty="0" smtClean="0">
                <a:solidFill>
                  <a:srgbClr val="FFFFFF"/>
                </a:solidFill>
              </a:rPr>
              <a:t>  </a:t>
            </a:r>
          </a:p>
          <a:p>
            <a:pPr algn="ctr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65675" y="84194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Dense </a:t>
            </a:r>
          </a:p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128  </a:t>
            </a:r>
          </a:p>
          <a:p>
            <a:pPr algn="ctr"/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311644" y="2356417"/>
            <a:ext cx="579995" cy="2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314737" y="2358861"/>
            <a:ext cx="637640" cy="244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368016" y="2351286"/>
            <a:ext cx="627241" cy="1246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70460" y="2358384"/>
            <a:ext cx="703816" cy="47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1"/>
          </p:cNvCxnSpPr>
          <p:nvPr/>
        </p:nvCxnSpPr>
        <p:spPr>
          <a:xfrm>
            <a:off x="6612770" y="2353254"/>
            <a:ext cx="441972" cy="547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0" grpId="0" animBg="1"/>
      <p:bldP spid="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8" grpId="0" animBg="1"/>
      <p:bldP spid="79" grpId="0" animBg="1"/>
      <p:bldP spid="11" grpId="0"/>
      <p:bldP spid="80" grpId="0"/>
      <p:bldP spid="81" grpId="0"/>
      <p:bldP spid="82" grpId="0"/>
      <p:bldP spid="83" grpId="0"/>
      <p:bldP spid="84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/>
          <p:nvPr/>
        </p:nvSpPr>
        <p:spPr>
          <a:xfrm>
            <a:off x="1513114" y="1547310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1"/>
          <p:cNvSpPr/>
          <p:nvPr/>
        </p:nvSpPr>
        <p:spPr>
          <a:xfrm>
            <a:off x="4016011" y="1961449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Relu</a:t>
            </a:r>
            <a:endParaRPr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4046867" y="2907774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Softmax</a:t>
            </a:r>
            <a:endParaRPr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6304700" y="3027210"/>
            <a:ext cx="2267889" cy="28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dirty="0" err="1" smtClean="0">
                <a:solidFill>
                  <a:srgbClr val="FFFFFF"/>
                </a:solidFill>
              </a:rPr>
              <a:t>ategorical_crossentropy</a:t>
            </a:r>
            <a:endParaRPr lang="en-US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1698401" y="1632203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Convolution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1701164" y="2119949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Pooling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1717333" y="2523517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Flattening</a:t>
            </a:r>
          </a:p>
        </p:txBody>
      </p:sp>
      <p:sp>
        <p:nvSpPr>
          <p:cNvPr id="503" name="Google Shape;503;p51"/>
          <p:cNvSpPr/>
          <p:nvPr/>
        </p:nvSpPr>
        <p:spPr>
          <a:xfrm>
            <a:off x="3763650" y="2022649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5964857" y="2976174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1951774" y="3396524"/>
            <a:ext cx="1167475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 dirty="0" smtClean="0">
                <a:solidFill>
                  <a:schemeClr val="dk1"/>
                </a:solidFill>
                <a:latin typeface="DM Serif Display"/>
                <a:sym typeface="DM Serif Display"/>
              </a:rPr>
              <a:t>Layers</a:t>
            </a:r>
            <a:endParaRPr sz="1000" dirty="0"/>
          </a:p>
        </p:txBody>
      </p:sp>
      <p:sp>
        <p:nvSpPr>
          <p:cNvPr id="506" name="Google Shape;506;p51"/>
          <p:cNvSpPr/>
          <p:nvPr/>
        </p:nvSpPr>
        <p:spPr>
          <a:xfrm>
            <a:off x="4211025" y="3396524"/>
            <a:ext cx="1173286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DM Serif Display"/>
                <a:sym typeface="DM Serif Display"/>
              </a:rPr>
              <a:t>Activation</a:t>
            </a:r>
            <a:endParaRPr sz="1000" dirty="0"/>
          </a:p>
        </p:txBody>
      </p:sp>
      <p:sp>
        <p:nvSpPr>
          <p:cNvPr id="507" name="Google Shape;507;p51"/>
          <p:cNvSpPr/>
          <p:nvPr/>
        </p:nvSpPr>
        <p:spPr>
          <a:xfrm>
            <a:off x="6470274" y="3396524"/>
            <a:ext cx="1165499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DM Serif Display"/>
                <a:sym typeface="DM Serif Display"/>
              </a:rPr>
              <a:t>Loss</a:t>
            </a:r>
            <a:endParaRPr sz="1000" dirty="0"/>
          </a:p>
        </p:txBody>
      </p:sp>
      <p:cxnSp>
        <p:nvCxnSpPr>
          <p:cNvPr id="508" name="Google Shape;508;p51"/>
          <p:cNvCxnSpPr>
            <a:stCxn id="481" idx="3"/>
            <a:endCxn id="505" idx="1"/>
          </p:cNvCxnSpPr>
          <p:nvPr/>
        </p:nvCxnSpPr>
        <p:spPr>
          <a:xfrm rot="16200000" flipH="1">
            <a:off x="928871" y="2394802"/>
            <a:ext cx="1995464" cy="634079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1"/>
          <p:cNvCxnSpPr>
            <a:stCxn id="503" idx="3"/>
            <a:endCxn id="506" idx="1"/>
          </p:cNvCxnSpPr>
          <p:nvPr/>
        </p:nvCxnSpPr>
        <p:spPr>
          <a:xfrm rot="16200000" flipH="1">
            <a:off x="3422161" y="2627387"/>
            <a:ext cx="1520125" cy="644247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51"/>
          <p:cNvCxnSpPr>
            <a:stCxn id="504" idx="3"/>
            <a:endCxn id="507" idx="1"/>
          </p:cNvCxnSpPr>
          <p:nvPr/>
        </p:nvCxnSpPr>
        <p:spPr>
          <a:xfrm rot="16200000" flipH="1">
            <a:off x="6128178" y="3076103"/>
            <a:ext cx="566600" cy="700342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51"/>
          <p:cNvSpPr/>
          <p:nvPr/>
        </p:nvSpPr>
        <p:spPr>
          <a:xfrm>
            <a:off x="1508213" y="2575612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1"/>
          <p:cNvSpPr/>
          <p:nvPr/>
        </p:nvSpPr>
        <p:spPr>
          <a:xfrm>
            <a:off x="1508213" y="3052374"/>
            <a:ext cx="192900" cy="166800"/>
          </a:xfrm>
          <a:prstGeom prst="triangle">
            <a:avLst>
              <a:gd name="adj" fmla="val 50000"/>
            </a:avLst>
          </a:prstGeom>
          <a:solidFill>
            <a:srgbClr val="C9B18E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1"/>
          <p:cNvSpPr/>
          <p:nvPr/>
        </p:nvSpPr>
        <p:spPr>
          <a:xfrm>
            <a:off x="3763650" y="2976174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36;p40"/>
          <p:cNvSpPr txBox="1">
            <a:spLocks noGrp="1"/>
          </p:cNvSpPr>
          <p:nvPr>
            <p:ph type="title"/>
          </p:nvPr>
        </p:nvSpPr>
        <p:spPr>
          <a:xfrm>
            <a:off x="3085633" y="387999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55" name="Google Shape;511;p51"/>
          <p:cNvSpPr/>
          <p:nvPr/>
        </p:nvSpPr>
        <p:spPr>
          <a:xfrm>
            <a:off x="1514446" y="2052666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02;p51"/>
          <p:cNvSpPr/>
          <p:nvPr/>
        </p:nvSpPr>
        <p:spPr>
          <a:xfrm>
            <a:off x="1681470" y="3020010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Dense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312</Words>
  <Application>Microsoft Office PowerPoint</Application>
  <PresentationFormat>On-screen Show (16:9)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Abel</vt:lpstr>
      <vt:lpstr>Arial</vt:lpstr>
      <vt:lpstr>Roboto</vt:lpstr>
      <vt:lpstr>DM Serif Display</vt:lpstr>
      <vt:lpstr>Times New Roman</vt:lpstr>
      <vt:lpstr>Muli</vt:lpstr>
      <vt:lpstr>Didact Gothic</vt:lpstr>
      <vt:lpstr>Darkle Slideshow by Slidesgo</vt:lpstr>
      <vt:lpstr>PowerPoint Presentation</vt:lpstr>
      <vt:lpstr>PowerPoint Presentation</vt:lpstr>
      <vt:lpstr>TABLE OF CONTANT</vt:lpstr>
      <vt:lpstr>INTRODUCTION</vt:lpstr>
      <vt:lpstr>DATASET</vt:lpstr>
      <vt:lpstr>SOME IMAGES FROM DATASET </vt:lpstr>
      <vt:lpstr>Methodology</vt:lpstr>
      <vt:lpstr>A Five-Layer CNN developed for tumor detection </vt:lpstr>
      <vt:lpstr>Methodology</vt:lpstr>
      <vt:lpstr>Workflow of the Model</vt:lpstr>
      <vt:lpstr>RESULT</vt:lpstr>
      <vt:lpstr>Thank You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</dc:creator>
  <cp:lastModifiedBy>Adila</cp:lastModifiedBy>
  <cp:revision>98</cp:revision>
  <dcterms:modified xsi:type="dcterms:W3CDTF">2021-05-03T14:27:56Z</dcterms:modified>
</cp:coreProperties>
</file>