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7ec139e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7ec139e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7ec139e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7ec139e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7ec139e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7ec139e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7ec139e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7ec139e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7ec139ea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7ec139ea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7ec139e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7ec139e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7ec139ea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7ec139ea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7ec139ea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7ec139ea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7ec139ea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7ec139ea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8909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55371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9802678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1616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95691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02866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3158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1485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0903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8312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609A9-2FEF-4942-809C-485D59059E88}"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71618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609A9-2FEF-4942-809C-485D59059E88}"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01241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609A9-2FEF-4942-809C-485D59059E88}"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23822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609A9-2FEF-4942-809C-485D59059E88}"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04524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609A9-2FEF-4942-809C-485D59059E88}"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989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3609A9-2FEF-4942-809C-485D59059E88}"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057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83609A9-2FEF-4942-809C-485D59059E88}"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57436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E83609A9-2FEF-4942-809C-485D59059E88}" type="datetimeFigureOut">
              <a:rPr lang="en-IN" smtClean="0"/>
              <a:t>20-05-2023</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3111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5375" y="1665249"/>
            <a:ext cx="83169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4500" dirty="0"/>
          </a:p>
          <a:p>
            <a:pPr marL="0" lvl="0" indent="0" algn="ctr" rtl="0">
              <a:spcBef>
                <a:spcPts val="0"/>
              </a:spcBef>
              <a:spcAft>
                <a:spcPts val="0"/>
              </a:spcAft>
              <a:buNone/>
            </a:pPr>
            <a:endParaRPr sz="4500" dirty="0"/>
          </a:p>
        </p:txBody>
      </p:sp>
      <p:sp>
        <p:nvSpPr>
          <p:cNvPr id="55" name="Google Shape;55;p13"/>
          <p:cNvSpPr txBox="1">
            <a:spLocks noGrp="1"/>
          </p:cNvSpPr>
          <p:nvPr>
            <p:ph type="subTitle" idx="1"/>
          </p:nvPr>
        </p:nvSpPr>
        <p:spPr>
          <a:xfrm>
            <a:off x="311700" y="3266169"/>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solidFill>
                  <a:schemeClr val="tx1"/>
                </a:solidFill>
              </a:rPr>
              <a:t>BIG DATA ANALYTICS LAB</a:t>
            </a:r>
          </a:p>
        </p:txBody>
      </p:sp>
      <p:sp>
        <p:nvSpPr>
          <p:cNvPr id="2" name="TextBox 1">
            <a:extLst>
              <a:ext uri="{FF2B5EF4-FFF2-40B4-BE49-F238E27FC236}">
                <a16:creationId xmlns:a16="http://schemas.microsoft.com/office/drawing/2014/main" id="{EA783300-543E-0733-CA5B-1FE9B97648FE}"/>
              </a:ext>
            </a:extLst>
          </p:cNvPr>
          <p:cNvSpPr txBox="1"/>
          <p:nvPr/>
        </p:nvSpPr>
        <p:spPr>
          <a:xfrm>
            <a:off x="1211766" y="2279362"/>
            <a:ext cx="6720468" cy="584775"/>
          </a:xfrm>
          <a:prstGeom prst="rect">
            <a:avLst/>
          </a:prstGeom>
          <a:noFill/>
        </p:spPr>
        <p:txBody>
          <a:bodyPr wrap="square" rtlCol="0">
            <a:spAutoFit/>
          </a:bodyPr>
          <a:lstStyle/>
          <a:p>
            <a:pPr algn="ctr"/>
            <a:r>
              <a:rPr lang="en-US" sz="3200" u="sng" dirty="0"/>
              <a:t>SOFTWARE ENGINEERING</a:t>
            </a:r>
            <a:endParaRPr lang="en-IN" sz="3200" u="sng" dirty="0"/>
          </a:p>
        </p:txBody>
      </p:sp>
      <p:pic>
        <p:nvPicPr>
          <p:cNvPr id="4" name="Picture 3">
            <a:extLst>
              <a:ext uri="{FF2B5EF4-FFF2-40B4-BE49-F238E27FC236}">
                <a16:creationId xmlns:a16="http://schemas.microsoft.com/office/drawing/2014/main" id="{80E014F6-C202-7738-4B4E-518D752F4E35}"/>
              </a:ext>
            </a:extLst>
          </p:cNvPr>
          <p:cNvPicPr>
            <a:picLocks noChangeAspect="1"/>
          </p:cNvPicPr>
          <p:nvPr/>
        </p:nvPicPr>
        <p:blipFill>
          <a:blip r:embed="rId3"/>
          <a:stretch>
            <a:fillRect/>
          </a:stretch>
        </p:blipFill>
        <p:spPr>
          <a:xfrm>
            <a:off x="3771540" y="272154"/>
            <a:ext cx="1600920" cy="1600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Acknowledgement</a:t>
            </a:r>
            <a:endParaRPr u="sng" dirty="0"/>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I would like to express my heartfelt gratitude to Ashutosh, our esteemed M.Tech TA and PhD mentor. Their unwavering support and guidance have been invaluable throughout our academic journey.</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Ashutosh's dedication to their role as a teaching assistant and mentor has truly made a significant impact on our learning experience. Their willingness to go above and beyond to ensure our understanding and growth is commendable.</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Content</a:t>
            </a:r>
            <a:endParaRPr u="sng"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95000"/>
              </a:lnSpc>
              <a:buSzPts val="770"/>
            </a:pPr>
            <a:r>
              <a:rPr lang="en" sz="1560" dirty="0">
                <a:solidFill>
                  <a:schemeClr val="tx1"/>
                </a:solidFill>
              </a:rPr>
              <a:t>Introduction</a:t>
            </a:r>
            <a:endParaRPr sz="1560" dirty="0">
              <a:solidFill>
                <a:schemeClr val="tx1"/>
              </a:solidFill>
            </a:endParaRPr>
          </a:p>
          <a:p>
            <a:pPr marL="285750" indent="-285750">
              <a:lnSpc>
                <a:spcPct val="95000"/>
              </a:lnSpc>
              <a:spcBef>
                <a:spcPts val="1200"/>
              </a:spcBef>
              <a:buSzPts val="770"/>
            </a:pPr>
            <a:r>
              <a:rPr lang="en" sz="1560" dirty="0">
                <a:solidFill>
                  <a:schemeClr val="tx1"/>
                </a:solidFill>
              </a:rPr>
              <a:t>Purpose</a:t>
            </a:r>
            <a:endParaRPr sz="1560" dirty="0">
              <a:solidFill>
                <a:schemeClr val="tx1"/>
              </a:solidFill>
            </a:endParaRPr>
          </a:p>
          <a:p>
            <a:pPr marL="285750" indent="-285750">
              <a:lnSpc>
                <a:spcPct val="95000"/>
              </a:lnSpc>
              <a:spcBef>
                <a:spcPts val="1200"/>
              </a:spcBef>
              <a:buSzPts val="770"/>
            </a:pPr>
            <a:r>
              <a:rPr lang="en" sz="1560" dirty="0">
                <a:solidFill>
                  <a:schemeClr val="tx1"/>
                </a:solidFill>
              </a:rPr>
              <a:t>Scope</a:t>
            </a:r>
            <a:endParaRPr sz="1560" dirty="0">
              <a:solidFill>
                <a:schemeClr val="tx1"/>
              </a:solidFill>
            </a:endParaRPr>
          </a:p>
          <a:p>
            <a:pPr marL="285750" indent="-285750">
              <a:lnSpc>
                <a:spcPct val="95000"/>
              </a:lnSpc>
              <a:spcBef>
                <a:spcPts val="1200"/>
              </a:spcBef>
              <a:buSzPts val="770"/>
            </a:pPr>
            <a:r>
              <a:rPr lang="en" sz="1560" dirty="0">
                <a:solidFill>
                  <a:schemeClr val="tx1"/>
                </a:solidFill>
              </a:rPr>
              <a:t>People</a:t>
            </a:r>
            <a:endParaRPr sz="1560" dirty="0">
              <a:solidFill>
                <a:schemeClr val="tx1"/>
              </a:solidFill>
            </a:endParaRPr>
          </a:p>
          <a:p>
            <a:pPr marL="285750" indent="-285750">
              <a:lnSpc>
                <a:spcPct val="95000"/>
              </a:lnSpc>
              <a:spcBef>
                <a:spcPts val="1200"/>
              </a:spcBef>
              <a:buSzPts val="770"/>
            </a:pPr>
            <a:r>
              <a:rPr lang="en" sz="1560" dirty="0">
                <a:solidFill>
                  <a:schemeClr val="tx1"/>
                </a:solidFill>
              </a:rPr>
              <a:t>Conference</a:t>
            </a:r>
            <a:endParaRPr sz="1560" dirty="0">
              <a:solidFill>
                <a:schemeClr val="tx1"/>
              </a:solidFill>
            </a:endParaRPr>
          </a:p>
          <a:p>
            <a:pPr marL="285750" indent="-285750">
              <a:lnSpc>
                <a:spcPct val="95000"/>
              </a:lnSpc>
              <a:spcBef>
                <a:spcPts val="1200"/>
              </a:spcBef>
              <a:buSzPts val="770"/>
            </a:pPr>
            <a:r>
              <a:rPr lang="en" sz="1560" dirty="0">
                <a:solidFill>
                  <a:schemeClr val="tx1"/>
                </a:solidFill>
              </a:rPr>
              <a:t>Profile</a:t>
            </a:r>
            <a:endParaRPr sz="1560" dirty="0">
              <a:solidFill>
                <a:schemeClr val="tx1"/>
              </a:solidFill>
            </a:endParaRPr>
          </a:p>
          <a:p>
            <a:pPr marL="285750" indent="-285750">
              <a:lnSpc>
                <a:spcPct val="95000"/>
              </a:lnSpc>
              <a:spcBef>
                <a:spcPts val="1200"/>
              </a:spcBef>
              <a:buSzPts val="770"/>
            </a:pPr>
            <a:r>
              <a:rPr lang="en" sz="1560" dirty="0">
                <a:solidFill>
                  <a:schemeClr val="tx1"/>
                </a:solidFill>
              </a:rPr>
              <a:t>Security</a:t>
            </a:r>
            <a:endParaRPr sz="1560" dirty="0">
              <a:solidFill>
                <a:schemeClr val="tx1"/>
              </a:solidFill>
            </a:endParaRPr>
          </a:p>
          <a:p>
            <a:pPr marL="285750" indent="-285750">
              <a:lnSpc>
                <a:spcPct val="95000"/>
              </a:lnSpc>
              <a:spcBef>
                <a:spcPts val="1200"/>
              </a:spcBef>
              <a:buSzPts val="770"/>
            </a:pPr>
            <a:r>
              <a:rPr lang="en" sz="1560" dirty="0">
                <a:solidFill>
                  <a:schemeClr val="tx1"/>
                </a:solidFill>
              </a:rPr>
              <a:t>Conclusion</a:t>
            </a:r>
            <a:endParaRPr sz="1560" dirty="0">
              <a:solidFill>
                <a:schemeClr val="tx1"/>
              </a:solidFill>
            </a:endParaRPr>
          </a:p>
          <a:p>
            <a:pPr marL="285750" indent="-285750">
              <a:lnSpc>
                <a:spcPct val="95000"/>
              </a:lnSpc>
              <a:spcBef>
                <a:spcPts val="1200"/>
              </a:spcBef>
              <a:buSzPts val="770"/>
            </a:pPr>
            <a:r>
              <a:rPr lang="en" sz="1560" dirty="0">
                <a:solidFill>
                  <a:schemeClr val="tx1"/>
                </a:solidFill>
              </a:rPr>
              <a:t>Acknowledgement</a:t>
            </a:r>
            <a:endParaRPr sz="1560" dirty="0">
              <a:solidFill>
                <a:schemeClr val="tx1"/>
              </a:solidFill>
            </a:endParaRPr>
          </a:p>
          <a:p>
            <a:pPr marL="0" lvl="0" indent="0" algn="l" rtl="0">
              <a:lnSpc>
                <a:spcPct val="95000"/>
              </a:lnSpc>
              <a:spcBef>
                <a:spcPts val="1200"/>
              </a:spcBef>
              <a:spcAft>
                <a:spcPts val="1200"/>
              </a:spcAft>
              <a:buSzPts val="770"/>
              <a:buNone/>
            </a:pPr>
            <a:endParaRPr sz="15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Introduction</a:t>
            </a:r>
            <a:endParaRPr u="sng" dirty="0"/>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The BDA Lab project is a web-based platform developed to help the Big</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Data Analytics (BDA) lab handle personnel, conferences, and project</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enrollments more efficiently. The purpose of this project is to create an</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efficient and user-friendly system that improves lab members'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collaboration, information exchange, and project management.</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Purpose</a:t>
            </a:r>
            <a:endParaRPr u="sng" dirty="0"/>
          </a:p>
        </p:txBody>
      </p:sp>
      <p:sp>
        <p:nvSpPr>
          <p:cNvPr id="73" name="Google Shape;73;p16"/>
          <p:cNvSpPr txBox="1">
            <a:spLocks noGrp="1"/>
          </p:cNvSpPr>
          <p:nvPr>
            <p:ph type="body" idx="1"/>
          </p:nvPr>
        </p:nvSpPr>
        <p:spPr>
          <a:xfrm>
            <a:off x="311700" y="1152475"/>
            <a:ext cx="8520600" cy="384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5"/>
              <a:buNone/>
            </a:pPr>
            <a:r>
              <a:rPr lang="en" dirty="0">
                <a:solidFill>
                  <a:schemeClr val="tx1"/>
                </a:solidFill>
              </a:rPr>
              <a:t>The purpose of the software id to provide the resources available in the college to the students and researchers which will boost their productivity and help newbies gain some experience.</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Overall, the BDA Lab project seeks to provide a comprehensive platform</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for successful collaboration, information sharing, and project management</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inside the BDA lab. The platform offers effective communication, easy</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navigation, and better productivity for lab members by combining essential</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components such as the People Page, Conferences Section, Admin Page,</a:t>
            </a:r>
            <a:endParaRPr dirty="0">
              <a:solidFill>
                <a:schemeClr val="tx1"/>
              </a:solidFill>
            </a:endParaRPr>
          </a:p>
          <a:p>
            <a:pPr marL="0" lvl="0" indent="0" algn="l" rtl="0">
              <a:lnSpc>
                <a:spcPct val="100000"/>
              </a:lnSpc>
              <a:spcBef>
                <a:spcPts val="1200"/>
              </a:spcBef>
              <a:spcAft>
                <a:spcPts val="0"/>
              </a:spcAft>
              <a:buClr>
                <a:schemeClr val="dk1"/>
              </a:buClr>
              <a:buSzPts val="605"/>
              <a:buFont typeface="Arial"/>
              <a:buNone/>
            </a:pPr>
            <a:r>
              <a:rPr lang="en" dirty="0">
                <a:solidFill>
                  <a:schemeClr val="tx1"/>
                </a:solidFill>
              </a:rPr>
              <a:t>Login/Signup system, and About/Feedback sections.</a:t>
            </a:r>
            <a:endParaRPr dirty="0">
              <a:solidFill>
                <a:schemeClr val="tx1"/>
              </a:solidFill>
            </a:endParaRPr>
          </a:p>
          <a:p>
            <a:pPr marL="0" lvl="0" indent="0" algn="l" rtl="0">
              <a:lnSpc>
                <a:spcPct val="95000"/>
              </a:lnSpc>
              <a:spcBef>
                <a:spcPts val="1200"/>
              </a:spcBef>
              <a:spcAft>
                <a:spcPts val="1200"/>
              </a:spcAft>
              <a:buSzPts val="605"/>
              <a:buNone/>
            </a:pP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People</a:t>
            </a:r>
            <a:endParaRPr u="sng"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The People Page is a key component of the BDA Lab project, serving as a</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complete database of people working in the lab. Users may find the names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of all lab members, as well as their project affiliations and duties, on this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page. The goal is to encourage cooperation, improve communication, and</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increase the visibility of each individual's contributions to the lab.</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Conferences</a:t>
            </a:r>
            <a:endParaRPr u="sng"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The BDA Lab project's Conferences section is a great resource for users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looking for information about current and forthcoming conferences in the</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field of Big Data Analytics (BDA). This section includes a detailed summary</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of conferences, including dates, locations, subjects, submission deadlines,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and contact information.</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Profile</a:t>
            </a:r>
            <a:endParaRPr u="sng" dirty="0"/>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The Profile page is a complete database of people who are actively</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involved in the BDA Lab project. This page displays a full list of lab</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members, as well as their project connections and positions within the</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project. The People page encourages cooperation, simplifies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communication, and increases the exposure of each person's contributions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to the lab by highlighting the varied spectrum of people participating.</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Security</a:t>
            </a:r>
            <a:endParaRPr u="sng" dirty="0"/>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624" dirty="0">
                <a:solidFill>
                  <a:schemeClr val="tx1"/>
                </a:solidFill>
              </a:rPr>
              <a:t>Security is an important part of the BDA Lab project, as it ensures the security of user data, confidentiality, and the prevention of unauthorised access. Several considerations and methods have been adopted to preserve the system and user information in order to produce a secure Environment.</a:t>
            </a:r>
            <a:endParaRPr sz="2624" dirty="0">
              <a:solidFill>
                <a:schemeClr val="tx1"/>
              </a:solidFill>
            </a:endParaRPr>
          </a:p>
          <a:p>
            <a:pPr marL="0" lvl="0" indent="0" algn="l" rtl="0">
              <a:spcBef>
                <a:spcPts val="1200"/>
              </a:spcBef>
              <a:spcAft>
                <a:spcPts val="0"/>
              </a:spcAft>
              <a:buNone/>
            </a:pPr>
            <a:r>
              <a:rPr lang="en" sz="2624" dirty="0">
                <a:solidFill>
                  <a:schemeClr val="tx1"/>
                </a:solidFill>
              </a:rPr>
              <a:t>Furthermore, the BDA Lab project follows best practices in the industry for safe coding and application development. This involves using secure coding practices to address typical vulnerabilities such as input validation.</a:t>
            </a:r>
            <a:endParaRPr sz="2624" dirty="0">
              <a:solidFill>
                <a:schemeClr val="tx1"/>
              </a:solidFill>
            </a:endParaRP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Conclusion</a:t>
            </a:r>
            <a:endParaRPr u="sng" dirty="0"/>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tx1"/>
                </a:solidFill>
              </a:rPr>
              <a:t>Finally, the BDA Lab project provides a powerful and user-centric platform</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for Big Data Analytics collaboration, project management, and information</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exchange. The initiative encourages researchers, academics, and students</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to actively participate, interact, and contribute to the growth of Big Data</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Analytics research and development through its numerous features, secure</a:t>
            </a:r>
            <a:endParaRPr dirty="0">
              <a:solidFill>
                <a:schemeClr val="tx1"/>
              </a:solidFill>
            </a:endParaRPr>
          </a:p>
          <a:p>
            <a:pPr marL="0" lvl="0" indent="0" algn="l" rtl="0">
              <a:spcBef>
                <a:spcPts val="1200"/>
              </a:spcBef>
              <a:spcAft>
                <a:spcPts val="0"/>
              </a:spcAft>
              <a:buClr>
                <a:schemeClr val="dk1"/>
              </a:buClr>
              <a:buSzPts val="1100"/>
              <a:buFont typeface="Arial"/>
              <a:buNone/>
            </a:pPr>
            <a:r>
              <a:rPr lang="en" dirty="0">
                <a:solidFill>
                  <a:schemeClr val="tx1"/>
                </a:solidFill>
              </a:rPr>
              <a:t>authentication, and emphasis on user experience</a:t>
            </a:r>
            <a:endParaRPr dirty="0">
              <a:solidFill>
                <a:schemeClr val="tx1"/>
              </a:solidFill>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596</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 </vt:lpstr>
      <vt:lpstr>Content</vt:lpstr>
      <vt:lpstr>Introduction</vt:lpstr>
      <vt:lpstr>Purpose</vt:lpstr>
      <vt:lpstr>People</vt:lpstr>
      <vt:lpstr>Conferences</vt:lpstr>
      <vt:lpstr>Profile</vt:lpstr>
      <vt:lpstr>Security</vt:lpstr>
      <vt:lpstr>Conclusion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Shubhendra Gautam</cp:lastModifiedBy>
  <cp:revision>1</cp:revision>
  <dcterms:modified xsi:type="dcterms:W3CDTF">2023-05-20T06:00:25Z</dcterms:modified>
</cp:coreProperties>
</file>