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13CA77-4821-4D2B-9A42-B36A5B1A4831}" type="datetimeFigureOut">
              <a:rPr lang="en-IN" smtClean="0"/>
              <a:t>15-07-2024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382E4A-9930-4B91-BD35-9F4A0A90B4D5}" type="slidenum">
              <a:rPr lang="en-IN" smtClean="0"/>
              <a:t>‹#›</a:t>
            </a:fld>
            <a:endParaRPr lang="en-IN"/>
          </a:p>
        </p:txBody>
      </p:sp>
    </p:spTree>
    <p:extLst>
      <p:ext uri="{BB962C8B-B14F-4D97-AF65-F5344CB8AC3E}">
        <p14:creationId xmlns:p14="http://schemas.microsoft.com/office/powerpoint/2010/main" val="1575988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2382E4A-9930-4B91-BD35-9F4A0A90B4D5}" type="slidenum">
              <a:rPr lang="en-IN" smtClean="0"/>
              <a:t>2</a:t>
            </a:fld>
            <a:endParaRPr lang="en-IN"/>
          </a:p>
        </p:txBody>
      </p:sp>
    </p:spTree>
    <p:extLst>
      <p:ext uri="{BB962C8B-B14F-4D97-AF65-F5344CB8AC3E}">
        <p14:creationId xmlns:p14="http://schemas.microsoft.com/office/powerpoint/2010/main" val="1086931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5FD1C-5C26-B58C-924A-0A87EA8E9D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EECE180-F4D1-9F66-5899-EE8F113184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D8890D2-4A7F-E473-287A-805CCE9F695D}"/>
              </a:ext>
            </a:extLst>
          </p:cNvPr>
          <p:cNvSpPr>
            <a:spLocks noGrp="1"/>
          </p:cNvSpPr>
          <p:nvPr>
            <p:ph type="dt" sz="half" idx="10"/>
          </p:nvPr>
        </p:nvSpPr>
        <p:spPr/>
        <p:txBody>
          <a:bodyPr/>
          <a:lstStyle/>
          <a:p>
            <a:fld id="{34235757-5D12-4FF6-A5B1-5D1D0DF7A6AB}" type="datetimeFigureOut">
              <a:rPr lang="en-IN" smtClean="0"/>
              <a:t>15-07-2024</a:t>
            </a:fld>
            <a:endParaRPr lang="en-IN"/>
          </a:p>
        </p:txBody>
      </p:sp>
      <p:sp>
        <p:nvSpPr>
          <p:cNvPr id="5" name="Footer Placeholder 4">
            <a:extLst>
              <a:ext uri="{FF2B5EF4-FFF2-40B4-BE49-F238E27FC236}">
                <a16:creationId xmlns:a16="http://schemas.microsoft.com/office/drawing/2014/main" id="{8DB5E829-31E2-35DF-5F93-B9EC594269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9EA733-CB5D-042B-AA6B-79C997685E81}"/>
              </a:ext>
            </a:extLst>
          </p:cNvPr>
          <p:cNvSpPr>
            <a:spLocks noGrp="1"/>
          </p:cNvSpPr>
          <p:nvPr>
            <p:ph type="sldNum" sz="quarter" idx="12"/>
          </p:nvPr>
        </p:nvSpPr>
        <p:spPr/>
        <p:txBody>
          <a:bodyPr/>
          <a:lstStyle/>
          <a:p>
            <a:fld id="{C54BF26F-7A4E-49D2-A9BA-5D5A1E4C6879}" type="slidenum">
              <a:rPr lang="en-IN" smtClean="0"/>
              <a:t>‹#›</a:t>
            </a:fld>
            <a:endParaRPr lang="en-IN"/>
          </a:p>
        </p:txBody>
      </p:sp>
    </p:spTree>
    <p:extLst>
      <p:ext uri="{BB962C8B-B14F-4D97-AF65-F5344CB8AC3E}">
        <p14:creationId xmlns:p14="http://schemas.microsoft.com/office/powerpoint/2010/main" val="302591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A702-94F5-353F-2C3D-9A6E1786474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F899F6-2FE7-EBF6-4972-EF2B397A76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F9E03D-1D5C-B30E-CD60-74B5881CE36D}"/>
              </a:ext>
            </a:extLst>
          </p:cNvPr>
          <p:cNvSpPr>
            <a:spLocks noGrp="1"/>
          </p:cNvSpPr>
          <p:nvPr>
            <p:ph type="dt" sz="half" idx="10"/>
          </p:nvPr>
        </p:nvSpPr>
        <p:spPr/>
        <p:txBody>
          <a:bodyPr/>
          <a:lstStyle/>
          <a:p>
            <a:fld id="{34235757-5D12-4FF6-A5B1-5D1D0DF7A6AB}" type="datetimeFigureOut">
              <a:rPr lang="en-IN" smtClean="0"/>
              <a:t>15-07-2024</a:t>
            </a:fld>
            <a:endParaRPr lang="en-IN"/>
          </a:p>
        </p:txBody>
      </p:sp>
      <p:sp>
        <p:nvSpPr>
          <p:cNvPr id="5" name="Footer Placeholder 4">
            <a:extLst>
              <a:ext uri="{FF2B5EF4-FFF2-40B4-BE49-F238E27FC236}">
                <a16:creationId xmlns:a16="http://schemas.microsoft.com/office/drawing/2014/main" id="{D40ED649-2051-4C52-B1C4-BC945162E1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067874-9F76-B4D6-5BC0-20C61FFBBB7D}"/>
              </a:ext>
            </a:extLst>
          </p:cNvPr>
          <p:cNvSpPr>
            <a:spLocks noGrp="1"/>
          </p:cNvSpPr>
          <p:nvPr>
            <p:ph type="sldNum" sz="quarter" idx="12"/>
          </p:nvPr>
        </p:nvSpPr>
        <p:spPr/>
        <p:txBody>
          <a:bodyPr/>
          <a:lstStyle/>
          <a:p>
            <a:fld id="{C54BF26F-7A4E-49D2-A9BA-5D5A1E4C6879}" type="slidenum">
              <a:rPr lang="en-IN" smtClean="0"/>
              <a:t>‹#›</a:t>
            </a:fld>
            <a:endParaRPr lang="en-IN"/>
          </a:p>
        </p:txBody>
      </p:sp>
    </p:spTree>
    <p:extLst>
      <p:ext uri="{BB962C8B-B14F-4D97-AF65-F5344CB8AC3E}">
        <p14:creationId xmlns:p14="http://schemas.microsoft.com/office/powerpoint/2010/main" val="3494225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308489-6F2C-70A5-C5E5-44EA65129A6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770C41-0817-D57B-9F91-8BAF1ED247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F32D94-CE0D-DAC8-39A0-EDB34112E693}"/>
              </a:ext>
            </a:extLst>
          </p:cNvPr>
          <p:cNvSpPr>
            <a:spLocks noGrp="1"/>
          </p:cNvSpPr>
          <p:nvPr>
            <p:ph type="dt" sz="half" idx="10"/>
          </p:nvPr>
        </p:nvSpPr>
        <p:spPr/>
        <p:txBody>
          <a:bodyPr/>
          <a:lstStyle/>
          <a:p>
            <a:fld id="{34235757-5D12-4FF6-A5B1-5D1D0DF7A6AB}" type="datetimeFigureOut">
              <a:rPr lang="en-IN" smtClean="0"/>
              <a:t>15-07-2024</a:t>
            </a:fld>
            <a:endParaRPr lang="en-IN"/>
          </a:p>
        </p:txBody>
      </p:sp>
      <p:sp>
        <p:nvSpPr>
          <p:cNvPr id="5" name="Footer Placeholder 4">
            <a:extLst>
              <a:ext uri="{FF2B5EF4-FFF2-40B4-BE49-F238E27FC236}">
                <a16:creationId xmlns:a16="http://schemas.microsoft.com/office/drawing/2014/main" id="{A8EFB48F-B535-71D5-EF4B-C5EF97CABF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A6020E-46E4-B51D-CFEB-BFCB88C222F5}"/>
              </a:ext>
            </a:extLst>
          </p:cNvPr>
          <p:cNvSpPr>
            <a:spLocks noGrp="1"/>
          </p:cNvSpPr>
          <p:nvPr>
            <p:ph type="sldNum" sz="quarter" idx="12"/>
          </p:nvPr>
        </p:nvSpPr>
        <p:spPr/>
        <p:txBody>
          <a:bodyPr/>
          <a:lstStyle/>
          <a:p>
            <a:fld id="{C54BF26F-7A4E-49D2-A9BA-5D5A1E4C6879}" type="slidenum">
              <a:rPr lang="en-IN" smtClean="0"/>
              <a:t>‹#›</a:t>
            </a:fld>
            <a:endParaRPr lang="en-IN"/>
          </a:p>
        </p:txBody>
      </p:sp>
    </p:spTree>
    <p:extLst>
      <p:ext uri="{BB962C8B-B14F-4D97-AF65-F5344CB8AC3E}">
        <p14:creationId xmlns:p14="http://schemas.microsoft.com/office/powerpoint/2010/main" val="1422783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2C042-C0AF-E9C2-EC6E-3139D770D7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DAB98E-18BD-8177-982D-4712A34235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4C5CD5-C2D5-1FEB-6983-A6D229787015}"/>
              </a:ext>
            </a:extLst>
          </p:cNvPr>
          <p:cNvSpPr>
            <a:spLocks noGrp="1"/>
          </p:cNvSpPr>
          <p:nvPr>
            <p:ph type="dt" sz="half" idx="10"/>
          </p:nvPr>
        </p:nvSpPr>
        <p:spPr/>
        <p:txBody>
          <a:bodyPr/>
          <a:lstStyle/>
          <a:p>
            <a:fld id="{34235757-5D12-4FF6-A5B1-5D1D0DF7A6AB}" type="datetimeFigureOut">
              <a:rPr lang="en-IN" smtClean="0"/>
              <a:t>15-07-2024</a:t>
            </a:fld>
            <a:endParaRPr lang="en-IN"/>
          </a:p>
        </p:txBody>
      </p:sp>
      <p:sp>
        <p:nvSpPr>
          <p:cNvPr id="5" name="Footer Placeholder 4">
            <a:extLst>
              <a:ext uri="{FF2B5EF4-FFF2-40B4-BE49-F238E27FC236}">
                <a16:creationId xmlns:a16="http://schemas.microsoft.com/office/drawing/2014/main" id="{B70CF33A-F56F-E7E9-3215-09BBCA5F5A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108AD8-636D-43D0-618D-CD6F0D8EB3BA}"/>
              </a:ext>
            </a:extLst>
          </p:cNvPr>
          <p:cNvSpPr>
            <a:spLocks noGrp="1"/>
          </p:cNvSpPr>
          <p:nvPr>
            <p:ph type="sldNum" sz="quarter" idx="12"/>
          </p:nvPr>
        </p:nvSpPr>
        <p:spPr/>
        <p:txBody>
          <a:bodyPr/>
          <a:lstStyle/>
          <a:p>
            <a:fld id="{C54BF26F-7A4E-49D2-A9BA-5D5A1E4C6879}" type="slidenum">
              <a:rPr lang="en-IN" smtClean="0"/>
              <a:t>‹#›</a:t>
            </a:fld>
            <a:endParaRPr lang="en-IN"/>
          </a:p>
        </p:txBody>
      </p:sp>
    </p:spTree>
    <p:extLst>
      <p:ext uri="{BB962C8B-B14F-4D97-AF65-F5344CB8AC3E}">
        <p14:creationId xmlns:p14="http://schemas.microsoft.com/office/powerpoint/2010/main" val="622632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1032F-5236-E6D8-71F3-7585F851A2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38E5B48-D947-EA92-F689-CB35D5658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B9D288-F456-18F8-51DF-A7454FB9D59F}"/>
              </a:ext>
            </a:extLst>
          </p:cNvPr>
          <p:cNvSpPr>
            <a:spLocks noGrp="1"/>
          </p:cNvSpPr>
          <p:nvPr>
            <p:ph type="dt" sz="half" idx="10"/>
          </p:nvPr>
        </p:nvSpPr>
        <p:spPr/>
        <p:txBody>
          <a:bodyPr/>
          <a:lstStyle/>
          <a:p>
            <a:fld id="{34235757-5D12-4FF6-A5B1-5D1D0DF7A6AB}" type="datetimeFigureOut">
              <a:rPr lang="en-IN" smtClean="0"/>
              <a:t>15-07-2024</a:t>
            </a:fld>
            <a:endParaRPr lang="en-IN"/>
          </a:p>
        </p:txBody>
      </p:sp>
      <p:sp>
        <p:nvSpPr>
          <p:cNvPr id="5" name="Footer Placeholder 4">
            <a:extLst>
              <a:ext uri="{FF2B5EF4-FFF2-40B4-BE49-F238E27FC236}">
                <a16:creationId xmlns:a16="http://schemas.microsoft.com/office/drawing/2014/main" id="{B4B8B48D-D535-B62D-9536-F1C2023AEA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ED9858-1557-A0E3-4773-DA4BD64329EA}"/>
              </a:ext>
            </a:extLst>
          </p:cNvPr>
          <p:cNvSpPr>
            <a:spLocks noGrp="1"/>
          </p:cNvSpPr>
          <p:nvPr>
            <p:ph type="sldNum" sz="quarter" idx="12"/>
          </p:nvPr>
        </p:nvSpPr>
        <p:spPr/>
        <p:txBody>
          <a:bodyPr/>
          <a:lstStyle/>
          <a:p>
            <a:fld id="{C54BF26F-7A4E-49D2-A9BA-5D5A1E4C6879}" type="slidenum">
              <a:rPr lang="en-IN" smtClean="0"/>
              <a:t>‹#›</a:t>
            </a:fld>
            <a:endParaRPr lang="en-IN"/>
          </a:p>
        </p:txBody>
      </p:sp>
    </p:spTree>
    <p:extLst>
      <p:ext uri="{BB962C8B-B14F-4D97-AF65-F5344CB8AC3E}">
        <p14:creationId xmlns:p14="http://schemas.microsoft.com/office/powerpoint/2010/main" val="3382079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F5383-DE8F-CFAA-0C4E-D9D9C4CF34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D472C9-2039-A9D5-3F07-1A5C63B647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CC797B5-A02C-35CB-782F-9DD8AA207A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59855AE-D78C-D90F-09A2-47B867DE5D82}"/>
              </a:ext>
            </a:extLst>
          </p:cNvPr>
          <p:cNvSpPr>
            <a:spLocks noGrp="1"/>
          </p:cNvSpPr>
          <p:nvPr>
            <p:ph type="dt" sz="half" idx="10"/>
          </p:nvPr>
        </p:nvSpPr>
        <p:spPr/>
        <p:txBody>
          <a:bodyPr/>
          <a:lstStyle/>
          <a:p>
            <a:fld id="{34235757-5D12-4FF6-A5B1-5D1D0DF7A6AB}" type="datetimeFigureOut">
              <a:rPr lang="en-IN" smtClean="0"/>
              <a:t>15-07-2024</a:t>
            </a:fld>
            <a:endParaRPr lang="en-IN"/>
          </a:p>
        </p:txBody>
      </p:sp>
      <p:sp>
        <p:nvSpPr>
          <p:cNvPr id="6" name="Footer Placeholder 5">
            <a:extLst>
              <a:ext uri="{FF2B5EF4-FFF2-40B4-BE49-F238E27FC236}">
                <a16:creationId xmlns:a16="http://schemas.microsoft.com/office/drawing/2014/main" id="{83691594-59AC-FA16-505D-E09B5CB555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AFB5A3-14A2-762A-C3E3-02FED200C4DE}"/>
              </a:ext>
            </a:extLst>
          </p:cNvPr>
          <p:cNvSpPr>
            <a:spLocks noGrp="1"/>
          </p:cNvSpPr>
          <p:nvPr>
            <p:ph type="sldNum" sz="quarter" idx="12"/>
          </p:nvPr>
        </p:nvSpPr>
        <p:spPr/>
        <p:txBody>
          <a:bodyPr/>
          <a:lstStyle/>
          <a:p>
            <a:fld id="{C54BF26F-7A4E-49D2-A9BA-5D5A1E4C6879}" type="slidenum">
              <a:rPr lang="en-IN" smtClean="0"/>
              <a:t>‹#›</a:t>
            </a:fld>
            <a:endParaRPr lang="en-IN"/>
          </a:p>
        </p:txBody>
      </p:sp>
    </p:spTree>
    <p:extLst>
      <p:ext uri="{BB962C8B-B14F-4D97-AF65-F5344CB8AC3E}">
        <p14:creationId xmlns:p14="http://schemas.microsoft.com/office/powerpoint/2010/main" val="541352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F947D-F897-02A3-65BE-BC6F987FF85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EC6BE5-0606-A829-8B2B-FB69196469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2B81BB-6C0F-68DA-6A71-5912886B07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DDF3360-93F6-7E59-C397-D208A16C0C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9546AF-51B9-4B27-094A-15278887E7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217D4D3-6995-0FEB-649B-30A467D8611B}"/>
              </a:ext>
            </a:extLst>
          </p:cNvPr>
          <p:cNvSpPr>
            <a:spLocks noGrp="1"/>
          </p:cNvSpPr>
          <p:nvPr>
            <p:ph type="dt" sz="half" idx="10"/>
          </p:nvPr>
        </p:nvSpPr>
        <p:spPr/>
        <p:txBody>
          <a:bodyPr/>
          <a:lstStyle/>
          <a:p>
            <a:fld id="{34235757-5D12-4FF6-A5B1-5D1D0DF7A6AB}" type="datetimeFigureOut">
              <a:rPr lang="en-IN" smtClean="0"/>
              <a:t>15-07-2024</a:t>
            </a:fld>
            <a:endParaRPr lang="en-IN"/>
          </a:p>
        </p:txBody>
      </p:sp>
      <p:sp>
        <p:nvSpPr>
          <p:cNvPr id="8" name="Footer Placeholder 7">
            <a:extLst>
              <a:ext uri="{FF2B5EF4-FFF2-40B4-BE49-F238E27FC236}">
                <a16:creationId xmlns:a16="http://schemas.microsoft.com/office/drawing/2014/main" id="{DF200BE9-0432-E62B-F28D-0D7BF1DC6D2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9DF4704-0EDC-B565-F47C-D584F5E67F50}"/>
              </a:ext>
            </a:extLst>
          </p:cNvPr>
          <p:cNvSpPr>
            <a:spLocks noGrp="1"/>
          </p:cNvSpPr>
          <p:nvPr>
            <p:ph type="sldNum" sz="quarter" idx="12"/>
          </p:nvPr>
        </p:nvSpPr>
        <p:spPr/>
        <p:txBody>
          <a:bodyPr/>
          <a:lstStyle/>
          <a:p>
            <a:fld id="{C54BF26F-7A4E-49D2-A9BA-5D5A1E4C6879}" type="slidenum">
              <a:rPr lang="en-IN" smtClean="0"/>
              <a:t>‹#›</a:t>
            </a:fld>
            <a:endParaRPr lang="en-IN"/>
          </a:p>
        </p:txBody>
      </p:sp>
    </p:spTree>
    <p:extLst>
      <p:ext uri="{BB962C8B-B14F-4D97-AF65-F5344CB8AC3E}">
        <p14:creationId xmlns:p14="http://schemas.microsoft.com/office/powerpoint/2010/main" val="1649630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FE052-B7D9-E447-41C1-4218DFFCDAF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7846110-6E1B-919E-913F-5E084ED2B002}"/>
              </a:ext>
            </a:extLst>
          </p:cNvPr>
          <p:cNvSpPr>
            <a:spLocks noGrp="1"/>
          </p:cNvSpPr>
          <p:nvPr>
            <p:ph type="dt" sz="half" idx="10"/>
          </p:nvPr>
        </p:nvSpPr>
        <p:spPr/>
        <p:txBody>
          <a:bodyPr/>
          <a:lstStyle/>
          <a:p>
            <a:fld id="{34235757-5D12-4FF6-A5B1-5D1D0DF7A6AB}" type="datetimeFigureOut">
              <a:rPr lang="en-IN" smtClean="0"/>
              <a:t>15-07-2024</a:t>
            </a:fld>
            <a:endParaRPr lang="en-IN"/>
          </a:p>
        </p:txBody>
      </p:sp>
      <p:sp>
        <p:nvSpPr>
          <p:cNvPr id="4" name="Footer Placeholder 3">
            <a:extLst>
              <a:ext uri="{FF2B5EF4-FFF2-40B4-BE49-F238E27FC236}">
                <a16:creationId xmlns:a16="http://schemas.microsoft.com/office/drawing/2014/main" id="{A53A8C9C-6868-C92B-7E54-D52A7C22411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4B11693-3920-BA69-65A8-08DAB31E9DB6}"/>
              </a:ext>
            </a:extLst>
          </p:cNvPr>
          <p:cNvSpPr>
            <a:spLocks noGrp="1"/>
          </p:cNvSpPr>
          <p:nvPr>
            <p:ph type="sldNum" sz="quarter" idx="12"/>
          </p:nvPr>
        </p:nvSpPr>
        <p:spPr/>
        <p:txBody>
          <a:bodyPr/>
          <a:lstStyle/>
          <a:p>
            <a:fld id="{C54BF26F-7A4E-49D2-A9BA-5D5A1E4C6879}" type="slidenum">
              <a:rPr lang="en-IN" smtClean="0"/>
              <a:t>‹#›</a:t>
            </a:fld>
            <a:endParaRPr lang="en-IN"/>
          </a:p>
        </p:txBody>
      </p:sp>
    </p:spTree>
    <p:extLst>
      <p:ext uri="{BB962C8B-B14F-4D97-AF65-F5344CB8AC3E}">
        <p14:creationId xmlns:p14="http://schemas.microsoft.com/office/powerpoint/2010/main" val="1699498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A3707C-258F-26EF-1E8C-C0ADCB7EF2A0}"/>
              </a:ext>
            </a:extLst>
          </p:cNvPr>
          <p:cNvSpPr>
            <a:spLocks noGrp="1"/>
          </p:cNvSpPr>
          <p:nvPr>
            <p:ph type="dt" sz="half" idx="10"/>
          </p:nvPr>
        </p:nvSpPr>
        <p:spPr/>
        <p:txBody>
          <a:bodyPr/>
          <a:lstStyle/>
          <a:p>
            <a:fld id="{34235757-5D12-4FF6-A5B1-5D1D0DF7A6AB}" type="datetimeFigureOut">
              <a:rPr lang="en-IN" smtClean="0"/>
              <a:t>15-07-2024</a:t>
            </a:fld>
            <a:endParaRPr lang="en-IN"/>
          </a:p>
        </p:txBody>
      </p:sp>
      <p:sp>
        <p:nvSpPr>
          <p:cNvPr id="3" name="Footer Placeholder 2">
            <a:extLst>
              <a:ext uri="{FF2B5EF4-FFF2-40B4-BE49-F238E27FC236}">
                <a16:creationId xmlns:a16="http://schemas.microsoft.com/office/drawing/2014/main" id="{F128B60E-BB5E-064E-CB53-C7106060D58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FA5BFA-BB9A-984C-785E-F7F35A925DB2}"/>
              </a:ext>
            </a:extLst>
          </p:cNvPr>
          <p:cNvSpPr>
            <a:spLocks noGrp="1"/>
          </p:cNvSpPr>
          <p:nvPr>
            <p:ph type="sldNum" sz="quarter" idx="12"/>
          </p:nvPr>
        </p:nvSpPr>
        <p:spPr/>
        <p:txBody>
          <a:bodyPr/>
          <a:lstStyle/>
          <a:p>
            <a:fld id="{C54BF26F-7A4E-49D2-A9BA-5D5A1E4C6879}" type="slidenum">
              <a:rPr lang="en-IN" smtClean="0"/>
              <a:t>‹#›</a:t>
            </a:fld>
            <a:endParaRPr lang="en-IN"/>
          </a:p>
        </p:txBody>
      </p:sp>
    </p:spTree>
    <p:extLst>
      <p:ext uri="{BB962C8B-B14F-4D97-AF65-F5344CB8AC3E}">
        <p14:creationId xmlns:p14="http://schemas.microsoft.com/office/powerpoint/2010/main" val="4008734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B38BA-DD91-D563-CDB7-B29BB31F76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CFFCEF4-A22F-8F5A-1094-20243E6BE8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FFB706D-99AC-EF86-C599-9F0D47CDD8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3DF7B-3410-4586-3C74-AC048242B26D}"/>
              </a:ext>
            </a:extLst>
          </p:cNvPr>
          <p:cNvSpPr>
            <a:spLocks noGrp="1"/>
          </p:cNvSpPr>
          <p:nvPr>
            <p:ph type="dt" sz="half" idx="10"/>
          </p:nvPr>
        </p:nvSpPr>
        <p:spPr/>
        <p:txBody>
          <a:bodyPr/>
          <a:lstStyle/>
          <a:p>
            <a:fld id="{34235757-5D12-4FF6-A5B1-5D1D0DF7A6AB}" type="datetimeFigureOut">
              <a:rPr lang="en-IN" smtClean="0"/>
              <a:t>15-07-2024</a:t>
            </a:fld>
            <a:endParaRPr lang="en-IN"/>
          </a:p>
        </p:txBody>
      </p:sp>
      <p:sp>
        <p:nvSpPr>
          <p:cNvPr id="6" name="Footer Placeholder 5">
            <a:extLst>
              <a:ext uri="{FF2B5EF4-FFF2-40B4-BE49-F238E27FC236}">
                <a16:creationId xmlns:a16="http://schemas.microsoft.com/office/drawing/2014/main" id="{E9E6C171-05C5-B1B9-62CD-BD1442B742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793E3A-4958-065C-83ED-DDE9335CF036}"/>
              </a:ext>
            </a:extLst>
          </p:cNvPr>
          <p:cNvSpPr>
            <a:spLocks noGrp="1"/>
          </p:cNvSpPr>
          <p:nvPr>
            <p:ph type="sldNum" sz="quarter" idx="12"/>
          </p:nvPr>
        </p:nvSpPr>
        <p:spPr/>
        <p:txBody>
          <a:bodyPr/>
          <a:lstStyle/>
          <a:p>
            <a:fld id="{C54BF26F-7A4E-49D2-A9BA-5D5A1E4C6879}" type="slidenum">
              <a:rPr lang="en-IN" smtClean="0"/>
              <a:t>‹#›</a:t>
            </a:fld>
            <a:endParaRPr lang="en-IN"/>
          </a:p>
        </p:txBody>
      </p:sp>
    </p:spTree>
    <p:extLst>
      <p:ext uri="{BB962C8B-B14F-4D97-AF65-F5344CB8AC3E}">
        <p14:creationId xmlns:p14="http://schemas.microsoft.com/office/powerpoint/2010/main" val="1088821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C6EB1-24E1-5DD7-0704-47FC817D3E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9FD4F9-FB70-CCE7-E48C-37D838043A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A373E99-9FD6-3C9C-1EAE-CC2DE35789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154B44-48F2-7679-018F-D7033783E348}"/>
              </a:ext>
            </a:extLst>
          </p:cNvPr>
          <p:cNvSpPr>
            <a:spLocks noGrp="1"/>
          </p:cNvSpPr>
          <p:nvPr>
            <p:ph type="dt" sz="half" idx="10"/>
          </p:nvPr>
        </p:nvSpPr>
        <p:spPr/>
        <p:txBody>
          <a:bodyPr/>
          <a:lstStyle/>
          <a:p>
            <a:fld id="{34235757-5D12-4FF6-A5B1-5D1D0DF7A6AB}" type="datetimeFigureOut">
              <a:rPr lang="en-IN" smtClean="0"/>
              <a:t>15-07-2024</a:t>
            </a:fld>
            <a:endParaRPr lang="en-IN"/>
          </a:p>
        </p:txBody>
      </p:sp>
      <p:sp>
        <p:nvSpPr>
          <p:cNvPr id="6" name="Footer Placeholder 5">
            <a:extLst>
              <a:ext uri="{FF2B5EF4-FFF2-40B4-BE49-F238E27FC236}">
                <a16:creationId xmlns:a16="http://schemas.microsoft.com/office/drawing/2014/main" id="{39A79AAB-77CB-003B-E83E-0666D98337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78C9F2-8056-417C-7751-EE57462BB71E}"/>
              </a:ext>
            </a:extLst>
          </p:cNvPr>
          <p:cNvSpPr>
            <a:spLocks noGrp="1"/>
          </p:cNvSpPr>
          <p:nvPr>
            <p:ph type="sldNum" sz="quarter" idx="12"/>
          </p:nvPr>
        </p:nvSpPr>
        <p:spPr/>
        <p:txBody>
          <a:bodyPr/>
          <a:lstStyle/>
          <a:p>
            <a:fld id="{C54BF26F-7A4E-49D2-A9BA-5D5A1E4C6879}" type="slidenum">
              <a:rPr lang="en-IN" smtClean="0"/>
              <a:t>‹#›</a:t>
            </a:fld>
            <a:endParaRPr lang="en-IN"/>
          </a:p>
        </p:txBody>
      </p:sp>
    </p:spTree>
    <p:extLst>
      <p:ext uri="{BB962C8B-B14F-4D97-AF65-F5344CB8AC3E}">
        <p14:creationId xmlns:p14="http://schemas.microsoft.com/office/powerpoint/2010/main" val="1525591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6FE6BD-D656-6984-603A-D381DBE683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2771EE-0643-AC82-C904-745501105C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6F5E77-B996-1144-A1E5-21C56658BD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235757-5D12-4FF6-A5B1-5D1D0DF7A6AB}" type="datetimeFigureOut">
              <a:rPr lang="en-IN" smtClean="0"/>
              <a:t>15-07-2024</a:t>
            </a:fld>
            <a:endParaRPr lang="en-IN"/>
          </a:p>
        </p:txBody>
      </p:sp>
      <p:sp>
        <p:nvSpPr>
          <p:cNvPr id="5" name="Footer Placeholder 4">
            <a:extLst>
              <a:ext uri="{FF2B5EF4-FFF2-40B4-BE49-F238E27FC236}">
                <a16:creationId xmlns:a16="http://schemas.microsoft.com/office/drawing/2014/main" id="{B2D98415-33B6-580A-F552-2ACAF473EB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7D6754F-E992-7905-3DCF-C6E08F950A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4BF26F-7A4E-49D2-A9BA-5D5A1E4C6879}" type="slidenum">
              <a:rPr lang="en-IN" smtClean="0"/>
              <a:t>‹#›</a:t>
            </a:fld>
            <a:endParaRPr lang="en-IN"/>
          </a:p>
        </p:txBody>
      </p:sp>
    </p:spTree>
    <p:extLst>
      <p:ext uri="{BB962C8B-B14F-4D97-AF65-F5344CB8AC3E}">
        <p14:creationId xmlns:p14="http://schemas.microsoft.com/office/powerpoint/2010/main" val="656997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3EC10-6F59-A29F-2166-CC165CEDF8FC}"/>
              </a:ext>
            </a:extLst>
          </p:cNvPr>
          <p:cNvSpPr>
            <a:spLocks noGrp="1"/>
          </p:cNvSpPr>
          <p:nvPr>
            <p:ph type="ctrTitle"/>
          </p:nvPr>
        </p:nvSpPr>
        <p:spPr>
          <a:xfrm>
            <a:off x="1524000" y="182881"/>
            <a:ext cx="9144000" cy="2326640"/>
          </a:xfrm>
        </p:spPr>
        <p:txBody>
          <a:bodyPr>
            <a:normAutofit/>
          </a:bodyPr>
          <a:lstStyle/>
          <a:p>
            <a:r>
              <a:rPr lang="en-US" sz="3600" b="1" dirty="0"/>
              <a:t>Vehicle Movement Analysis and Insight Generation in a College Campus using Edge AI</a:t>
            </a:r>
            <a:endParaRPr lang="en-IN" sz="3600" b="1" dirty="0">
              <a:solidFill>
                <a:schemeClr val="bg2">
                  <a:lumMod val="10000"/>
                </a:schemeClr>
              </a:solidFill>
            </a:endParaRPr>
          </a:p>
        </p:txBody>
      </p:sp>
      <p:sp>
        <p:nvSpPr>
          <p:cNvPr id="5" name="TextBox 4">
            <a:extLst>
              <a:ext uri="{FF2B5EF4-FFF2-40B4-BE49-F238E27FC236}">
                <a16:creationId xmlns:a16="http://schemas.microsoft.com/office/drawing/2014/main" id="{8A1E1750-AB36-0475-032B-A05220E501DB}"/>
              </a:ext>
            </a:extLst>
          </p:cNvPr>
          <p:cNvSpPr txBox="1"/>
          <p:nvPr/>
        </p:nvSpPr>
        <p:spPr>
          <a:xfrm>
            <a:off x="9407950" y="4628561"/>
            <a:ext cx="4666268" cy="1200329"/>
          </a:xfrm>
          <a:prstGeom prst="rect">
            <a:avLst/>
          </a:prstGeom>
          <a:noFill/>
        </p:spPr>
        <p:txBody>
          <a:bodyPr wrap="square" rtlCol="0">
            <a:spAutoFit/>
          </a:bodyPr>
          <a:lstStyle/>
          <a:p>
            <a:pPr algn="just"/>
            <a:r>
              <a:rPr lang="en-IN" b="1" dirty="0"/>
              <a:t>Team Members:</a:t>
            </a:r>
          </a:p>
          <a:p>
            <a:pPr algn="just"/>
            <a:r>
              <a:rPr lang="en-IN" b="1" dirty="0"/>
              <a:t>1.Abhay Prasad</a:t>
            </a:r>
          </a:p>
          <a:p>
            <a:pPr algn="just"/>
            <a:r>
              <a:rPr lang="en-IN" b="1" dirty="0"/>
              <a:t>2.Anaswara Biju</a:t>
            </a:r>
          </a:p>
          <a:p>
            <a:pPr algn="just"/>
            <a:r>
              <a:rPr lang="en-IN" b="1" dirty="0"/>
              <a:t>3.Aswathy Satheesh</a:t>
            </a:r>
          </a:p>
        </p:txBody>
      </p:sp>
      <p:sp>
        <p:nvSpPr>
          <p:cNvPr id="6" name="TextBox 5">
            <a:extLst>
              <a:ext uri="{FF2B5EF4-FFF2-40B4-BE49-F238E27FC236}">
                <a16:creationId xmlns:a16="http://schemas.microsoft.com/office/drawing/2014/main" id="{8D8D521E-1A54-8D7E-423D-D996F7B83C90}"/>
              </a:ext>
            </a:extLst>
          </p:cNvPr>
          <p:cNvSpPr txBox="1"/>
          <p:nvPr/>
        </p:nvSpPr>
        <p:spPr>
          <a:xfrm>
            <a:off x="537328" y="4628561"/>
            <a:ext cx="3252247" cy="646331"/>
          </a:xfrm>
          <a:prstGeom prst="rect">
            <a:avLst/>
          </a:prstGeom>
          <a:noFill/>
        </p:spPr>
        <p:txBody>
          <a:bodyPr wrap="square" rtlCol="0">
            <a:spAutoFit/>
          </a:bodyPr>
          <a:lstStyle/>
          <a:p>
            <a:pPr algn="just"/>
            <a:r>
              <a:rPr lang="en-IN" b="1" dirty="0"/>
              <a:t>Guided By:</a:t>
            </a:r>
          </a:p>
          <a:p>
            <a:pPr algn="just"/>
            <a:r>
              <a:rPr lang="en-IN" b="1" dirty="0"/>
              <a:t>Dr .Pradeep C</a:t>
            </a:r>
          </a:p>
        </p:txBody>
      </p:sp>
      <p:sp>
        <p:nvSpPr>
          <p:cNvPr id="8" name="Rectangle 7">
            <a:extLst>
              <a:ext uri="{FF2B5EF4-FFF2-40B4-BE49-F238E27FC236}">
                <a16:creationId xmlns:a16="http://schemas.microsoft.com/office/drawing/2014/main" id="{8EE89809-0CD8-3D7F-2969-B6EDD5255E3D}"/>
              </a:ext>
            </a:extLst>
          </p:cNvPr>
          <p:cNvSpPr/>
          <p:nvPr/>
        </p:nvSpPr>
        <p:spPr>
          <a:xfrm>
            <a:off x="0" y="6466788"/>
            <a:ext cx="12192000" cy="391212"/>
          </a:xfrm>
          <a:prstGeom prst="rect">
            <a:avLst/>
          </a:prstGeom>
          <a:solidFill>
            <a:schemeClr val="accent1">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00821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9E4980-53DE-58FE-D6D2-11AB36AD6817}"/>
              </a:ext>
            </a:extLst>
          </p:cNvPr>
          <p:cNvSpPr txBox="1"/>
          <p:nvPr/>
        </p:nvSpPr>
        <p:spPr>
          <a:xfrm>
            <a:off x="88490" y="405353"/>
            <a:ext cx="8216524" cy="707886"/>
          </a:xfrm>
          <a:prstGeom prst="rect">
            <a:avLst/>
          </a:prstGeom>
          <a:noFill/>
        </p:spPr>
        <p:txBody>
          <a:bodyPr wrap="square" rtlCol="0">
            <a:spAutoFit/>
          </a:bodyPr>
          <a:lstStyle/>
          <a:p>
            <a:pPr algn="just"/>
            <a:r>
              <a:rPr lang="en-IN" dirty="0"/>
              <a:t>         </a:t>
            </a:r>
            <a:r>
              <a:rPr lang="en-IN" sz="4000" b="1" dirty="0"/>
              <a:t>PROBLEM STATEMENT</a:t>
            </a:r>
          </a:p>
        </p:txBody>
      </p:sp>
      <p:sp>
        <p:nvSpPr>
          <p:cNvPr id="3" name="TextBox 2">
            <a:extLst>
              <a:ext uri="{FF2B5EF4-FFF2-40B4-BE49-F238E27FC236}">
                <a16:creationId xmlns:a16="http://schemas.microsoft.com/office/drawing/2014/main" id="{219A1C3D-29FB-0C45-7ABC-C04FFB9222FC}"/>
              </a:ext>
            </a:extLst>
          </p:cNvPr>
          <p:cNvSpPr txBox="1"/>
          <p:nvPr/>
        </p:nvSpPr>
        <p:spPr>
          <a:xfrm>
            <a:off x="599767" y="1414020"/>
            <a:ext cx="10451691" cy="4062651"/>
          </a:xfrm>
          <a:prstGeom prst="rect">
            <a:avLst/>
          </a:prstGeom>
          <a:noFill/>
        </p:spPr>
        <p:txBody>
          <a:bodyPr wrap="square" rtlCol="0">
            <a:spAutoFit/>
          </a:bodyPr>
          <a:lstStyle/>
          <a:p>
            <a:pPr algn="just"/>
            <a:r>
              <a:rPr lang="en-US" sz="2000" dirty="0"/>
              <a:t>Managing vehicle movement and parking within a college campus presents significant challenges, including traffic congestion, unauthorized vehicle entry, and inefficient use of parking spaces. Current methods often rely on manual checks or basic surveillance systems that fail to provide real-time data or actionable insights. An intelligent Edge AI system can address these challenges by offering real-time analysis and insights, enhancing campus security and management efficiency.</a:t>
            </a:r>
          </a:p>
          <a:p>
            <a:endParaRPr lang="en-US" sz="2000" dirty="0"/>
          </a:p>
          <a:p>
            <a:r>
              <a:rPr lang="en-US" sz="2000" b="1" dirty="0"/>
              <a:t>CHALLENGES:</a:t>
            </a:r>
          </a:p>
          <a:p>
            <a:pPr>
              <a:buFont typeface="Arial" panose="020B0604020202020204" pitchFamily="34" charset="0"/>
              <a:buChar char="•"/>
            </a:pPr>
            <a:r>
              <a:rPr lang="en-IN" sz="2000" dirty="0"/>
              <a:t>Manual Monitoring.</a:t>
            </a:r>
          </a:p>
          <a:p>
            <a:pPr>
              <a:buFont typeface="Arial" panose="020B0604020202020204" pitchFamily="34" charset="0"/>
              <a:buChar char="•"/>
            </a:pPr>
            <a:r>
              <a:rPr lang="en-IN" sz="2000" dirty="0"/>
              <a:t>Lack of Real-Time Data</a:t>
            </a:r>
            <a:r>
              <a:rPr lang="en-US" sz="2000" dirty="0"/>
              <a:t>.</a:t>
            </a:r>
          </a:p>
          <a:p>
            <a:pPr>
              <a:buFont typeface="Arial" panose="020B0604020202020204" pitchFamily="34" charset="0"/>
              <a:buChar char="•"/>
            </a:pPr>
            <a:r>
              <a:rPr lang="en-IN" sz="2000" dirty="0"/>
              <a:t>Unauthorized Access</a:t>
            </a:r>
            <a:r>
              <a:rPr lang="en-US" sz="2000" dirty="0"/>
              <a:t>.</a:t>
            </a:r>
          </a:p>
          <a:p>
            <a:pPr>
              <a:buFont typeface="Arial" panose="020B0604020202020204" pitchFamily="34" charset="0"/>
              <a:buChar char="•"/>
            </a:pPr>
            <a:r>
              <a:rPr lang="en-IN" sz="2000" dirty="0"/>
              <a:t>Inefficient Parking Management</a:t>
            </a:r>
            <a:r>
              <a:rPr lang="en-US" sz="2000" dirty="0"/>
              <a:t>.</a:t>
            </a:r>
          </a:p>
          <a:p>
            <a:pPr>
              <a:buFont typeface="Arial" panose="020B0604020202020204" pitchFamily="34" charset="0"/>
              <a:buChar char="•"/>
            </a:pPr>
            <a:r>
              <a:rPr lang="en-IN" sz="2000" dirty="0"/>
              <a:t>Scalability Issues</a:t>
            </a:r>
            <a:r>
              <a:rPr lang="en-US" sz="2000" dirty="0"/>
              <a:t>.</a:t>
            </a:r>
          </a:p>
          <a:p>
            <a:endParaRPr lang="en-IN" dirty="0"/>
          </a:p>
        </p:txBody>
      </p:sp>
      <p:sp>
        <p:nvSpPr>
          <p:cNvPr id="4" name="Rectangle 3">
            <a:extLst>
              <a:ext uri="{FF2B5EF4-FFF2-40B4-BE49-F238E27FC236}">
                <a16:creationId xmlns:a16="http://schemas.microsoft.com/office/drawing/2014/main" id="{B2CD5DB2-22B4-ED53-930E-B94F012F045A}"/>
              </a:ext>
            </a:extLst>
          </p:cNvPr>
          <p:cNvSpPr/>
          <p:nvPr/>
        </p:nvSpPr>
        <p:spPr>
          <a:xfrm>
            <a:off x="0" y="6466788"/>
            <a:ext cx="12192000" cy="391212"/>
          </a:xfrm>
          <a:prstGeom prst="rect">
            <a:avLst/>
          </a:prstGeom>
          <a:solidFill>
            <a:schemeClr val="accent1">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7536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A6CD0B-3A28-5B4A-B199-CFC9426EF8A9}"/>
              </a:ext>
            </a:extLst>
          </p:cNvPr>
          <p:cNvSpPr txBox="1"/>
          <p:nvPr/>
        </p:nvSpPr>
        <p:spPr>
          <a:xfrm>
            <a:off x="599768" y="484417"/>
            <a:ext cx="5043341" cy="707886"/>
          </a:xfrm>
          <a:prstGeom prst="rect">
            <a:avLst/>
          </a:prstGeom>
          <a:noFill/>
        </p:spPr>
        <p:txBody>
          <a:bodyPr wrap="square" rtlCol="0">
            <a:spAutoFit/>
          </a:bodyPr>
          <a:lstStyle/>
          <a:p>
            <a:pPr algn="just"/>
            <a:r>
              <a:rPr lang="en-IN" sz="4000" b="1" dirty="0"/>
              <a:t>SOLUTION</a:t>
            </a:r>
          </a:p>
        </p:txBody>
      </p:sp>
      <p:sp>
        <p:nvSpPr>
          <p:cNvPr id="4" name="TextBox 3">
            <a:extLst>
              <a:ext uri="{FF2B5EF4-FFF2-40B4-BE49-F238E27FC236}">
                <a16:creationId xmlns:a16="http://schemas.microsoft.com/office/drawing/2014/main" id="{CFAC22DE-5D70-6AE0-0329-69FEA01B0B55}"/>
              </a:ext>
            </a:extLst>
          </p:cNvPr>
          <p:cNvSpPr txBox="1"/>
          <p:nvPr/>
        </p:nvSpPr>
        <p:spPr>
          <a:xfrm>
            <a:off x="599768" y="1498862"/>
            <a:ext cx="10618130" cy="2246769"/>
          </a:xfrm>
          <a:prstGeom prst="rect">
            <a:avLst/>
          </a:prstGeom>
          <a:noFill/>
        </p:spPr>
        <p:txBody>
          <a:bodyPr wrap="square" rtlCol="0">
            <a:spAutoFit/>
          </a:bodyPr>
          <a:lstStyle/>
          <a:p>
            <a:pPr algn="just"/>
            <a:r>
              <a:rPr lang="en-US" sz="2000" dirty="0"/>
              <a:t>The "Vehicle Movement Analysis and Insight Generation in a College Campus using Edge </a:t>
            </a:r>
            <a:r>
              <a:rPr lang="en-US" sz="2000" dirty="0" err="1"/>
              <a:t>AI"aims</a:t>
            </a:r>
            <a:r>
              <a:rPr lang="en-US" sz="2000" dirty="0"/>
              <a:t> in the analysis of vehicle movement and parking management within controlled environments. Utilizing YOLOv8 for object detection and OCR for license plate recognition, the solution efficiently processes image data to minimize computational and storage requirements. It analyzes vehicle </a:t>
            </a:r>
            <a:r>
              <a:rPr lang="en-US" sz="2000" dirty="0" err="1"/>
              <a:t>movement,vehicle</a:t>
            </a:r>
            <a:r>
              <a:rPr lang="en-US" sz="2000" dirty="0"/>
              <a:t> </a:t>
            </a:r>
            <a:r>
              <a:rPr lang="en-US" sz="2000" dirty="0" err="1"/>
              <a:t>detection,license</a:t>
            </a:r>
            <a:r>
              <a:rPr lang="en-US" sz="2000" dirty="0"/>
              <a:t> plate recognition, monitors parking occupancy to provide updates on space utilization, and matches vehicles against an approved database to detect unauthorized entries.</a:t>
            </a:r>
            <a:endParaRPr lang="en-IN" sz="2000" dirty="0"/>
          </a:p>
        </p:txBody>
      </p:sp>
      <p:sp>
        <p:nvSpPr>
          <p:cNvPr id="5" name="Rectangle 4">
            <a:extLst>
              <a:ext uri="{FF2B5EF4-FFF2-40B4-BE49-F238E27FC236}">
                <a16:creationId xmlns:a16="http://schemas.microsoft.com/office/drawing/2014/main" id="{AF3F3D54-51CE-587A-2CA5-E68714BE4DA1}"/>
              </a:ext>
            </a:extLst>
          </p:cNvPr>
          <p:cNvSpPr/>
          <p:nvPr/>
        </p:nvSpPr>
        <p:spPr>
          <a:xfrm>
            <a:off x="0" y="6466788"/>
            <a:ext cx="12192000" cy="391212"/>
          </a:xfrm>
          <a:prstGeom prst="rect">
            <a:avLst/>
          </a:prstGeom>
          <a:solidFill>
            <a:schemeClr val="accent1">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07494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BEB613-63DE-BF62-A6CC-68A3A9C7BF78}"/>
              </a:ext>
            </a:extLst>
          </p:cNvPr>
          <p:cNvSpPr txBox="1"/>
          <p:nvPr/>
        </p:nvSpPr>
        <p:spPr>
          <a:xfrm>
            <a:off x="619432" y="562544"/>
            <a:ext cx="4344394" cy="707886"/>
          </a:xfrm>
          <a:prstGeom prst="rect">
            <a:avLst/>
          </a:prstGeom>
          <a:noFill/>
        </p:spPr>
        <p:txBody>
          <a:bodyPr wrap="none" rtlCol="0">
            <a:spAutoFit/>
          </a:bodyPr>
          <a:lstStyle/>
          <a:p>
            <a:pPr algn="just"/>
            <a:r>
              <a:rPr lang="en-IN" sz="4000" b="1" dirty="0"/>
              <a:t>FEATURES OFFERED</a:t>
            </a:r>
          </a:p>
        </p:txBody>
      </p:sp>
      <p:sp>
        <p:nvSpPr>
          <p:cNvPr id="3" name="TextBox 2">
            <a:extLst>
              <a:ext uri="{FF2B5EF4-FFF2-40B4-BE49-F238E27FC236}">
                <a16:creationId xmlns:a16="http://schemas.microsoft.com/office/drawing/2014/main" id="{B2CF0C10-B44D-D52C-C58E-A6959BE061C4}"/>
              </a:ext>
            </a:extLst>
          </p:cNvPr>
          <p:cNvSpPr txBox="1"/>
          <p:nvPr/>
        </p:nvSpPr>
        <p:spPr>
          <a:xfrm>
            <a:off x="619432" y="1545740"/>
            <a:ext cx="10461523" cy="4370427"/>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t>Employs state-of-the-art object detection algorithms (such as YOLOv8) to identify vehicles and extract license plate information from images.</a:t>
            </a:r>
          </a:p>
          <a:p>
            <a:pPr marL="285750" indent="-285750" algn="just">
              <a:buFont typeface="Arial" panose="020B0604020202020204" pitchFamily="34" charset="0"/>
              <a:buChar char="•"/>
            </a:pPr>
            <a:r>
              <a:rPr lang="en-US" sz="2000" dirty="0"/>
              <a:t>Integrates Optical Character Recognition (OCR) technology to accurately read and digitize license plate numbers from captured images.</a:t>
            </a:r>
          </a:p>
          <a:p>
            <a:pPr marL="285750" indent="-285750" algn="just">
              <a:buFont typeface="Arial" panose="020B0604020202020204" pitchFamily="34" charset="0"/>
              <a:buChar char="•"/>
            </a:pPr>
            <a:r>
              <a:rPr lang="en-US" sz="2000" dirty="0"/>
              <a:t>Tracks parking lot occupancy, identifying peak parking times to optimize space utilization.</a:t>
            </a:r>
          </a:p>
          <a:p>
            <a:pPr marL="285750" indent="-285750" algn="just">
              <a:buFont typeface="Arial" panose="020B0604020202020204" pitchFamily="34" charset="0"/>
              <a:buChar char="•"/>
            </a:pPr>
            <a:r>
              <a:rPr lang="en-US" sz="2000" dirty="0"/>
              <a:t>Matches recognized license plate numbers against an approved vehicle database to identify unauthorized vehicles entering the campus.</a:t>
            </a:r>
          </a:p>
          <a:p>
            <a:pPr marL="285750" indent="-285750" algn="just">
              <a:buFont typeface="Arial" panose="020B0604020202020204" pitchFamily="34" charset="0"/>
              <a:buChar char="•"/>
            </a:pPr>
            <a:r>
              <a:rPr lang="en-US" sz="2000" dirty="0"/>
              <a:t>Improves campus security by enabling the identification of unauthorized vehicles</a:t>
            </a:r>
          </a:p>
          <a:p>
            <a:pPr algn="just"/>
            <a:r>
              <a:rPr lang="en-US" sz="2000" b="1" dirty="0"/>
              <a:t>Challenges and Future scope</a:t>
            </a:r>
            <a:r>
              <a:rPr lang="en-US" sz="2000" dirty="0"/>
              <a:t>:</a:t>
            </a:r>
          </a:p>
          <a:p>
            <a:pPr marL="285750" indent="-285750" algn="just">
              <a:buFont typeface="Arial" panose="020B0604020202020204" pitchFamily="34" charset="0"/>
              <a:buChar char="•"/>
            </a:pPr>
            <a:r>
              <a:rPr lang="en-IN" sz="2000" dirty="0"/>
              <a:t>Real-Time Insights and Alerts</a:t>
            </a:r>
          </a:p>
          <a:p>
            <a:pPr marL="285750" indent="-285750" algn="just">
              <a:buFont typeface="Arial" panose="020B0604020202020204" pitchFamily="34" charset="0"/>
              <a:buChar char="•"/>
            </a:pPr>
            <a:r>
              <a:rPr lang="en-IN" sz="2000" dirty="0"/>
              <a:t>Comprehensive Dashboard</a:t>
            </a:r>
          </a:p>
          <a:p>
            <a:pPr marL="285750" indent="-285750" algn="just">
              <a:buFont typeface="Arial" panose="020B0604020202020204" pitchFamily="34" charset="0"/>
              <a:buChar char="•"/>
            </a:pPr>
            <a:r>
              <a:rPr lang="en-IN" sz="2000" dirty="0"/>
              <a:t>User Interface for Parking Updates</a:t>
            </a:r>
          </a:p>
          <a:p>
            <a:pPr marL="285750" indent="-285750" algn="just">
              <a:buFont typeface="Arial" panose="020B0604020202020204" pitchFamily="34" charset="0"/>
              <a:buChar char="•"/>
            </a:pPr>
            <a:r>
              <a:rPr lang="en-IN" sz="2000" dirty="0"/>
              <a:t>Mobile App Development</a:t>
            </a:r>
            <a:endParaRPr lang="en-US" sz="2000" dirty="0"/>
          </a:p>
          <a:p>
            <a:pPr algn="just"/>
            <a:endParaRPr lang="en-IN" dirty="0"/>
          </a:p>
        </p:txBody>
      </p:sp>
      <p:sp>
        <p:nvSpPr>
          <p:cNvPr id="7" name="Rectangle 6">
            <a:extLst>
              <a:ext uri="{FF2B5EF4-FFF2-40B4-BE49-F238E27FC236}">
                <a16:creationId xmlns:a16="http://schemas.microsoft.com/office/drawing/2014/main" id="{3DFCC86E-FFB9-88B8-8BF9-933B11F7EAD4}"/>
              </a:ext>
            </a:extLst>
          </p:cNvPr>
          <p:cNvSpPr/>
          <p:nvPr/>
        </p:nvSpPr>
        <p:spPr>
          <a:xfrm>
            <a:off x="0" y="6466788"/>
            <a:ext cx="12192000" cy="391212"/>
          </a:xfrm>
          <a:prstGeom prst="rect">
            <a:avLst/>
          </a:prstGeom>
          <a:solidFill>
            <a:schemeClr val="accent1">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95084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4641B9-4F18-4E91-B8AE-3F44F964477C}"/>
              </a:ext>
            </a:extLst>
          </p:cNvPr>
          <p:cNvSpPr txBox="1"/>
          <p:nvPr/>
        </p:nvSpPr>
        <p:spPr>
          <a:xfrm>
            <a:off x="668593" y="490194"/>
            <a:ext cx="3658309" cy="707886"/>
          </a:xfrm>
          <a:prstGeom prst="rect">
            <a:avLst/>
          </a:prstGeom>
          <a:noFill/>
        </p:spPr>
        <p:txBody>
          <a:bodyPr wrap="square" rtlCol="0">
            <a:spAutoFit/>
          </a:bodyPr>
          <a:lstStyle/>
          <a:p>
            <a:pPr algn="just"/>
            <a:r>
              <a:rPr lang="en-IN" sz="4000" b="1" dirty="0"/>
              <a:t>PROCESS FLOW</a:t>
            </a:r>
          </a:p>
        </p:txBody>
      </p:sp>
      <p:sp>
        <p:nvSpPr>
          <p:cNvPr id="3" name="TextBox 2">
            <a:extLst>
              <a:ext uri="{FF2B5EF4-FFF2-40B4-BE49-F238E27FC236}">
                <a16:creationId xmlns:a16="http://schemas.microsoft.com/office/drawing/2014/main" id="{16111C3A-A474-4744-F148-9C3067EF83D1}"/>
              </a:ext>
            </a:extLst>
          </p:cNvPr>
          <p:cNvSpPr txBox="1"/>
          <p:nvPr/>
        </p:nvSpPr>
        <p:spPr>
          <a:xfrm>
            <a:off x="668593" y="1385740"/>
            <a:ext cx="10687665" cy="3477875"/>
          </a:xfrm>
          <a:prstGeom prst="rect">
            <a:avLst/>
          </a:prstGeom>
          <a:noFill/>
        </p:spPr>
        <p:txBody>
          <a:bodyPr wrap="square" rtlCol="0">
            <a:spAutoFit/>
          </a:bodyPr>
          <a:lstStyle/>
          <a:p>
            <a:pPr marL="342900" indent="-342900" algn="just">
              <a:buFont typeface="+mj-lt"/>
              <a:buAutoNum type="arabicPeriod"/>
            </a:pPr>
            <a:r>
              <a:rPr lang="en-US" sz="2000" b="1" dirty="0"/>
              <a:t>Dataset </a:t>
            </a:r>
            <a:r>
              <a:rPr lang="en-US" sz="2000" b="1" dirty="0" err="1"/>
              <a:t>Collection</a:t>
            </a:r>
            <a:r>
              <a:rPr lang="en-US" sz="2000" dirty="0" err="1"/>
              <a:t>:A</a:t>
            </a:r>
            <a:r>
              <a:rPr lang="en-US" sz="2000" dirty="0"/>
              <a:t> dataset comprising vehicle images was meticulously collected exclusively from various locations within the college campus. </a:t>
            </a:r>
          </a:p>
          <a:p>
            <a:pPr marL="342900" indent="-342900" algn="just">
              <a:buFont typeface="+mj-lt"/>
              <a:buAutoNum type="arabicPeriod"/>
            </a:pPr>
            <a:r>
              <a:rPr lang="en-IN" sz="2000" b="1" dirty="0"/>
              <a:t>Edge AI Processing</a:t>
            </a:r>
            <a:r>
              <a:rPr lang="en-US" sz="2000" dirty="0"/>
              <a:t>:Utilize YOLOv8 for object detection to identify and capture vehicle images and license plates. Implement Optical Character Recognition (OCR) to extract license plate numbers from the captured images</a:t>
            </a:r>
          </a:p>
          <a:p>
            <a:pPr marL="342900" indent="-342900" algn="just">
              <a:buFont typeface="+mj-lt"/>
              <a:buAutoNum type="arabicPeriod"/>
            </a:pPr>
            <a:r>
              <a:rPr lang="en-IN" sz="2000" b="1" dirty="0"/>
              <a:t>Parking Occupancy Monitoring</a:t>
            </a:r>
            <a:r>
              <a:rPr lang="en-US" sz="2000" dirty="0"/>
              <a:t>:Monitor parking lots to track the number of occupied and available spaces.. </a:t>
            </a:r>
            <a:endParaRPr lang="en-US" sz="2000" b="1" dirty="0"/>
          </a:p>
          <a:p>
            <a:pPr marL="342900" indent="-342900" algn="just">
              <a:buFont typeface="+mj-lt"/>
              <a:buAutoNum type="arabicPeriod"/>
            </a:pPr>
            <a:r>
              <a:rPr lang="en-IN" sz="2000" b="1" dirty="0"/>
              <a:t>Vehicle Matching and Authorization</a:t>
            </a:r>
            <a:r>
              <a:rPr lang="en-US" sz="2000" dirty="0"/>
              <a:t>: Maintain an approved vehicle database with details of authorized vehicles.</a:t>
            </a:r>
            <a:r>
              <a:rPr lang="en-US" sz="2000" b="1" dirty="0"/>
              <a:t> </a:t>
            </a:r>
            <a:r>
              <a:rPr lang="en-US" sz="2000" dirty="0"/>
              <a:t>Match captured vehicle images and license plates against the approved database. Identify about unauthorized vehicles entering the campus.</a:t>
            </a:r>
            <a:endParaRPr lang="en-US" sz="2000" b="1" dirty="0"/>
          </a:p>
          <a:p>
            <a:pPr marL="342900" indent="-342900" algn="just">
              <a:buFont typeface="+mj-lt"/>
              <a:buAutoNum type="arabicPeriod"/>
            </a:pPr>
            <a:r>
              <a:rPr lang="en-US" sz="2000" b="1" dirty="0"/>
              <a:t>Allotting parking slot: </a:t>
            </a:r>
            <a:r>
              <a:rPr lang="en-US" sz="2000" dirty="0"/>
              <a:t>Based on the number of vehicles assigning parking slots</a:t>
            </a:r>
            <a:endParaRPr lang="en-IN" sz="2000" dirty="0"/>
          </a:p>
        </p:txBody>
      </p:sp>
      <p:sp>
        <p:nvSpPr>
          <p:cNvPr id="4" name="Rectangle 3">
            <a:extLst>
              <a:ext uri="{FF2B5EF4-FFF2-40B4-BE49-F238E27FC236}">
                <a16:creationId xmlns:a16="http://schemas.microsoft.com/office/drawing/2014/main" id="{80CA8A4A-91F2-77BB-B72A-EDE7A64F64BC}"/>
              </a:ext>
            </a:extLst>
          </p:cNvPr>
          <p:cNvSpPr/>
          <p:nvPr/>
        </p:nvSpPr>
        <p:spPr>
          <a:xfrm>
            <a:off x="0" y="6466788"/>
            <a:ext cx="12192000" cy="391212"/>
          </a:xfrm>
          <a:prstGeom prst="rect">
            <a:avLst/>
          </a:prstGeom>
          <a:solidFill>
            <a:schemeClr val="accent1">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45046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4641B9-4F18-4E91-B8AE-3F44F964477C}"/>
              </a:ext>
            </a:extLst>
          </p:cNvPr>
          <p:cNvSpPr txBox="1"/>
          <p:nvPr/>
        </p:nvSpPr>
        <p:spPr>
          <a:xfrm>
            <a:off x="471948" y="490194"/>
            <a:ext cx="6211655" cy="707886"/>
          </a:xfrm>
          <a:prstGeom prst="rect">
            <a:avLst/>
          </a:prstGeom>
          <a:noFill/>
        </p:spPr>
        <p:txBody>
          <a:bodyPr wrap="square" rtlCol="0">
            <a:spAutoFit/>
          </a:bodyPr>
          <a:lstStyle/>
          <a:p>
            <a:pPr algn="just"/>
            <a:r>
              <a:rPr lang="en-IN" sz="4000" b="1" dirty="0"/>
              <a:t>ARCHITECTURE DIAGRAM</a:t>
            </a:r>
          </a:p>
        </p:txBody>
      </p:sp>
      <p:sp>
        <p:nvSpPr>
          <p:cNvPr id="4" name="Rectangle 3">
            <a:extLst>
              <a:ext uri="{FF2B5EF4-FFF2-40B4-BE49-F238E27FC236}">
                <a16:creationId xmlns:a16="http://schemas.microsoft.com/office/drawing/2014/main" id="{80CA8A4A-91F2-77BB-B72A-EDE7A64F64BC}"/>
              </a:ext>
            </a:extLst>
          </p:cNvPr>
          <p:cNvSpPr/>
          <p:nvPr/>
        </p:nvSpPr>
        <p:spPr>
          <a:xfrm>
            <a:off x="0" y="6466788"/>
            <a:ext cx="12192000" cy="391212"/>
          </a:xfrm>
          <a:prstGeom prst="rect">
            <a:avLst/>
          </a:prstGeom>
          <a:solidFill>
            <a:schemeClr val="accent1">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3AB4BCD8-F211-0978-71FF-7DE7A8766793}"/>
              </a:ext>
            </a:extLst>
          </p:cNvPr>
          <p:cNvSpPr/>
          <p:nvPr/>
        </p:nvSpPr>
        <p:spPr>
          <a:xfrm>
            <a:off x="263950" y="1381027"/>
            <a:ext cx="2102178" cy="980388"/>
          </a:xfrm>
          <a:prstGeom prst="round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collection </a:t>
            </a:r>
          </a:p>
        </p:txBody>
      </p:sp>
      <p:sp>
        <p:nvSpPr>
          <p:cNvPr id="6" name="Rectangle: Rounded Corners 5">
            <a:extLst>
              <a:ext uri="{FF2B5EF4-FFF2-40B4-BE49-F238E27FC236}">
                <a16:creationId xmlns:a16="http://schemas.microsoft.com/office/drawing/2014/main" id="{26AB584A-A3CD-E6A6-6D0A-5AADD67EFB13}"/>
              </a:ext>
            </a:extLst>
          </p:cNvPr>
          <p:cNvSpPr/>
          <p:nvPr/>
        </p:nvSpPr>
        <p:spPr>
          <a:xfrm>
            <a:off x="2993793" y="1381026"/>
            <a:ext cx="2102178" cy="980388"/>
          </a:xfrm>
          <a:prstGeom prst="round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Preprocessing</a:t>
            </a:r>
            <a:endParaRPr lang="en-IN" dirty="0"/>
          </a:p>
        </p:txBody>
      </p:sp>
      <p:sp>
        <p:nvSpPr>
          <p:cNvPr id="9" name="Rectangle: Rounded Corners 8">
            <a:extLst>
              <a:ext uri="{FF2B5EF4-FFF2-40B4-BE49-F238E27FC236}">
                <a16:creationId xmlns:a16="http://schemas.microsoft.com/office/drawing/2014/main" id="{0398D494-3733-94ED-26F8-8968BFE4FFDF}"/>
              </a:ext>
            </a:extLst>
          </p:cNvPr>
          <p:cNvSpPr/>
          <p:nvPr/>
        </p:nvSpPr>
        <p:spPr>
          <a:xfrm>
            <a:off x="6198515" y="1381026"/>
            <a:ext cx="2102178" cy="980388"/>
          </a:xfrm>
          <a:prstGeom prst="round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License Plate </a:t>
            </a:r>
            <a:r>
              <a:rPr lang="en-IN" dirty="0" err="1"/>
              <a:t>Recoginition</a:t>
            </a:r>
            <a:endParaRPr lang="en-IN" dirty="0"/>
          </a:p>
        </p:txBody>
      </p:sp>
      <p:sp>
        <p:nvSpPr>
          <p:cNvPr id="10" name="Rectangle: Rounded Corners 9">
            <a:extLst>
              <a:ext uri="{FF2B5EF4-FFF2-40B4-BE49-F238E27FC236}">
                <a16:creationId xmlns:a16="http://schemas.microsoft.com/office/drawing/2014/main" id="{214CEA05-742E-E4C7-81A9-617E257741CF}"/>
              </a:ext>
            </a:extLst>
          </p:cNvPr>
          <p:cNvSpPr/>
          <p:nvPr/>
        </p:nvSpPr>
        <p:spPr>
          <a:xfrm>
            <a:off x="9403237" y="1381026"/>
            <a:ext cx="2102178" cy="980388"/>
          </a:xfrm>
          <a:prstGeom prst="round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Vehicle Detection</a:t>
            </a:r>
            <a:endParaRPr lang="en-IN" dirty="0"/>
          </a:p>
        </p:txBody>
      </p:sp>
      <p:sp>
        <p:nvSpPr>
          <p:cNvPr id="11" name="Rectangle: Rounded Corners 10">
            <a:extLst>
              <a:ext uri="{FF2B5EF4-FFF2-40B4-BE49-F238E27FC236}">
                <a16:creationId xmlns:a16="http://schemas.microsoft.com/office/drawing/2014/main" id="{D7E9A948-5A2E-4AA7-D8B8-B3167D105ACB}"/>
              </a:ext>
            </a:extLst>
          </p:cNvPr>
          <p:cNvSpPr/>
          <p:nvPr/>
        </p:nvSpPr>
        <p:spPr>
          <a:xfrm>
            <a:off x="9561921" y="2943519"/>
            <a:ext cx="2102178" cy="980388"/>
          </a:xfrm>
          <a:prstGeom prst="round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Authorized vehicle database </a:t>
            </a:r>
            <a:endParaRPr lang="en-IN" dirty="0"/>
          </a:p>
        </p:txBody>
      </p:sp>
      <p:sp>
        <p:nvSpPr>
          <p:cNvPr id="12" name="Rectangle: Rounded Corners 11">
            <a:extLst>
              <a:ext uri="{FF2B5EF4-FFF2-40B4-BE49-F238E27FC236}">
                <a16:creationId xmlns:a16="http://schemas.microsoft.com/office/drawing/2014/main" id="{86690F9A-6496-224C-724F-D76D29C05F86}"/>
              </a:ext>
            </a:extLst>
          </p:cNvPr>
          <p:cNvSpPr/>
          <p:nvPr/>
        </p:nvSpPr>
        <p:spPr>
          <a:xfrm>
            <a:off x="6198515" y="2912972"/>
            <a:ext cx="2361022" cy="1024921"/>
          </a:xfrm>
          <a:prstGeom prst="round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Matching vehicles against approved database to detect unauthorized vehicles</a:t>
            </a:r>
            <a:endParaRPr lang="en-IN" sz="1600" dirty="0"/>
          </a:p>
        </p:txBody>
      </p:sp>
      <p:sp>
        <p:nvSpPr>
          <p:cNvPr id="13" name="Rectangle: Rounded Corners 12">
            <a:extLst>
              <a:ext uri="{FF2B5EF4-FFF2-40B4-BE49-F238E27FC236}">
                <a16:creationId xmlns:a16="http://schemas.microsoft.com/office/drawing/2014/main" id="{84A9C072-9373-0D85-CA38-CE909970E698}"/>
              </a:ext>
            </a:extLst>
          </p:cNvPr>
          <p:cNvSpPr/>
          <p:nvPr/>
        </p:nvSpPr>
        <p:spPr>
          <a:xfrm>
            <a:off x="3093953" y="2912972"/>
            <a:ext cx="2102178" cy="980388"/>
          </a:xfrm>
          <a:prstGeom prst="round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Parking lot monitoring</a:t>
            </a:r>
            <a:endParaRPr lang="en-IN" dirty="0"/>
          </a:p>
        </p:txBody>
      </p:sp>
      <p:sp>
        <p:nvSpPr>
          <p:cNvPr id="14" name="Rectangle: Rounded Corners 13">
            <a:extLst>
              <a:ext uri="{FF2B5EF4-FFF2-40B4-BE49-F238E27FC236}">
                <a16:creationId xmlns:a16="http://schemas.microsoft.com/office/drawing/2014/main" id="{C723A3B3-C8F4-A9E7-B726-6C096C847293}"/>
              </a:ext>
            </a:extLst>
          </p:cNvPr>
          <p:cNvSpPr/>
          <p:nvPr/>
        </p:nvSpPr>
        <p:spPr>
          <a:xfrm>
            <a:off x="263950" y="2943519"/>
            <a:ext cx="2102178" cy="980388"/>
          </a:xfrm>
          <a:prstGeom prst="round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Assigning vehicles to parking lot</a:t>
            </a:r>
            <a:endParaRPr lang="en-IN" dirty="0"/>
          </a:p>
        </p:txBody>
      </p:sp>
      <p:sp>
        <p:nvSpPr>
          <p:cNvPr id="15" name="Arrow: Right 14">
            <a:extLst>
              <a:ext uri="{FF2B5EF4-FFF2-40B4-BE49-F238E27FC236}">
                <a16:creationId xmlns:a16="http://schemas.microsoft.com/office/drawing/2014/main" id="{0EC03469-1E39-E7AB-02C1-A901A8101463}"/>
              </a:ext>
            </a:extLst>
          </p:cNvPr>
          <p:cNvSpPr/>
          <p:nvPr/>
        </p:nvSpPr>
        <p:spPr>
          <a:xfrm>
            <a:off x="2366128" y="1780184"/>
            <a:ext cx="627665" cy="199445"/>
          </a:xfrm>
          <a:prstGeom prst="rightArrow">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860D9827-9374-EFED-9636-8068B67A1825}"/>
              </a:ext>
            </a:extLst>
          </p:cNvPr>
          <p:cNvSpPr/>
          <p:nvPr/>
        </p:nvSpPr>
        <p:spPr>
          <a:xfrm>
            <a:off x="5095971" y="1771632"/>
            <a:ext cx="1102544" cy="199445"/>
          </a:xfrm>
          <a:prstGeom prst="rightArrow">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0F36FF05-06B4-16C3-01F6-89B7E7318CA2}"/>
              </a:ext>
            </a:extLst>
          </p:cNvPr>
          <p:cNvSpPr/>
          <p:nvPr/>
        </p:nvSpPr>
        <p:spPr>
          <a:xfrm>
            <a:off x="8300693" y="1771497"/>
            <a:ext cx="1102544" cy="199445"/>
          </a:xfrm>
          <a:prstGeom prst="rightArrow">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Down 17">
            <a:extLst>
              <a:ext uri="{FF2B5EF4-FFF2-40B4-BE49-F238E27FC236}">
                <a16:creationId xmlns:a16="http://schemas.microsoft.com/office/drawing/2014/main" id="{F046CF2D-0C10-A82C-0C9F-F7E025F14479}"/>
              </a:ext>
            </a:extLst>
          </p:cNvPr>
          <p:cNvSpPr/>
          <p:nvPr/>
        </p:nvSpPr>
        <p:spPr>
          <a:xfrm>
            <a:off x="10501459" y="2361414"/>
            <a:ext cx="169683" cy="58210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05BC762C-95A9-9DEA-1CDD-3B4D6DA86929}"/>
              </a:ext>
            </a:extLst>
          </p:cNvPr>
          <p:cNvSpPr/>
          <p:nvPr/>
        </p:nvSpPr>
        <p:spPr>
          <a:xfrm rot="10800000">
            <a:off x="8559537" y="3333991"/>
            <a:ext cx="1002384" cy="199444"/>
          </a:xfrm>
          <a:prstGeom prst="rightArrow">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CEDC47C9-7ABA-CB0B-BABC-3AF61C6D088A}"/>
              </a:ext>
            </a:extLst>
          </p:cNvPr>
          <p:cNvSpPr/>
          <p:nvPr/>
        </p:nvSpPr>
        <p:spPr>
          <a:xfrm rot="10800000">
            <a:off x="5196131" y="3246491"/>
            <a:ext cx="1002384" cy="199444"/>
          </a:xfrm>
          <a:prstGeom prst="rightArrow">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9F1BF788-D522-CE14-CCF8-B43CAE700C5A}"/>
              </a:ext>
            </a:extLst>
          </p:cNvPr>
          <p:cNvSpPr/>
          <p:nvPr/>
        </p:nvSpPr>
        <p:spPr>
          <a:xfrm rot="10800000">
            <a:off x="2366128" y="3303443"/>
            <a:ext cx="727825" cy="199445"/>
          </a:xfrm>
          <a:prstGeom prst="rightArrow">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1C2DF38A-B8DD-CC9E-64DC-41647668A623}"/>
              </a:ext>
            </a:extLst>
          </p:cNvPr>
          <p:cNvSpPr/>
          <p:nvPr/>
        </p:nvSpPr>
        <p:spPr>
          <a:xfrm>
            <a:off x="263949" y="4444917"/>
            <a:ext cx="2102178" cy="980388"/>
          </a:xfrm>
          <a:prstGeom prst="round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Performance Analysis</a:t>
            </a:r>
          </a:p>
        </p:txBody>
      </p:sp>
      <p:sp>
        <p:nvSpPr>
          <p:cNvPr id="23" name="Arrow: Down 22">
            <a:extLst>
              <a:ext uri="{FF2B5EF4-FFF2-40B4-BE49-F238E27FC236}">
                <a16:creationId xmlns:a16="http://schemas.microsoft.com/office/drawing/2014/main" id="{1D3379BF-661F-6FE5-D149-A2518E477CCF}"/>
              </a:ext>
            </a:extLst>
          </p:cNvPr>
          <p:cNvSpPr/>
          <p:nvPr/>
        </p:nvSpPr>
        <p:spPr>
          <a:xfrm>
            <a:off x="1230196" y="3923907"/>
            <a:ext cx="136691" cy="52074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30488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4641B9-4F18-4E91-B8AE-3F44F964477C}"/>
              </a:ext>
            </a:extLst>
          </p:cNvPr>
          <p:cNvSpPr txBox="1"/>
          <p:nvPr/>
        </p:nvSpPr>
        <p:spPr>
          <a:xfrm>
            <a:off x="556181" y="490194"/>
            <a:ext cx="5373278" cy="707886"/>
          </a:xfrm>
          <a:prstGeom prst="rect">
            <a:avLst/>
          </a:prstGeom>
          <a:noFill/>
        </p:spPr>
        <p:txBody>
          <a:bodyPr wrap="square" rtlCol="0">
            <a:spAutoFit/>
          </a:bodyPr>
          <a:lstStyle/>
          <a:p>
            <a:pPr algn="just"/>
            <a:r>
              <a:rPr lang="en-IN" sz="4000" b="1" dirty="0"/>
              <a:t>TECHNOLOGIES USED</a:t>
            </a:r>
          </a:p>
        </p:txBody>
      </p:sp>
      <p:sp>
        <p:nvSpPr>
          <p:cNvPr id="4" name="Rectangle 3">
            <a:extLst>
              <a:ext uri="{FF2B5EF4-FFF2-40B4-BE49-F238E27FC236}">
                <a16:creationId xmlns:a16="http://schemas.microsoft.com/office/drawing/2014/main" id="{80CA8A4A-91F2-77BB-B72A-EDE7A64F64BC}"/>
              </a:ext>
            </a:extLst>
          </p:cNvPr>
          <p:cNvSpPr/>
          <p:nvPr/>
        </p:nvSpPr>
        <p:spPr>
          <a:xfrm>
            <a:off x="0" y="6466788"/>
            <a:ext cx="12192000" cy="391212"/>
          </a:xfrm>
          <a:prstGeom prst="rect">
            <a:avLst/>
          </a:prstGeom>
          <a:solidFill>
            <a:schemeClr val="accent1">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84025D32-CFDD-8B0E-8698-2D01FDD51C49}"/>
              </a:ext>
            </a:extLst>
          </p:cNvPr>
          <p:cNvSpPr txBox="1"/>
          <p:nvPr/>
        </p:nvSpPr>
        <p:spPr>
          <a:xfrm>
            <a:off x="556181" y="1432874"/>
            <a:ext cx="9747316" cy="2554545"/>
          </a:xfrm>
          <a:prstGeom prst="rect">
            <a:avLst/>
          </a:prstGeom>
          <a:noFill/>
        </p:spPr>
        <p:txBody>
          <a:bodyPr wrap="square" rtlCol="0">
            <a:spAutoFit/>
          </a:bodyPr>
          <a:lstStyle/>
          <a:p>
            <a:pPr marL="285750" indent="-285750" algn="just">
              <a:buFont typeface="Arial" panose="020B0604020202020204" pitchFamily="34" charset="0"/>
              <a:buChar char="•"/>
            </a:pPr>
            <a:r>
              <a:rPr lang="en-US" sz="2000" b="1" dirty="0"/>
              <a:t>YOLOv8:</a:t>
            </a:r>
            <a:r>
              <a:rPr lang="en-US" sz="2000" dirty="0"/>
              <a:t>Object detection framework used to accurately identify and track vehicles  from captured images</a:t>
            </a:r>
          </a:p>
          <a:p>
            <a:pPr marL="285750" indent="-285750" algn="just">
              <a:buFont typeface="Arial" panose="020B0604020202020204" pitchFamily="34" charset="0"/>
              <a:buChar char="•"/>
            </a:pPr>
            <a:r>
              <a:rPr lang="en-US" sz="2000" b="1" dirty="0"/>
              <a:t>Google </a:t>
            </a:r>
            <a:r>
              <a:rPr lang="en-US" sz="2000" b="1" dirty="0" err="1"/>
              <a:t>Colab:</a:t>
            </a:r>
            <a:r>
              <a:rPr lang="en-US" sz="2000" dirty="0" err="1"/>
              <a:t>Cloud-based</a:t>
            </a:r>
            <a:r>
              <a:rPr lang="en-US" sz="2000" dirty="0"/>
              <a:t> platform for developing, training, and testing AI models. Access to powerful GPUs, collaborative coding, and ease of use</a:t>
            </a:r>
          </a:p>
          <a:p>
            <a:pPr marL="285750" indent="-285750" algn="just">
              <a:buFont typeface="Arial" panose="020B0604020202020204" pitchFamily="34" charset="0"/>
              <a:buChar char="•"/>
            </a:pPr>
            <a:r>
              <a:rPr lang="en-US" sz="2000" b="1" dirty="0" err="1"/>
              <a:t>EasyOCR</a:t>
            </a:r>
            <a:r>
              <a:rPr lang="en-US" sz="2000" b="1" dirty="0"/>
              <a:t>:</a:t>
            </a:r>
            <a:r>
              <a:rPr lang="en-US" sz="2000" dirty="0"/>
              <a:t> Optical Character Recognition tools used to read and recognize license plate numbers from detected vehicles.</a:t>
            </a:r>
          </a:p>
          <a:p>
            <a:pPr marL="285750" indent="-285750" algn="just">
              <a:buFont typeface="Arial" panose="020B0604020202020204" pitchFamily="34" charset="0"/>
              <a:buChar char="•"/>
            </a:pPr>
            <a:r>
              <a:rPr lang="en-US" sz="2000" b="1" dirty="0" err="1"/>
              <a:t>Python:</a:t>
            </a:r>
            <a:r>
              <a:rPr lang="en-US" sz="2000" dirty="0" err="1"/>
              <a:t>Develop</a:t>
            </a:r>
            <a:r>
              <a:rPr lang="en-US" sz="2000" dirty="0"/>
              <a:t> and integrate detection and recognition algorithms</a:t>
            </a:r>
          </a:p>
          <a:p>
            <a:pPr marL="285750" indent="-285750" algn="just">
              <a:buFont typeface="Arial" panose="020B0604020202020204" pitchFamily="34" charset="0"/>
              <a:buChar char="•"/>
            </a:pPr>
            <a:r>
              <a:rPr lang="en-US" sz="2000" b="1" dirty="0"/>
              <a:t>Python Libraries:</a:t>
            </a:r>
            <a:r>
              <a:rPr lang="en-IN" sz="2000" dirty="0"/>
              <a:t>Pandas, cv2, </a:t>
            </a:r>
            <a:r>
              <a:rPr lang="en-IN" sz="2000" dirty="0" err="1"/>
              <a:t>os</a:t>
            </a:r>
            <a:r>
              <a:rPr lang="en-IN" sz="2000" dirty="0"/>
              <a:t>, </a:t>
            </a:r>
            <a:r>
              <a:rPr lang="en-IN" sz="2000" dirty="0" err="1"/>
              <a:t>Matplotlib.pyplot</a:t>
            </a:r>
            <a:r>
              <a:rPr lang="en-IN" sz="2000" dirty="0"/>
              <a:t>, </a:t>
            </a:r>
            <a:r>
              <a:rPr lang="en-IN" sz="2000" dirty="0" err="1"/>
              <a:t>easyocr</a:t>
            </a:r>
            <a:r>
              <a:rPr lang="en-IN" sz="2000" dirty="0"/>
              <a:t> , </a:t>
            </a:r>
            <a:r>
              <a:rPr lang="en-IN" sz="2000" dirty="0" err="1"/>
              <a:t>ultralytics</a:t>
            </a:r>
            <a:endParaRPr lang="en-IN" sz="2000" dirty="0"/>
          </a:p>
        </p:txBody>
      </p:sp>
    </p:spTree>
    <p:extLst>
      <p:ext uri="{BB962C8B-B14F-4D97-AF65-F5344CB8AC3E}">
        <p14:creationId xmlns:p14="http://schemas.microsoft.com/office/powerpoint/2010/main" val="3410983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4641B9-4F18-4E91-B8AE-3F44F964477C}"/>
              </a:ext>
            </a:extLst>
          </p:cNvPr>
          <p:cNvSpPr txBox="1"/>
          <p:nvPr/>
        </p:nvSpPr>
        <p:spPr>
          <a:xfrm>
            <a:off x="599768" y="490194"/>
            <a:ext cx="8383975" cy="707886"/>
          </a:xfrm>
          <a:prstGeom prst="rect">
            <a:avLst/>
          </a:prstGeom>
          <a:noFill/>
        </p:spPr>
        <p:txBody>
          <a:bodyPr wrap="square" rtlCol="0">
            <a:spAutoFit/>
          </a:bodyPr>
          <a:lstStyle/>
          <a:p>
            <a:pPr algn="just"/>
            <a:r>
              <a:rPr lang="en-IN" sz="4000" b="1" dirty="0"/>
              <a:t>TEAM MEMBERS &amp; CONTRIBUTIONS</a:t>
            </a:r>
          </a:p>
        </p:txBody>
      </p:sp>
      <p:sp>
        <p:nvSpPr>
          <p:cNvPr id="3" name="TextBox 2">
            <a:extLst>
              <a:ext uri="{FF2B5EF4-FFF2-40B4-BE49-F238E27FC236}">
                <a16:creationId xmlns:a16="http://schemas.microsoft.com/office/drawing/2014/main" id="{16111C3A-A474-4744-F148-9C3067EF83D1}"/>
              </a:ext>
            </a:extLst>
          </p:cNvPr>
          <p:cNvSpPr txBox="1"/>
          <p:nvPr/>
        </p:nvSpPr>
        <p:spPr>
          <a:xfrm>
            <a:off x="707924" y="1498862"/>
            <a:ext cx="10363200" cy="1938992"/>
          </a:xfrm>
          <a:prstGeom prst="rect">
            <a:avLst/>
          </a:prstGeom>
          <a:noFill/>
        </p:spPr>
        <p:txBody>
          <a:bodyPr wrap="square" rtlCol="0">
            <a:spAutoFit/>
          </a:bodyPr>
          <a:lstStyle/>
          <a:p>
            <a:pPr algn="just"/>
            <a:r>
              <a:rPr lang="en-US" sz="2000" b="1" dirty="0"/>
              <a:t>Abhay Prasad: </a:t>
            </a:r>
            <a:r>
              <a:rPr lang="en-US" sz="2000" dirty="0"/>
              <a:t>Dataset collection, GitHub repository creation 35%, Report Writing 20% ,Literature survey, Presentation Preparation , Number plate </a:t>
            </a:r>
            <a:r>
              <a:rPr lang="en-US" sz="2000" dirty="0" err="1"/>
              <a:t>Recoginition</a:t>
            </a:r>
            <a:r>
              <a:rPr lang="en-US" sz="2000" dirty="0"/>
              <a:t>.</a:t>
            </a:r>
          </a:p>
          <a:p>
            <a:pPr algn="just"/>
            <a:r>
              <a:rPr lang="en-US" sz="2000" b="1" dirty="0" err="1"/>
              <a:t>Anaswara</a:t>
            </a:r>
            <a:r>
              <a:rPr lang="en-US" sz="2000" b="1" dirty="0"/>
              <a:t> Biju:</a:t>
            </a:r>
            <a:r>
              <a:rPr lang="en-US" sz="2000" dirty="0"/>
              <a:t> Dataset collection , GitHub repository creation 30%,Report writing 50%,Literature survey, Presentation Preparation , Vehicle Matching.</a:t>
            </a:r>
          </a:p>
          <a:p>
            <a:pPr algn="just"/>
            <a:r>
              <a:rPr lang="en-US" sz="2000" b="1" dirty="0" err="1"/>
              <a:t>Aswathy</a:t>
            </a:r>
            <a:r>
              <a:rPr lang="en-US" sz="2000" b="1" dirty="0"/>
              <a:t> Satheesh: </a:t>
            </a:r>
            <a:r>
              <a:rPr lang="en-US" sz="2000" dirty="0"/>
              <a:t>Dataset Collection, GitHub repository creation 35%,Report Writing 30%,Literature survey, Presentation Preparation , Parking Lot Occupancy.</a:t>
            </a:r>
          </a:p>
        </p:txBody>
      </p:sp>
      <p:sp>
        <p:nvSpPr>
          <p:cNvPr id="4" name="Rectangle 3">
            <a:extLst>
              <a:ext uri="{FF2B5EF4-FFF2-40B4-BE49-F238E27FC236}">
                <a16:creationId xmlns:a16="http://schemas.microsoft.com/office/drawing/2014/main" id="{80CA8A4A-91F2-77BB-B72A-EDE7A64F64BC}"/>
              </a:ext>
            </a:extLst>
          </p:cNvPr>
          <p:cNvSpPr/>
          <p:nvPr/>
        </p:nvSpPr>
        <p:spPr>
          <a:xfrm>
            <a:off x="0" y="6466788"/>
            <a:ext cx="12192000" cy="391212"/>
          </a:xfrm>
          <a:prstGeom prst="rect">
            <a:avLst/>
          </a:prstGeom>
          <a:solidFill>
            <a:schemeClr val="accent1">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09395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4641B9-4F18-4E91-B8AE-3F44F964477C}"/>
              </a:ext>
            </a:extLst>
          </p:cNvPr>
          <p:cNvSpPr txBox="1"/>
          <p:nvPr/>
        </p:nvSpPr>
        <p:spPr>
          <a:xfrm>
            <a:off x="737419" y="490194"/>
            <a:ext cx="3589483" cy="707886"/>
          </a:xfrm>
          <a:prstGeom prst="rect">
            <a:avLst/>
          </a:prstGeom>
          <a:noFill/>
        </p:spPr>
        <p:txBody>
          <a:bodyPr wrap="square" rtlCol="0">
            <a:spAutoFit/>
          </a:bodyPr>
          <a:lstStyle/>
          <a:p>
            <a:pPr algn="just"/>
            <a:r>
              <a:rPr lang="en-IN" sz="4000" b="1" dirty="0"/>
              <a:t>CONCLUSION</a:t>
            </a:r>
          </a:p>
        </p:txBody>
      </p:sp>
      <p:sp>
        <p:nvSpPr>
          <p:cNvPr id="3" name="TextBox 2">
            <a:extLst>
              <a:ext uri="{FF2B5EF4-FFF2-40B4-BE49-F238E27FC236}">
                <a16:creationId xmlns:a16="http://schemas.microsoft.com/office/drawing/2014/main" id="{16111C3A-A474-4744-F148-9C3067EF83D1}"/>
              </a:ext>
            </a:extLst>
          </p:cNvPr>
          <p:cNvSpPr txBox="1"/>
          <p:nvPr/>
        </p:nvSpPr>
        <p:spPr>
          <a:xfrm>
            <a:off x="737419" y="1385740"/>
            <a:ext cx="10284542" cy="3477875"/>
          </a:xfrm>
          <a:prstGeom prst="rect">
            <a:avLst/>
          </a:prstGeom>
          <a:noFill/>
        </p:spPr>
        <p:txBody>
          <a:bodyPr wrap="square" rtlCol="0">
            <a:spAutoFit/>
          </a:bodyPr>
          <a:lstStyle/>
          <a:p>
            <a:pPr algn="just"/>
            <a:r>
              <a:rPr lang="en-US" sz="2000" dirty="0"/>
              <a:t>The implementation of an advanced system for vehicle movement analysis and insight generation in a college campus represents a significant improvement in campus security and management. By using high-resolution images and sophisticated algorithms for object detection and license plate recognition, the system efficiently processes data, minimizing computational overhead. The solution provides timely insights into vehicle movement patterns and parking occupancy, identifies peak times and trends, and ensures security by matching vehicles against an approved database to detect unauthorized entries. Through a comprehensive dashboard, campus security and management teams can access valuable real-time information and alerts, enabling data-driven decision-making. This solution not only enhances security and optimizes parking management but also contributes to a smoother traffic flow and an overall safer campus environment for students, staff, and visitors.</a:t>
            </a:r>
          </a:p>
        </p:txBody>
      </p:sp>
      <p:sp>
        <p:nvSpPr>
          <p:cNvPr id="4" name="Rectangle 3">
            <a:extLst>
              <a:ext uri="{FF2B5EF4-FFF2-40B4-BE49-F238E27FC236}">
                <a16:creationId xmlns:a16="http://schemas.microsoft.com/office/drawing/2014/main" id="{80CA8A4A-91F2-77BB-B72A-EDE7A64F64BC}"/>
              </a:ext>
            </a:extLst>
          </p:cNvPr>
          <p:cNvSpPr/>
          <p:nvPr/>
        </p:nvSpPr>
        <p:spPr>
          <a:xfrm>
            <a:off x="0" y="6466788"/>
            <a:ext cx="12192000" cy="391212"/>
          </a:xfrm>
          <a:prstGeom prst="rect">
            <a:avLst/>
          </a:prstGeom>
          <a:solidFill>
            <a:schemeClr val="accent1">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571222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509</TotalTime>
  <Words>788</Words>
  <Application>Microsoft Office PowerPoint</Application>
  <PresentationFormat>Widescreen</PresentationFormat>
  <Paragraphs>58</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Vehicle Movement Analysis and Insight Generation in a College Campus using Edge AI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Movement Analysis and Insight Generation in a College Campus using Edge AI</dc:title>
  <dc:creator>Anaswara Biju</dc:creator>
  <cp:lastModifiedBy>HP</cp:lastModifiedBy>
  <cp:revision>10</cp:revision>
  <dcterms:created xsi:type="dcterms:W3CDTF">2024-07-14T08:37:41Z</dcterms:created>
  <dcterms:modified xsi:type="dcterms:W3CDTF">2024-07-15T13:23:54Z</dcterms:modified>
</cp:coreProperties>
</file>