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Nunito"/>
      <p:regular r:id="rId34"/>
      <p:bold r:id="rId35"/>
      <p:italic r:id="rId36"/>
      <p:boldItalic r:id="rId37"/>
    </p:embeddedFont>
    <p:embeddedFont>
      <p:font typeface="Maven Pro"/>
      <p:regular r:id="rId38"/>
      <p:bold r:id="rId39"/>
    </p:embeddedFont>
    <p:embeddedFont>
      <p:font typeface="Comfortaa"/>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mfortaa-regular.fntdata"/><Relationship Id="rId20" Type="http://schemas.openxmlformats.org/officeDocument/2006/relationships/slide" Target="slides/slide15.xml"/><Relationship Id="rId41" Type="http://schemas.openxmlformats.org/officeDocument/2006/relationships/font" Target="fonts/Comfortaa-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8960c666e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960c666e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8960c666e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8960c666e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8960c666e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8960c666e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8960c666e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960c666e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8960c666e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8960c666e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8960c666e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8960c666e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8960c666e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8960c666e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8960c666e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8960c666e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8960c666e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8960c666e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80e0ed491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80e0ed491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Persistence diagram only exists in top half</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863f20e88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63f20e88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a better sense of the motivations behind our research, the audience may wish to be familiar with some of the symptoms and statistics of Parkinson’s disease. This information helps to clarify why we focus on this problem and which methods we use to search for a solution.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Parkinson’s is the 2nd most common neurodegenerative disease, only following Alzheimer’s. There is about 1 million people in the US and 10 million people worldwide are affected by the disease and this is not a static number the incidence is only increasing. Additionally, the most commonly affected population is the elderly.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most commonly seen symptoms of those affected by Parkinson’s are muscle rigidity, and tremors, as well as a lack of balance, postural control and fine motor skills. This may make it difficult for Parkinson’s disease patients to perform tasks that rely on intricate actions even if they are basic tasks such as drawing shapes.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80e0ed491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80e0ed491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persistence diagram is a multiset of points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80e0ed491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80e0ed491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704dc8fdfd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704dc8fdfd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704dc8fdfd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704dc8fdfd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704dc8fdfd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704dc8fdfd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80d93ce15d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0d93ce15d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704dc8fdfd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704dc8fdfd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it is COP data, list bullet point protocol (cross validation test)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80d93ce15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80d93ce15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863f20e88e_1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863f20e88e_1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0d93ce15d_0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0d93ce15d_0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wih our aproach</a:t>
            </a:r>
            <a:endParaRPr/>
          </a:p>
          <a:p>
            <a:pPr indent="0" lvl="0" marL="0" rtl="0" algn="l">
              <a:spcBef>
                <a:spcPts val="0"/>
              </a:spcBef>
              <a:spcAft>
                <a:spcPts val="0"/>
              </a:spcAft>
              <a:buNone/>
            </a:pPr>
            <a:r>
              <a:rPr lang="en"/>
              <a:t>Parkinson’s is the 2nd most common neurodegenerative disease, only following Alzheimer’s. There is about 1 million people in the US and 10 million people worldwide are affected by the disease and this is not a static number the incidence is only increasing. Additionally, the most commonly affected population is the elderly.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most commonly seen symptoms of those affected by Parkinson’s are muscle rigidity, and tremors, as well as a lack of balance, postural control and fine motor skills. This may make it difficult for Parkinson’s disease patients to perform tasks that rely on intricate actions even if they are basic tasks such as drawing shapes.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0d93ce15d_0_1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0d93ce15d_0_1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80d93ce15d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0d93ce15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80d93ce15d_0_1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0d93ce15d_0_1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704dc8fdfd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04dc8fdfd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80d93ce15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0d93ce15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-rephrase methods stuff</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863f20e88e_1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863f20e88e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Cite papers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jpg"/><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jpg"/><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jp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jpg"/><Relationship Id="rId4"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jpg"/><Relationship Id="rId4"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jpg"/><Relationship Id="rId4"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jpg"/><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mailto:anawar@asu.edu" TargetMode="External"/><Relationship Id="rId4" Type="http://schemas.openxmlformats.org/officeDocument/2006/relationships/hyperlink" Target="mailto:fnrahman@asu.edu" TargetMode="External"/><Relationship Id="rId5" Type="http://schemas.openxmlformats.org/officeDocument/2006/relationships/hyperlink" Target="mailto:asom2@asu.edu" TargetMode="External"/><Relationship Id="rId6" Type="http://schemas.openxmlformats.org/officeDocument/2006/relationships/hyperlink" Target="https://github.com/itsmeafra/Sublevel-Set-TDA" TargetMode="External"/><Relationship Id="rId7"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1.jpg"/><Relationship Id="rId4" Type="http://schemas.openxmlformats.org/officeDocument/2006/relationships/image" Target="../media/image8.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367175"/>
            <a:ext cx="7664700" cy="268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Topological Data Analysis for Parkinson’s Disease Classification and Severity Assessment</a:t>
            </a:r>
            <a:endParaRPr/>
          </a:p>
        </p:txBody>
      </p:sp>
      <p:sp>
        <p:nvSpPr>
          <p:cNvPr id="278" name="Google Shape;278;p13"/>
          <p:cNvSpPr txBox="1"/>
          <p:nvPr>
            <p:ph idx="1" type="subTitle"/>
          </p:nvPr>
        </p:nvSpPr>
        <p:spPr>
          <a:xfrm>
            <a:off x="824000" y="2702200"/>
            <a:ext cx="67380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Afra Nawar, Farhan Rahman, Narayanan Krishnamurthi, Anirudh Som, Pavan Turaga</a:t>
            </a:r>
            <a:endParaRPr sz="1300"/>
          </a:p>
        </p:txBody>
      </p:sp>
      <p:pic>
        <p:nvPicPr>
          <p:cNvPr id="279" name="Google Shape;279;p13"/>
          <p:cNvPicPr preferRelativeResize="0"/>
          <p:nvPr/>
        </p:nvPicPr>
        <p:blipFill>
          <a:blip r:embed="rId3">
            <a:alphaModFix/>
          </a:blip>
          <a:stretch>
            <a:fillRect/>
          </a:stretch>
        </p:blipFill>
        <p:spPr>
          <a:xfrm>
            <a:off x="2621088" y="3832050"/>
            <a:ext cx="3613800" cy="894400"/>
          </a:xfrm>
          <a:prstGeom prst="rect">
            <a:avLst/>
          </a:prstGeom>
          <a:noFill/>
          <a:ln>
            <a:noFill/>
          </a:ln>
        </p:spPr>
      </p:pic>
      <p:pic>
        <p:nvPicPr>
          <p:cNvPr id="280" name="Google Shape;280;p13"/>
          <p:cNvPicPr preferRelativeResize="0"/>
          <p:nvPr/>
        </p:nvPicPr>
        <p:blipFill>
          <a:blip r:embed="rId4">
            <a:alphaModFix/>
          </a:blip>
          <a:stretch>
            <a:fillRect/>
          </a:stretch>
        </p:blipFill>
        <p:spPr>
          <a:xfrm>
            <a:off x="6305213" y="3676200"/>
            <a:ext cx="2774901" cy="1206101"/>
          </a:xfrm>
          <a:prstGeom prst="rect">
            <a:avLst/>
          </a:prstGeom>
          <a:noFill/>
          <a:ln>
            <a:noFill/>
          </a:ln>
        </p:spPr>
      </p:pic>
      <p:pic>
        <p:nvPicPr>
          <p:cNvPr id="281" name="Google Shape;281;p13"/>
          <p:cNvPicPr preferRelativeResize="0"/>
          <p:nvPr/>
        </p:nvPicPr>
        <p:blipFill>
          <a:blip r:embed="rId5">
            <a:alphaModFix/>
          </a:blip>
          <a:stretch>
            <a:fillRect/>
          </a:stretch>
        </p:blipFill>
        <p:spPr>
          <a:xfrm>
            <a:off x="608032" y="3759200"/>
            <a:ext cx="1640362" cy="1040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2"/>
          <p:cNvSpPr txBox="1"/>
          <p:nvPr>
            <p:ph type="title"/>
          </p:nvPr>
        </p:nvSpPr>
        <p:spPr>
          <a:xfrm>
            <a:off x="1303800" y="598575"/>
            <a:ext cx="7299300" cy="12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Data Analysis</a:t>
            </a:r>
            <a:endParaRPr/>
          </a:p>
        </p:txBody>
      </p:sp>
      <p:pic>
        <p:nvPicPr>
          <p:cNvPr id="373" name="Google Shape;373;p22"/>
          <p:cNvPicPr preferRelativeResize="0"/>
          <p:nvPr/>
        </p:nvPicPr>
        <p:blipFill rotWithShape="1">
          <a:blip r:embed="rId3">
            <a:alphaModFix/>
          </a:blip>
          <a:srcRect b="0" l="0" r="0" t="0"/>
          <a:stretch/>
        </p:blipFill>
        <p:spPr>
          <a:xfrm>
            <a:off x="1112925" y="1174713"/>
            <a:ext cx="4823600" cy="3617724"/>
          </a:xfrm>
          <a:prstGeom prst="rect">
            <a:avLst/>
          </a:prstGeom>
          <a:noFill/>
          <a:ln>
            <a:noFill/>
          </a:ln>
        </p:spPr>
      </p:pic>
      <p:pic>
        <p:nvPicPr>
          <p:cNvPr id="374" name="Google Shape;374;p22"/>
          <p:cNvPicPr preferRelativeResize="0"/>
          <p:nvPr/>
        </p:nvPicPr>
        <p:blipFill>
          <a:blip r:embed="rId4">
            <a:alphaModFix/>
          </a:blip>
          <a:stretch>
            <a:fillRect/>
          </a:stretch>
        </p:blipFill>
        <p:spPr>
          <a:xfrm>
            <a:off x="5980575" y="1044750"/>
            <a:ext cx="2595400" cy="2029300"/>
          </a:xfrm>
          <a:prstGeom prst="rect">
            <a:avLst/>
          </a:prstGeom>
          <a:noFill/>
          <a:ln>
            <a:noFill/>
          </a:ln>
        </p:spPr>
      </p:pic>
      <p:sp>
        <p:nvSpPr>
          <p:cNvPr id="375" name="Google Shape;375;p22"/>
          <p:cNvSpPr txBox="1"/>
          <p:nvPr/>
        </p:nvSpPr>
        <p:spPr>
          <a:xfrm>
            <a:off x="5758500" y="3023825"/>
            <a:ext cx="3385500" cy="16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Nunito"/>
                <a:ea typeface="Nunito"/>
                <a:cs typeface="Nunito"/>
                <a:sym typeface="Nunito"/>
              </a:rPr>
              <a:t>Mapping of time-series data as a pairing of its peaks with its troughs.</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1600"/>
              </a:spcAft>
              <a:buNone/>
            </a:pPr>
            <a:r>
              <a:rPr lang="en" sz="1300">
                <a:solidFill>
                  <a:schemeClr val="dk2"/>
                </a:solidFill>
                <a:latin typeface="Nunito"/>
                <a:ea typeface="Nunito"/>
                <a:cs typeface="Nunito"/>
                <a:sym typeface="Nunito"/>
              </a:rPr>
              <a:t>Represents information about the smoothness of the data, as well as its rises and falls</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23"/>
          <p:cNvSpPr txBox="1"/>
          <p:nvPr>
            <p:ph type="title"/>
          </p:nvPr>
        </p:nvSpPr>
        <p:spPr>
          <a:xfrm>
            <a:off x="1303800" y="598575"/>
            <a:ext cx="7299300" cy="12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Data Analysis</a:t>
            </a:r>
            <a:endParaRPr/>
          </a:p>
        </p:txBody>
      </p:sp>
      <p:pic>
        <p:nvPicPr>
          <p:cNvPr id="381" name="Google Shape;381;p23"/>
          <p:cNvPicPr preferRelativeResize="0"/>
          <p:nvPr/>
        </p:nvPicPr>
        <p:blipFill rotWithShape="1">
          <a:blip r:embed="rId3">
            <a:alphaModFix/>
          </a:blip>
          <a:srcRect b="0" l="0" r="0" t="0"/>
          <a:stretch/>
        </p:blipFill>
        <p:spPr>
          <a:xfrm>
            <a:off x="1112925" y="1174713"/>
            <a:ext cx="4823600" cy="3617724"/>
          </a:xfrm>
          <a:prstGeom prst="rect">
            <a:avLst/>
          </a:prstGeom>
          <a:noFill/>
          <a:ln>
            <a:noFill/>
          </a:ln>
        </p:spPr>
      </p:pic>
      <p:pic>
        <p:nvPicPr>
          <p:cNvPr id="382" name="Google Shape;382;p23"/>
          <p:cNvPicPr preferRelativeResize="0"/>
          <p:nvPr/>
        </p:nvPicPr>
        <p:blipFill>
          <a:blip r:embed="rId4">
            <a:alphaModFix/>
          </a:blip>
          <a:stretch>
            <a:fillRect/>
          </a:stretch>
        </p:blipFill>
        <p:spPr>
          <a:xfrm>
            <a:off x="5980575" y="1044750"/>
            <a:ext cx="2595400" cy="2029300"/>
          </a:xfrm>
          <a:prstGeom prst="rect">
            <a:avLst/>
          </a:prstGeom>
          <a:noFill/>
          <a:ln>
            <a:noFill/>
          </a:ln>
        </p:spPr>
      </p:pic>
      <p:sp>
        <p:nvSpPr>
          <p:cNvPr id="383" name="Google Shape;383;p23"/>
          <p:cNvSpPr txBox="1"/>
          <p:nvPr/>
        </p:nvSpPr>
        <p:spPr>
          <a:xfrm>
            <a:off x="5758500" y="3023825"/>
            <a:ext cx="3385500" cy="16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Time-series signal can be modeled as a graph with multiple nodes, each connected to two neighbors (except the ends)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Each node’s value is its y-value on the plot</a:t>
            </a:r>
            <a:endParaRPr sz="13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24"/>
          <p:cNvSpPr txBox="1"/>
          <p:nvPr>
            <p:ph type="title"/>
          </p:nvPr>
        </p:nvSpPr>
        <p:spPr>
          <a:xfrm>
            <a:off x="1303800" y="598575"/>
            <a:ext cx="7299300" cy="12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Data Analysis</a:t>
            </a:r>
            <a:endParaRPr/>
          </a:p>
        </p:txBody>
      </p:sp>
      <p:pic>
        <p:nvPicPr>
          <p:cNvPr id="389" name="Google Shape;389;p24"/>
          <p:cNvPicPr preferRelativeResize="0"/>
          <p:nvPr/>
        </p:nvPicPr>
        <p:blipFill rotWithShape="1">
          <a:blip r:embed="rId3">
            <a:alphaModFix/>
          </a:blip>
          <a:srcRect b="0" l="0" r="0" t="0"/>
          <a:stretch/>
        </p:blipFill>
        <p:spPr>
          <a:xfrm>
            <a:off x="1112925" y="1174713"/>
            <a:ext cx="4823600" cy="3617724"/>
          </a:xfrm>
          <a:prstGeom prst="rect">
            <a:avLst/>
          </a:prstGeom>
          <a:noFill/>
          <a:ln>
            <a:noFill/>
          </a:ln>
        </p:spPr>
      </p:pic>
      <p:pic>
        <p:nvPicPr>
          <p:cNvPr id="390" name="Google Shape;390;p24"/>
          <p:cNvPicPr preferRelativeResize="0"/>
          <p:nvPr/>
        </p:nvPicPr>
        <p:blipFill>
          <a:blip r:embed="rId4">
            <a:alphaModFix/>
          </a:blip>
          <a:stretch>
            <a:fillRect/>
          </a:stretch>
        </p:blipFill>
        <p:spPr>
          <a:xfrm>
            <a:off x="5980575" y="1044750"/>
            <a:ext cx="2595400" cy="2029300"/>
          </a:xfrm>
          <a:prstGeom prst="rect">
            <a:avLst/>
          </a:prstGeom>
          <a:noFill/>
          <a:ln>
            <a:noFill/>
          </a:ln>
        </p:spPr>
      </p:pic>
      <p:sp>
        <p:nvSpPr>
          <p:cNvPr id="391" name="Google Shape;391;p24"/>
          <p:cNvSpPr txBox="1"/>
          <p:nvPr/>
        </p:nvSpPr>
        <p:spPr>
          <a:xfrm>
            <a:off x="5758500" y="3023825"/>
            <a:ext cx="3385500" cy="16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Alpha value is swept from -∞ to ∞, identifying troughs and matching them to peaks as it increases.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Local minimum (trough) is any node whose value is less than those of all of its neighbors.</a:t>
            </a:r>
            <a:endParaRPr>
              <a:latin typeface="Nunito"/>
              <a:ea typeface="Nunito"/>
              <a:cs typeface="Nunito"/>
              <a:sym typeface="Nunito"/>
            </a:endParaRPr>
          </a:p>
          <a:p>
            <a:pPr indent="0" lvl="0" marL="0" rtl="0" algn="l">
              <a:lnSpc>
                <a:spcPct val="115000"/>
              </a:lnSpc>
              <a:spcBef>
                <a:spcPts val="0"/>
              </a:spcBef>
              <a:spcAft>
                <a:spcPts val="160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25"/>
          <p:cNvSpPr txBox="1"/>
          <p:nvPr>
            <p:ph type="title"/>
          </p:nvPr>
        </p:nvSpPr>
        <p:spPr>
          <a:xfrm>
            <a:off x="1303800" y="598575"/>
            <a:ext cx="7299300" cy="12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Data Analysis</a:t>
            </a:r>
            <a:endParaRPr/>
          </a:p>
        </p:txBody>
      </p:sp>
      <p:pic>
        <p:nvPicPr>
          <p:cNvPr id="397" name="Google Shape;397;p25"/>
          <p:cNvPicPr preferRelativeResize="0"/>
          <p:nvPr/>
        </p:nvPicPr>
        <p:blipFill rotWithShape="1">
          <a:blip r:embed="rId3">
            <a:alphaModFix/>
          </a:blip>
          <a:srcRect b="0" l="0" r="0" t="0"/>
          <a:stretch/>
        </p:blipFill>
        <p:spPr>
          <a:xfrm>
            <a:off x="1112925" y="1174713"/>
            <a:ext cx="4823600" cy="3617724"/>
          </a:xfrm>
          <a:prstGeom prst="rect">
            <a:avLst/>
          </a:prstGeom>
          <a:noFill/>
          <a:ln>
            <a:noFill/>
          </a:ln>
        </p:spPr>
      </p:pic>
      <p:pic>
        <p:nvPicPr>
          <p:cNvPr id="398" name="Google Shape;398;p25"/>
          <p:cNvPicPr preferRelativeResize="0"/>
          <p:nvPr/>
        </p:nvPicPr>
        <p:blipFill>
          <a:blip r:embed="rId4">
            <a:alphaModFix/>
          </a:blip>
          <a:stretch>
            <a:fillRect/>
          </a:stretch>
        </p:blipFill>
        <p:spPr>
          <a:xfrm>
            <a:off x="5980575" y="1044750"/>
            <a:ext cx="2595400" cy="2029300"/>
          </a:xfrm>
          <a:prstGeom prst="rect">
            <a:avLst/>
          </a:prstGeom>
          <a:noFill/>
          <a:ln>
            <a:noFill/>
          </a:ln>
        </p:spPr>
      </p:pic>
      <p:sp>
        <p:nvSpPr>
          <p:cNvPr id="399" name="Google Shape;399;p25"/>
          <p:cNvSpPr txBox="1"/>
          <p:nvPr/>
        </p:nvSpPr>
        <p:spPr>
          <a:xfrm>
            <a:off x="5758500" y="3023825"/>
            <a:ext cx="3385500" cy="16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When alpha is swept passed a node that it identifies as a local minimum, it saves the value of that node as the birth of that trough</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Blue trough is born at about -0.95</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Red trough is born at about -0.5</a:t>
            </a:r>
            <a:endParaRPr>
              <a:latin typeface="Nunito"/>
              <a:ea typeface="Nunito"/>
              <a:cs typeface="Nunito"/>
              <a:sym typeface="Nunito"/>
            </a:endParaRPr>
          </a:p>
          <a:p>
            <a:pPr indent="0" lvl="0" marL="0" rtl="0" algn="l">
              <a:lnSpc>
                <a:spcPct val="115000"/>
              </a:lnSpc>
              <a:spcBef>
                <a:spcPts val="0"/>
              </a:spcBef>
              <a:spcAft>
                <a:spcPts val="1600"/>
              </a:spcAft>
              <a:buNone/>
            </a:pPr>
            <a:r>
              <a:t/>
            </a:r>
            <a:endParaRPr sz="1300">
              <a:solidFill>
                <a:schemeClr val="dk2"/>
              </a:solidFill>
              <a:latin typeface="Nunito"/>
              <a:ea typeface="Nunito"/>
              <a:cs typeface="Nunito"/>
              <a:sym typeface="Nunito"/>
            </a:endParaRPr>
          </a:p>
        </p:txBody>
      </p:sp>
      <p:sp>
        <p:nvSpPr>
          <p:cNvPr id="400" name="Google Shape;400;p25"/>
          <p:cNvSpPr txBox="1"/>
          <p:nvPr/>
        </p:nvSpPr>
        <p:spPr>
          <a:xfrm>
            <a:off x="0" y="4440275"/>
            <a:ext cx="4169100" cy="70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424242"/>
                </a:solidFill>
                <a:latin typeface="Nunito"/>
                <a:ea typeface="Nunito"/>
                <a:cs typeface="Nunito"/>
                <a:sym typeface="Nunito"/>
              </a:rPr>
              <a:t>Birth-time:</a:t>
            </a:r>
            <a:endParaRPr b="1" sz="1900">
              <a:solidFill>
                <a:srgbClr val="424242"/>
              </a:solidFill>
              <a:latin typeface="Nunito"/>
              <a:ea typeface="Nunito"/>
              <a:cs typeface="Nunito"/>
              <a:sym typeface="Nunito"/>
            </a:endParaRPr>
          </a:p>
          <a:p>
            <a:pPr indent="0" lvl="0" marL="0" rtl="0" algn="l">
              <a:lnSpc>
                <a:spcPct val="115000"/>
              </a:lnSpc>
              <a:spcBef>
                <a:spcPts val="0"/>
              </a:spcBef>
              <a:spcAft>
                <a:spcPts val="0"/>
              </a:spcAft>
              <a:buNone/>
            </a:pPr>
            <a:r>
              <a:rPr lang="en" sz="1900">
                <a:solidFill>
                  <a:srgbClr val="424242"/>
                </a:solidFill>
                <a:latin typeface="Nunito"/>
                <a:ea typeface="Nunito"/>
                <a:cs typeface="Nunito"/>
                <a:sym typeface="Nunito"/>
              </a:rPr>
              <a:t>Value (Y-axis) of local minimum.</a:t>
            </a:r>
            <a:endParaRPr sz="1900">
              <a:solidFill>
                <a:srgbClr val="424242"/>
              </a:solidFill>
              <a:latin typeface="Nunito"/>
              <a:ea typeface="Nunito"/>
              <a:cs typeface="Nunito"/>
              <a:sym typeface="Nunito"/>
            </a:endParaRPr>
          </a:p>
          <a:p>
            <a:pPr indent="0" lvl="0" marL="0" rtl="0" algn="l">
              <a:lnSpc>
                <a:spcPct val="115000"/>
              </a:lnSpc>
              <a:spcBef>
                <a:spcPts val="1600"/>
              </a:spcBef>
              <a:spcAft>
                <a:spcPts val="0"/>
              </a:spcAft>
              <a:buNone/>
            </a:pPr>
            <a:r>
              <a:t/>
            </a:r>
            <a:endParaRPr sz="1800">
              <a:solidFill>
                <a:srgbClr val="424242"/>
              </a:solidFill>
              <a:latin typeface="Nunito"/>
              <a:ea typeface="Nunito"/>
              <a:cs typeface="Nunito"/>
              <a:sym typeface="Nunito"/>
            </a:endParaRPr>
          </a:p>
          <a:p>
            <a:pPr indent="0" lvl="0" marL="0" rtl="0" algn="l">
              <a:lnSpc>
                <a:spcPct val="115000"/>
              </a:lnSpc>
              <a:spcBef>
                <a:spcPts val="1600"/>
              </a:spcBef>
              <a:spcAft>
                <a:spcPts val="1600"/>
              </a:spcAft>
              <a:buNone/>
            </a:pPr>
            <a:r>
              <a:t/>
            </a:r>
            <a:endParaRPr sz="1600">
              <a:solidFill>
                <a:srgbClr val="42424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26"/>
          <p:cNvSpPr txBox="1"/>
          <p:nvPr>
            <p:ph type="title"/>
          </p:nvPr>
        </p:nvSpPr>
        <p:spPr>
          <a:xfrm>
            <a:off x="1303800" y="598575"/>
            <a:ext cx="7299300" cy="12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Data Analysis</a:t>
            </a:r>
            <a:endParaRPr/>
          </a:p>
        </p:txBody>
      </p:sp>
      <p:pic>
        <p:nvPicPr>
          <p:cNvPr id="406" name="Google Shape;406;p26"/>
          <p:cNvPicPr preferRelativeResize="0"/>
          <p:nvPr/>
        </p:nvPicPr>
        <p:blipFill rotWithShape="1">
          <a:blip r:embed="rId3">
            <a:alphaModFix/>
          </a:blip>
          <a:srcRect b="0" l="0" r="0" t="0"/>
          <a:stretch/>
        </p:blipFill>
        <p:spPr>
          <a:xfrm>
            <a:off x="1112925" y="1174713"/>
            <a:ext cx="4823600" cy="3617724"/>
          </a:xfrm>
          <a:prstGeom prst="rect">
            <a:avLst/>
          </a:prstGeom>
          <a:noFill/>
          <a:ln>
            <a:noFill/>
          </a:ln>
        </p:spPr>
      </p:pic>
      <p:pic>
        <p:nvPicPr>
          <p:cNvPr id="407" name="Google Shape;407;p26"/>
          <p:cNvPicPr preferRelativeResize="0"/>
          <p:nvPr/>
        </p:nvPicPr>
        <p:blipFill>
          <a:blip r:embed="rId4">
            <a:alphaModFix/>
          </a:blip>
          <a:stretch>
            <a:fillRect/>
          </a:stretch>
        </p:blipFill>
        <p:spPr>
          <a:xfrm>
            <a:off x="5980575" y="1044750"/>
            <a:ext cx="2595400" cy="2029300"/>
          </a:xfrm>
          <a:prstGeom prst="rect">
            <a:avLst/>
          </a:prstGeom>
          <a:noFill/>
          <a:ln>
            <a:noFill/>
          </a:ln>
        </p:spPr>
      </p:pic>
      <p:sp>
        <p:nvSpPr>
          <p:cNvPr id="408" name="Google Shape;408;p26"/>
          <p:cNvSpPr txBox="1"/>
          <p:nvPr/>
        </p:nvSpPr>
        <p:spPr>
          <a:xfrm>
            <a:off x="5758500" y="3023825"/>
            <a:ext cx="3385500" cy="16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Purple trough born at about -0.3</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Algorithm keeps track of the subgraphs of the overall graph for values below alpha</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Alpha value splits graph into several explored subgraphs, boundaries show the minimum for each subgraph</a:t>
            </a:r>
            <a:endParaRPr>
              <a:latin typeface="Nunito"/>
              <a:ea typeface="Nunito"/>
              <a:cs typeface="Nunito"/>
              <a:sym typeface="Nunito"/>
            </a:endParaRPr>
          </a:p>
          <a:p>
            <a:pPr indent="0" lvl="0" marL="0" rtl="0" algn="l">
              <a:lnSpc>
                <a:spcPct val="115000"/>
              </a:lnSpc>
              <a:spcBef>
                <a:spcPts val="0"/>
              </a:spcBef>
              <a:spcAft>
                <a:spcPts val="160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27"/>
          <p:cNvSpPr txBox="1"/>
          <p:nvPr>
            <p:ph type="title"/>
          </p:nvPr>
        </p:nvSpPr>
        <p:spPr>
          <a:xfrm>
            <a:off x="1303800" y="598575"/>
            <a:ext cx="7299300" cy="12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Data Analysis</a:t>
            </a:r>
            <a:endParaRPr/>
          </a:p>
        </p:txBody>
      </p:sp>
      <p:pic>
        <p:nvPicPr>
          <p:cNvPr id="414" name="Google Shape;414;p27"/>
          <p:cNvPicPr preferRelativeResize="0"/>
          <p:nvPr/>
        </p:nvPicPr>
        <p:blipFill rotWithShape="1">
          <a:blip r:embed="rId3">
            <a:alphaModFix/>
          </a:blip>
          <a:srcRect b="0" l="0" r="0" t="0"/>
          <a:stretch/>
        </p:blipFill>
        <p:spPr>
          <a:xfrm>
            <a:off x="1112925" y="1174713"/>
            <a:ext cx="4823600" cy="3617724"/>
          </a:xfrm>
          <a:prstGeom prst="rect">
            <a:avLst/>
          </a:prstGeom>
          <a:noFill/>
          <a:ln>
            <a:noFill/>
          </a:ln>
        </p:spPr>
      </p:pic>
      <p:pic>
        <p:nvPicPr>
          <p:cNvPr id="415" name="Google Shape;415;p27"/>
          <p:cNvPicPr preferRelativeResize="0"/>
          <p:nvPr/>
        </p:nvPicPr>
        <p:blipFill>
          <a:blip r:embed="rId4">
            <a:alphaModFix/>
          </a:blip>
          <a:stretch>
            <a:fillRect/>
          </a:stretch>
        </p:blipFill>
        <p:spPr>
          <a:xfrm>
            <a:off x="5980575" y="1044750"/>
            <a:ext cx="2595400" cy="2029300"/>
          </a:xfrm>
          <a:prstGeom prst="rect">
            <a:avLst/>
          </a:prstGeom>
          <a:noFill/>
          <a:ln>
            <a:noFill/>
          </a:ln>
        </p:spPr>
      </p:pic>
      <p:sp>
        <p:nvSpPr>
          <p:cNvPr id="416" name="Google Shape;416;p27"/>
          <p:cNvSpPr txBox="1"/>
          <p:nvPr/>
        </p:nvSpPr>
        <p:spPr>
          <a:xfrm>
            <a:off x="5758500" y="3023825"/>
            <a:ext cx="3385500" cy="16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 death of a trough is given by the lowest alpha value such that the trough is no longer the minimum of its subgraph.</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Red trough is now the minimum of the right subgraph.</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Purple trough dies at about -0.25</a:t>
            </a:r>
            <a:endParaRPr>
              <a:latin typeface="Nunito"/>
              <a:ea typeface="Nunito"/>
              <a:cs typeface="Nunito"/>
              <a:sym typeface="Nunito"/>
            </a:endParaRPr>
          </a:p>
          <a:p>
            <a:pPr indent="0" lvl="0" marL="0" rtl="0" algn="l">
              <a:lnSpc>
                <a:spcPct val="115000"/>
              </a:lnSpc>
              <a:spcBef>
                <a:spcPts val="0"/>
              </a:spcBef>
              <a:spcAft>
                <a:spcPts val="1600"/>
              </a:spcAft>
              <a:buNone/>
            </a:pPr>
            <a:r>
              <a:t/>
            </a:r>
            <a:endParaRPr sz="1300">
              <a:solidFill>
                <a:schemeClr val="dk2"/>
              </a:solidFill>
              <a:latin typeface="Nunito"/>
              <a:ea typeface="Nunito"/>
              <a:cs typeface="Nunito"/>
              <a:sym typeface="Nunito"/>
            </a:endParaRPr>
          </a:p>
        </p:txBody>
      </p:sp>
      <p:sp>
        <p:nvSpPr>
          <p:cNvPr id="417" name="Google Shape;417;p27"/>
          <p:cNvSpPr txBox="1"/>
          <p:nvPr/>
        </p:nvSpPr>
        <p:spPr>
          <a:xfrm>
            <a:off x="0" y="4440275"/>
            <a:ext cx="4169100" cy="70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chemeClr val="dk2"/>
                </a:solidFill>
                <a:latin typeface="Nunito"/>
                <a:ea typeface="Nunito"/>
                <a:cs typeface="Nunito"/>
                <a:sym typeface="Nunito"/>
              </a:rPr>
              <a:t>Death-time:</a:t>
            </a:r>
            <a:endParaRPr b="1" sz="1900">
              <a:solidFill>
                <a:schemeClr val="dk2"/>
              </a:solidFill>
              <a:latin typeface="Nunito"/>
              <a:ea typeface="Nunito"/>
              <a:cs typeface="Nunito"/>
              <a:sym typeface="Nunito"/>
            </a:endParaRPr>
          </a:p>
          <a:p>
            <a:pPr indent="0" lvl="0" marL="0" rtl="0" algn="l">
              <a:lnSpc>
                <a:spcPct val="100000"/>
              </a:lnSpc>
              <a:spcBef>
                <a:spcPts val="0"/>
              </a:spcBef>
              <a:spcAft>
                <a:spcPts val="0"/>
              </a:spcAft>
              <a:buNone/>
            </a:pPr>
            <a:r>
              <a:rPr lang="en" sz="1900">
                <a:solidFill>
                  <a:schemeClr val="dk2"/>
                </a:solidFill>
                <a:latin typeface="Nunito"/>
                <a:ea typeface="Nunito"/>
                <a:cs typeface="Nunito"/>
                <a:sym typeface="Nunito"/>
              </a:rPr>
              <a:t>Value (Y-axis) of matched peak.</a:t>
            </a:r>
            <a:endParaRPr sz="1600">
              <a:solidFill>
                <a:srgbClr val="424242"/>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28"/>
          <p:cNvSpPr txBox="1"/>
          <p:nvPr>
            <p:ph type="title"/>
          </p:nvPr>
        </p:nvSpPr>
        <p:spPr>
          <a:xfrm>
            <a:off x="1303800" y="598575"/>
            <a:ext cx="7299300" cy="12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Data Analysis</a:t>
            </a:r>
            <a:endParaRPr/>
          </a:p>
        </p:txBody>
      </p:sp>
      <p:pic>
        <p:nvPicPr>
          <p:cNvPr id="423" name="Google Shape;423;p28"/>
          <p:cNvPicPr preferRelativeResize="0"/>
          <p:nvPr/>
        </p:nvPicPr>
        <p:blipFill rotWithShape="1">
          <a:blip r:embed="rId3">
            <a:alphaModFix/>
          </a:blip>
          <a:srcRect b="0" l="0" r="0" t="0"/>
          <a:stretch/>
        </p:blipFill>
        <p:spPr>
          <a:xfrm>
            <a:off x="1112925" y="1174713"/>
            <a:ext cx="4823600" cy="3617724"/>
          </a:xfrm>
          <a:prstGeom prst="rect">
            <a:avLst/>
          </a:prstGeom>
          <a:noFill/>
          <a:ln>
            <a:noFill/>
          </a:ln>
        </p:spPr>
      </p:pic>
      <p:pic>
        <p:nvPicPr>
          <p:cNvPr id="424" name="Google Shape;424;p28"/>
          <p:cNvPicPr preferRelativeResize="0"/>
          <p:nvPr/>
        </p:nvPicPr>
        <p:blipFill>
          <a:blip r:embed="rId4">
            <a:alphaModFix/>
          </a:blip>
          <a:stretch>
            <a:fillRect/>
          </a:stretch>
        </p:blipFill>
        <p:spPr>
          <a:xfrm>
            <a:off x="5980575" y="1044750"/>
            <a:ext cx="2595400" cy="2029300"/>
          </a:xfrm>
          <a:prstGeom prst="rect">
            <a:avLst/>
          </a:prstGeom>
          <a:noFill/>
          <a:ln>
            <a:noFill/>
          </a:ln>
        </p:spPr>
      </p:pic>
      <p:sp>
        <p:nvSpPr>
          <p:cNvPr id="425" name="Google Shape;425;p28"/>
          <p:cNvSpPr txBox="1"/>
          <p:nvPr/>
        </p:nvSpPr>
        <p:spPr>
          <a:xfrm>
            <a:off x="5758500" y="3023825"/>
            <a:ext cx="3385500" cy="16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Nunito"/>
                <a:ea typeface="Nunito"/>
                <a:cs typeface="Nunito"/>
                <a:sym typeface="Nunito"/>
              </a:rPr>
              <a:t>Green trough is born at about -0.1</a:t>
            </a:r>
            <a:endParaRPr>
              <a:latin typeface="Nunito"/>
              <a:ea typeface="Nunito"/>
              <a:cs typeface="Nunito"/>
              <a:sym typeface="Nunito"/>
            </a:endParaRPr>
          </a:p>
          <a:p>
            <a:pPr indent="0" lvl="0" marL="0" rtl="0" algn="l">
              <a:lnSpc>
                <a:spcPct val="115000"/>
              </a:lnSpc>
              <a:spcBef>
                <a:spcPts val="1600"/>
              </a:spcBef>
              <a:spcAft>
                <a:spcPts val="160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29"/>
          <p:cNvSpPr txBox="1"/>
          <p:nvPr>
            <p:ph type="title"/>
          </p:nvPr>
        </p:nvSpPr>
        <p:spPr>
          <a:xfrm>
            <a:off x="1303800" y="598575"/>
            <a:ext cx="7299300" cy="12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Data Analysis</a:t>
            </a:r>
            <a:endParaRPr/>
          </a:p>
        </p:txBody>
      </p:sp>
      <p:pic>
        <p:nvPicPr>
          <p:cNvPr id="431" name="Google Shape;431;p29"/>
          <p:cNvPicPr preferRelativeResize="0"/>
          <p:nvPr/>
        </p:nvPicPr>
        <p:blipFill rotWithShape="1">
          <a:blip r:embed="rId3">
            <a:alphaModFix/>
          </a:blip>
          <a:srcRect b="0" l="0" r="0" t="0"/>
          <a:stretch/>
        </p:blipFill>
        <p:spPr>
          <a:xfrm>
            <a:off x="1112925" y="1174713"/>
            <a:ext cx="4823600" cy="3617724"/>
          </a:xfrm>
          <a:prstGeom prst="rect">
            <a:avLst/>
          </a:prstGeom>
          <a:noFill/>
          <a:ln>
            <a:noFill/>
          </a:ln>
        </p:spPr>
      </p:pic>
      <p:pic>
        <p:nvPicPr>
          <p:cNvPr id="432" name="Google Shape;432;p29"/>
          <p:cNvPicPr preferRelativeResize="0"/>
          <p:nvPr/>
        </p:nvPicPr>
        <p:blipFill>
          <a:blip r:embed="rId4">
            <a:alphaModFix/>
          </a:blip>
          <a:stretch>
            <a:fillRect/>
          </a:stretch>
        </p:blipFill>
        <p:spPr>
          <a:xfrm>
            <a:off x="5980575" y="1044750"/>
            <a:ext cx="2595400" cy="2029300"/>
          </a:xfrm>
          <a:prstGeom prst="rect">
            <a:avLst/>
          </a:prstGeom>
          <a:noFill/>
          <a:ln>
            <a:noFill/>
          </a:ln>
        </p:spPr>
      </p:pic>
      <p:sp>
        <p:nvSpPr>
          <p:cNvPr id="433" name="Google Shape;433;p29"/>
          <p:cNvSpPr txBox="1"/>
          <p:nvPr/>
        </p:nvSpPr>
        <p:spPr>
          <a:xfrm>
            <a:off x="5758500" y="3023825"/>
            <a:ext cx="3385500" cy="16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Nunito"/>
                <a:ea typeface="Nunito"/>
                <a:cs typeface="Nunito"/>
                <a:sym typeface="Nunito"/>
              </a:rPr>
              <a:t>Green trough dies at about 0.35</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rPr lang="en" sz="1300">
                <a:solidFill>
                  <a:schemeClr val="dk2"/>
                </a:solidFill>
                <a:latin typeface="Nunito"/>
                <a:ea typeface="Nunito"/>
                <a:cs typeface="Nunito"/>
                <a:sym typeface="Nunito"/>
              </a:rPr>
              <a:t>Red trough is now the minimum of right-most subgraph.</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160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30"/>
          <p:cNvSpPr txBox="1"/>
          <p:nvPr>
            <p:ph type="title"/>
          </p:nvPr>
        </p:nvSpPr>
        <p:spPr>
          <a:xfrm>
            <a:off x="1303800" y="598575"/>
            <a:ext cx="7299300" cy="12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Data Analysis</a:t>
            </a:r>
            <a:endParaRPr/>
          </a:p>
        </p:txBody>
      </p:sp>
      <p:pic>
        <p:nvPicPr>
          <p:cNvPr id="439" name="Google Shape;439;p30"/>
          <p:cNvPicPr preferRelativeResize="0"/>
          <p:nvPr/>
        </p:nvPicPr>
        <p:blipFill rotWithShape="1">
          <a:blip r:embed="rId3">
            <a:alphaModFix/>
          </a:blip>
          <a:srcRect b="0" l="0" r="0" t="0"/>
          <a:stretch/>
        </p:blipFill>
        <p:spPr>
          <a:xfrm>
            <a:off x="1112925" y="1174713"/>
            <a:ext cx="4823600" cy="3617724"/>
          </a:xfrm>
          <a:prstGeom prst="rect">
            <a:avLst/>
          </a:prstGeom>
          <a:noFill/>
          <a:ln>
            <a:noFill/>
          </a:ln>
        </p:spPr>
      </p:pic>
      <p:pic>
        <p:nvPicPr>
          <p:cNvPr id="440" name="Google Shape;440;p30"/>
          <p:cNvPicPr preferRelativeResize="0"/>
          <p:nvPr/>
        </p:nvPicPr>
        <p:blipFill>
          <a:blip r:embed="rId4">
            <a:alphaModFix/>
          </a:blip>
          <a:stretch>
            <a:fillRect/>
          </a:stretch>
        </p:blipFill>
        <p:spPr>
          <a:xfrm>
            <a:off x="5980575" y="1044750"/>
            <a:ext cx="2595400" cy="2029300"/>
          </a:xfrm>
          <a:prstGeom prst="rect">
            <a:avLst/>
          </a:prstGeom>
          <a:noFill/>
          <a:ln>
            <a:noFill/>
          </a:ln>
        </p:spPr>
      </p:pic>
      <p:sp>
        <p:nvSpPr>
          <p:cNvPr id="441" name="Google Shape;441;p30"/>
          <p:cNvSpPr txBox="1"/>
          <p:nvPr/>
        </p:nvSpPr>
        <p:spPr>
          <a:xfrm>
            <a:off x="5758500" y="3023825"/>
            <a:ext cx="3385500" cy="16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Nunito"/>
                <a:ea typeface="Nunito"/>
                <a:cs typeface="Nunito"/>
                <a:sym typeface="Nunito"/>
              </a:rPr>
              <a:t>Red trough dies at about 1.</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rPr lang="en" sz="1300">
                <a:solidFill>
                  <a:schemeClr val="dk2"/>
                </a:solidFill>
                <a:latin typeface="Nunito"/>
                <a:ea typeface="Nunito"/>
                <a:cs typeface="Nunito"/>
                <a:sym typeface="Nunito"/>
              </a:rPr>
              <a:t>The algorithm terminates when all node values are smaller than </a:t>
            </a:r>
            <a:r>
              <a:rPr lang="en" sz="1300">
                <a:solidFill>
                  <a:srgbClr val="202122"/>
                </a:solidFill>
                <a:highlight>
                  <a:schemeClr val="lt1"/>
                </a:highlight>
                <a:latin typeface="Nunito"/>
                <a:ea typeface="Nunito"/>
                <a:cs typeface="Nunito"/>
                <a:sym typeface="Nunito"/>
              </a:rPr>
              <a:t>alpha.</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rPr lang="en" sz="1300">
                <a:solidFill>
                  <a:schemeClr val="dk2"/>
                </a:solidFill>
                <a:latin typeface="Nunito"/>
                <a:ea typeface="Nunito"/>
                <a:cs typeface="Nunito"/>
                <a:sym typeface="Nunito"/>
              </a:rPr>
              <a:t>As the global minimum (blue trough) does not die, it is given a death time of infinity.</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160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31"/>
          <p:cNvSpPr txBox="1"/>
          <p:nvPr>
            <p:ph type="title"/>
          </p:nvPr>
        </p:nvSpPr>
        <p:spPr>
          <a:xfrm>
            <a:off x="1303800" y="598575"/>
            <a:ext cx="7299300" cy="12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Persistence Diagrams</a:t>
            </a:r>
            <a:endParaRPr/>
          </a:p>
        </p:txBody>
      </p:sp>
      <p:sp>
        <p:nvSpPr>
          <p:cNvPr id="447" name="Google Shape;447;p31"/>
          <p:cNvSpPr txBox="1"/>
          <p:nvPr>
            <p:ph idx="1" type="body"/>
          </p:nvPr>
        </p:nvSpPr>
        <p:spPr>
          <a:xfrm>
            <a:off x="5005500" y="4375025"/>
            <a:ext cx="4138500" cy="5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Life</a:t>
            </a:r>
            <a:r>
              <a:rPr b="1" lang="en" sz="1900"/>
              <a:t>time = Death-time - Birth-time</a:t>
            </a:r>
            <a:endParaRPr sz="19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600"/>
          </a:p>
        </p:txBody>
      </p:sp>
      <p:sp>
        <p:nvSpPr>
          <p:cNvPr id="448" name="Google Shape;448;p31"/>
          <p:cNvSpPr txBox="1"/>
          <p:nvPr/>
        </p:nvSpPr>
        <p:spPr>
          <a:xfrm>
            <a:off x="767950" y="4788775"/>
            <a:ext cx="51189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[4] G. Carlsson.  Topology and data. Bulletin of the American Mathematical Society, 46(2):255–308, 2009.</a:t>
            </a:r>
            <a:endParaRPr sz="800"/>
          </a:p>
          <a:p>
            <a:pPr indent="0" lvl="0" marL="0" rtl="0" algn="l">
              <a:spcBef>
                <a:spcPts val="0"/>
              </a:spcBef>
              <a:spcAft>
                <a:spcPts val="0"/>
              </a:spcAft>
              <a:buNone/>
            </a:pPr>
            <a:r>
              <a:t/>
            </a:r>
            <a:endParaRPr>
              <a:latin typeface="Nunito"/>
              <a:ea typeface="Nunito"/>
              <a:cs typeface="Nunito"/>
              <a:sym typeface="Nunito"/>
            </a:endParaRPr>
          </a:p>
        </p:txBody>
      </p:sp>
      <p:pic>
        <p:nvPicPr>
          <p:cNvPr id="449" name="Google Shape;449;p31"/>
          <p:cNvPicPr preferRelativeResize="0"/>
          <p:nvPr/>
        </p:nvPicPr>
        <p:blipFill>
          <a:blip r:embed="rId3">
            <a:alphaModFix/>
          </a:blip>
          <a:stretch>
            <a:fillRect/>
          </a:stretch>
        </p:blipFill>
        <p:spPr>
          <a:xfrm>
            <a:off x="1296225" y="1338175"/>
            <a:ext cx="3732350" cy="2918250"/>
          </a:xfrm>
          <a:prstGeom prst="rect">
            <a:avLst/>
          </a:prstGeom>
          <a:noFill/>
          <a:ln>
            <a:noFill/>
          </a:ln>
        </p:spPr>
      </p:pic>
      <p:pic>
        <p:nvPicPr>
          <p:cNvPr id="450" name="Google Shape;450;p31"/>
          <p:cNvPicPr preferRelativeResize="0"/>
          <p:nvPr/>
        </p:nvPicPr>
        <p:blipFill>
          <a:blip r:embed="rId4">
            <a:alphaModFix/>
          </a:blip>
          <a:stretch>
            <a:fillRect/>
          </a:stretch>
        </p:blipFill>
        <p:spPr>
          <a:xfrm>
            <a:off x="5046112" y="1163250"/>
            <a:ext cx="4057275" cy="304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1303800" y="598575"/>
            <a:ext cx="7299300" cy="12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Parkinson’s Disease</a:t>
            </a:r>
            <a:endParaRPr/>
          </a:p>
        </p:txBody>
      </p:sp>
      <p:sp>
        <p:nvSpPr>
          <p:cNvPr id="287" name="Google Shape;287;p14"/>
          <p:cNvSpPr/>
          <p:nvPr/>
        </p:nvSpPr>
        <p:spPr>
          <a:xfrm>
            <a:off x="1366900" y="1606475"/>
            <a:ext cx="3205200" cy="303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4985875" y="1606475"/>
            <a:ext cx="3205200" cy="30360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txBox="1"/>
          <p:nvPr/>
        </p:nvSpPr>
        <p:spPr>
          <a:xfrm>
            <a:off x="2208550" y="1789650"/>
            <a:ext cx="15219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u="sng">
                <a:latin typeface="Comfortaa"/>
                <a:ea typeface="Comfortaa"/>
                <a:cs typeface="Comfortaa"/>
                <a:sym typeface="Comfortaa"/>
              </a:rPr>
              <a:t>Statistics</a:t>
            </a:r>
            <a:endParaRPr b="1" sz="1900" u="sng">
              <a:latin typeface="Comfortaa"/>
              <a:ea typeface="Comfortaa"/>
              <a:cs typeface="Comfortaa"/>
              <a:sym typeface="Comfortaa"/>
            </a:endParaRPr>
          </a:p>
        </p:txBody>
      </p:sp>
      <p:sp>
        <p:nvSpPr>
          <p:cNvPr id="290" name="Google Shape;290;p14"/>
          <p:cNvSpPr txBox="1"/>
          <p:nvPr/>
        </p:nvSpPr>
        <p:spPr>
          <a:xfrm>
            <a:off x="5827525" y="1789650"/>
            <a:ext cx="15219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u="sng">
                <a:latin typeface="Comfortaa"/>
                <a:ea typeface="Comfortaa"/>
                <a:cs typeface="Comfortaa"/>
                <a:sym typeface="Comfortaa"/>
              </a:rPr>
              <a:t>Symptoms</a:t>
            </a:r>
            <a:endParaRPr b="1" sz="1900" u="sng">
              <a:latin typeface="Comfortaa"/>
              <a:ea typeface="Comfortaa"/>
              <a:cs typeface="Comfortaa"/>
              <a:sym typeface="Comfortaa"/>
            </a:endParaRPr>
          </a:p>
        </p:txBody>
      </p:sp>
      <p:sp>
        <p:nvSpPr>
          <p:cNvPr id="291" name="Google Shape;291;p14"/>
          <p:cNvSpPr txBox="1"/>
          <p:nvPr/>
        </p:nvSpPr>
        <p:spPr>
          <a:xfrm>
            <a:off x="1465550" y="2261850"/>
            <a:ext cx="3106500" cy="219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2nd most common neurodegenerative disease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Incidence increasing</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1 mil. affected in U.S., 10 mil. worldwide</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Elderly most commonly affected </a:t>
            </a:r>
            <a:endParaRPr>
              <a:latin typeface="Nunito"/>
              <a:ea typeface="Nunito"/>
              <a:cs typeface="Nunito"/>
              <a:sym typeface="Nunito"/>
            </a:endParaRPr>
          </a:p>
        </p:txBody>
      </p:sp>
      <p:sp>
        <p:nvSpPr>
          <p:cNvPr id="292" name="Google Shape;292;p14"/>
          <p:cNvSpPr txBox="1"/>
          <p:nvPr/>
        </p:nvSpPr>
        <p:spPr>
          <a:xfrm>
            <a:off x="5035225" y="2261850"/>
            <a:ext cx="3106500" cy="219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Muscle rigidity</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Lack of balance and postural control</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Tremors</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Lack of fine motor skills</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32"/>
          <p:cNvSpPr/>
          <p:nvPr/>
        </p:nvSpPr>
        <p:spPr>
          <a:xfrm>
            <a:off x="4724400" y="1744775"/>
            <a:ext cx="3557400" cy="26211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1014600" y="1744775"/>
            <a:ext cx="3557400" cy="262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Persistence Diagrams</a:t>
            </a:r>
            <a:endParaRPr/>
          </a:p>
        </p:txBody>
      </p:sp>
      <p:sp>
        <p:nvSpPr>
          <p:cNvPr id="458" name="Google Shape;458;p32"/>
          <p:cNvSpPr txBox="1"/>
          <p:nvPr>
            <p:ph idx="1" type="body"/>
          </p:nvPr>
        </p:nvSpPr>
        <p:spPr>
          <a:xfrm>
            <a:off x="1221875" y="187450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Pros:</a:t>
            </a:r>
            <a:endParaRPr u="sng"/>
          </a:p>
          <a:p>
            <a:pPr indent="0" lvl="0" marL="0" rtl="0" algn="l">
              <a:spcBef>
                <a:spcPts val="1600"/>
              </a:spcBef>
              <a:spcAft>
                <a:spcPts val="0"/>
              </a:spcAft>
              <a:buNone/>
            </a:pPr>
            <a:r>
              <a:rPr lang="en"/>
              <a:t>Good way to uniformly represent variable length time-series data.</a:t>
            </a:r>
            <a:endParaRPr/>
          </a:p>
          <a:p>
            <a:pPr indent="0" lvl="0" marL="0" rtl="0" algn="l">
              <a:spcBef>
                <a:spcPts val="1600"/>
              </a:spcBef>
              <a:spcAft>
                <a:spcPts val="1600"/>
              </a:spcAft>
              <a:buNone/>
            </a:pPr>
            <a:r>
              <a:rPr lang="en"/>
              <a:t>One of the most commonly used topological descriptors</a:t>
            </a:r>
            <a:endParaRPr/>
          </a:p>
        </p:txBody>
      </p:sp>
      <p:sp>
        <p:nvSpPr>
          <p:cNvPr id="459" name="Google Shape;459;p32"/>
          <p:cNvSpPr txBox="1"/>
          <p:nvPr>
            <p:ph idx="2" type="body"/>
          </p:nvPr>
        </p:nvSpPr>
        <p:spPr>
          <a:xfrm>
            <a:off x="4903800" y="1902675"/>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Cons:</a:t>
            </a:r>
            <a:endParaRPr/>
          </a:p>
          <a:p>
            <a:pPr indent="0" lvl="0" marL="0" rtl="0" algn="l">
              <a:spcBef>
                <a:spcPts val="1600"/>
              </a:spcBef>
              <a:spcAft>
                <a:spcPts val="1600"/>
              </a:spcAft>
              <a:buNone/>
            </a:pPr>
            <a:r>
              <a:rPr lang="en"/>
              <a:t>Not easily used in standard machine learning algorithms, as the number of points that we observe on a persistence diagram varies from sample to sample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33"/>
          <p:cNvSpPr txBox="1"/>
          <p:nvPr>
            <p:ph type="title"/>
          </p:nvPr>
        </p:nvSpPr>
        <p:spPr>
          <a:xfrm>
            <a:off x="1303800" y="598575"/>
            <a:ext cx="7299300" cy="12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Persistence Images</a:t>
            </a:r>
            <a:endParaRPr/>
          </a:p>
        </p:txBody>
      </p:sp>
      <p:pic>
        <p:nvPicPr>
          <p:cNvPr id="465" name="Google Shape;465;p33"/>
          <p:cNvPicPr preferRelativeResize="0"/>
          <p:nvPr/>
        </p:nvPicPr>
        <p:blipFill>
          <a:blip r:embed="rId3">
            <a:alphaModFix/>
          </a:blip>
          <a:stretch>
            <a:fillRect/>
          </a:stretch>
        </p:blipFill>
        <p:spPr>
          <a:xfrm>
            <a:off x="4640325" y="1296029"/>
            <a:ext cx="4030175" cy="3169496"/>
          </a:xfrm>
          <a:prstGeom prst="rect">
            <a:avLst/>
          </a:prstGeom>
          <a:noFill/>
          <a:ln>
            <a:noFill/>
          </a:ln>
        </p:spPr>
      </p:pic>
      <p:pic>
        <p:nvPicPr>
          <p:cNvPr id="466" name="Google Shape;466;p33"/>
          <p:cNvPicPr preferRelativeResize="0"/>
          <p:nvPr/>
        </p:nvPicPr>
        <p:blipFill>
          <a:blip r:embed="rId4">
            <a:alphaModFix/>
          </a:blip>
          <a:stretch>
            <a:fillRect/>
          </a:stretch>
        </p:blipFill>
        <p:spPr>
          <a:xfrm>
            <a:off x="964400" y="1212075"/>
            <a:ext cx="3675925" cy="3358425"/>
          </a:xfrm>
          <a:prstGeom prst="rect">
            <a:avLst/>
          </a:prstGeom>
          <a:noFill/>
          <a:ln>
            <a:noFill/>
          </a:ln>
        </p:spPr>
      </p:pic>
      <p:sp>
        <p:nvSpPr>
          <p:cNvPr id="467" name="Google Shape;467;p33"/>
          <p:cNvSpPr txBox="1"/>
          <p:nvPr/>
        </p:nvSpPr>
        <p:spPr>
          <a:xfrm>
            <a:off x="809050" y="4692025"/>
            <a:ext cx="79962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[6] H. Adams, T. Emerson, M. Kirby, R. Neville, C. Peterson, P. Shipman, S.  Chepushtanova,  E.  Hanson,  F.  Motta,  and  L.  Ziegelmeier.  Persistence  images:  A  stable  vector  representation  of  persistent homology.</a:t>
            </a:r>
            <a:endParaRPr sz="600"/>
          </a:p>
          <a:p>
            <a:pPr indent="0" lvl="0" marL="0" rtl="0" algn="l">
              <a:spcBef>
                <a:spcPts val="0"/>
              </a:spcBef>
              <a:spcAft>
                <a:spcPts val="0"/>
              </a:spcAft>
              <a:buNone/>
            </a:pPr>
            <a:r>
              <a:rPr lang="en" sz="600"/>
              <a:t>The Journal of Machine Learning Research, 18(1):218–252, 2017.</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 of Spread</a:t>
            </a:r>
            <a:endParaRPr/>
          </a:p>
        </p:txBody>
      </p:sp>
      <p:pic>
        <p:nvPicPr>
          <p:cNvPr id="473" name="Google Shape;473;p34"/>
          <p:cNvPicPr preferRelativeResize="0"/>
          <p:nvPr/>
        </p:nvPicPr>
        <p:blipFill rotWithShape="1">
          <a:blip r:embed="rId3">
            <a:alphaModFix/>
          </a:blip>
          <a:srcRect b="2417" l="0" r="0" t="2407"/>
          <a:stretch/>
        </p:blipFill>
        <p:spPr>
          <a:xfrm>
            <a:off x="4864975" y="1223475"/>
            <a:ext cx="3740875" cy="3200258"/>
          </a:xfrm>
          <a:prstGeom prst="rect">
            <a:avLst/>
          </a:prstGeom>
          <a:noFill/>
          <a:ln>
            <a:noFill/>
          </a:ln>
        </p:spPr>
      </p:pic>
      <p:pic>
        <p:nvPicPr>
          <p:cNvPr id="474" name="Google Shape;474;p34"/>
          <p:cNvPicPr preferRelativeResize="0"/>
          <p:nvPr/>
        </p:nvPicPr>
        <p:blipFill rotWithShape="1">
          <a:blip r:embed="rId4">
            <a:alphaModFix/>
          </a:blip>
          <a:srcRect b="2262" l="0" r="0" t="2262"/>
          <a:stretch/>
        </p:blipFill>
        <p:spPr>
          <a:xfrm>
            <a:off x="1089571" y="1223475"/>
            <a:ext cx="3668878" cy="3200250"/>
          </a:xfrm>
          <a:prstGeom prst="rect">
            <a:avLst/>
          </a:prstGeom>
          <a:noFill/>
          <a:ln>
            <a:noFill/>
          </a:ln>
        </p:spPr>
      </p:pic>
      <p:sp>
        <p:nvSpPr>
          <p:cNvPr id="475" name="Google Shape;475;p34"/>
          <p:cNvSpPr txBox="1"/>
          <p:nvPr/>
        </p:nvSpPr>
        <p:spPr>
          <a:xfrm>
            <a:off x="2009788" y="4423725"/>
            <a:ext cx="1567200" cy="3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u="sng">
                <a:latin typeface="Nunito"/>
                <a:ea typeface="Nunito"/>
                <a:cs typeface="Nunito"/>
                <a:sym typeface="Nunito"/>
              </a:rPr>
              <a:t>Spread = 0.1</a:t>
            </a:r>
            <a:endParaRPr b="1" sz="1600" u="sng">
              <a:latin typeface="Nunito"/>
              <a:ea typeface="Nunito"/>
              <a:cs typeface="Nunito"/>
              <a:sym typeface="Nunito"/>
            </a:endParaRPr>
          </a:p>
        </p:txBody>
      </p:sp>
      <p:sp>
        <p:nvSpPr>
          <p:cNvPr id="476" name="Google Shape;476;p34"/>
          <p:cNvSpPr txBox="1"/>
          <p:nvPr/>
        </p:nvSpPr>
        <p:spPr>
          <a:xfrm>
            <a:off x="5836675" y="4423725"/>
            <a:ext cx="1682400" cy="3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u="sng">
                <a:latin typeface="Nunito"/>
                <a:ea typeface="Nunito"/>
                <a:cs typeface="Nunito"/>
                <a:sym typeface="Nunito"/>
              </a:rPr>
              <a:t>Spread = 0.2</a:t>
            </a:r>
            <a:endParaRPr b="1" sz="1600" u="sng">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 of Range</a:t>
            </a:r>
            <a:endParaRPr/>
          </a:p>
        </p:txBody>
      </p:sp>
      <p:pic>
        <p:nvPicPr>
          <p:cNvPr id="482" name="Google Shape;482;p35"/>
          <p:cNvPicPr preferRelativeResize="0"/>
          <p:nvPr/>
        </p:nvPicPr>
        <p:blipFill rotWithShape="1">
          <a:blip r:embed="rId3">
            <a:alphaModFix/>
          </a:blip>
          <a:srcRect b="2262" l="0" r="0" t="2262"/>
          <a:stretch/>
        </p:blipFill>
        <p:spPr>
          <a:xfrm>
            <a:off x="1117971" y="1275475"/>
            <a:ext cx="3668878" cy="3200250"/>
          </a:xfrm>
          <a:prstGeom prst="rect">
            <a:avLst/>
          </a:prstGeom>
          <a:noFill/>
          <a:ln>
            <a:noFill/>
          </a:ln>
        </p:spPr>
      </p:pic>
      <p:sp>
        <p:nvSpPr>
          <p:cNvPr id="483" name="Google Shape;483;p35"/>
          <p:cNvSpPr txBox="1"/>
          <p:nvPr/>
        </p:nvSpPr>
        <p:spPr>
          <a:xfrm>
            <a:off x="1721225" y="4423725"/>
            <a:ext cx="2173200" cy="3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u="sng">
                <a:latin typeface="Nunito"/>
                <a:ea typeface="Nunito"/>
                <a:cs typeface="Nunito"/>
                <a:sym typeface="Nunito"/>
              </a:rPr>
              <a:t>Range</a:t>
            </a:r>
            <a:r>
              <a:rPr b="1" lang="en" sz="1600" u="sng">
                <a:latin typeface="Nunito"/>
                <a:ea typeface="Nunito"/>
                <a:cs typeface="Nunito"/>
                <a:sym typeface="Nunito"/>
              </a:rPr>
              <a:t> = [-2.5, 2.5]</a:t>
            </a:r>
            <a:endParaRPr b="1" sz="1600" u="sng">
              <a:latin typeface="Nunito"/>
              <a:ea typeface="Nunito"/>
              <a:cs typeface="Nunito"/>
              <a:sym typeface="Nunito"/>
            </a:endParaRPr>
          </a:p>
        </p:txBody>
      </p:sp>
      <p:sp>
        <p:nvSpPr>
          <p:cNvPr id="484" name="Google Shape;484;p35"/>
          <p:cNvSpPr txBox="1"/>
          <p:nvPr/>
        </p:nvSpPr>
        <p:spPr>
          <a:xfrm>
            <a:off x="5716363" y="4423725"/>
            <a:ext cx="2173200" cy="3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u="sng">
                <a:latin typeface="Nunito"/>
                <a:ea typeface="Nunito"/>
                <a:cs typeface="Nunito"/>
                <a:sym typeface="Nunito"/>
              </a:rPr>
              <a:t>Range</a:t>
            </a:r>
            <a:r>
              <a:rPr b="1" lang="en" sz="1600" u="sng">
                <a:latin typeface="Nunito"/>
                <a:ea typeface="Nunito"/>
                <a:cs typeface="Nunito"/>
                <a:sym typeface="Nunito"/>
              </a:rPr>
              <a:t> = [-4.5, 4.5]</a:t>
            </a:r>
            <a:endParaRPr b="1" sz="1600" u="sng">
              <a:latin typeface="Nunito"/>
              <a:ea typeface="Nunito"/>
              <a:cs typeface="Nunito"/>
              <a:sym typeface="Nunito"/>
            </a:endParaRPr>
          </a:p>
        </p:txBody>
      </p:sp>
      <p:pic>
        <p:nvPicPr>
          <p:cNvPr id="485" name="Google Shape;485;p35"/>
          <p:cNvPicPr preferRelativeResize="0"/>
          <p:nvPr/>
        </p:nvPicPr>
        <p:blipFill>
          <a:blip r:embed="rId4">
            <a:alphaModFix/>
          </a:blip>
          <a:stretch>
            <a:fillRect/>
          </a:stretch>
        </p:blipFill>
        <p:spPr>
          <a:xfrm>
            <a:off x="4939250" y="1275475"/>
            <a:ext cx="3668875" cy="325099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 of Pixel Value</a:t>
            </a:r>
            <a:endParaRPr/>
          </a:p>
        </p:txBody>
      </p:sp>
      <p:pic>
        <p:nvPicPr>
          <p:cNvPr id="491" name="Google Shape;491;p36"/>
          <p:cNvPicPr preferRelativeResize="0"/>
          <p:nvPr/>
        </p:nvPicPr>
        <p:blipFill rotWithShape="1">
          <a:blip r:embed="rId3">
            <a:alphaModFix/>
          </a:blip>
          <a:srcRect b="2262" l="0" r="0" t="2262"/>
          <a:stretch/>
        </p:blipFill>
        <p:spPr>
          <a:xfrm>
            <a:off x="1074063" y="1285888"/>
            <a:ext cx="3785525" cy="3302000"/>
          </a:xfrm>
          <a:prstGeom prst="rect">
            <a:avLst/>
          </a:prstGeom>
          <a:noFill/>
          <a:ln>
            <a:noFill/>
          </a:ln>
        </p:spPr>
      </p:pic>
      <p:sp>
        <p:nvSpPr>
          <p:cNvPr id="492" name="Google Shape;492;p36"/>
          <p:cNvSpPr txBox="1"/>
          <p:nvPr/>
        </p:nvSpPr>
        <p:spPr>
          <a:xfrm>
            <a:off x="1785200" y="4557300"/>
            <a:ext cx="2173200" cy="3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u="sng">
                <a:latin typeface="Nunito"/>
                <a:ea typeface="Nunito"/>
                <a:cs typeface="Nunito"/>
                <a:sym typeface="Nunito"/>
              </a:rPr>
              <a:t>Pixel Grid: 100x100</a:t>
            </a:r>
            <a:endParaRPr b="1" sz="1600" u="sng">
              <a:latin typeface="Nunito"/>
              <a:ea typeface="Nunito"/>
              <a:cs typeface="Nunito"/>
              <a:sym typeface="Nunito"/>
            </a:endParaRPr>
          </a:p>
        </p:txBody>
      </p:sp>
      <p:sp>
        <p:nvSpPr>
          <p:cNvPr id="493" name="Google Shape;493;p36"/>
          <p:cNvSpPr txBox="1"/>
          <p:nvPr/>
        </p:nvSpPr>
        <p:spPr>
          <a:xfrm>
            <a:off x="5629388" y="4557300"/>
            <a:ext cx="2173200" cy="3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u="sng">
                <a:latin typeface="Nunito"/>
                <a:ea typeface="Nunito"/>
                <a:cs typeface="Nunito"/>
                <a:sym typeface="Nunito"/>
              </a:rPr>
              <a:t>Pixel Grid: 30x30</a:t>
            </a:r>
            <a:endParaRPr b="1" sz="1600" u="sng">
              <a:latin typeface="Nunito"/>
              <a:ea typeface="Nunito"/>
              <a:cs typeface="Nunito"/>
              <a:sym typeface="Nunito"/>
            </a:endParaRPr>
          </a:p>
        </p:txBody>
      </p:sp>
      <p:pic>
        <p:nvPicPr>
          <p:cNvPr id="494" name="Google Shape;494;p36"/>
          <p:cNvPicPr preferRelativeResize="0"/>
          <p:nvPr/>
        </p:nvPicPr>
        <p:blipFill>
          <a:blip r:embed="rId4">
            <a:alphaModFix/>
          </a:blip>
          <a:stretch>
            <a:fillRect/>
          </a:stretch>
        </p:blipFill>
        <p:spPr>
          <a:xfrm>
            <a:off x="4935775" y="1216000"/>
            <a:ext cx="3863675" cy="3455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37"/>
          <p:cNvSpPr txBox="1"/>
          <p:nvPr>
            <p:ph type="ctrTitle"/>
          </p:nvPr>
        </p:nvSpPr>
        <p:spPr>
          <a:xfrm>
            <a:off x="824000" y="909650"/>
            <a:ext cx="73506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Application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Flow </a:t>
            </a:r>
            <a:endParaRPr/>
          </a:p>
        </p:txBody>
      </p:sp>
      <p:pic>
        <p:nvPicPr>
          <p:cNvPr id="505" name="Google Shape;505;p38"/>
          <p:cNvPicPr preferRelativeResize="0"/>
          <p:nvPr/>
        </p:nvPicPr>
        <p:blipFill>
          <a:blip r:embed="rId3">
            <a:alphaModFix/>
          </a:blip>
          <a:stretch>
            <a:fillRect/>
          </a:stretch>
        </p:blipFill>
        <p:spPr>
          <a:xfrm>
            <a:off x="766250" y="1707000"/>
            <a:ext cx="5620501" cy="2471600"/>
          </a:xfrm>
          <a:prstGeom prst="rect">
            <a:avLst/>
          </a:prstGeom>
          <a:noFill/>
          <a:ln>
            <a:noFill/>
          </a:ln>
        </p:spPr>
      </p:pic>
      <p:sp>
        <p:nvSpPr>
          <p:cNvPr id="506" name="Google Shape;506;p38"/>
          <p:cNvSpPr txBox="1"/>
          <p:nvPr/>
        </p:nvSpPr>
        <p:spPr>
          <a:xfrm>
            <a:off x="6671850" y="1293400"/>
            <a:ext cx="2396100" cy="27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Round-Robin Leave-One-Subject-Out Cross Validation Protocol with Support Vector Machines</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Binary Classification</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Parkinsons vs. Healthy</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Three-Class Classification</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Parkinsons vs. Young vs. Elderly</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Regression</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Parkinsons Patients Given Clinically Assigned UPDRS Scores</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Healthy Patients Given UPDRS Score of 0</a:t>
            </a:r>
            <a:endParaRPr sz="1200">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Results</a:t>
            </a:r>
            <a:endParaRPr/>
          </a:p>
        </p:txBody>
      </p:sp>
      <p:sp>
        <p:nvSpPr>
          <p:cNvPr id="512" name="Google Shape;512;p39"/>
          <p:cNvSpPr txBox="1"/>
          <p:nvPr/>
        </p:nvSpPr>
        <p:spPr>
          <a:xfrm>
            <a:off x="7325600" y="3512125"/>
            <a:ext cx="1532700" cy="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Nunito"/>
                <a:ea typeface="Nunito"/>
                <a:cs typeface="Nunito"/>
                <a:sym typeface="Nunito"/>
              </a:rPr>
              <a:t>Binary Classification:</a:t>
            </a:r>
            <a:endParaRPr sz="1700">
              <a:latin typeface="Nunito"/>
              <a:ea typeface="Nunito"/>
              <a:cs typeface="Nunito"/>
              <a:sym typeface="Nunito"/>
            </a:endParaRPr>
          </a:p>
          <a:p>
            <a:pPr indent="0" lvl="0" marL="0" rtl="0" algn="l">
              <a:spcBef>
                <a:spcPts val="0"/>
              </a:spcBef>
              <a:spcAft>
                <a:spcPts val="0"/>
              </a:spcAft>
              <a:buNone/>
            </a:pPr>
            <a:r>
              <a:rPr b="1" lang="en" sz="1700">
                <a:latin typeface="Nunito"/>
                <a:ea typeface="Nunito"/>
                <a:cs typeface="Nunito"/>
                <a:sym typeface="Nunito"/>
              </a:rPr>
              <a:t>98.87%</a:t>
            </a:r>
            <a:endParaRPr b="1" sz="1700">
              <a:latin typeface="Nunito"/>
              <a:ea typeface="Nunito"/>
              <a:cs typeface="Nunito"/>
              <a:sym typeface="Nunito"/>
            </a:endParaRPr>
          </a:p>
        </p:txBody>
      </p:sp>
      <p:sp>
        <p:nvSpPr>
          <p:cNvPr id="513" name="Google Shape;513;p39"/>
          <p:cNvSpPr txBox="1"/>
          <p:nvPr/>
        </p:nvSpPr>
        <p:spPr>
          <a:xfrm>
            <a:off x="258000" y="4446925"/>
            <a:ext cx="87876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t>
            </a:r>
            <a:r>
              <a:rPr lang="en" sz="700"/>
              <a:t>1]  A. Som, N. Krishnamurthi, V. Venkataraman, and P. Turaga. Attractor shape  descriptors  for  balance  impairment  assessment  in  parkinson’s</a:t>
            </a:r>
            <a:endParaRPr sz="700"/>
          </a:p>
          <a:p>
            <a:pPr indent="0" lvl="0" marL="0" rtl="0" algn="l">
              <a:spcBef>
                <a:spcPts val="0"/>
              </a:spcBef>
              <a:spcAft>
                <a:spcPts val="0"/>
              </a:spcAft>
              <a:buNone/>
            </a:pPr>
            <a:r>
              <a:rPr lang="en" sz="700"/>
              <a:t>disease.  In 2016  38th  Annual  International  Conference  of  the  IEEE Engineering  in  Medicine  and  Biology  Society  (EMBC),  pages  3096–3100. IEEE, 2016</a:t>
            </a:r>
            <a:endParaRPr sz="700"/>
          </a:p>
          <a:p>
            <a:pPr indent="0" lvl="0" marL="0" rtl="0" algn="l">
              <a:spcBef>
                <a:spcPts val="0"/>
              </a:spcBef>
              <a:spcAft>
                <a:spcPts val="0"/>
              </a:spcAft>
              <a:buNone/>
            </a:pPr>
            <a:r>
              <a:rPr lang="en" sz="700"/>
              <a:t>[7]  A.  Som,  N.  Krishnamurthi,  V.  Venkataraman,  K.  N.  Ramamurthy, and  P.  Turaga. Multiscale  evolution  of  attractor-shape  descriptors for  assessing  parkinson’s  disease  severity. In 2017  IEEE  Global Conference on Signal and Information Processing (GlobalSIP), pages 938–942. IEEE, 2017.</a:t>
            </a:r>
            <a:endParaRPr sz="700"/>
          </a:p>
          <a:p>
            <a:pPr indent="0" lvl="0" marL="0" rtl="0" algn="l">
              <a:spcBef>
                <a:spcPts val="0"/>
              </a:spcBef>
              <a:spcAft>
                <a:spcPts val="0"/>
              </a:spcAft>
              <a:buNone/>
            </a:pPr>
            <a:r>
              <a:t/>
            </a:r>
            <a:endParaRPr sz="900">
              <a:highlight>
                <a:srgbClr val="E4E8EE"/>
              </a:highlight>
            </a:endParaRPr>
          </a:p>
        </p:txBody>
      </p:sp>
      <p:pic>
        <p:nvPicPr>
          <p:cNvPr id="514" name="Google Shape;514;p39"/>
          <p:cNvPicPr preferRelativeResize="0"/>
          <p:nvPr/>
        </p:nvPicPr>
        <p:blipFill>
          <a:blip r:embed="rId3">
            <a:alphaModFix/>
          </a:blip>
          <a:stretch>
            <a:fillRect/>
          </a:stretch>
        </p:blipFill>
        <p:spPr>
          <a:xfrm>
            <a:off x="1118150" y="1335050"/>
            <a:ext cx="5682075" cy="3176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40"/>
          <p:cNvSpPr txBox="1"/>
          <p:nvPr>
            <p:ph type="title"/>
          </p:nvPr>
        </p:nvSpPr>
        <p:spPr>
          <a:xfrm>
            <a:off x="1303800" y="598575"/>
            <a:ext cx="7299300" cy="12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520" name="Google Shape;520;p40"/>
          <p:cNvSpPr txBox="1"/>
          <p:nvPr>
            <p:ph idx="1" type="body"/>
          </p:nvPr>
        </p:nvSpPr>
        <p:spPr>
          <a:xfrm>
            <a:off x="1303800" y="1568125"/>
            <a:ext cx="54360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For any questions, please do not hesitate to email us at:</a:t>
            </a:r>
            <a:endParaRPr sz="1600"/>
          </a:p>
          <a:p>
            <a:pPr indent="-330200" lvl="0" marL="457200" rtl="0" algn="l">
              <a:spcBef>
                <a:spcPts val="1600"/>
              </a:spcBef>
              <a:spcAft>
                <a:spcPts val="0"/>
              </a:spcAft>
              <a:buSzPts val="1600"/>
              <a:buChar char="-"/>
            </a:pPr>
            <a:r>
              <a:rPr lang="en" sz="1600"/>
              <a:t>Afra Nawar: </a:t>
            </a:r>
            <a:r>
              <a:rPr lang="en" sz="1600" u="sng">
                <a:solidFill>
                  <a:schemeClr val="hlink"/>
                </a:solidFill>
                <a:hlinkClick r:id="rId3"/>
              </a:rPr>
              <a:t>anawar@asu.edu</a:t>
            </a:r>
            <a:endParaRPr sz="1600"/>
          </a:p>
          <a:p>
            <a:pPr indent="-330200" lvl="0" marL="457200" rtl="0" algn="l">
              <a:spcBef>
                <a:spcPts val="0"/>
              </a:spcBef>
              <a:spcAft>
                <a:spcPts val="0"/>
              </a:spcAft>
              <a:buSzPts val="1600"/>
              <a:buChar char="-"/>
            </a:pPr>
            <a:r>
              <a:rPr lang="en" sz="1600"/>
              <a:t>Farhan Rahman: </a:t>
            </a:r>
            <a:r>
              <a:rPr lang="en" sz="1600" u="sng">
                <a:solidFill>
                  <a:schemeClr val="hlink"/>
                </a:solidFill>
                <a:hlinkClick r:id="rId4"/>
              </a:rPr>
              <a:t>fnrahman@asu.edu</a:t>
            </a:r>
            <a:endParaRPr sz="1600"/>
          </a:p>
          <a:p>
            <a:pPr indent="-330200" lvl="0" marL="457200" rtl="0" algn="l">
              <a:spcBef>
                <a:spcPts val="0"/>
              </a:spcBef>
              <a:spcAft>
                <a:spcPts val="0"/>
              </a:spcAft>
              <a:buSzPts val="1600"/>
              <a:buChar char="-"/>
            </a:pPr>
            <a:r>
              <a:rPr lang="en" sz="1600"/>
              <a:t>Anirudh Som: </a:t>
            </a:r>
            <a:r>
              <a:rPr lang="en" sz="1600" u="sng">
                <a:solidFill>
                  <a:schemeClr val="hlink"/>
                </a:solidFill>
                <a:hlinkClick r:id="rId5"/>
              </a:rPr>
              <a:t>asom2@asu.edu</a:t>
            </a:r>
            <a:endParaRPr sz="1600"/>
          </a:p>
          <a:p>
            <a:pPr indent="0" lvl="0" marL="0" rtl="0" algn="l">
              <a:spcBef>
                <a:spcPts val="1600"/>
              </a:spcBef>
              <a:spcAft>
                <a:spcPts val="1600"/>
              </a:spcAft>
              <a:buNone/>
            </a:pPr>
            <a:r>
              <a:rPr lang="en" sz="1600"/>
              <a:t>Also refer to our GitHub repository with sample code here: </a:t>
            </a:r>
            <a:r>
              <a:rPr lang="en" sz="1400" u="sng">
                <a:solidFill>
                  <a:schemeClr val="hlink"/>
                </a:solidFill>
                <a:latin typeface="Arial"/>
                <a:ea typeface="Arial"/>
                <a:cs typeface="Arial"/>
                <a:sym typeface="Arial"/>
                <a:hlinkClick r:id="rId6"/>
              </a:rPr>
              <a:t>https://github.com/itsmeafra/Sublevel-Set-TDA</a:t>
            </a:r>
            <a:r>
              <a:rPr lang="en" sz="1600"/>
              <a:t> </a:t>
            </a:r>
            <a:endParaRPr sz="1600"/>
          </a:p>
        </p:txBody>
      </p:sp>
      <p:pic>
        <p:nvPicPr>
          <p:cNvPr id="521" name="Google Shape;521;p40"/>
          <p:cNvPicPr preferRelativeResize="0"/>
          <p:nvPr/>
        </p:nvPicPr>
        <p:blipFill>
          <a:blip r:embed="rId7">
            <a:alphaModFix/>
          </a:blip>
          <a:stretch>
            <a:fillRect/>
          </a:stretch>
        </p:blipFill>
        <p:spPr>
          <a:xfrm rot="1082088">
            <a:off x="6936796" y="2154798"/>
            <a:ext cx="1492781" cy="9303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5"/>
          <p:cNvSpPr/>
          <p:nvPr/>
        </p:nvSpPr>
        <p:spPr>
          <a:xfrm>
            <a:off x="4950025" y="1561050"/>
            <a:ext cx="3729300" cy="32307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5046475" y="3321500"/>
            <a:ext cx="2211000" cy="1153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6392100" y="3196375"/>
            <a:ext cx="2211000" cy="1153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txBox="1"/>
          <p:nvPr>
            <p:ph type="title"/>
          </p:nvPr>
        </p:nvSpPr>
        <p:spPr>
          <a:xfrm>
            <a:off x="1303800" y="598575"/>
            <a:ext cx="7299300" cy="12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Parkinson’s Disease</a:t>
            </a:r>
            <a:endParaRPr/>
          </a:p>
        </p:txBody>
      </p:sp>
      <p:sp>
        <p:nvSpPr>
          <p:cNvPr id="301" name="Google Shape;301;p15"/>
          <p:cNvSpPr/>
          <p:nvPr/>
        </p:nvSpPr>
        <p:spPr>
          <a:xfrm>
            <a:off x="1080300" y="1606475"/>
            <a:ext cx="3611700" cy="31854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txBox="1"/>
          <p:nvPr/>
        </p:nvSpPr>
        <p:spPr>
          <a:xfrm>
            <a:off x="2017525" y="1789650"/>
            <a:ext cx="15219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u="sng">
                <a:latin typeface="Comfortaa"/>
                <a:ea typeface="Comfortaa"/>
                <a:cs typeface="Comfortaa"/>
                <a:sym typeface="Comfortaa"/>
              </a:rPr>
              <a:t>UPDRS</a:t>
            </a:r>
            <a:endParaRPr b="1" sz="1900" u="sng">
              <a:latin typeface="Comfortaa"/>
              <a:ea typeface="Comfortaa"/>
              <a:cs typeface="Comfortaa"/>
              <a:sym typeface="Comfortaa"/>
            </a:endParaRPr>
          </a:p>
        </p:txBody>
      </p:sp>
      <p:sp>
        <p:nvSpPr>
          <p:cNvPr id="303" name="Google Shape;303;p15"/>
          <p:cNvSpPr txBox="1"/>
          <p:nvPr/>
        </p:nvSpPr>
        <p:spPr>
          <a:xfrm>
            <a:off x="1225225" y="2374725"/>
            <a:ext cx="3106500" cy="219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Unified Parkinson’s Disease Rating Scale</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Includes sections based on clinical motor evaluation, self evaluation, and Mentation/Behavior/Mood</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sp>
        <p:nvSpPr>
          <p:cNvPr id="304" name="Google Shape;304;p15"/>
          <p:cNvSpPr txBox="1"/>
          <p:nvPr>
            <p:ph idx="1" type="body"/>
          </p:nvPr>
        </p:nvSpPr>
        <p:spPr>
          <a:xfrm>
            <a:off x="5141875" y="3509850"/>
            <a:ext cx="2020200" cy="12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Increased Accuracy &amp; Early Detection</a:t>
            </a:r>
            <a:endParaRPr sz="1600"/>
          </a:p>
          <a:p>
            <a:pPr indent="0" lvl="0" marL="0" rtl="0" algn="l">
              <a:spcBef>
                <a:spcPts val="1600"/>
              </a:spcBef>
              <a:spcAft>
                <a:spcPts val="1600"/>
              </a:spcAft>
              <a:buNone/>
            </a:pPr>
            <a:r>
              <a:t/>
            </a:r>
            <a:endParaRPr sz="1600"/>
          </a:p>
        </p:txBody>
      </p:sp>
      <p:sp>
        <p:nvSpPr>
          <p:cNvPr id="305" name="Google Shape;305;p15"/>
          <p:cNvSpPr txBox="1"/>
          <p:nvPr>
            <p:ph idx="1" type="body"/>
          </p:nvPr>
        </p:nvSpPr>
        <p:spPr>
          <a:xfrm>
            <a:off x="7274025" y="3393175"/>
            <a:ext cx="1215300" cy="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Increased Objectivity</a:t>
            </a:r>
            <a:endParaRPr sz="1600"/>
          </a:p>
          <a:p>
            <a:pPr indent="0" lvl="0" marL="0" rtl="0" algn="l">
              <a:spcBef>
                <a:spcPts val="1600"/>
              </a:spcBef>
              <a:spcAft>
                <a:spcPts val="1600"/>
              </a:spcAft>
              <a:buNone/>
            </a:pPr>
            <a:r>
              <a:t/>
            </a:r>
            <a:endParaRPr sz="1600"/>
          </a:p>
        </p:txBody>
      </p:sp>
      <p:sp>
        <p:nvSpPr>
          <p:cNvPr id="306" name="Google Shape;306;p15"/>
          <p:cNvSpPr txBox="1"/>
          <p:nvPr/>
        </p:nvSpPr>
        <p:spPr>
          <a:xfrm>
            <a:off x="5447275" y="1821975"/>
            <a:ext cx="27114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u="sng">
                <a:latin typeface="Comfortaa"/>
                <a:ea typeface="Comfortaa"/>
                <a:cs typeface="Comfortaa"/>
                <a:sym typeface="Comfortaa"/>
              </a:rPr>
              <a:t>Proposed Method</a:t>
            </a:r>
            <a:endParaRPr b="1" sz="1900" u="sng">
              <a:latin typeface="Comfortaa"/>
              <a:ea typeface="Comfortaa"/>
              <a:cs typeface="Comfortaa"/>
              <a:sym typeface="Comfortaa"/>
            </a:endParaRPr>
          </a:p>
        </p:txBody>
      </p:sp>
      <p:sp>
        <p:nvSpPr>
          <p:cNvPr id="307" name="Google Shape;307;p15"/>
          <p:cNvSpPr txBox="1"/>
          <p:nvPr/>
        </p:nvSpPr>
        <p:spPr>
          <a:xfrm>
            <a:off x="5154225" y="2374725"/>
            <a:ext cx="3106500" cy="1153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Signal Processing paired with Machine Learning (Automated Assessment Tool)</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6"/>
          <p:cNvSpPr txBox="1"/>
          <p:nvPr>
            <p:ph type="ctrTitle"/>
          </p:nvPr>
        </p:nvSpPr>
        <p:spPr>
          <a:xfrm>
            <a:off x="824000" y="909650"/>
            <a:ext cx="73506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pic>
        <p:nvPicPr>
          <p:cNvPr id="317" name="Google Shape;317;p17"/>
          <p:cNvPicPr preferRelativeResize="0"/>
          <p:nvPr/>
        </p:nvPicPr>
        <p:blipFill>
          <a:blip r:embed="rId3">
            <a:alphaModFix/>
          </a:blip>
          <a:stretch>
            <a:fillRect/>
          </a:stretch>
        </p:blipFill>
        <p:spPr>
          <a:xfrm rot="5400000">
            <a:off x="3114198" y="1746237"/>
            <a:ext cx="2915601" cy="1943728"/>
          </a:xfrm>
          <a:prstGeom prst="rect">
            <a:avLst/>
          </a:prstGeom>
          <a:noFill/>
          <a:ln>
            <a:noFill/>
          </a:ln>
        </p:spPr>
      </p:pic>
      <p:sp>
        <p:nvSpPr>
          <p:cNvPr id="318" name="Google Shape;318;p17"/>
          <p:cNvSpPr/>
          <p:nvPr/>
        </p:nvSpPr>
        <p:spPr>
          <a:xfrm>
            <a:off x="5643350" y="1184150"/>
            <a:ext cx="3418200" cy="2915700"/>
          </a:xfrm>
          <a:prstGeom prst="wedgeEllipseCallout">
            <a:avLst>
              <a:gd fmla="val -56377" name="adj1"/>
              <a:gd fmla="val -1143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pic>
        <p:nvPicPr>
          <p:cNvPr id="320" name="Google Shape;320;p17"/>
          <p:cNvPicPr preferRelativeResize="0"/>
          <p:nvPr/>
        </p:nvPicPr>
        <p:blipFill rotWithShape="1">
          <a:blip r:embed="rId4">
            <a:alphaModFix/>
          </a:blip>
          <a:srcRect b="0" l="7132" r="13878" t="0"/>
          <a:stretch/>
        </p:blipFill>
        <p:spPr>
          <a:xfrm>
            <a:off x="6144300" y="1799637"/>
            <a:ext cx="2528701" cy="1684717"/>
          </a:xfrm>
          <a:prstGeom prst="rect">
            <a:avLst/>
          </a:prstGeom>
          <a:noFill/>
          <a:ln>
            <a:noFill/>
          </a:ln>
        </p:spPr>
      </p:pic>
      <p:pic>
        <p:nvPicPr>
          <p:cNvPr id="321" name="Google Shape;321;p17"/>
          <p:cNvPicPr preferRelativeResize="0"/>
          <p:nvPr/>
        </p:nvPicPr>
        <p:blipFill>
          <a:blip r:embed="rId5">
            <a:alphaModFix/>
          </a:blip>
          <a:stretch>
            <a:fillRect/>
          </a:stretch>
        </p:blipFill>
        <p:spPr>
          <a:xfrm>
            <a:off x="1312275" y="1241725"/>
            <a:ext cx="2076450" cy="2952750"/>
          </a:xfrm>
          <a:prstGeom prst="rect">
            <a:avLst/>
          </a:prstGeom>
          <a:noFill/>
          <a:ln>
            <a:noFill/>
          </a:ln>
        </p:spPr>
      </p:pic>
      <p:sp>
        <p:nvSpPr>
          <p:cNvPr id="322" name="Google Shape;322;p17"/>
          <p:cNvSpPr txBox="1"/>
          <p:nvPr/>
        </p:nvSpPr>
        <p:spPr>
          <a:xfrm>
            <a:off x="1112425" y="4615825"/>
            <a:ext cx="7848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[1]  A. Som, N. Krishnamurthi, V. Venkataraman, and P. Turaga. Attractor-shape  descriptors  for  balance  impairment  assessment  in  parkinson’s disease.  In 2016  38th  Annual  International  Conference  of  the  IEEE Engineering  in  Medicine  and  Biology  Society  (EMBC),  pages  3096–3100. IEEE, 2016.</a:t>
            </a:r>
            <a:endParaRPr sz="600"/>
          </a:p>
          <a:p>
            <a:pPr indent="0" lvl="0" marL="0" rtl="0" algn="l">
              <a:spcBef>
                <a:spcPts val="0"/>
              </a:spcBef>
              <a:spcAft>
                <a:spcPts val="0"/>
              </a:spcAft>
              <a:buNone/>
            </a:pPr>
            <a:r>
              <a:rPr lang="en" sz="600"/>
              <a:t>[2] N. Krishnamurthi, S. Mulligan, P. Mahant, J. Samanta, and J. J. Abbas. Deep brain stimulation amplitude alters posture shift velocity in parkinson’s disease. Cognitive neurodynamics, 6(4):325–332, 2012.</a:t>
            </a:r>
            <a:endParaRPr sz="600"/>
          </a:p>
          <a:p>
            <a:pPr indent="0" lvl="0" marL="0" rtl="0" algn="l">
              <a:spcBef>
                <a:spcPts val="0"/>
              </a:spcBef>
              <a:spcAft>
                <a:spcPts val="0"/>
              </a:spcAft>
              <a:buNone/>
            </a:pPr>
            <a:r>
              <a:t/>
            </a:r>
            <a:endParaRPr>
              <a:latin typeface="Nunito"/>
              <a:ea typeface="Nunito"/>
              <a:cs typeface="Nunito"/>
              <a:sym typeface="Nunito"/>
            </a:endParaRPr>
          </a:p>
        </p:txBody>
      </p:sp>
      <p:sp>
        <p:nvSpPr>
          <p:cNvPr id="323" name="Google Shape;323;p17"/>
          <p:cNvSpPr txBox="1"/>
          <p:nvPr/>
        </p:nvSpPr>
        <p:spPr>
          <a:xfrm>
            <a:off x="1086150" y="4290700"/>
            <a:ext cx="25287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Figure 1: Patient Standing on Pressure Plate Platform</a:t>
            </a:r>
            <a:endParaRPr sz="1000">
              <a:highlight>
                <a:srgbClr val="E4E8EE"/>
              </a:highlight>
            </a:endParaRPr>
          </a:p>
          <a:p>
            <a:pPr indent="0" lvl="0" marL="0" rtl="0" algn="l">
              <a:spcBef>
                <a:spcPts val="0"/>
              </a:spcBef>
              <a:spcAft>
                <a:spcPts val="0"/>
              </a:spcAft>
              <a:buNone/>
            </a:pPr>
            <a:r>
              <a:t/>
            </a:r>
            <a:endParaRPr>
              <a:latin typeface="Nunito"/>
              <a:ea typeface="Nunito"/>
              <a:cs typeface="Nunito"/>
              <a:sym typeface="Nunito"/>
            </a:endParaRPr>
          </a:p>
        </p:txBody>
      </p:sp>
      <p:sp>
        <p:nvSpPr>
          <p:cNvPr id="324" name="Google Shape;324;p17"/>
          <p:cNvSpPr txBox="1"/>
          <p:nvPr/>
        </p:nvSpPr>
        <p:spPr>
          <a:xfrm>
            <a:off x="3591300" y="4269700"/>
            <a:ext cx="2076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Figure 2: P</a:t>
            </a:r>
            <a:r>
              <a:rPr lang="en" sz="1000"/>
              <a:t>atient View of screen marking targets and COP</a:t>
            </a:r>
            <a:endParaRPr sz="1000">
              <a:highlight>
                <a:srgbClr val="E4E8EE"/>
              </a:highlight>
            </a:endParaRPr>
          </a:p>
          <a:p>
            <a:pPr indent="0" lvl="0" marL="0" rtl="0" algn="l">
              <a:spcBef>
                <a:spcPts val="0"/>
              </a:spcBef>
              <a:spcAft>
                <a:spcPts val="0"/>
              </a:spcAft>
              <a:buNone/>
            </a:pPr>
            <a:r>
              <a:t/>
            </a:r>
            <a:endParaRPr>
              <a:latin typeface="Nunito"/>
              <a:ea typeface="Nunito"/>
              <a:cs typeface="Nunito"/>
              <a:sym typeface="Nunito"/>
            </a:endParaRPr>
          </a:p>
        </p:txBody>
      </p:sp>
      <p:sp>
        <p:nvSpPr>
          <p:cNvPr id="325" name="Google Shape;325;p17"/>
          <p:cNvSpPr txBox="1"/>
          <p:nvPr/>
        </p:nvSpPr>
        <p:spPr>
          <a:xfrm>
            <a:off x="5901900" y="4281425"/>
            <a:ext cx="30135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Figure 3: Vi</a:t>
            </a:r>
            <a:r>
              <a:rPr lang="en" sz="1000"/>
              <a:t>sualization of COP movement during target reaches</a:t>
            </a:r>
            <a:endParaRPr sz="1000">
              <a:highlight>
                <a:srgbClr val="E4E8EE"/>
              </a:highlight>
            </a:endParaRPr>
          </a:p>
          <a:p>
            <a:pPr indent="0" lvl="0" marL="0" rtl="0" algn="l">
              <a:spcBef>
                <a:spcPts val="0"/>
              </a:spcBef>
              <a:spcAft>
                <a:spcPts val="0"/>
              </a:spcAft>
              <a:buNone/>
            </a:pPr>
            <a:r>
              <a:t/>
            </a:r>
            <a:endParaRPr>
              <a:latin typeface="Nunito"/>
              <a:ea typeface="Nunito"/>
              <a:cs typeface="Nunito"/>
              <a:sym typeface="Nunito"/>
            </a:endParaRPr>
          </a:p>
        </p:txBody>
      </p:sp>
      <p:cxnSp>
        <p:nvCxnSpPr>
          <p:cNvPr id="326" name="Google Shape;326;p17"/>
          <p:cNvCxnSpPr/>
          <p:nvPr/>
        </p:nvCxnSpPr>
        <p:spPr>
          <a:xfrm flipH="1" rot="10800000">
            <a:off x="951300" y="3869650"/>
            <a:ext cx="1161000" cy="16200"/>
          </a:xfrm>
          <a:prstGeom prst="straightConnector1">
            <a:avLst/>
          </a:prstGeom>
          <a:noFill/>
          <a:ln cap="flat" cmpd="sng" w="38100">
            <a:solidFill>
              <a:srgbClr val="980000"/>
            </a:solidFill>
            <a:prstDash val="solid"/>
            <a:round/>
            <a:headEnd len="med" w="med" type="none"/>
            <a:tailEnd len="med" w="med" type="triangle"/>
          </a:ln>
        </p:spPr>
      </p:cxnSp>
      <p:cxnSp>
        <p:nvCxnSpPr>
          <p:cNvPr id="327" name="Google Shape;327;p17"/>
          <p:cNvCxnSpPr/>
          <p:nvPr/>
        </p:nvCxnSpPr>
        <p:spPr>
          <a:xfrm flipH="1">
            <a:off x="5353100" y="1241725"/>
            <a:ext cx="620700" cy="628800"/>
          </a:xfrm>
          <a:prstGeom prst="straightConnector1">
            <a:avLst/>
          </a:prstGeom>
          <a:noFill/>
          <a:ln cap="flat" cmpd="sng" w="38100">
            <a:solidFill>
              <a:srgbClr val="980000"/>
            </a:solidFill>
            <a:prstDash val="solid"/>
            <a:round/>
            <a:headEnd len="med" w="med" type="none"/>
            <a:tailEnd len="med" w="med" type="triangle"/>
          </a:ln>
        </p:spPr>
      </p:cxnSp>
      <p:sp>
        <p:nvSpPr>
          <p:cNvPr id="328" name="Google Shape;328;p17"/>
          <p:cNvSpPr txBox="1"/>
          <p:nvPr/>
        </p:nvSpPr>
        <p:spPr>
          <a:xfrm>
            <a:off x="5784600" y="913525"/>
            <a:ext cx="9675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980000"/>
                </a:solidFill>
                <a:latin typeface="Nunito"/>
                <a:ea typeface="Nunito"/>
                <a:cs typeface="Nunito"/>
                <a:sym typeface="Nunito"/>
              </a:rPr>
              <a:t>Screen</a:t>
            </a:r>
            <a:endParaRPr b="1" sz="1600">
              <a:solidFill>
                <a:srgbClr val="980000"/>
              </a:solidFill>
              <a:latin typeface="Nunito"/>
              <a:ea typeface="Nunito"/>
              <a:cs typeface="Nunito"/>
              <a:sym typeface="Nunito"/>
            </a:endParaRPr>
          </a:p>
        </p:txBody>
      </p:sp>
      <p:sp>
        <p:nvSpPr>
          <p:cNvPr id="329" name="Google Shape;329;p17"/>
          <p:cNvSpPr txBox="1"/>
          <p:nvPr/>
        </p:nvSpPr>
        <p:spPr>
          <a:xfrm>
            <a:off x="285775" y="3452500"/>
            <a:ext cx="1161000" cy="11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980000"/>
                </a:solidFill>
                <a:latin typeface="Nunito"/>
                <a:ea typeface="Nunito"/>
                <a:cs typeface="Nunito"/>
                <a:sym typeface="Nunito"/>
              </a:rPr>
              <a:t>Pressure Plate Platform</a:t>
            </a:r>
            <a:endParaRPr b="1" sz="1600">
              <a:solidFill>
                <a:srgbClr val="980000"/>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18"/>
          <p:cNvSpPr txBox="1"/>
          <p:nvPr>
            <p:ph type="title"/>
          </p:nvPr>
        </p:nvSpPr>
        <p:spPr>
          <a:xfrm>
            <a:off x="1151400" y="598575"/>
            <a:ext cx="3854400" cy="7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Composition</a:t>
            </a:r>
            <a:endParaRPr/>
          </a:p>
        </p:txBody>
      </p:sp>
      <p:sp>
        <p:nvSpPr>
          <p:cNvPr id="335" name="Google Shape;335;p18"/>
          <p:cNvSpPr/>
          <p:nvPr/>
        </p:nvSpPr>
        <p:spPr>
          <a:xfrm>
            <a:off x="800425" y="1285625"/>
            <a:ext cx="3618300" cy="3328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18"/>
          <p:cNvSpPr/>
          <p:nvPr/>
        </p:nvSpPr>
        <p:spPr>
          <a:xfrm>
            <a:off x="1231175" y="1971450"/>
            <a:ext cx="2703300" cy="121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18"/>
          <p:cNvSpPr txBox="1"/>
          <p:nvPr/>
        </p:nvSpPr>
        <p:spPr>
          <a:xfrm>
            <a:off x="1629925" y="2180725"/>
            <a:ext cx="1806900" cy="8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Nunito"/>
                <a:ea typeface="Nunito"/>
                <a:cs typeface="Nunito"/>
                <a:sym typeface="Nunito"/>
              </a:rPr>
              <a:t>Elderly Subjects</a:t>
            </a:r>
            <a:endParaRPr b="1" i="1">
              <a:latin typeface="Nunito"/>
              <a:ea typeface="Nunito"/>
              <a:cs typeface="Nunito"/>
              <a:sym typeface="Nunito"/>
            </a:endParaRPr>
          </a:p>
          <a:p>
            <a:pPr indent="-317500" lvl="0" marL="457200" rtl="0" algn="l">
              <a:spcBef>
                <a:spcPts val="0"/>
              </a:spcBef>
              <a:spcAft>
                <a:spcPts val="0"/>
              </a:spcAft>
              <a:buSzPts val="1400"/>
              <a:buFont typeface="Nunito"/>
              <a:buChar char="-"/>
            </a:pPr>
            <a:r>
              <a:rPr b="1" lang="en">
                <a:latin typeface="Nunito"/>
                <a:ea typeface="Nunito"/>
                <a:cs typeface="Nunito"/>
                <a:sym typeface="Nunito"/>
              </a:rPr>
              <a:t>22 Subjects </a:t>
            </a:r>
            <a:endParaRPr b="1">
              <a:latin typeface="Nunito"/>
              <a:ea typeface="Nunito"/>
              <a:cs typeface="Nunito"/>
              <a:sym typeface="Nunito"/>
            </a:endParaRPr>
          </a:p>
          <a:p>
            <a:pPr indent="-317500" lvl="0" marL="457200" rtl="0" algn="l">
              <a:spcBef>
                <a:spcPts val="0"/>
              </a:spcBef>
              <a:spcAft>
                <a:spcPts val="0"/>
              </a:spcAft>
              <a:buSzPts val="1400"/>
              <a:buFont typeface="Nunito"/>
              <a:buChar char="-"/>
            </a:pPr>
            <a:r>
              <a:rPr b="1" lang="en">
                <a:latin typeface="Nunito"/>
                <a:ea typeface="Nunito"/>
                <a:cs typeface="Nunito"/>
                <a:sym typeface="Nunito"/>
              </a:rPr>
              <a:t> 5 Trials Each</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p:txBody>
      </p:sp>
      <p:sp>
        <p:nvSpPr>
          <p:cNvPr id="338" name="Google Shape;338;p18"/>
          <p:cNvSpPr/>
          <p:nvPr/>
        </p:nvSpPr>
        <p:spPr>
          <a:xfrm>
            <a:off x="4758100" y="1285625"/>
            <a:ext cx="3705300" cy="33282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9" name="Google Shape;339;p18"/>
          <p:cNvSpPr/>
          <p:nvPr/>
        </p:nvSpPr>
        <p:spPr>
          <a:xfrm>
            <a:off x="1249325" y="3248250"/>
            <a:ext cx="2685000" cy="121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18"/>
          <p:cNvSpPr txBox="1"/>
          <p:nvPr/>
        </p:nvSpPr>
        <p:spPr>
          <a:xfrm>
            <a:off x="1726624" y="3401575"/>
            <a:ext cx="1806900" cy="7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Nunito"/>
                <a:ea typeface="Nunito"/>
                <a:cs typeface="Nunito"/>
                <a:sym typeface="Nunito"/>
              </a:rPr>
              <a:t>Young</a:t>
            </a:r>
            <a:r>
              <a:rPr b="1" i="1" lang="en">
                <a:latin typeface="Nunito"/>
                <a:ea typeface="Nunito"/>
                <a:cs typeface="Nunito"/>
                <a:sym typeface="Nunito"/>
              </a:rPr>
              <a:t> Subjects</a:t>
            </a:r>
            <a:endParaRPr b="1" i="1">
              <a:latin typeface="Nunito"/>
              <a:ea typeface="Nunito"/>
              <a:cs typeface="Nunito"/>
              <a:sym typeface="Nunito"/>
            </a:endParaRPr>
          </a:p>
          <a:p>
            <a:pPr indent="-317500" lvl="0" marL="457200" rtl="0" algn="l">
              <a:spcBef>
                <a:spcPts val="0"/>
              </a:spcBef>
              <a:spcAft>
                <a:spcPts val="0"/>
              </a:spcAft>
              <a:buSzPts val="1400"/>
              <a:buFont typeface="Nunito"/>
              <a:buChar char="-"/>
            </a:pPr>
            <a:r>
              <a:rPr b="1" lang="en">
                <a:latin typeface="Nunito"/>
                <a:ea typeface="Nunito"/>
                <a:cs typeface="Nunito"/>
                <a:sym typeface="Nunito"/>
              </a:rPr>
              <a:t>21 subjects</a:t>
            </a:r>
            <a:endParaRPr b="1">
              <a:latin typeface="Nunito"/>
              <a:ea typeface="Nunito"/>
              <a:cs typeface="Nunito"/>
              <a:sym typeface="Nunito"/>
            </a:endParaRPr>
          </a:p>
          <a:p>
            <a:pPr indent="-317500" lvl="0" marL="457200" rtl="0" algn="l">
              <a:spcBef>
                <a:spcPts val="0"/>
              </a:spcBef>
              <a:spcAft>
                <a:spcPts val="0"/>
              </a:spcAft>
              <a:buSzPts val="1400"/>
              <a:buFont typeface="Nunito"/>
              <a:buChar char="-"/>
            </a:pPr>
            <a:r>
              <a:rPr b="1" lang="en">
                <a:latin typeface="Nunito"/>
                <a:ea typeface="Nunito"/>
                <a:cs typeface="Nunito"/>
                <a:sym typeface="Nunito"/>
              </a:rPr>
              <a:t>5 Trials Each</a:t>
            </a:r>
            <a:endParaRPr b="1">
              <a:latin typeface="Nunito"/>
              <a:ea typeface="Nunito"/>
              <a:cs typeface="Nunito"/>
              <a:sym typeface="Nunito"/>
            </a:endParaRPr>
          </a:p>
        </p:txBody>
      </p:sp>
      <p:sp>
        <p:nvSpPr>
          <p:cNvPr id="341" name="Google Shape;341;p18"/>
          <p:cNvSpPr/>
          <p:nvPr/>
        </p:nvSpPr>
        <p:spPr>
          <a:xfrm>
            <a:off x="5241825" y="2180375"/>
            <a:ext cx="2703300" cy="121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2" name="Google Shape;342;p18"/>
          <p:cNvSpPr txBox="1"/>
          <p:nvPr/>
        </p:nvSpPr>
        <p:spPr>
          <a:xfrm>
            <a:off x="5597025" y="2266325"/>
            <a:ext cx="1806900" cy="8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Nunito"/>
                <a:ea typeface="Nunito"/>
                <a:cs typeface="Nunito"/>
                <a:sym typeface="Nunito"/>
              </a:rPr>
              <a:t>Parkinson’s Disease</a:t>
            </a:r>
            <a:r>
              <a:rPr b="1" i="1" lang="en">
                <a:latin typeface="Nunito"/>
                <a:ea typeface="Nunito"/>
                <a:cs typeface="Nunito"/>
                <a:sym typeface="Nunito"/>
              </a:rPr>
              <a:t> Subjects</a:t>
            </a:r>
            <a:endParaRPr b="1" i="1">
              <a:latin typeface="Nunito"/>
              <a:ea typeface="Nunito"/>
              <a:cs typeface="Nunito"/>
              <a:sym typeface="Nunito"/>
            </a:endParaRPr>
          </a:p>
          <a:p>
            <a:pPr indent="-317500" lvl="0" marL="457200" rtl="0" algn="l">
              <a:spcBef>
                <a:spcPts val="0"/>
              </a:spcBef>
              <a:spcAft>
                <a:spcPts val="0"/>
              </a:spcAft>
              <a:buSzPts val="1400"/>
              <a:buFont typeface="Nunito"/>
              <a:buChar char="-"/>
            </a:pPr>
            <a:r>
              <a:rPr b="1" lang="en">
                <a:latin typeface="Nunito"/>
                <a:ea typeface="Nunito"/>
                <a:cs typeface="Nunito"/>
                <a:sym typeface="Nunito"/>
              </a:rPr>
              <a:t>17 subjects </a:t>
            </a:r>
            <a:endParaRPr b="1">
              <a:latin typeface="Nunito"/>
              <a:ea typeface="Nunito"/>
              <a:cs typeface="Nunito"/>
              <a:sym typeface="Nunito"/>
            </a:endParaRPr>
          </a:p>
          <a:p>
            <a:pPr indent="-317500" lvl="0" marL="457200" rtl="0" algn="l">
              <a:spcBef>
                <a:spcPts val="0"/>
              </a:spcBef>
              <a:spcAft>
                <a:spcPts val="0"/>
              </a:spcAft>
              <a:buSzPts val="1400"/>
              <a:buFont typeface="Nunito"/>
              <a:buChar char="-"/>
            </a:pPr>
            <a:r>
              <a:rPr b="1" lang="en">
                <a:latin typeface="Nunito"/>
                <a:ea typeface="Nunito"/>
                <a:cs typeface="Nunito"/>
                <a:sym typeface="Nunito"/>
              </a:rPr>
              <a:t>3 Trials Each</a:t>
            </a:r>
            <a:endParaRPr b="1">
              <a:latin typeface="Nunito"/>
              <a:ea typeface="Nunito"/>
              <a:cs typeface="Nunito"/>
              <a:sym typeface="Nunito"/>
            </a:endParaRPr>
          </a:p>
        </p:txBody>
      </p:sp>
      <p:sp>
        <p:nvSpPr>
          <p:cNvPr id="343" name="Google Shape;343;p18"/>
          <p:cNvSpPr txBox="1"/>
          <p:nvPr/>
        </p:nvSpPr>
        <p:spPr>
          <a:xfrm>
            <a:off x="1416725" y="1409440"/>
            <a:ext cx="2350200" cy="4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Nunito"/>
                <a:ea typeface="Nunito"/>
                <a:cs typeface="Nunito"/>
                <a:sym typeface="Nunito"/>
              </a:rPr>
              <a:t>Healthy Subjects</a:t>
            </a:r>
            <a:endParaRPr b="1" sz="2100">
              <a:latin typeface="Nunito"/>
              <a:ea typeface="Nunito"/>
              <a:cs typeface="Nunito"/>
              <a:sym typeface="Nunito"/>
            </a:endParaRPr>
          </a:p>
        </p:txBody>
      </p:sp>
      <p:sp>
        <p:nvSpPr>
          <p:cNvPr id="344" name="Google Shape;344;p18"/>
          <p:cNvSpPr txBox="1"/>
          <p:nvPr/>
        </p:nvSpPr>
        <p:spPr>
          <a:xfrm>
            <a:off x="5212150" y="1448875"/>
            <a:ext cx="2797200" cy="4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Nunito"/>
                <a:ea typeface="Nunito"/>
                <a:cs typeface="Nunito"/>
                <a:sym typeface="Nunito"/>
              </a:rPr>
              <a:t>Parkinson’s</a:t>
            </a:r>
            <a:r>
              <a:rPr b="1" lang="en" sz="2100">
                <a:latin typeface="Nunito"/>
                <a:ea typeface="Nunito"/>
                <a:cs typeface="Nunito"/>
                <a:sym typeface="Nunito"/>
              </a:rPr>
              <a:t> Subjects</a:t>
            </a:r>
            <a:endParaRPr b="1" sz="2100">
              <a:latin typeface="Nunito"/>
              <a:ea typeface="Nunito"/>
              <a:cs typeface="Nunito"/>
              <a:sym typeface="Nunito"/>
            </a:endParaRPr>
          </a:p>
        </p:txBody>
      </p:sp>
      <p:sp>
        <p:nvSpPr>
          <p:cNvPr id="345" name="Google Shape;345;p18"/>
          <p:cNvSpPr txBox="1"/>
          <p:nvPr/>
        </p:nvSpPr>
        <p:spPr>
          <a:xfrm>
            <a:off x="3462650" y="4677450"/>
            <a:ext cx="2979300" cy="4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Nunito"/>
                <a:ea typeface="Nunito"/>
                <a:cs typeface="Nunito"/>
                <a:sym typeface="Nunito"/>
              </a:rPr>
              <a:t>60 Subjects 266 Trials</a:t>
            </a:r>
            <a:endParaRPr b="1" sz="17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Representation</a:t>
            </a:r>
            <a:endParaRPr/>
          </a:p>
        </p:txBody>
      </p:sp>
      <p:sp>
        <p:nvSpPr>
          <p:cNvPr id="351" name="Google Shape;351;p19"/>
          <p:cNvSpPr txBox="1"/>
          <p:nvPr>
            <p:ph idx="1" type="body"/>
          </p:nvPr>
        </p:nvSpPr>
        <p:spPr>
          <a:xfrm>
            <a:off x="1233925" y="1486050"/>
            <a:ext cx="7030500" cy="2541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700"/>
              <a:t>X : measurement in the medio-lateral direction</a:t>
            </a:r>
            <a:endParaRPr sz="1700"/>
          </a:p>
          <a:p>
            <a:pPr indent="-336550" lvl="0" marL="457200" rtl="0" algn="l">
              <a:lnSpc>
                <a:spcPct val="150000"/>
              </a:lnSpc>
              <a:spcBef>
                <a:spcPts val="0"/>
              </a:spcBef>
              <a:spcAft>
                <a:spcPts val="0"/>
              </a:spcAft>
              <a:buSzPts val="1700"/>
              <a:buChar char="●"/>
            </a:pPr>
            <a:r>
              <a:rPr lang="en" sz="1700"/>
              <a:t>Y: measurement in the antero-posterior direction</a:t>
            </a:r>
            <a:endParaRPr sz="1700"/>
          </a:p>
          <a:p>
            <a:pPr indent="-336550" lvl="0" marL="457200" rtl="0" algn="l">
              <a:lnSpc>
                <a:spcPct val="150000"/>
              </a:lnSpc>
              <a:spcBef>
                <a:spcPts val="0"/>
              </a:spcBef>
              <a:spcAft>
                <a:spcPts val="0"/>
              </a:spcAft>
              <a:buSzPts val="1700"/>
              <a:buChar char="●"/>
            </a:pPr>
            <a:r>
              <a:rPr lang="en" sz="1700"/>
              <a:t>F</a:t>
            </a:r>
            <a:r>
              <a:rPr baseline="-25000" lang="en" sz="1700"/>
              <a:t>x</a:t>
            </a:r>
            <a:r>
              <a:rPr lang="en" sz="1700"/>
              <a:t>, F</a:t>
            </a:r>
            <a:r>
              <a:rPr baseline="-25000" lang="en" sz="1700"/>
              <a:t>y</a:t>
            </a:r>
            <a:r>
              <a:rPr lang="en" sz="1700"/>
              <a:t>, F</a:t>
            </a:r>
            <a:r>
              <a:rPr baseline="-25000" lang="en" sz="1700"/>
              <a:t>z</a:t>
            </a:r>
            <a:r>
              <a:rPr lang="en" sz="1700"/>
              <a:t> : Forces and in the X, Y, Z direction</a:t>
            </a:r>
            <a:endParaRPr sz="1700"/>
          </a:p>
          <a:p>
            <a:pPr indent="-336550" lvl="0" marL="457200" rtl="0" algn="l">
              <a:lnSpc>
                <a:spcPct val="150000"/>
              </a:lnSpc>
              <a:spcBef>
                <a:spcPts val="0"/>
              </a:spcBef>
              <a:spcAft>
                <a:spcPts val="0"/>
              </a:spcAft>
              <a:buSzPts val="1700"/>
              <a:buChar char="●"/>
            </a:pPr>
            <a:r>
              <a:rPr lang="en" sz="1700"/>
              <a:t>M</a:t>
            </a:r>
            <a:r>
              <a:rPr baseline="-25000" lang="en" sz="1700"/>
              <a:t>x</a:t>
            </a:r>
            <a:r>
              <a:rPr lang="en" sz="1700"/>
              <a:t>, M</a:t>
            </a:r>
            <a:r>
              <a:rPr baseline="-25000" lang="en" sz="1700"/>
              <a:t>y</a:t>
            </a:r>
            <a:r>
              <a:rPr lang="en" sz="1700"/>
              <a:t>, M</a:t>
            </a:r>
            <a:r>
              <a:rPr baseline="-25000" lang="en" sz="1700"/>
              <a:t>z</a:t>
            </a:r>
            <a:r>
              <a:rPr lang="en" sz="1700"/>
              <a:t> : Moments in the X, Y, Z direction</a:t>
            </a:r>
            <a:endParaRPr sz="1700"/>
          </a:p>
        </p:txBody>
      </p:sp>
      <p:sp>
        <p:nvSpPr>
          <p:cNvPr id="352" name="Google Shape;352;p19"/>
          <p:cNvSpPr txBox="1"/>
          <p:nvPr/>
        </p:nvSpPr>
        <p:spPr>
          <a:xfrm>
            <a:off x="5024450" y="3550900"/>
            <a:ext cx="2970300" cy="8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Nunito"/>
                <a:ea typeface="Nunito"/>
                <a:cs typeface="Nunito"/>
                <a:sym typeface="Nunito"/>
              </a:rPr>
              <a:t>Each signal consists of the value in the chosen direction with respect to time.</a:t>
            </a:r>
            <a:endParaRPr sz="1600">
              <a:latin typeface="Nunito"/>
              <a:ea typeface="Nunito"/>
              <a:cs typeface="Nunito"/>
              <a:sym typeface="Nunito"/>
            </a:endParaRPr>
          </a:p>
        </p:txBody>
      </p:sp>
      <p:pic>
        <p:nvPicPr>
          <p:cNvPr id="353" name="Google Shape;353;p19"/>
          <p:cNvPicPr preferRelativeResize="0"/>
          <p:nvPr/>
        </p:nvPicPr>
        <p:blipFill>
          <a:blip r:embed="rId3">
            <a:alphaModFix/>
          </a:blip>
          <a:stretch>
            <a:fillRect/>
          </a:stretch>
        </p:blipFill>
        <p:spPr>
          <a:xfrm>
            <a:off x="1231300" y="3304900"/>
            <a:ext cx="3340500" cy="176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0"/>
          <p:cNvSpPr txBox="1"/>
          <p:nvPr>
            <p:ph type="ctrTitle"/>
          </p:nvPr>
        </p:nvSpPr>
        <p:spPr>
          <a:xfrm>
            <a:off x="824000" y="909650"/>
            <a:ext cx="73506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Data Analysis</a:t>
            </a:r>
            <a:endParaRPr/>
          </a:p>
        </p:txBody>
      </p:sp>
      <p:sp>
        <p:nvSpPr>
          <p:cNvPr id="364" name="Google Shape;364;p21"/>
          <p:cNvSpPr txBox="1"/>
          <p:nvPr>
            <p:ph idx="1" type="body"/>
          </p:nvPr>
        </p:nvSpPr>
        <p:spPr>
          <a:xfrm>
            <a:off x="1190925" y="1457975"/>
            <a:ext cx="4549200" cy="2573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Analyze Structure and Shape of Data</a:t>
            </a:r>
            <a:endParaRPr sz="1700"/>
          </a:p>
          <a:p>
            <a:pPr indent="-336550" lvl="0" marL="457200" rtl="0" algn="l">
              <a:spcBef>
                <a:spcPts val="0"/>
              </a:spcBef>
              <a:spcAft>
                <a:spcPts val="0"/>
              </a:spcAft>
              <a:buSzPts val="1700"/>
              <a:buChar char="-"/>
            </a:pPr>
            <a:r>
              <a:rPr lang="en" sz="1700"/>
              <a:t>Time Series, Point Clouds, Images</a:t>
            </a:r>
            <a:endParaRPr sz="1700"/>
          </a:p>
          <a:p>
            <a:pPr indent="0" lvl="0" marL="0" rtl="0" algn="l">
              <a:spcBef>
                <a:spcPts val="1600"/>
              </a:spcBef>
              <a:spcAft>
                <a:spcPts val="0"/>
              </a:spcAft>
              <a:buNone/>
            </a:pPr>
            <a:r>
              <a:rPr b="1" lang="en" sz="1700"/>
              <a:t>Why Topological Data Analysis?</a:t>
            </a:r>
            <a:endParaRPr b="1" sz="1700"/>
          </a:p>
          <a:p>
            <a:pPr indent="-336550" lvl="0" marL="457200" rtl="0" algn="l">
              <a:spcBef>
                <a:spcPts val="1600"/>
              </a:spcBef>
              <a:spcAft>
                <a:spcPts val="0"/>
              </a:spcAft>
              <a:buSzPts val="1700"/>
              <a:buChar char="-"/>
            </a:pPr>
            <a:r>
              <a:rPr lang="en" sz="1700"/>
              <a:t>Invariant to order of target reaches</a:t>
            </a:r>
            <a:endParaRPr sz="1700"/>
          </a:p>
          <a:p>
            <a:pPr indent="-336550" lvl="0" marL="457200" rtl="0" algn="l">
              <a:spcBef>
                <a:spcPts val="0"/>
              </a:spcBef>
              <a:spcAft>
                <a:spcPts val="0"/>
              </a:spcAft>
              <a:buSzPts val="1700"/>
              <a:buChar char="-"/>
            </a:pPr>
            <a:r>
              <a:rPr lang="en" sz="1700"/>
              <a:t>Invariant to smooth deformations (stretching, bending, scaling, etc)</a:t>
            </a:r>
            <a:endParaRPr sz="1700"/>
          </a:p>
        </p:txBody>
      </p:sp>
      <p:sp>
        <p:nvSpPr>
          <p:cNvPr id="365" name="Google Shape;365;p21"/>
          <p:cNvSpPr txBox="1"/>
          <p:nvPr/>
        </p:nvSpPr>
        <p:spPr>
          <a:xfrm>
            <a:off x="767950" y="4455450"/>
            <a:ext cx="79086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[4] </a:t>
            </a:r>
            <a:r>
              <a:rPr lang="en" sz="800"/>
              <a:t>G. Carlsson.  Topology and data. Bulletin of the American Mathematical Society, 46(2):255–308, 2009.</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latin typeface="Nunito"/>
                <a:ea typeface="Nunito"/>
                <a:cs typeface="Nunito"/>
                <a:sym typeface="Nunito"/>
              </a:rPr>
              <a:t>[5] C. Li, M. Ovsjanikov, and F. Chazal. Persistence-based structural recognition. In Proceedings of the IEEE Conference on Computer Vision and Pattern Recognition, pages 1995–2002, 2014</a:t>
            </a:r>
            <a:endParaRPr sz="800">
              <a:latin typeface="Nunito"/>
              <a:ea typeface="Nunito"/>
              <a:cs typeface="Nunito"/>
              <a:sym typeface="Nunito"/>
            </a:endParaRPr>
          </a:p>
        </p:txBody>
      </p:sp>
      <p:sp>
        <p:nvSpPr>
          <p:cNvPr id="366" name="Google Shape;366;p21"/>
          <p:cNvSpPr txBox="1"/>
          <p:nvPr/>
        </p:nvSpPr>
        <p:spPr>
          <a:xfrm>
            <a:off x="767950" y="4289850"/>
            <a:ext cx="59496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[3] </a:t>
            </a:r>
            <a:r>
              <a:rPr lang="en" sz="800"/>
              <a:t>C.  Epstein,  G.  Carlsson,  and  H.  Edelsbrunner. Topological  data analysis. Inverse Problems, 27(12):120201, 2011</a:t>
            </a:r>
            <a:endParaRPr>
              <a:latin typeface="Nunito"/>
              <a:ea typeface="Nunito"/>
              <a:cs typeface="Nunito"/>
              <a:sym typeface="Nunito"/>
            </a:endParaRPr>
          </a:p>
        </p:txBody>
      </p:sp>
      <p:pic>
        <p:nvPicPr>
          <p:cNvPr id="367" name="Google Shape;367;p21"/>
          <p:cNvPicPr preferRelativeResize="0"/>
          <p:nvPr/>
        </p:nvPicPr>
        <p:blipFill rotWithShape="1">
          <a:blip r:embed="rId3">
            <a:alphaModFix/>
          </a:blip>
          <a:srcRect b="0" l="46678" r="0" t="0"/>
          <a:stretch/>
        </p:blipFill>
        <p:spPr>
          <a:xfrm>
            <a:off x="5842126" y="1521675"/>
            <a:ext cx="2834525" cy="207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