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0" r:id="rId1"/>
  </p:sldMasterIdLst>
  <p:notesMasterIdLst>
    <p:notesMasterId r:id="rId14"/>
  </p:notesMasterIdLst>
  <p:sldIdLst>
    <p:sldId id="256" r:id="rId2"/>
    <p:sldId id="257" r:id="rId3"/>
    <p:sldId id="259" r:id="rId4"/>
    <p:sldId id="263" r:id="rId5"/>
    <p:sldId id="271" r:id="rId6"/>
    <p:sldId id="265" r:id="rId7"/>
    <p:sldId id="266" r:id="rId8"/>
    <p:sldId id="269" r:id="rId9"/>
    <p:sldId id="270" r:id="rId10"/>
    <p:sldId id="262" r:id="rId11"/>
    <p:sldId id="264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585" autoAdjust="0"/>
  </p:normalViewPr>
  <p:slideViewPr>
    <p:cSldViewPr>
      <p:cViewPr>
        <p:scale>
          <a:sx n="77" d="100"/>
          <a:sy n="77" d="100"/>
        </p:scale>
        <p:origin x="-117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3F3EB-7C55-4371-BBFA-B54E39BB0658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F2A296-D247-4746-BC3F-8A47C3BAC4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91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AE7C2B7-667B-4F4A-9747-6CB6ED3EDAEF}" type="datetime1">
              <a:rPr lang="en-GB" smtClean="0"/>
              <a:t>10/12/2024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GB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7405CD4-C8F5-4AC1-A4F9-46EC434DE213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D6E2E-F41A-4B2D-B138-06CF02CE7CCB}" type="datetime1">
              <a:rPr lang="en-GB" smtClean="0"/>
              <a:t>10/12/2024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05CD4-C8F5-4AC1-A4F9-46EC434DE21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8D9DB-5C0D-4448-8F5A-A74AC74C84A3}" type="datetime1">
              <a:rPr lang="en-GB" smtClean="0"/>
              <a:t>10/12/2024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05CD4-C8F5-4AC1-A4F9-46EC434DE21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05F4532-6F72-4231-BB5A-D7053A2110B9}" type="datetime1">
              <a:rPr lang="en-GB" smtClean="0"/>
              <a:t>10/12/2024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7405CD4-C8F5-4AC1-A4F9-46EC434DE213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55025BB-5E44-4DBC-AD8F-453EEB021006}" type="datetime1">
              <a:rPr lang="en-GB" smtClean="0"/>
              <a:t>10/12/2024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GB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7405CD4-C8F5-4AC1-A4F9-46EC434DE213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B6CC3-60D2-4C20-9122-721D81B81007}" type="datetime1">
              <a:rPr lang="en-GB" smtClean="0"/>
              <a:t>10/12/2024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05CD4-C8F5-4AC1-A4F9-46EC434DE21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68C21-3F78-46E2-ABA5-BB02779ACBDC}" type="datetime1">
              <a:rPr lang="en-GB" smtClean="0"/>
              <a:t>10/12/2024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05CD4-C8F5-4AC1-A4F9-46EC434DE213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CFD9FD6-F920-4636-A357-5D66C4778501}" type="datetime1">
              <a:rPr lang="en-GB" smtClean="0"/>
              <a:t>10/12/2024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7405CD4-C8F5-4AC1-A4F9-46EC434DE213}" type="slidenum">
              <a:rPr lang="en-GB" smtClean="0"/>
              <a:t>‹#›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98192-4F8E-4835-A9ED-F2DAE124EC87}" type="datetime1">
              <a:rPr lang="en-GB" smtClean="0"/>
              <a:t>10/12/2024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05CD4-C8F5-4AC1-A4F9-46EC434DE21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207C558-E7CE-484E-B2C1-72036F52DA79}" type="datetime1">
              <a:rPr lang="en-GB" smtClean="0"/>
              <a:t>10/12/2024</a:t>
            </a:fld>
            <a:endParaRPr lang="en-GB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7405CD4-C8F5-4AC1-A4F9-46EC434DE213}" type="slidenum">
              <a:rPr lang="en-GB" smtClean="0"/>
              <a:t>‹#›</a:t>
            </a:fld>
            <a:endParaRPr lang="en-GB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926E447-6C34-42F4-A54A-83FD0AE57E83}" type="datetime1">
              <a:rPr lang="en-GB" smtClean="0"/>
              <a:t>10/12/2024</a:t>
            </a:fld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7405CD4-C8F5-4AC1-A4F9-46EC434DE213}" type="slidenum">
              <a:rPr lang="en-GB" smtClean="0"/>
              <a:t>‹#›</a:t>
            </a:fld>
            <a:endParaRPr lang="en-GB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4E63701-21DB-497D-8978-FFFC4A419C70}" type="datetime1">
              <a:rPr lang="en-GB" smtClean="0"/>
              <a:t>10/12/2024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7405CD4-C8F5-4AC1-A4F9-46EC434DE213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4744"/>
            <a:ext cx="9144000" cy="1715616"/>
          </a:xfrm>
        </p:spPr>
        <p:txBody>
          <a:bodyPr>
            <a:normAutofit/>
          </a:bodyPr>
          <a:lstStyle/>
          <a:p>
            <a:pPr algn="ctr"/>
            <a:r>
              <a:rPr lang="en-GB" sz="3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Introduction to Dress Ethics</a:t>
            </a:r>
            <a:endParaRPr lang="en-GB" sz="38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48064" y="3573016"/>
            <a:ext cx="6904856" cy="2472680"/>
          </a:xfrm>
        </p:spPr>
        <p:txBody>
          <a:bodyPr>
            <a:noAutofit/>
          </a:bodyPr>
          <a:lstStyle/>
          <a:p>
            <a:pPr algn="l"/>
            <a:r>
              <a:rPr lang="en-GB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Prepared By:</a:t>
            </a:r>
          </a:p>
          <a:p>
            <a:pPr algn="l"/>
            <a:r>
              <a:rPr lang="en-GB" sz="2000" dirty="0"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GB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Anil </a:t>
            </a:r>
            <a:r>
              <a:rPr lang="en-GB" sz="2000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Adhikari</a:t>
            </a:r>
            <a:endParaRPr lang="en-GB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GB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GB" sz="2000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Aashish</a:t>
            </a:r>
            <a:r>
              <a:rPr lang="en-GB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Raj </a:t>
            </a:r>
            <a:r>
              <a:rPr lang="en-GB" sz="2000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Nakarmi</a:t>
            </a:r>
            <a:endParaRPr lang="en-GB" sz="20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GB" sz="2000" dirty="0"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GB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Ankit </a:t>
            </a:r>
            <a:r>
              <a:rPr lang="en-GB" sz="2000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Shahi</a:t>
            </a:r>
            <a:endParaRPr lang="en-GB" sz="20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GB" sz="2000" dirty="0"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GB" sz="2000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Aman</a:t>
            </a:r>
            <a:r>
              <a:rPr lang="en-GB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Wagle</a:t>
            </a:r>
            <a:endParaRPr lang="en-GB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GB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GB" sz="2000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Akriti</a:t>
            </a:r>
            <a:r>
              <a:rPr lang="en-GB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Gurung</a:t>
            </a:r>
            <a:endParaRPr lang="en-GB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GB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GB" sz="2000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Anupam</a:t>
            </a:r>
            <a:r>
              <a:rPr lang="en-GB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Tripathi</a:t>
            </a:r>
            <a:endParaRPr lang="en-GB" sz="20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GB" sz="20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GB" sz="20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4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274638"/>
            <a:ext cx="8778875" cy="1143000"/>
          </a:xfrm>
        </p:spPr>
        <p:txBody>
          <a:bodyPr>
            <a:normAutofit/>
          </a:bodyPr>
          <a:lstStyle/>
          <a:p>
            <a:r>
              <a:rPr lang="en-GB" dirty="0"/>
              <a:t>Impact Of Improper Dressing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84784"/>
            <a:ext cx="8229600" cy="4032448"/>
          </a:xfrm>
        </p:spPr>
        <p:txBody>
          <a:bodyPr>
            <a:normAutofit fontScale="85000" lnSpcReduction="10000"/>
          </a:bodyPr>
          <a:lstStyle/>
          <a:p>
            <a:pPr fontAlgn="base">
              <a:buFont typeface="Wingdings" panose="05000000000000000000" pitchFamily="2" charset="2"/>
              <a:buChar char="Ø"/>
            </a:pPr>
            <a:r>
              <a:rPr lang="en-US" sz="2800" dirty="0"/>
              <a:t>The topic emphasizes that in a business dress is one of the most important key factor for better success </a:t>
            </a:r>
            <a:r>
              <a:rPr lang="en-US" sz="2800" dirty="0" smtClean="0"/>
              <a:t>.</a:t>
            </a:r>
          </a:p>
          <a:p>
            <a:pPr marL="651510" indent="-514350" fontAlgn="base">
              <a:buFont typeface="+mj-lt"/>
              <a:buAutoNum type="arabicPeriod"/>
            </a:pPr>
            <a:r>
              <a:rPr lang="en-US" sz="2800" dirty="0" smtClean="0"/>
              <a:t>Negative </a:t>
            </a:r>
            <a:r>
              <a:rPr lang="en-US" sz="2800" dirty="0"/>
              <a:t>first impression</a:t>
            </a:r>
            <a:r>
              <a:rPr lang="en-US" sz="2800" dirty="0" smtClean="0"/>
              <a:t>​</a:t>
            </a:r>
          </a:p>
          <a:p>
            <a:pPr marL="1179576" lvl="2" indent="-457200" fontAlgn="base">
              <a:buFont typeface="Wingdings" panose="05000000000000000000" pitchFamily="2" charset="2"/>
              <a:buChar char="Ø"/>
            </a:pPr>
            <a:r>
              <a:rPr lang="en-US" sz="2400" dirty="0" smtClean="0"/>
              <a:t>First </a:t>
            </a:r>
            <a:r>
              <a:rPr lang="en-US" sz="2400" dirty="0"/>
              <a:t>impression is crucial in professional life. So dressing  poorly </a:t>
            </a:r>
            <a:r>
              <a:rPr lang="en-US" sz="2400" dirty="0" smtClean="0"/>
              <a:t>makes you </a:t>
            </a:r>
            <a:r>
              <a:rPr lang="en-US" sz="2400" dirty="0"/>
              <a:t>look </a:t>
            </a:r>
            <a:r>
              <a:rPr lang="en-US" sz="2400" dirty="0" smtClean="0"/>
              <a:t>unprofessional</a:t>
            </a:r>
            <a:r>
              <a:rPr lang="en-US" sz="2400" dirty="0"/>
              <a:t>.</a:t>
            </a:r>
            <a:r>
              <a:rPr lang="en-US" sz="2400" dirty="0" smtClean="0"/>
              <a:t>​</a:t>
            </a:r>
          </a:p>
          <a:p>
            <a:pPr marL="651510" indent="-514350" fontAlgn="base">
              <a:buFont typeface="+mj-lt"/>
              <a:buAutoNum type="arabicPeriod"/>
            </a:pPr>
            <a:r>
              <a:rPr lang="en-US" sz="2800" dirty="0" smtClean="0"/>
              <a:t>Lack </a:t>
            </a:r>
            <a:r>
              <a:rPr lang="en-US" sz="2800" dirty="0"/>
              <a:t>of credibility</a:t>
            </a:r>
            <a:r>
              <a:rPr lang="en-US" sz="2800" dirty="0" smtClean="0"/>
              <a:t>​</a:t>
            </a:r>
          </a:p>
          <a:p>
            <a:pPr marL="1236726" lvl="2" indent="-514350" fontAlgn="base">
              <a:buFont typeface="Wingdings" panose="05000000000000000000" pitchFamily="2" charset="2"/>
              <a:buChar char="Ø"/>
            </a:pPr>
            <a:r>
              <a:rPr lang="en-US" sz="2400" dirty="0" smtClean="0"/>
              <a:t>If </a:t>
            </a:r>
            <a:r>
              <a:rPr lang="en-US" sz="2400" dirty="0"/>
              <a:t>you looks unprofessional people may doubt on your skill or reliability </a:t>
            </a:r>
            <a:r>
              <a:rPr lang="en-US" sz="2400" dirty="0" smtClean="0"/>
              <a:t>and </a:t>
            </a:r>
            <a:r>
              <a:rPr lang="en-US" sz="2400" dirty="0"/>
              <a:t>starts to lose trust on you</a:t>
            </a:r>
            <a:r>
              <a:rPr lang="en-US" sz="2400" dirty="0" smtClean="0"/>
              <a:t>.</a:t>
            </a:r>
          </a:p>
          <a:p>
            <a:pPr marL="651510" indent="-514350" fontAlgn="base">
              <a:buFont typeface="+mj-lt"/>
              <a:buAutoNum type="arabicPeriod"/>
            </a:pPr>
            <a:r>
              <a:rPr lang="en-US" sz="2800" dirty="0" smtClean="0"/>
              <a:t>​Lower </a:t>
            </a:r>
            <a:r>
              <a:rPr lang="en-US" sz="2800" dirty="0"/>
              <a:t>confidence </a:t>
            </a:r>
          </a:p>
          <a:p>
            <a:pPr marL="1065276" lvl="2" indent="-342900" fontAlgn="base">
              <a:buFont typeface="Wingdings" panose="05000000000000000000" pitchFamily="2" charset="2"/>
              <a:buChar char="Ø"/>
            </a:pPr>
            <a:r>
              <a:rPr lang="en-US" sz="2400" dirty="0"/>
              <a:t>​Improper dress makes you nervous ,and uncomfortable , and make cause you doubt on your own skill.​</a:t>
            </a:r>
          </a:p>
          <a:p>
            <a:pPr marL="722376" lvl="2" indent="0" fontAlgn="base">
              <a:buNone/>
            </a:pPr>
            <a:endParaRPr lang="en-US" sz="2400" dirty="0"/>
          </a:p>
          <a:p>
            <a:pPr marL="722376" lvl="2" indent="0" fontAlgn="base">
              <a:buNone/>
            </a:pPr>
            <a:endParaRPr lang="en-US" sz="2400" dirty="0" smtClean="0"/>
          </a:p>
        </p:txBody>
      </p:sp>
      <p:sp>
        <p:nvSpPr>
          <p:cNvPr id="4" name="AutoShape 2" descr="up close image of waves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up close image of waves"/>
          <p:cNvSpPr>
            <a:spLocks noChangeAspect="1" noChangeArrowheads="1"/>
          </p:cNvSpPr>
          <p:nvPr/>
        </p:nvSpPr>
        <p:spPr bwMode="auto">
          <a:xfrm>
            <a:off x="36512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7405CD4-C8F5-4AC1-A4F9-46EC434DE21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41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676456" cy="1143000"/>
          </a:xfrm>
        </p:spPr>
        <p:txBody>
          <a:bodyPr>
            <a:normAutofit/>
          </a:bodyPr>
          <a:lstStyle/>
          <a:p>
            <a:r>
              <a:rPr lang="en-GB" dirty="0"/>
              <a:t>Impact Of Improper </a:t>
            </a:r>
            <a:r>
              <a:rPr lang="en-GB" dirty="0" smtClean="0"/>
              <a:t>Dressing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2404864"/>
          </a:xfrm>
        </p:spPr>
        <p:txBody>
          <a:bodyPr>
            <a:normAutofit/>
          </a:bodyPr>
          <a:lstStyle/>
          <a:p>
            <a:pPr marL="651510" indent="-514350" fontAlgn="base">
              <a:buFont typeface="+mj-lt"/>
              <a:buAutoNum type="arabicPeriod" startAt="4"/>
            </a:pPr>
            <a:r>
              <a:rPr lang="en-US" dirty="0" smtClean="0"/>
              <a:t>Lost opportunity​</a:t>
            </a:r>
          </a:p>
          <a:p>
            <a:pPr marL="1017270" lvl="1" indent="-514350" fontAlgn="base">
              <a:buFont typeface="Wingdings" panose="05000000000000000000" pitchFamily="2" charset="2"/>
              <a:buChar char="Ø"/>
            </a:pPr>
            <a:r>
              <a:rPr lang="en-US" sz="2000" dirty="0" smtClean="0"/>
              <a:t>In </a:t>
            </a:r>
            <a:r>
              <a:rPr lang="en-US" sz="2000" dirty="0"/>
              <a:t>a business life improper dress may affect your opportunities </a:t>
            </a:r>
            <a:r>
              <a:rPr lang="en-US" sz="2000" dirty="0" smtClean="0"/>
              <a:t>deals </a:t>
            </a:r>
            <a:r>
              <a:rPr lang="en-US" sz="2000" dirty="0"/>
              <a:t>and promotions.</a:t>
            </a:r>
            <a:r>
              <a:rPr lang="en-US" sz="2000" dirty="0" smtClean="0"/>
              <a:t>​</a:t>
            </a:r>
          </a:p>
          <a:p>
            <a:pPr marL="651510" indent="-514350" fontAlgn="base">
              <a:buFont typeface="+mj-lt"/>
              <a:buAutoNum type="arabicPeriod" startAt="4"/>
            </a:pPr>
            <a:r>
              <a:rPr lang="en-US" dirty="0" smtClean="0"/>
              <a:t>Negative </a:t>
            </a:r>
            <a:r>
              <a:rPr lang="en-US" dirty="0"/>
              <a:t>impact on </a:t>
            </a:r>
            <a:r>
              <a:rPr lang="en-US" dirty="0" smtClean="0"/>
              <a:t>workplace</a:t>
            </a:r>
            <a:r>
              <a:rPr lang="en-US" dirty="0" smtClean="0"/>
              <a:t>​</a:t>
            </a:r>
          </a:p>
          <a:p>
            <a:pPr marL="1017270" lvl="1" indent="-514350" fontAlgn="base">
              <a:buFont typeface="Wingdings" panose="05000000000000000000" pitchFamily="2" charset="2"/>
              <a:buChar char="Ø"/>
            </a:pPr>
            <a:r>
              <a:rPr lang="en-US" sz="2000" dirty="0" smtClean="0"/>
              <a:t>It </a:t>
            </a:r>
            <a:r>
              <a:rPr lang="en-US" sz="2000" dirty="0"/>
              <a:t>may cause overall work environment of the team.​</a:t>
            </a:r>
          </a:p>
          <a:p>
            <a:pPr marL="457200" indent="-457200">
              <a:buFont typeface="+mj-lt"/>
              <a:buAutoNum type="arabicPeriod" startAt="4"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7405CD4-C8F5-4AC1-A4F9-46EC434DE213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052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492896"/>
            <a:ext cx="8229600" cy="1143000"/>
          </a:xfrm>
        </p:spPr>
        <p:txBody>
          <a:bodyPr/>
          <a:lstStyle/>
          <a:p>
            <a:pPr algn="ctr"/>
            <a:r>
              <a:rPr lang="en-GB" dirty="0" smtClean="0"/>
              <a:t>Thank You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405CD4-C8F5-4AC1-A4F9-46EC434DE213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73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 of </a:t>
            </a:r>
            <a:r>
              <a:rPr lang="en-GB" dirty="0" smtClean="0"/>
              <a:t>Topics: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651510" indent="-514350">
              <a:buAutoNum type="arabicPeriod"/>
            </a:pPr>
            <a:r>
              <a:rPr lang="en-GB" dirty="0" smtClean="0"/>
              <a:t>Introduction to Dress Ethics</a:t>
            </a:r>
          </a:p>
          <a:p>
            <a:pPr marL="651510" indent="-514350">
              <a:buAutoNum type="arabicPeriod"/>
            </a:pPr>
            <a:r>
              <a:rPr lang="en-GB" dirty="0" smtClean="0"/>
              <a:t>Important of Dress Ethics in Business</a:t>
            </a:r>
          </a:p>
          <a:p>
            <a:pPr marL="651510" indent="-514350">
              <a:buAutoNum type="arabicPeriod"/>
            </a:pPr>
            <a:r>
              <a:rPr lang="en-GB" dirty="0"/>
              <a:t>Dress Ethics Etiquette </a:t>
            </a:r>
            <a:endParaRPr lang="en-GB" dirty="0" smtClean="0"/>
          </a:p>
          <a:p>
            <a:pPr marL="651510" indent="-514350">
              <a:buAutoNum type="arabicPeriod"/>
            </a:pPr>
            <a:r>
              <a:rPr lang="en-GB" dirty="0"/>
              <a:t>Men's Formal Dress Code</a:t>
            </a:r>
            <a:endParaRPr lang="en-GB" dirty="0" smtClean="0"/>
          </a:p>
          <a:p>
            <a:pPr marL="651510" indent="-514350">
              <a:buAutoNum type="arabicPeriod"/>
            </a:pPr>
            <a:r>
              <a:rPr lang="en-GB" dirty="0" smtClean="0"/>
              <a:t>Women's Formal </a:t>
            </a:r>
            <a:r>
              <a:rPr lang="en-GB" dirty="0"/>
              <a:t>Dress </a:t>
            </a:r>
            <a:r>
              <a:rPr lang="en-GB" dirty="0" smtClean="0"/>
              <a:t>Code</a:t>
            </a:r>
          </a:p>
          <a:p>
            <a:pPr marL="651510" indent="-514350">
              <a:buAutoNum type="arabicPeriod"/>
            </a:pPr>
            <a:r>
              <a:rPr lang="en-GB" dirty="0"/>
              <a:t>Impact of Improper Dressing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7405CD4-C8F5-4AC1-A4F9-46EC434DE21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35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Introduction to Dress Ethics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Dress </a:t>
            </a:r>
            <a:r>
              <a:rPr lang="en-GB" dirty="0"/>
              <a:t>ethics is about wearing appropriate and professional clothing at work</a:t>
            </a:r>
            <a:r>
              <a:rPr lang="en-GB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It focuses on wearing clothes that reflect professionalism and respect for the </a:t>
            </a:r>
            <a:r>
              <a:rPr lang="en-GB" dirty="0" smtClean="0"/>
              <a:t>workplace.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It helps create a consistent and polished image that builds trust with colleagues and clients</a:t>
            </a:r>
            <a:r>
              <a:rPr lang="en-GB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It includes wearing clean, neat, and properly fitting clothes suitable for your role and responsibilities.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7405CD4-C8F5-4AC1-A4F9-46EC434DE21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03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Importance of Dress Ethics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First Impression and Confidence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Professionalism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Legal and Safety Considerations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Customer </a:t>
            </a:r>
            <a:r>
              <a:rPr lang="en-GB" dirty="0" smtClean="0"/>
              <a:t>Perception </a:t>
            </a:r>
            <a:r>
              <a:rPr lang="en-GB" dirty="0"/>
              <a:t>and T</a:t>
            </a:r>
            <a:r>
              <a:rPr lang="en-GB" dirty="0" smtClean="0"/>
              <a:t>rust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Company and </a:t>
            </a:r>
            <a:r>
              <a:rPr lang="en-GB" dirty="0" smtClean="0"/>
              <a:t>Identity </a:t>
            </a:r>
            <a:r>
              <a:rPr lang="en-GB" dirty="0" smtClean="0"/>
              <a:t>Brand </a:t>
            </a:r>
            <a:r>
              <a:rPr lang="en-GB" dirty="0" smtClean="0"/>
              <a:t>Image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Respect/Admiration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7405CD4-C8F5-4AC1-A4F9-46EC434DE21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322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Dress Ethics Etiquette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Dress appropriately for the occasion or workplace.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Keep attire neat, clean, and well-fitted.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Avoid overly revealing or flashy outfits.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Respect cultural and regional dress norms.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Maintain a well-groomed appearance.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Use minimal, complementary accessories.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Match and maintain footwear properly.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7405CD4-C8F5-4AC1-A4F9-46EC434DE21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740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Men's Formal Dress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56510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Polished and sophisticated attire for formal events</a:t>
            </a:r>
            <a:r>
              <a:rPr lang="en-GB" dirty="0" smtClean="0"/>
              <a:t>.</a:t>
            </a:r>
          </a:p>
          <a:p>
            <a:pPr marL="651510" indent="-514350">
              <a:buFont typeface="+mj-lt"/>
              <a:buAutoNum type="arabicPeriod"/>
            </a:pPr>
            <a:r>
              <a:rPr lang="en-GB" dirty="0"/>
              <a:t>Black </a:t>
            </a:r>
            <a:r>
              <a:rPr lang="en-GB" dirty="0" smtClean="0"/>
              <a:t>Tie: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en-GB" dirty="0" smtClean="0"/>
              <a:t>Occasions</a:t>
            </a:r>
            <a:r>
              <a:rPr lang="en-GB" dirty="0"/>
              <a:t>: </a:t>
            </a:r>
            <a:r>
              <a:rPr lang="en-GB" sz="2000" dirty="0"/>
              <a:t>Weddings, galas, formal </a:t>
            </a:r>
            <a:r>
              <a:rPr lang="en-GB" sz="2000" dirty="0" smtClean="0"/>
              <a:t>dinners.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en-GB" dirty="0" smtClean="0"/>
              <a:t>Outfit: </a:t>
            </a:r>
            <a:r>
              <a:rPr lang="en-GB" sz="2000" dirty="0"/>
              <a:t>Tuxedo (black/midnight blue), white dress shirt, satin bow tie, single-breasted jacket, and satin-striped trousers</a:t>
            </a:r>
            <a:r>
              <a:rPr lang="en-GB" sz="2000" dirty="0" smtClean="0"/>
              <a:t>.</a:t>
            </a:r>
          </a:p>
          <a:p>
            <a:pPr marL="651510" indent="-514350">
              <a:buFont typeface="+mj-lt"/>
              <a:buAutoNum type="arabicPeriod"/>
            </a:pPr>
            <a:r>
              <a:rPr lang="en-GB" dirty="0"/>
              <a:t>White </a:t>
            </a:r>
            <a:r>
              <a:rPr lang="en-GB" dirty="0" smtClean="0"/>
              <a:t>Tie: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en-GB" dirty="0" smtClean="0"/>
              <a:t>Occasions</a:t>
            </a:r>
            <a:r>
              <a:rPr lang="en-GB" dirty="0"/>
              <a:t>: </a:t>
            </a:r>
            <a:r>
              <a:rPr lang="en-GB" sz="2000" dirty="0"/>
              <a:t>Exclusive and ultra-formal events</a:t>
            </a:r>
            <a:r>
              <a:rPr lang="en-GB" sz="2000" dirty="0" smtClean="0"/>
              <a:t>.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en-GB" dirty="0" smtClean="0"/>
              <a:t>Outfit: </a:t>
            </a:r>
            <a:r>
              <a:rPr lang="en-GB" sz="2000" dirty="0"/>
              <a:t>Black tailcoat, white stiff-front shirt, high wing collar, and white bow tie.</a:t>
            </a:r>
          </a:p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7405CD4-C8F5-4AC1-A4F9-46EC434DE21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807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Men's Formal Dress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pPr marL="651510" indent="-514350">
              <a:buAutoNum type="arabicPeriod" startAt="3"/>
            </a:pPr>
            <a:r>
              <a:rPr lang="en-GB" dirty="0" smtClean="0"/>
              <a:t>Semi-Formal </a:t>
            </a:r>
            <a:r>
              <a:rPr lang="en-GB" dirty="0"/>
              <a:t>(Cocktail</a:t>
            </a:r>
            <a:r>
              <a:rPr lang="en-GB" dirty="0" smtClean="0"/>
              <a:t>)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en-GB" dirty="0"/>
              <a:t>Occasions: </a:t>
            </a:r>
            <a:r>
              <a:rPr lang="en-GB" sz="2000" dirty="0"/>
              <a:t>Evening parties or semi-formal gatherings</a:t>
            </a:r>
            <a:r>
              <a:rPr lang="en-GB" sz="2000" dirty="0" smtClean="0"/>
              <a:t>.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en-GB" dirty="0" smtClean="0"/>
              <a:t>Outfit</a:t>
            </a:r>
            <a:r>
              <a:rPr lang="en-GB" dirty="0"/>
              <a:t>: </a:t>
            </a:r>
            <a:r>
              <a:rPr lang="en-GB" sz="2000" dirty="0"/>
              <a:t>Dark suit (navy/charcoal), </a:t>
            </a:r>
            <a:r>
              <a:rPr lang="en-GB" sz="2000" dirty="0" err="1"/>
              <a:t>light-colored</a:t>
            </a:r>
            <a:r>
              <a:rPr lang="en-GB" sz="2000" dirty="0"/>
              <a:t> dress shirt, and tie.</a:t>
            </a:r>
            <a:endParaRPr lang="en-GB" sz="2000" dirty="0" smtClean="0"/>
          </a:p>
          <a:p>
            <a:pPr marL="651510" indent="-514350">
              <a:buAutoNum type="arabicPeriod" startAt="3"/>
            </a:pPr>
            <a:r>
              <a:rPr lang="en-GB" dirty="0" smtClean="0"/>
              <a:t>Business Formal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en-GB" dirty="0"/>
              <a:t>Occasions: </a:t>
            </a:r>
            <a:r>
              <a:rPr lang="en-GB" sz="2000" dirty="0"/>
              <a:t>Office settings or formal business meetings</a:t>
            </a:r>
            <a:r>
              <a:rPr lang="en-GB" sz="2000" dirty="0" smtClean="0"/>
              <a:t>.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en-GB" dirty="0" smtClean="0"/>
              <a:t>Outfit</a:t>
            </a:r>
            <a:r>
              <a:rPr lang="en-GB" dirty="0"/>
              <a:t>: </a:t>
            </a:r>
            <a:r>
              <a:rPr lang="en-GB" sz="2000" dirty="0"/>
              <a:t>Dark business suit, light shirt, matching belt and leather shoes.</a:t>
            </a:r>
            <a:endParaRPr lang="en-GB" sz="2000" dirty="0" smtClean="0"/>
          </a:p>
          <a:p>
            <a:pPr marL="651510" indent="-514350">
              <a:buAutoNum type="arabicPeriod" startAt="3"/>
            </a:pPr>
            <a:r>
              <a:rPr lang="en-GB" dirty="0"/>
              <a:t>Business </a:t>
            </a:r>
            <a:r>
              <a:rPr lang="en-GB" dirty="0" smtClean="0"/>
              <a:t>Casual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en-GB" dirty="0" smtClean="0"/>
              <a:t>Occasions</a:t>
            </a:r>
            <a:r>
              <a:rPr lang="en-GB" dirty="0"/>
              <a:t>: </a:t>
            </a:r>
            <a:r>
              <a:rPr lang="en-GB" sz="2000" dirty="0"/>
              <a:t>Less formal work settings or casual meetings</a:t>
            </a:r>
            <a:r>
              <a:rPr lang="en-GB" sz="2000" dirty="0" smtClean="0"/>
              <a:t>.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en-GB" dirty="0" smtClean="0"/>
              <a:t>Outfit</a:t>
            </a:r>
            <a:r>
              <a:rPr lang="en-GB" dirty="0"/>
              <a:t>: </a:t>
            </a:r>
            <a:r>
              <a:rPr lang="en-GB" sz="2000" dirty="0"/>
              <a:t>Blazer, chinos or trousers, dress shirt or polo, optional tie, and loafers.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7405CD4-C8F5-4AC1-A4F9-46EC434DE21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19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Women's </a:t>
            </a:r>
            <a:r>
              <a:rPr lang="en-GB" dirty="0"/>
              <a:t>Formal Dress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9309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Polished and sophisticated attire for formal </a:t>
            </a:r>
            <a:r>
              <a:rPr lang="en-GB" dirty="0" smtClean="0"/>
              <a:t>events for women are:</a:t>
            </a:r>
          </a:p>
          <a:p>
            <a:pPr marL="651510" indent="-514350">
              <a:buFont typeface="+mj-lt"/>
              <a:buAutoNum type="arabicPeriod"/>
            </a:pPr>
            <a:r>
              <a:rPr lang="en-GB" dirty="0" smtClean="0"/>
              <a:t>Suits: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en-GB" sz="2000" dirty="0"/>
              <a:t>Tailored fit in neutral </a:t>
            </a:r>
            <a:r>
              <a:rPr lang="en-GB" sz="2000" dirty="0" err="1"/>
              <a:t>colors</a:t>
            </a:r>
            <a:r>
              <a:rPr lang="en-GB" sz="2000" dirty="0"/>
              <a:t> (navy, black, </a:t>
            </a:r>
            <a:r>
              <a:rPr lang="en-GB" sz="2000" dirty="0" err="1"/>
              <a:t>gray</a:t>
            </a:r>
            <a:r>
              <a:rPr lang="en-GB" sz="2000" dirty="0" smtClean="0"/>
              <a:t>).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en-GB" sz="2000" dirty="0" smtClean="0"/>
              <a:t>Versatile </a:t>
            </a:r>
            <a:r>
              <a:rPr lang="en-GB" sz="2000" dirty="0"/>
              <a:t>pieces for mix-and-match options.</a:t>
            </a:r>
            <a:endParaRPr lang="en-GB" sz="2000" dirty="0" smtClean="0"/>
          </a:p>
          <a:p>
            <a:pPr marL="651510" indent="-514350">
              <a:buFont typeface="+mj-lt"/>
              <a:buAutoNum type="arabicPeriod"/>
            </a:pPr>
            <a:r>
              <a:rPr lang="en-GB" dirty="0" smtClean="0"/>
              <a:t>Skirts: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en-GB" sz="2000" dirty="0"/>
              <a:t>Knee-length or longer for professional settings</a:t>
            </a:r>
            <a:r>
              <a:rPr lang="en-GB" sz="2000" dirty="0" smtClean="0"/>
              <a:t>.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en-GB" sz="2000" dirty="0" smtClean="0"/>
              <a:t>Pencil </a:t>
            </a:r>
            <a:r>
              <a:rPr lang="en-GB" sz="2000" dirty="0"/>
              <a:t>or A-line skirts for elegance and comfort.</a:t>
            </a:r>
            <a:endParaRPr lang="en-GB" sz="2000" dirty="0" smtClean="0"/>
          </a:p>
          <a:p>
            <a:pPr marL="651510" indent="-514350">
              <a:buFont typeface="+mj-lt"/>
              <a:buAutoNum type="arabicPeriod"/>
            </a:pPr>
            <a:r>
              <a:rPr lang="en-GB" dirty="0" smtClean="0"/>
              <a:t>Pants: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en-GB" sz="2000" dirty="0"/>
              <a:t>Tailored dress pants in classic </a:t>
            </a:r>
            <a:r>
              <a:rPr lang="en-GB" sz="2000" dirty="0" err="1"/>
              <a:t>colors</a:t>
            </a:r>
            <a:r>
              <a:rPr lang="en-GB" sz="2000" dirty="0" smtClean="0"/>
              <a:t>.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en-GB" sz="2000" dirty="0" smtClean="0"/>
              <a:t>Trouser </a:t>
            </a:r>
            <a:r>
              <a:rPr lang="en-GB" sz="2000" dirty="0"/>
              <a:t>suits for a modern, comfortable look</a:t>
            </a:r>
            <a:r>
              <a:rPr lang="en-GB" sz="2000" dirty="0" smtClean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7405CD4-C8F5-4AC1-A4F9-46EC434DE21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59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Women's Formal Dress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651510" indent="-514350">
              <a:buAutoNum type="arabicPeriod" startAt="4"/>
            </a:pPr>
            <a:r>
              <a:rPr lang="en-GB" dirty="0" smtClean="0"/>
              <a:t>Accessories: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en-GB" sz="2000" dirty="0"/>
              <a:t>Belts for polish, scarves for a pop of </a:t>
            </a:r>
            <a:r>
              <a:rPr lang="en-GB" sz="2000" dirty="0" err="1"/>
              <a:t>color</a:t>
            </a:r>
            <a:r>
              <a:rPr lang="en-GB" sz="2000" dirty="0" smtClean="0"/>
              <a:t>.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en-GB" sz="2000" dirty="0" smtClean="0"/>
              <a:t>Structured</a:t>
            </a:r>
            <a:r>
              <a:rPr lang="en-GB" sz="2000" dirty="0"/>
              <a:t>, neutral handbags for functionality.</a:t>
            </a:r>
            <a:endParaRPr lang="en-GB" sz="2000" dirty="0" smtClean="0"/>
          </a:p>
          <a:p>
            <a:pPr marL="651510" indent="-514350">
              <a:buAutoNum type="arabicPeriod" startAt="4"/>
            </a:pPr>
            <a:r>
              <a:rPr lang="en-GB" dirty="0"/>
              <a:t>Hair &amp; </a:t>
            </a:r>
            <a:r>
              <a:rPr lang="en-GB" dirty="0" err="1"/>
              <a:t>Jewelry</a:t>
            </a:r>
            <a:r>
              <a:rPr lang="en-GB" dirty="0" smtClean="0"/>
              <a:t>: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en-GB" sz="2000" dirty="0"/>
              <a:t>Neat hairstyles (buns, ponytails</a:t>
            </a:r>
            <a:r>
              <a:rPr lang="en-GB" sz="2000" dirty="0" smtClean="0"/>
              <a:t>).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en-GB" sz="2000" dirty="0" smtClean="0"/>
              <a:t>Minimalist </a:t>
            </a:r>
            <a:r>
              <a:rPr lang="en-GB" sz="2000" dirty="0" err="1"/>
              <a:t>jewelry</a:t>
            </a:r>
            <a:r>
              <a:rPr lang="en-GB" sz="2000" dirty="0"/>
              <a:t>: </a:t>
            </a:r>
            <a:r>
              <a:rPr lang="en-GB" sz="2000" dirty="0" smtClean="0"/>
              <a:t>delicate </a:t>
            </a:r>
            <a:r>
              <a:rPr lang="en-GB" sz="2000" dirty="0"/>
              <a:t>necklaces, earrings, or bracelets</a:t>
            </a:r>
            <a:r>
              <a:rPr lang="en-GB" sz="2000" dirty="0" smtClean="0"/>
              <a:t>.</a:t>
            </a:r>
          </a:p>
          <a:p>
            <a:pPr marL="137160" indent="0">
              <a:buNone/>
            </a:pPr>
            <a:endParaRPr lang="en-GB" dirty="0" smtClean="0"/>
          </a:p>
          <a:p>
            <a:pPr marL="137160" indent="0">
              <a:buNone/>
            </a:pPr>
            <a:r>
              <a:rPr lang="en-GB" dirty="0" smtClean="0"/>
              <a:t># </a:t>
            </a:r>
            <a:r>
              <a:rPr lang="en-GB" dirty="0"/>
              <a:t>Additional Tips: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/>
              <a:t>Prioritize comfort and confidence.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/>
              <a:t>Dress appropriately for the occasion.</a:t>
            </a:r>
          </a:p>
          <a:p>
            <a:pPr marL="137160" indent="0">
              <a:buNone/>
            </a:pPr>
            <a:endParaRPr lang="en-GB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7405CD4-C8F5-4AC1-A4F9-46EC434DE21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071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225</TotalTime>
  <Words>611</Words>
  <Application>Microsoft Office PowerPoint</Application>
  <PresentationFormat>On-screen Show (4:3)</PresentationFormat>
  <Paragraphs>100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Oriel</vt:lpstr>
      <vt:lpstr>Introduction to Dress Ethics</vt:lpstr>
      <vt:lpstr>Overview of Topics:</vt:lpstr>
      <vt:lpstr>Introduction to Dress Ethics</vt:lpstr>
      <vt:lpstr>Importance of Dress Ethics</vt:lpstr>
      <vt:lpstr>Dress Ethics Etiquette</vt:lpstr>
      <vt:lpstr>Men's Formal Dress Codes</vt:lpstr>
      <vt:lpstr>Men's Formal Dress Codes</vt:lpstr>
      <vt:lpstr>Women's Formal Dress Codes</vt:lpstr>
      <vt:lpstr>Women's Formal Dress Codes</vt:lpstr>
      <vt:lpstr>Impact Of Improper Dressing</vt:lpstr>
      <vt:lpstr>Impact Of Improper Dressing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Dress Ethics</dc:title>
  <dc:creator>Ankit</dc:creator>
  <cp:lastModifiedBy>Ankit</cp:lastModifiedBy>
  <cp:revision>34</cp:revision>
  <dcterms:created xsi:type="dcterms:W3CDTF">2024-12-09T13:15:20Z</dcterms:created>
  <dcterms:modified xsi:type="dcterms:W3CDTF">2024-12-10T14:52:03Z</dcterms:modified>
</cp:coreProperties>
</file>