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8" r:id="rId3"/>
    <p:sldId id="260" r:id="rId4"/>
    <p:sldId id="270" r:id="rId5"/>
    <p:sldId id="261" r:id="rId6"/>
    <p:sldId id="262" r:id="rId7"/>
    <p:sldId id="263" r:id="rId8"/>
    <p:sldId id="264" r:id="rId9"/>
    <p:sldId id="266" r:id="rId10"/>
    <p:sldId id="267" r:id="rId11"/>
    <p:sldId id="269" r:id="rId12"/>
  </p:sldIdLst>
  <p:sldSz cx="12192000" cy="6856413"/>
  <p:notesSz cx="12192000" cy="81026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16" autoAdjust="0"/>
  </p:normalViewPr>
  <p:slideViewPr>
    <p:cSldViewPr>
      <p:cViewPr varScale="1">
        <p:scale>
          <a:sx n="76" d="100"/>
          <a:sy n="76" d="100"/>
        </p:scale>
        <p:origin x="917"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4064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406400"/>
          </a:xfrm>
          <a:prstGeom prst="rect">
            <a:avLst/>
          </a:prstGeom>
        </p:spPr>
        <p:txBody>
          <a:bodyPr vert="horz" lIns="91440" tIns="45720" rIns="91440" bIns="45720" rtlCol="0"/>
          <a:lstStyle>
            <a:lvl1pPr algn="r">
              <a:defRPr sz="1200"/>
            </a:lvl1pPr>
          </a:lstStyle>
          <a:p>
            <a:fld id="{4DC11F6C-2AFF-4836-B2B7-801128D99755}" type="datetimeFigureOut">
              <a:rPr lang="en-US" smtClean="0"/>
              <a:t>15-Aug-25</a:t>
            </a:fld>
            <a:endParaRPr lang="en-US"/>
          </a:p>
        </p:txBody>
      </p:sp>
      <p:sp>
        <p:nvSpPr>
          <p:cNvPr id="4" name="Slide Image Placeholder 3"/>
          <p:cNvSpPr>
            <a:spLocks noGrp="1" noRot="1" noChangeAspect="1"/>
          </p:cNvSpPr>
          <p:nvPr>
            <p:ph type="sldImg" idx="2"/>
          </p:nvPr>
        </p:nvSpPr>
        <p:spPr>
          <a:xfrm>
            <a:off x="3663950" y="1012825"/>
            <a:ext cx="4864100" cy="27352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898900"/>
            <a:ext cx="9753600" cy="31908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696200"/>
            <a:ext cx="5283200" cy="4064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7696200"/>
            <a:ext cx="5283200" cy="406400"/>
          </a:xfrm>
          <a:prstGeom prst="rect">
            <a:avLst/>
          </a:prstGeom>
        </p:spPr>
        <p:txBody>
          <a:bodyPr vert="horz" lIns="91440" tIns="45720" rIns="91440" bIns="45720" rtlCol="0" anchor="b"/>
          <a:lstStyle>
            <a:lvl1pPr algn="r">
              <a:defRPr sz="1200"/>
            </a:lvl1pPr>
          </a:lstStyle>
          <a:p>
            <a:fld id="{B1816694-C339-4448-898E-FB0AA2701AD7}" type="slidenum">
              <a:rPr lang="en-US" smtClean="0"/>
              <a:t>‹#›</a:t>
            </a:fld>
            <a:endParaRPr lang="en-US"/>
          </a:p>
        </p:txBody>
      </p:sp>
    </p:spTree>
    <p:extLst>
      <p:ext uri="{BB962C8B-B14F-4D97-AF65-F5344CB8AC3E}">
        <p14:creationId xmlns:p14="http://schemas.microsoft.com/office/powerpoint/2010/main" val="3072261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816694-C339-4448-898E-FB0AA2701AD7}" type="slidenum">
              <a:rPr lang="en-US" smtClean="0"/>
              <a:t>2</a:t>
            </a:fld>
            <a:endParaRPr lang="en-US"/>
          </a:p>
        </p:txBody>
      </p:sp>
    </p:spTree>
    <p:extLst>
      <p:ext uri="{BB962C8B-B14F-4D97-AF65-F5344CB8AC3E}">
        <p14:creationId xmlns:p14="http://schemas.microsoft.com/office/powerpoint/2010/main" val="2782574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250" b="1" i="0">
                <a:solidFill>
                  <a:srgbClr val="1F2937"/>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500" b="0" i="0">
                <a:solidFill>
                  <a:srgbClr val="374050"/>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15-Aug-25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1F2937"/>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500" b="0" i="0">
                <a:solidFill>
                  <a:srgbClr val="374050"/>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15-Aug-25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76200" cy="7553325"/>
          </a:xfrm>
          <a:custGeom>
            <a:avLst/>
            <a:gdLst/>
            <a:ahLst/>
            <a:cxnLst/>
            <a:rect l="l" t="t" r="r" b="b"/>
            <a:pathLst>
              <a:path w="76200" h="7553325">
                <a:moveTo>
                  <a:pt x="76199" y="7553324"/>
                </a:moveTo>
                <a:lnTo>
                  <a:pt x="0" y="7553324"/>
                </a:lnTo>
                <a:lnTo>
                  <a:pt x="0" y="0"/>
                </a:lnTo>
                <a:lnTo>
                  <a:pt x="76199" y="0"/>
                </a:lnTo>
                <a:lnTo>
                  <a:pt x="76199" y="7553324"/>
                </a:lnTo>
                <a:close/>
              </a:path>
            </a:pathLst>
          </a:custGeom>
          <a:solidFill>
            <a:srgbClr val="0052CC"/>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9715499" y="0"/>
            <a:ext cx="2476499" cy="7553324"/>
          </a:xfrm>
          <a:prstGeom prst="rect">
            <a:avLst/>
          </a:prstGeom>
        </p:spPr>
      </p:pic>
      <p:sp>
        <p:nvSpPr>
          <p:cNvPr id="18" name="bg object 18"/>
          <p:cNvSpPr/>
          <p:nvPr/>
        </p:nvSpPr>
        <p:spPr>
          <a:xfrm>
            <a:off x="914399" y="1228724"/>
            <a:ext cx="10363200" cy="28575"/>
          </a:xfrm>
          <a:custGeom>
            <a:avLst/>
            <a:gdLst/>
            <a:ahLst/>
            <a:cxnLst/>
            <a:rect l="l" t="t" r="r" b="b"/>
            <a:pathLst>
              <a:path w="10363200" h="28575">
                <a:moveTo>
                  <a:pt x="10363199" y="28574"/>
                </a:moveTo>
                <a:lnTo>
                  <a:pt x="0" y="28574"/>
                </a:lnTo>
                <a:lnTo>
                  <a:pt x="0" y="0"/>
                </a:lnTo>
                <a:lnTo>
                  <a:pt x="10363199" y="0"/>
                </a:lnTo>
                <a:lnTo>
                  <a:pt x="10363199" y="28574"/>
                </a:lnTo>
                <a:close/>
              </a:path>
            </a:pathLst>
          </a:custGeom>
          <a:solidFill>
            <a:srgbClr val="F0F4F7"/>
          </a:solidFill>
        </p:spPr>
        <p:txBody>
          <a:bodyPr wrap="square" lIns="0" tIns="0" rIns="0" bIns="0" rtlCol="0"/>
          <a:lstStyle/>
          <a:p>
            <a:endParaRPr/>
          </a:p>
        </p:txBody>
      </p:sp>
      <p:sp>
        <p:nvSpPr>
          <p:cNvPr id="19" name="bg object 19"/>
          <p:cNvSpPr/>
          <p:nvPr/>
        </p:nvSpPr>
        <p:spPr>
          <a:xfrm>
            <a:off x="914399" y="609599"/>
            <a:ext cx="571500" cy="47625"/>
          </a:xfrm>
          <a:custGeom>
            <a:avLst/>
            <a:gdLst/>
            <a:ahLst/>
            <a:cxnLst/>
            <a:rect l="l" t="t" r="r" b="b"/>
            <a:pathLst>
              <a:path w="571500" h="47625">
                <a:moveTo>
                  <a:pt x="571499" y="47624"/>
                </a:moveTo>
                <a:lnTo>
                  <a:pt x="0" y="47624"/>
                </a:lnTo>
                <a:lnTo>
                  <a:pt x="0" y="0"/>
                </a:lnTo>
                <a:lnTo>
                  <a:pt x="571499" y="0"/>
                </a:lnTo>
                <a:lnTo>
                  <a:pt x="571499" y="47624"/>
                </a:lnTo>
                <a:close/>
              </a:path>
            </a:pathLst>
          </a:custGeom>
          <a:solidFill>
            <a:srgbClr val="00B386"/>
          </a:solidFill>
        </p:spPr>
        <p:txBody>
          <a:bodyPr wrap="square" lIns="0" tIns="0" rIns="0" bIns="0" rtlCol="0"/>
          <a:lstStyle/>
          <a:p>
            <a:endParaRPr/>
          </a:p>
        </p:txBody>
      </p:sp>
      <p:sp>
        <p:nvSpPr>
          <p:cNvPr id="20" name="bg object 20"/>
          <p:cNvSpPr/>
          <p:nvPr/>
        </p:nvSpPr>
        <p:spPr>
          <a:xfrm>
            <a:off x="9972673" y="657224"/>
            <a:ext cx="304800" cy="381000"/>
          </a:xfrm>
          <a:custGeom>
            <a:avLst/>
            <a:gdLst/>
            <a:ahLst/>
            <a:cxnLst/>
            <a:rect l="l" t="t" r="r" b="b"/>
            <a:pathLst>
              <a:path w="304800" h="381000">
                <a:moveTo>
                  <a:pt x="251403" y="380999"/>
                </a:moveTo>
                <a:lnTo>
                  <a:pt x="53397" y="380999"/>
                </a:lnTo>
                <a:lnTo>
                  <a:pt x="49680" y="380633"/>
                </a:lnTo>
                <a:lnTo>
                  <a:pt x="14085" y="361607"/>
                </a:lnTo>
                <a:lnTo>
                  <a:pt x="0" y="327602"/>
                </a:lnTo>
                <a:lnTo>
                  <a:pt x="1" y="323849"/>
                </a:lnTo>
                <a:lnTo>
                  <a:pt x="0" y="53397"/>
                </a:lnTo>
                <a:lnTo>
                  <a:pt x="19394" y="14085"/>
                </a:lnTo>
                <a:lnTo>
                  <a:pt x="53397" y="0"/>
                </a:lnTo>
                <a:lnTo>
                  <a:pt x="251403" y="0"/>
                </a:lnTo>
                <a:lnTo>
                  <a:pt x="290713" y="19392"/>
                </a:lnTo>
                <a:lnTo>
                  <a:pt x="304799" y="53397"/>
                </a:lnTo>
                <a:lnTo>
                  <a:pt x="304799" y="327602"/>
                </a:lnTo>
                <a:lnTo>
                  <a:pt x="285408" y="366914"/>
                </a:lnTo>
                <a:lnTo>
                  <a:pt x="255120" y="380633"/>
                </a:lnTo>
                <a:lnTo>
                  <a:pt x="251403" y="380999"/>
                </a:lnTo>
                <a:close/>
              </a:path>
            </a:pathLst>
          </a:custGeom>
          <a:solidFill>
            <a:srgbClr val="2562EB"/>
          </a:solidFill>
        </p:spPr>
        <p:txBody>
          <a:bodyPr wrap="square" lIns="0" tIns="0" rIns="0" bIns="0" rtlCol="0"/>
          <a:lstStyle/>
          <a:p>
            <a:endParaRPr/>
          </a:p>
        </p:txBody>
      </p:sp>
      <p:pic>
        <p:nvPicPr>
          <p:cNvPr id="21" name="bg object 21"/>
          <p:cNvPicPr/>
          <p:nvPr/>
        </p:nvPicPr>
        <p:blipFill>
          <a:blip r:embed="rId3" cstate="print"/>
          <a:stretch>
            <a:fillRect/>
          </a:stretch>
        </p:blipFill>
        <p:spPr>
          <a:xfrm>
            <a:off x="10048874" y="771524"/>
            <a:ext cx="152399" cy="133349"/>
          </a:xfrm>
          <a:prstGeom prst="rect">
            <a:avLst/>
          </a:prstGeom>
        </p:spPr>
      </p:pic>
      <p:sp>
        <p:nvSpPr>
          <p:cNvPr id="2" name="Holder 2"/>
          <p:cNvSpPr>
            <a:spLocks noGrp="1"/>
          </p:cNvSpPr>
          <p:nvPr>
            <p:ph type="title"/>
          </p:nvPr>
        </p:nvSpPr>
        <p:spPr/>
        <p:txBody>
          <a:bodyPr lIns="0" tIns="0" rIns="0" bIns="0"/>
          <a:lstStyle>
            <a:lvl1pPr>
              <a:defRPr sz="2250" b="1" i="0">
                <a:solidFill>
                  <a:srgbClr val="1F2937"/>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15-Aug-25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rgbClr val="1F2937"/>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15-Aug-25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15-Aug-25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01700" y="701675"/>
            <a:ext cx="6236334" cy="368300"/>
          </a:xfrm>
          <a:prstGeom prst="rect">
            <a:avLst/>
          </a:prstGeom>
        </p:spPr>
        <p:txBody>
          <a:bodyPr wrap="square" lIns="0" tIns="0" rIns="0" bIns="0">
            <a:spAutoFit/>
          </a:bodyPr>
          <a:lstStyle>
            <a:lvl1pPr>
              <a:defRPr sz="2250" b="1" i="0">
                <a:solidFill>
                  <a:srgbClr val="1F2937"/>
                </a:solidFill>
                <a:latin typeface="Trebuchet MS"/>
                <a:cs typeface="Trebuchet MS"/>
              </a:defRPr>
            </a:lvl1pPr>
          </a:lstStyle>
          <a:p>
            <a:endParaRPr/>
          </a:p>
        </p:txBody>
      </p:sp>
      <p:sp>
        <p:nvSpPr>
          <p:cNvPr id="3" name="Holder 3"/>
          <p:cNvSpPr>
            <a:spLocks noGrp="1"/>
          </p:cNvSpPr>
          <p:nvPr>
            <p:ph type="body" idx="1"/>
          </p:nvPr>
        </p:nvSpPr>
        <p:spPr>
          <a:xfrm>
            <a:off x="901700" y="1997075"/>
            <a:ext cx="7209790" cy="4046854"/>
          </a:xfrm>
          <a:prstGeom prst="rect">
            <a:avLst/>
          </a:prstGeom>
        </p:spPr>
        <p:txBody>
          <a:bodyPr wrap="square" lIns="0" tIns="0" rIns="0" bIns="0">
            <a:spAutoFit/>
          </a:bodyPr>
          <a:lstStyle>
            <a:lvl1pPr>
              <a:defRPr sz="1500" b="0" i="0">
                <a:solidFill>
                  <a:srgbClr val="374050"/>
                </a:solidFill>
                <a:latin typeface="Lucida Sans Unicode"/>
                <a:cs typeface="Lucida Sans Unicode"/>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15-Aug-25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14300" cy="6858000"/>
          </a:xfrm>
          <a:custGeom>
            <a:avLst/>
            <a:gdLst/>
            <a:ahLst/>
            <a:cxnLst/>
            <a:rect l="l" t="t" r="r" b="b"/>
            <a:pathLst>
              <a:path w="114300" h="6858000">
                <a:moveTo>
                  <a:pt x="114299" y="6857999"/>
                </a:moveTo>
                <a:lnTo>
                  <a:pt x="0" y="6857999"/>
                </a:lnTo>
                <a:lnTo>
                  <a:pt x="0" y="0"/>
                </a:lnTo>
                <a:lnTo>
                  <a:pt x="114299" y="0"/>
                </a:lnTo>
                <a:lnTo>
                  <a:pt x="114299" y="6857999"/>
                </a:lnTo>
                <a:close/>
              </a:path>
            </a:pathLst>
          </a:custGeom>
          <a:solidFill>
            <a:srgbClr val="0052CC"/>
          </a:solidFill>
        </p:spPr>
        <p:txBody>
          <a:bodyPr wrap="square" lIns="0" tIns="0" rIns="0" bIns="0" rtlCol="0"/>
          <a:lstStyle/>
          <a:p>
            <a:endParaRPr/>
          </a:p>
        </p:txBody>
      </p:sp>
      <p:sp>
        <p:nvSpPr>
          <p:cNvPr id="7" name="object 7"/>
          <p:cNvSpPr/>
          <p:nvPr/>
        </p:nvSpPr>
        <p:spPr>
          <a:xfrm>
            <a:off x="10020299" y="552450"/>
            <a:ext cx="1219200" cy="1066800"/>
          </a:xfrm>
          <a:custGeom>
            <a:avLst/>
            <a:gdLst/>
            <a:ahLst/>
            <a:cxnLst/>
            <a:rect l="l" t="t" r="r" b="b"/>
            <a:pathLst>
              <a:path w="1219200" h="1066800">
                <a:moveTo>
                  <a:pt x="1142999" y="1066799"/>
                </a:moveTo>
                <a:lnTo>
                  <a:pt x="190499" y="1066799"/>
                </a:lnTo>
                <a:lnTo>
                  <a:pt x="146807" y="1061770"/>
                </a:lnTo>
                <a:lnTo>
                  <a:pt x="106704" y="1047444"/>
                </a:lnTo>
                <a:lnTo>
                  <a:pt x="71334" y="1024962"/>
                </a:lnTo>
                <a:lnTo>
                  <a:pt x="41837" y="995465"/>
                </a:lnTo>
                <a:lnTo>
                  <a:pt x="19355" y="960094"/>
                </a:lnTo>
                <a:lnTo>
                  <a:pt x="5029" y="919992"/>
                </a:lnTo>
                <a:lnTo>
                  <a:pt x="0" y="876299"/>
                </a:lnTo>
                <a:lnTo>
                  <a:pt x="0" y="76199"/>
                </a:lnTo>
                <a:lnTo>
                  <a:pt x="5979" y="46512"/>
                </a:lnTo>
                <a:lnTo>
                  <a:pt x="22294" y="22294"/>
                </a:lnTo>
                <a:lnTo>
                  <a:pt x="46512" y="5979"/>
                </a:lnTo>
                <a:lnTo>
                  <a:pt x="76199" y="0"/>
                </a:lnTo>
                <a:lnTo>
                  <a:pt x="105887" y="5979"/>
                </a:lnTo>
                <a:lnTo>
                  <a:pt x="130105" y="22294"/>
                </a:lnTo>
                <a:lnTo>
                  <a:pt x="146420" y="46512"/>
                </a:lnTo>
                <a:lnTo>
                  <a:pt x="152399" y="76199"/>
                </a:lnTo>
                <a:lnTo>
                  <a:pt x="152399" y="876299"/>
                </a:lnTo>
                <a:lnTo>
                  <a:pt x="155406" y="891093"/>
                </a:lnTo>
                <a:lnTo>
                  <a:pt x="163591" y="903208"/>
                </a:lnTo>
                <a:lnTo>
                  <a:pt x="175706" y="911393"/>
                </a:lnTo>
                <a:lnTo>
                  <a:pt x="190499" y="914399"/>
                </a:lnTo>
                <a:lnTo>
                  <a:pt x="1142999" y="914399"/>
                </a:lnTo>
                <a:lnTo>
                  <a:pt x="1172687" y="920379"/>
                </a:lnTo>
                <a:lnTo>
                  <a:pt x="1196905" y="936694"/>
                </a:lnTo>
                <a:lnTo>
                  <a:pt x="1213220" y="960912"/>
                </a:lnTo>
                <a:lnTo>
                  <a:pt x="1219199" y="990599"/>
                </a:lnTo>
                <a:lnTo>
                  <a:pt x="1213220" y="1020287"/>
                </a:lnTo>
                <a:lnTo>
                  <a:pt x="1196905" y="1044505"/>
                </a:lnTo>
                <a:lnTo>
                  <a:pt x="1172687" y="1060820"/>
                </a:lnTo>
                <a:lnTo>
                  <a:pt x="1142999" y="1066799"/>
                </a:lnTo>
                <a:close/>
              </a:path>
              <a:path w="1219200" h="1066800">
                <a:moveTo>
                  <a:pt x="977979" y="425529"/>
                </a:moveTo>
                <a:lnTo>
                  <a:pt x="761999" y="425529"/>
                </a:lnTo>
                <a:lnTo>
                  <a:pt x="1012745" y="174545"/>
                </a:lnTo>
                <a:lnTo>
                  <a:pt x="1037971" y="157802"/>
                </a:lnTo>
                <a:lnTo>
                  <a:pt x="1066680" y="152221"/>
                </a:lnTo>
                <a:lnTo>
                  <a:pt x="1095389" y="157802"/>
                </a:lnTo>
                <a:lnTo>
                  <a:pt x="1120616" y="174545"/>
                </a:lnTo>
                <a:lnTo>
                  <a:pt x="1137359" y="199771"/>
                </a:lnTo>
                <a:lnTo>
                  <a:pt x="1142940" y="228480"/>
                </a:lnTo>
                <a:lnTo>
                  <a:pt x="1137359" y="257189"/>
                </a:lnTo>
                <a:lnTo>
                  <a:pt x="1120616" y="282416"/>
                </a:lnTo>
                <a:lnTo>
                  <a:pt x="1120854" y="282654"/>
                </a:lnTo>
                <a:lnTo>
                  <a:pt x="977979" y="425529"/>
                </a:lnTo>
                <a:close/>
              </a:path>
              <a:path w="1219200" h="1066800">
                <a:moveTo>
                  <a:pt x="304680" y="685740"/>
                </a:moveTo>
                <a:lnTo>
                  <a:pt x="275971" y="680159"/>
                </a:lnTo>
                <a:lnTo>
                  <a:pt x="250745" y="663416"/>
                </a:lnTo>
                <a:lnTo>
                  <a:pt x="234002" y="638189"/>
                </a:lnTo>
                <a:lnTo>
                  <a:pt x="228479" y="609778"/>
                </a:lnTo>
                <a:lnTo>
                  <a:pt x="228421" y="609480"/>
                </a:lnTo>
                <a:lnTo>
                  <a:pt x="250745" y="555545"/>
                </a:lnTo>
                <a:lnTo>
                  <a:pt x="517445" y="288845"/>
                </a:lnTo>
                <a:lnTo>
                  <a:pt x="571380" y="266521"/>
                </a:lnTo>
                <a:lnTo>
                  <a:pt x="600089" y="272102"/>
                </a:lnTo>
                <a:lnTo>
                  <a:pt x="625316" y="288845"/>
                </a:lnTo>
                <a:lnTo>
                  <a:pt x="761999" y="425529"/>
                </a:lnTo>
                <a:lnTo>
                  <a:pt x="977979" y="425529"/>
                </a:lnTo>
                <a:lnTo>
                  <a:pt x="952738" y="450770"/>
                </a:lnTo>
                <a:lnTo>
                  <a:pt x="571499" y="450770"/>
                </a:lnTo>
                <a:lnTo>
                  <a:pt x="358616" y="663416"/>
                </a:lnTo>
                <a:lnTo>
                  <a:pt x="333389" y="680159"/>
                </a:lnTo>
                <a:lnTo>
                  <a:pt x="304680" y="685740"/>
                </a:lnTo>
                <a:close/>
              </a:path>
              <a:path w="1219200" h="1066800">
                <a:moveTo>
                  <a:pt x="762118" y="609778"/>
                </a:moveTo>
                <a:lnTo>
                  <a:pt x="733410" y="604197"/>
                </a:lnTo>
                <a:lnTo>
                  <a:pt x="708183" y="587454"/>
                </a:lnTo>
                <a:lnTo>
                  <a:pt x="571499" y="450770"/>
                </a:lnTo>
                <a:lnTo>
                  <a:pt x="952738" y="450770"/>
                </a:lnTo>
                <a:lnTo>
                  <a:pt x="816054" y="587454"/>
                </a:lnTo>
                <a:lnTo>
                  <a:pt x="790827" y="604197"/>
                </a:lnTo>
                <a:lnTo>
                  <a:pt x="762118" y="609778"/>
                </a:lnTo>
                <a:close/>
              </a:path>
            </a:pathLst>
          </a:custGeom>
          <a:solidFill>
            <a:srgbClr val="0052CC">
              <a:alpha val="9999"/>
            </a:srgbClr>
          </a:solidFill>
        </p:spPr>
        <p:txBody>
          <a:bodyPr wrap="square" lIns="0" tIns="0" rIns="0" bIns="0" rtlCol="0"/>
          <a:lstStyle/>
          <a:p>
            <a:endParaRPr/>
          </a:p>
        </p:txBody>
      </p:sp>
      <p:sp>
        <p:nvSpPr>
          <p:cNvPr id="9" name="object 9"/>
          <p:cNvSpPr/>
          <p:nvPr/>
        </p:nvSpPr>
        <p:spPr>
          <a:xfrm>
            <a:off x="9410699" y="4876799"/>
            <a:ext cx="838200" cy="1219200"/>
          </a:xfrm>
          <a:custGeom>
            <a:avLst/>
            <a:gdLst/>
            <a:ahLst/>
            <a:cxnLst/>
            <a:rect l="l" t="t" r="r" b="b"/>
            <a:pathLst>
              <a:path w="838200" h="1219200">
                <a:moveTo>
                  <a:pt x="685799" y="1219199"/>
                </a:moveTo>
                <a:lnTo>
                  <a:pt x="152399" y="1219199"/>
                </a:lnTo>
                <a:lnTo>
                  <a:pt x="104272" y="1211419"/>
                </a:lnTo>
                <a:lnTo>
                  <a:pt x="62442" y="1189763"/>
                </a:lnTo>
                <a:lnTo>
                  <a:pt x="29436" y="1156757"/>
                </a:lnTo>
                <a:lnTo>
                  <a:pt x="7780" y="1114927"/>
                </a:lnTo>
                <a:lnTo>
                  <a:pt x="0" y="1066799"/>
                </a:lnTo>
                <a:lnTo>
                  <a:pt x="0" y="152399"/>
                </a:lnTo>
                <a:lnTo>
                  <a:pt x="7780" y="104272"/>
                </a:lnTo>
                <a:lnTo>
                  <a:pt x="29436" y="62442"/>
                </a:lnTo>
                <a:lnTo>
                  <a:pt x="62442" y="29436"/>
                </a:lnTo>
                <a:lnTo>
                  <a:pt x="104272" y="7780"/>
                </a:lnTo>
                <a:lnTo>
                  <a:pt x="152399" y="0"/>
                </a:lnTo>
                <a:lnTo>
                  <a:pt x="685799" y="0"/>
                </a:lnTo>
                <a:lnTo>
                  <a:pt x="733927" y="7780"/>
                </a:lnTo>
                <a:lnTo>
                  <a:pt x="775757" y="29436"/>
                </a:lnTo>
                <a:lnTo>
                  <a:pt x="808763" y="62442"/>
                </a:lnTo>
                <a:lnTo>
                  <a:pt x="830419" y="104272"/>
                </a:lnTo>
                <a:lnTo>
                  <a:pt x="838199" y="152399"/>
                </a:lnTo>
                <a:lnTo>
                  <a:pt x="152399" y="152399"/>
                </a:lnTo>
                <a:lnTo>
                  <a:pt x="152399" y="914399"/>
                </a:lnTo>
                <a:lnTo>
                  <a:pt x="838199" y="914399"/>
                </a:lnTo>
                <a:lnTo>
                  <a:pt x="838199" y="990599"/>
                </a:lnTo>
                <a:lnTo>
                  <a:pt x="414096" y="990599"/>
                </a:lnTo>
                <a:lnTo>
                  <a:pt x="409141" y="991088"/>
                </a:lnTo>
                <a:lnTo>
                  <a:pt x="372605" y="1006221"/>
                </a:lnTo>
                <a:lnTo>
                  <a:pt x="346785" y="1042261"/>
                </a:lnTo>
                <a:lnTo>
                  <a:pt x="342899" y="1061796"/>
                </a:lnTo>
                <a:lnTo>
                  <a:pt x="342899" y="1071803"/>
                </a:lnTo>
                <a:lnTo>
                  <a:pt x="358521" y="1113294"/>
                </a:lnTo>
                <a:lnTo>
                  <a:pt x="394561" y="1139114"/>
                </a:lnTo>
                <a:lnTo>
                  <a:pt x="414096" y="1142999"/>
                </a:lnTo>
                <a:lnTo>
                  <a:pt x="815886" y="1142999"/>
                </a:lnTo>
                <a:lnTo>
                  <a:pt x="808763" y="1156757"/>
                </a:lnTo>
                <a:lnTo>
                  <a:pt x="775757" y="1189763"/>
                </a:lnTo>
                <a:lnTo>
                  <a:pt x="733927" y="1211419"/>
                </a:lnTo>
                <a:lnTo>
                  <a:pt x="685799" y="1219199"/>
                </a:lnTo>
                <a:close/>
              </a:path>
              <a:path w="838200" h="1219200">
                <a:moveTo>
                  <a:pt x="838199" y="914399"/>
                </a:moveTo>
                <a:lnTo>
                  <a:pt x="685799" y="914399"/>
                </a:lnTo>
                <a:lnTo>
                  <a:pt x="685799" y="152399"/>
                </a:lnTo>
                <a:lnTo>
                  <a:pt x="838199" y="152399"/>
                </a:lnTo>
                <a:lnTo>
                  <a:pt x="838199" y="914399"/>
                </a:lnTo>
                <a:close/>
              </a:path>
              <a:path w="838200" h="1219200">
                <a:moveTo>
                  <a:pt x="815886" y="1142999"/>
                </a:moveTo>
                <a:lnTo>
                  <a:pt x="424103" y="1142999"/>
                </a:lnTo>
                <a:lnTo>
                  <a:pt x="429058" y="1142511"/>
                </a:lnTo>
                <a:lnTo>
                  <a:pt x="438873" y="1140559"/>
                </a:lnTo>
                <a:lnTo>
                  <a:pt x="476519" y="1117143"/>
                </a:lnTo>
                <a:lnTo>
                  <a:pt x="494811" y="1076758"/>
                </a:lnTo>
                <a:lnTo>
                  <a:pt x="495299" y="1071803"/>
                </a:lnTo>
                <a:lnTo>
                  <a:pt x="495299" y="1061796"/>
                </a:lnTo>
                <a:lnTo>
                  <a:pt x="479678" y="1020305"/>
                </a:lnTo>
                <a:lnTo>
                  <a:pt x="443637" y="994485"/>
                </a:lnTo>
                <a:lnTo>
                  <a:pt x="424103" y="990599"/>
                </a:lnTo>
                <a:lnTo>
                  <a:pt x="838199" y="990599"/>
                </a:lnTo>
                <a:lnTo>
                  <a:pt x="838199" y="1066799"/>
                </a:lnTo>
                <a:lnTo>
                  <a:pt x="830419" y="1114927"/>
                </a:lnTo>
                <a:lnTo>
                  <a:pt x="815886" y="1142999"/>
                </a:lnTo>
                <a:close/>
              </a:path>
            </a:pathLst>
          </a:custGeom>
          <a:solidFill>
            <a:srgbClr val="0052CC">
              <a:alpha val="9999"/>
            </a:srgbClr>
          </a:solidFill>
        </p:spPr>
        <p:txBody>
          <a:bodyPr wrap="square" lIns="0" tIns="0" rIns="0" bIns="0" rtlCol="0"/>
          <a:lstStyle/>
          <a:p>
            <a:endParaRPr/>
          </a:p>
        </p:txBody>
      </p:sp>
      <p:sp>
        <p:nvSpPr>
          <p:cNvPr id="12" name="object 12"/>
          <p:cNvSpPr/>
          <p:nvPr/>
        </p:nvSpPr>
        <p:spPr>
          <a:xfrm>
            <a:off x="8115300" y="2457449"/>
            <a:ext cx="1219200" cy="1066800"/>
          </a:xfrm>
          <a:custGeom>
            <a:avLst/>
            <a:gdLst/>
            <a:ahLst/>
            <a:cxnLst/>
            <a:rect l="l" t="t" r="r" b="b"/>
            <a:pathLst>
              <a:path w="1219200" h="1066800">
                <a:moveTo>
                  <a:pt x="1066799" y="1066799"/>
                </a:moveTo>
                <a:lnTo>
                  <a:pt x="152399" y="1066799"/>
                </a:lnTo>
                <a:lnTo>
                  <a:pt x="104272" y="1059019"/>
                </a:lnTo>
                <a:lnTo>
                  <a:pt x="62442" y="1037363"/>
                </a:lnTo>
                <a:lnTo>
                  <a:pt x="29436" y="1004357"/>
                </a:lnTo>
                <a:lnTo>
                  <a:pt x="7780" y="962527"/>
                </a:lnTo>
                <a:lnTo>
                  <a:pt x="0" y="914399"/>
                </a:lnTo>
                <a:lnTo>
                  <a:pt x="0" y="152399"/>
                </a:lnTo>
                <a:lnTo>
                  <a:pt x="7780" y="104272"/>
                </a:lnTo>
                <a:lnTo>
                  <a:pt x="29436" y="62442"/>
                </a:lnTo>
                <a:lnTo>
                  <a:pt x="62442" y="29436"/>
                </a:lnTo>
                <a:lnTo>
                  <a:pt x="104272" y="7780"/>
                </a:lnTo>
                <a:lnTo>
                  <a:pt x="152399" y="0"/>
                </a:lnTo>
                <a:lnTo>
                  <a:pt x="1066799" y="0"/>
                </a:lnTo>
                <a:lnTo>
                  <a:pt x="1096487" y="5979"/>
                </a:lnTo>
                <a:lnTo>
                  <a:pt x="1120705" y="22294"/>
                </a:lnTo>
                <a:lnTo>
                  <a:pt x="1137020" y="46512"/>
                </a:lnTo>
                <a:lnTo>
                  <a:pt x="1142999" y="76199"/>
                </a:lnTo>
                <a:lnTo>
                  <a:pt x="1137020" y="105887"/>
                </a:lnTo>
                <a:lnTo>
                  <a:pt x="1120705" y="130105"/>
                </a:lnTo>
                <a:lnTo>
                  <a:pt x="1096487" y="146420"/>
                </a:lnTo>
                <a:lnTo>
                  <a:pt x="1066799" y="152399"/>
                </a:lnTo>
                <a:lnTo>
                  <a:pt x="190499" y="152399"/>
                </a:lnTo>
                <a:lnTo>
                  <a:pt x="175706" y="155406"/>
                </a:lnTo>
                <a:lnTo>
                  <a:pt x="163591" y="163591"/>
                </a:lnTo>
                <a:lnTo>
                  <a:pt x="155406" y="175706"/>
                </a:lnTo>
                <a:lnTo>
                  <a:pt x="152399" y="190499"/>
                </a:lnTo>
                <a:lnTo>
                  <a:pt x="155406" y="205293"/>
                </a:lnTo>
                <a:lnTo>
                  <a:pt x="163591" y="217408"/>
                </a:lnTo>
                <a:lnTo>
                  <a:pt x="175706" y="225593"/>
                </a:lnTo>
                <a:lnTo>
                  <a:pt x="190499" y="228599"/>
                </a:lnTo>
                <a:lnTo>
                  <a:pt x="1066799" y="228599"/>
                </a:lnTo>
                <a:lnTo>
                  <a:pt x="1114927" y="236380"/>
                </a:lnTo>
                <a:lnTo>
                  <a:pt x="1156757" y="258036"/>
                </a:lnTo>
                <a:lnTo>
                  <a:pt x="1189763" y="291042"/>
                </a:lnTo>
                <a:lnTo>
                  <a:pt x="1211419" y="332872"/>
                </a:lnTo>
                <a:lnTo>
                  <a:pt x="1219199" y="380999"/>
                </a:lnTo>
                <a:lnTo>
                  <a:pt x="1219199" y="571499"/>
                </a:lnTo>
                <a:lnTo>
                  <a:pt x="985596" y="571499"/>
                </a:lnTo>
                <a:lnTo>
                  <a:pt x="980641" y="571988"/>
                </a:lnTo>
                <a:lnTo>
                  <a:pt x="944105" y="587121"/>
                </a:lnTo>
                <a:lnTo>
                  <a:pt x="918285" y="623161"/>
                </a:lnTo>
                <a:lnTo>
                  <a:pt x="914399" y="642696"/>
                </a:lnTo>
                <a:lnTo>
                  <a:pt x="914399" y="652703"/>
                </a:lnTo>
                <a:lnTo>
                  <a:pt x="930021" y="694194"/>
                </a:lnTo>
                <a:lnTo>
                  <a:pt x="966061" y="720014"/>
                </a:lnTo>
                <a:lnTo>
                  <a:pt x="985596" y="723899"/>
                </a:lnTo>
                <a:lnTo>
                  <a:pt x="1219199" y="723899"/>
                </a:lnTo>
                <a:lnTo>
                  <a:pt x="1219199" y="914399"/>
                </a:lnTo>
                <a:lnTo>
                  <a:pt x="1211419" y="962527"/>
                </a:lnTo>
                <a:lnTo>
                  <a:pt x="1189763" y="1004357"/>
                </a:lnTo>
                <a:lnTo>
                  <a:pt x="1156757" y="1037363"/>
                </a:lnTo>
                <a:lnTo>
                  <a:pt x="1114927" y="1059019"/>
                </a:lnTo>
                <a:lnTo>
                  <a:pt x="1066799" y="1066799"/>
                </a:lnTo>
                <a:close/>
              </a:path>
              <a:path w="1219200" h="1066800">
                <a:moveTo>
                  <a:pt x="1219199" y="723899"/>
                </a:moveTo>
                <a:lnTo>
                  <a:pt x="995603" y="723899"/>
                </a:lnTo>
                <a:lnTo>
                  <a:pt x="1000558" y="723411"/>
                </a:lnTo>
                <a:lnTo>
                  <a:pt x="1010372" y="721459"/>
                </a:lnTo>
                <a:lnTo>
                  <a:pt x="1048019" y="698043"/>
                </a:lnTo>
                <a:lnTo>
                  <a:pt x="1066311" y="657658"/>
                </a:lnTo>
                <a:lnTo>
                  <a:pt x="1066799" y="652703"/>
                </a:lnTo>
                <a:lnTo>
                  <a:pt x="1066799" y="642696"/>
                </a:lnTo>
                <a:lnTo>
                  <a:pt x="1051178" y="601205"/>
                </a:lnTo>
                <a:lnTo>
                  <a:pt x="1015137" y="575385"/>
                </a:lnTo>
                <a:lnTo>
                  <a:pt x="995603" y="571499"/>
                </a:lnTo>
                <a:lnTo>
                  <a:pt x="1219199" y="571499"/>
                </a:lnTo>
                <a:lnTo>
                  <a:pt x="1219199" y="723899"/>
                </a:lnTo>
                <a:close/>
              </a:path>
            </a:pathLst>
          </a:custGeom>
          <a:solidFill>
            <a:srgbClr val="0052CC">
              <a:alpha val="9999"/>
            </a:srgbClr>
          </a:solidFill>
        </p:spPr>
        <p:txBody>
          <a:bodyPr wrap="square" lIns="0" tIns="0" rIns="0" bIns="0" rtlCol="0"/>
          <a:lstStyle/>
          <a:p>
            <a:endParaRPr/>
          </a:p>
        </p:txBody>
      </p:sp>
      <p:sp>
        <p:nvSpPr>
          <p:cNvPr id="13" name="object 13"/>
          <p:cNvSpPr/>
          <p:nvPr/>
        </p:nvSpPr>
        <p:spPr>
          <a:xfrm>
            <a:off x="7162800" y="4495800"/>
            <a:ext cx="1219200" cy="1217930"/>
          </a:xfrm>
          <a:custGeom>
            <a:avLst/>
            <a:gdLst/>
            <a:ahLst/>
            <a:cxnLst/>
            <a:rect l="l" t="t" r="r" b="b"/>
            <a:pathLst>
              <a:path w="1219200" h="1217929">
                <a:moveTo>
                  <a:pt x="398859" y="306070"/>
                </a:moveTo>
                <a:lnTo>
                  <a:pt x="396239" y="303530"/>
                </a:lnTo>
                <a:lnTo>
                  <a:pt x="357741" y="279400"/>
                </a:lnTo>
                <a:lnTo>
                  <a:pt x="328999" y="251460"/>
                </a:lnTo>
                <a:lnTo>
                  <a:pt x="311017" y="220980"/>
                </a:lnTo>
                <a:lnTo>
                  <a:pt x="304799" y="189230"/>
                </a:lnTo>
                <a:lnTo>
                  <a:pt x="309759" y="161290"/>
                </a:lnTo>
                <a:lnTo>
                  <a:pt x="347308" y="109220"/>
                </a:lnTo>
                <a:lnTo>
                  <a:pt x="378480" y="86360"/>
                </a:lnTo>
                <a:lnTo>
                  <a:pt x="416974" y="64770"/>
                </a:lnTo>
                <a:lnTo>
                  <a:pt x="462080" y="45720"/>
                </a:lnTo>
                <a:lnTo>
                  <a:pt x="513090" y="30480"/>
                </a:lnTo>
                <a:lnTo>
                  <a:pt x="569295" y="16510"/>
                </a:lnTo>
                <a:lnTo>
                  <a:pt x="629988" y="7620"/>
                </a:lnTo>
                <a:lnTo>
                  <a:pt x="694459" y="1270"/>
                </a:lnTo>
                <a:lnTo>
                  <a:pt x="761999" y="0"/>
                </a:lnTo>
                <a:lnTo>
                  <a:pt x="829540" y="1270"/>
                </a:lnTo>
                <a:lnTo>
                  <a:pt x="894011" y="7620"/>
                </a:lnTo>
                <a:lnTo>
                  <a:pt x="954704" y="16510"/>
                </a:lnTo>
                <a:lnTo>
                  <a:pt x="1010909" y="30480"/>
                </a:lnTo>
                <a:lnTo>
                  <a:pt x="1061919" y="45720"/>
                </a:lnTo>
                <a:lnTo>
                  <a:pt x="1107025" y="64770"/>
                </a:lnTo>
                <a:lnTo>
                  <a:pt x="1145518" y="86360"/>
                </a:lnTo>
                <a:lnTo>
                  <a:pt x="1176691" y="109220"/>
                </a:lnTo>
                <a:lnTo>
                  <a:pt x="1214240" y="161290"/>
                </a:lnTo>
                <a:lnTo>
                  <a:pt x="1219199" y="189230"/>
                </a:lnTo>
                <a:lnTo>
                  <a:pt x="1212982" y="220980"/>
                </a:lnTo>
                <a:lnTo>
                  <a:pt x="1195000" y="251460"/>
                </a:lnTo>
                <a:lnTo>
                  <a:pt x="1166258" y="279400"/>
                </a:lnTo>
                <a:lnTo>
                  <a:pt x="1127759" y="303530"/>
                </a:lnTo>
                <a:lnTo>
                  <a:pt x="457199" y="303530"/>
                </a:lnTo>
                <a:lnTo>
                  <a:pt x="442458" y="304800"/>
                </a:lnTo>
                <a:lnTo>
                  <a:pt x="413332" y="304800"/>
                </a:lnTo>
                <a:lnTo>
                  <a:pt x="398859" y="306070"/>
                </a:lnTo>
                <a:close/>
              </a:path>
              <a:path w="1219200" h="1217929">
                <a:moveTo>
                  <a:pt x="836533" y="377190"/>
                </a:moveTo>
                <a:lnTo>
                  <a:pt x="823257" y="372110"/>
                </a:lnTo>
                <a:lnTo>
                  <a:pt x="816508" y="368300"/>
                </a:lnTo>
                <a:lnTo>
                  <a:pt x="767584" y="350520"/>
                </a:lnTo>
                <a:lnTo>
                  <a:pt x="722136" y="336550"/>
                </a:lnTo>
                <a:lnTo>
                  <a:pt x="673664" y="325120"/>
                </a:lnTo>
                <a:lnTo>
                  <a:pt x="622551" y="316230"/>
                </a:lnTo>
                <a:lnTo>
                  <a:pt x="569181" y="309880"/>
                </a:lnTo>
                <a:lnTo>
                  <a:pt x="513936" y="306070"/>
                </a:lnTo>
                <a:lnTo>
                  <a:pt x="457199" y="303530"/>
                </a:lnTo>
                <a:lnTo>
                  <a:pt x="1127759" y="303530"/>
                </a:lnTo>
                <a:lnTo>
                  <a:pt x="1090362" y="322580"/>
                </a:lnTo>
                <a:lnTo>
                  <a:pt x="1047811" y="339090"/>
                </a:lnTo>
                <a:lnTo>
                  <a:pt x="1000630" y="351790"/>
                </a:lnTo>
                <a:lnTo>
                  <a:pt x="949342" y="363220"/>
                </a:lnTo>
                <a:lnTo>
                  <a:pt x="894469" y="372110"/>
                </a:lnTo>
                <a:lnTo>
                  <a:pt x="836533" y="377190"/>
                </a:lnTo>
                <a:close/>
              </a:path>
              <a:path w="1219200" h="1217929">
                <a:moveTo>
                  <a:pt x="990123" y="584200"/>
                </a:moveTo>
                <a:lnTo>
                  <a:pt x="990599" y="575310"/>
                </a:lnTo>
                <a:lnTo>
                  <a:pt x="990599" y="570230"/>
                </a:lnTo>
                <a:lnTo>
                  <a:pt x="986153" y="533400"/>
                </a:lnTo>
                <a:lnTo>
                  <a:pt x="973960" y="500380"/>
                </a:lnTo>
                <a:lnTo>
                  <a:pt x="955740" y="469900"/>
                </a:lnTo>
                <a:lnTo>
                  <a:pt x="933211" y="443230"/>
                </a:lnTo>
                <a:lnTo>
                  <a:pt x="982626" y="434340"/>
                </a:lnTo>
                <a:lnTo>
                  <a:pt x="1029563" y="422910"/>
                </a:lnTo>
                <a:lnTo>
                  <a:pt x="1073686" y="410210"/>
                </a:lnTo>
                <a:lnTo>
                  <a:pt x="1114663" y="394970"/>
                </a:lnTo>
                <a:lnTo>
                  <a:pt x="1170414" y="367030"/>
                </a:lnTo>
                <a:lnTo>
                  <a:pt x="1219199" y="334010"/>
                </a:lnTo>
                <a:lnTo>
                  <a:pt x="1219199" y="417830"/>
                </a:lnTo>
                <a:lnTo>
                  <a:pt x="1191428" y="483870"/>
                </a:lnTo>
                <a:lnTo>
                  <a:pt x="1158623" y="513080"/>
                </a:lnTo>
                <a:lnTo>
                  <a:pt x="1114901" y="539750"/>
                </a:lnTo>
                <a:lnTo>
                  <a:pt x="1057334" y="563880"/>
                </a:lnTo>
                <a:lnTo>
                  <a:pt x="1024822" y="574040"/>
                </a:lnTo>
                <a:lnTo>
                  <a:pt x="990123" y="584200"/>
                </a:lnTo>
                <a:close/>
              </a:path>
              <a:path w="1219200" h="1217929">
                <a:moveTo>
                  <a:pt x="457199" y="760730"/>
                </a:moveTo>
                <a:lnTo>
                  <a:pt x="397375" y="759460"/>
                </a:lnTo>
                <a:lnTo>
                  <a:pt x="339875" y="754380"/>
                </a:lnTo>
                <a:lnTo>
                  <a:pt x="285187" y="746760"/>
                </a:lnTo>
                <a:lnTo>
                  <a:pt x="233798" y="736600"/>
                </a:lnTo>
                <a:lnTo>
                  <a:pt x="186195" y="723900"/>
                </a:lnTo>
                <a:lnTo>
                  <a:pt x="142866" y="708660"/>
                </a:lnTo>
                <a:lnTo>
                  <a:pt x="104298" y="692150"/>
                </a:lnTo>
                <a:lnTo>
                  <a:pt x="52841" y="660400"/>
                </a:lnTo>
                <a:lnTo>
                  <a:pt x="24169" y="632460"/>
                </a:lnTo>
                <a:lnTo>
                  <a:pt x="0" y="570230"/>
                </a:lnTo>
                <a:lnTo>
                  <a:pt x="5810" y="541020"/>
                </a:lnTo>
                <a:lnTo>
                  <a:pt x="49601" y="483870"/>
                </a:lnTo>
                <a:lnTo>
                  <a:pt x="85784" y="459740"/>
                </a:lnTo>
                <a:lnTo>
                  <a:pt x="130294" y="438150"/>
                </a:lnTo>
                <a:lnTo>
                  <a:pt x="182232" y="419100"/>
                </a:lnTo>
                <a:lnTo>
                  <a:pt x="240700" y="402590"/>
                </a:lnTo>
                <a:lnTo>
                  <a:pt x="304799" y="391160"/>
                </a:lnTo>
                <a:lnTo>
                  <a:pt x="343019" y="386080"/>
                </a:lnTo>
                <a:lnTo>
                  <a:pt x="419576" y="381000"/>
                </a:lnTo>
                <a:lnTo>
                  <a:pt x="438321" y="381000"/>
                </a:lnTo>
                <a:lnTo>
                  <a:pt x="457199" y="379730"/>
                </a:lnTo>
                <a:lnTo>
                  <a:pt x="519565" y="382270"/>
                </a:lnTo>
                <a:lnTo>
                  <a:pt x="579344" y="387350"/>
                </a:lnTo>
                <a:lnTo>
                  <a:pt x="635991" y="394970"/>
                </a:lnTo>
                <a:lnTo>
                  <a:pt x="688960" y="406400"/>
                </a:lnTo>
                <a:lnTo>
                  <a:pt x="737704" y="420370"/>
                </a:lnTo>
                <a:lnTo>
                  <a:pt x="781680" y="436880"/>
                </a:lnTo>
                <a:lnTo>
                  <a:pt x="820340" y="454660"/>
                </a:lnTo>
                <a:lnTo>
                  <a:pt x="859951" y="480060"/>
                </a:lnTo>
                <a:lnTo>
                  <a:pt x="889515" y="509270"/>
                </a:lnTo>
                <a:lnTo>
                  <a:pt x="914399" y="570230"/>
                </a:lnTo>
                <a:lnTo>
                  <a:pt x="914243" y="574040"/>
                </a:lnTo>
                <a:lnTo>
                  <a:pt x="914191" y="575310"/>
                </a:lnTo>
                <a:lnTo>
                  <a:pt x="897783" y="622300"/>
                </a:lnTo>
                <a:lnTo>
                  <a:pt x="855620" y="664210"/>
                </a:lnTo>
                <a:lnTo>
                  <a:pt x="826055" y="683260"/>
                </a:lnTo>
                <a:lnTo>
                  <a:pt x="825103" y="683260"/>
                </a:lnTo>
                <a:lnTo>
                  <a:pt x="824388" y="684530"/>
                </a:lnTo>
                <a:lnTo>
                  <a:pt x="822959" y="684530"/>
                </a:lnTo>
                <a:lnTo>
                  <a:pt x="789448" y="701040"/>
                </a:lnTo>
                <a:lnTo>
                  <a:pt x="751678" y="716280"/>
                </a:lnTo>
                <a:lnTo>
                  <a:pt x="710035" y="728980"/>
                </a:lnTo>
                <a:lnTo>
                  <a:pt x="664904" y="740410"/>
                </a:lnTo>
                <a:lnTo>
                  <a:pt x="616670" y="749300"/>
                </a:lnTo>
                <a:lnTo>
                  <a:pt x="565718" y="755650"/>
                </a:lnTo>
                <a:lnTo>
                  <a:pt x="512432" y="759460"/>
                </a:lnTo>
                <a:lnTo>
                  <a:pt x="457199" y="760730"/>
                </a:lnTo>
                <a:close/>
              </a:path>
              <a:path w="1219200" h="1217929">
                <a:moveTo>
                  <a:pt x="990123" y="811530"/>
                </a:moveTo>
                <a:lnTo>
                  <a:pt x="990520" y="805180"/>
                </a:lnTo>
                <a:lnTo>
                  <a:pt x="990599" y="661670"/>
                </a:lnTo>
                <a:lnTo>
                  <a:pt x="1023848" y="654050"/>
                </a:lnTo>
                <a:lnTo>
                  <a:pt x="1085969" y="635000"/>
                </a:lnTo>
                <a:lnTo>
                  <a:pt x="1143219" y="610870"/>
                </a:lnTo>
                <a:lnTo>
                  <a:pt x="1195867" y="580390"/>
                </a:lnTo>
                <a:lnTo>
                  <a:pt x="1219199" y="562610"/>
                </a:lnTo>
                <a:lnTo>
                  <a:pt x="1219199" y="646430"/>
                </a:lnTo>
                <a:lnTo>
                  <a:pt x="1210300" y="684530"/>
                </a:lnTo>
                <a:lnTo>
                  <a:pt x="1183719" y="720090"/>
                </a:lnTo>
                <a:lnTo>
                  <a:pt x="1149250" y="748030"/>
                </a:lnTo>
                <a:lnTo>
                  <a:pt x="1104780" y="773430"/>
                </a:lnTo>
                <a:lnTo>
                  <a:pt x="1051381" y="795020"/>
                </a:lnTo>
                <a:lnTo>
                  <a:pt x="990123" y="811530"/>
                </a:lnTo>
                <a:close/>
              </a:path>
              <a:path w="1219200" h="1217929">
                <a:moveTo>
                  <a:pt x="457199" y="989330"/>
                </a:moveTo>
                <a:lnTo>
                  <a:pt x="401967" y="988060"/>
                </a:lnTo>
                <a:lnTo>
                  <a:pt x="348681" y="984250"/>
                </a:lnTo>
                <a:lnTo>
                  <a:pt x="297729" y="977900"/>
                </a:lnTo>
                <a:lnTo>
                  <a:pt x="249495" y="969010"/>
                </a:lnTo>
                <a:lnTo>
                  <a:pt x="204364" y="957580"/>
                </a:lnTo>
                <a:lnTo>
                  <a:pt x="162721" y="944880"/>
                </a:lnTo>
                <a:lnTo>
                  <a:pt x="124951" y="930910"/>
                </a:lnTo>
                <a:lnTo>
                  <a:pt x="52941" y="889000"/>
                </a:lnTo>
                <a:lnTo>
                  <a:pt x="24199" y="861060"/>
                </a:lnTo>
                <a:lnTo>
                  <a:pt x="0" y="798830"/>
                </a:lnTo>
                <a:lnTo>
                  <a:pt x="0" y="715010"/>
                </a:lnTo>
                <a:lnTo>
                  <a:pt x="23432" y="732790"/>
                </a:lnTo>
                <a:lnTo>
                  <a:pt x="48875" y="748030"/>
                </a:lnTo>
                <a:lnTo>
                  <a:pt x="104536" y="775970"/>
                </a:lnTo>
                <a:lnTo>
                  <a:pt x="146665" y="791210"/>
                </a:lnTo>
                <a:lnTo>
                  <a:pt x="192176" y="805180"/>
                </a:lnTo>
                <a:lnTo>
                  <a:pt x="240690" y="816610"/>
                </a:lnTo>
                <a:lnTo>
                  <a:pt x="291829" y="825500"/>
                </a:lnTo>
                <a:lnTo>
                  <a:pt x="345213" y="831850"/>
                </a:lnTo>
                <a:lnTo>
                  <a:pt x="400463" y="835660"/>
                </a:lnTo>
                <a:lnTo>
                  <a:pt x="457199" y="836930"/>
                </a:lnTo>
                <a:lnTo>
                  <a:pt x="904436" y="836930"/>
                </a:lnTo>
                <a:lnTo>
                  <a:pt x="890200" y="861060"/>
                </a:lnTo>
                <a:lnTo>
                  <a:pt x="861458" y="889000"/>
                </a:lnTo>
                <a:lnTo>
                  <a:pt x="822959" y="913130"/>
                </a:lnTo>
                <a:lnTo>
                  <a:pt x="771383" y="937260"/>
                </a:lnTo>
                <a:lnTo>
                  <a:pt x="728117" y="952500"/>
                </a:lnTo>
                <a:lnTo>
                  <a:pt x="680557" y="965200"/>
                </a:lnTo>
                <a:lnTo>
                  <a:pt x="629193" y="976630"/>
                </a:lnTo>
                <a:lnTo>
                  <a:pt x="574518" y="984250"/>
                </a:lnTo>
                <a:lnTo>
                  <a:pt x="517023" y="988060"/>
                </a:lnTo>
                <a:lnTo>
                  <a:pt x="457199" y="989330"/>
                </a:lnTo>
                <a:close/>
              </a:path>
              <a:path w="1219200" h="1217929">
                <a:moveTo>
                  <a:pt x="904436" y="836930"/>
                </a:moveTo>
                <a:lnTo>
                  <a:pt x="457199" y="836930"/>
                </a:lnTo>
                <a:lnTo>
                  <a:pt x="513936" y="835660"/>
                </a:lnTo>
                <a:lnTo>
                  <a:pt x="569186" y="831850"/>
                </a:lnTo>
                <a:lnTo>
                  <a:pt x="622570" y="825500"/>
                </a:lnTo>
                <a:lnTo>
                  <a:pt x="673709" y="816610"/>
                </a:lnTo>
                <a:lnTo>
                  <a:pt x="722223" y="805180"/>
                </a:lnTo>
                <a:lnTo>
                  <a:pt x="767734" y="791210"/>
                </a:lnTo>
                <a:lnTo>
                  <a:pt x="809863" y="775970"/>
                </a:lnTo>
                <a:lnTo>
                  <a:pt x="850348" y="756920"/>
                </a:lnTo>
                <a:lnTo>
                  <a:pt x="863203" y="749300"/>
                </a:lnTo>
                <a:lnTo>
                  <a:pt x="873922" y="744220"/>
                </a:lnTo>
                <a:lnTo>
                  <a:pt x="884306" y="736600"/>
                </a:lnTo>
                <a:lnTo>
                  <a:pt x="894378" y="730250"/>
                </a:lnTo>
                <a:lnTo>
                  <a:pt x="904160" y="722630"/>
                </a:lnTo>
                <a:lnTo>
                  <a:pt x="907732" y="720090"/>
                </a:lnTo>
                <a:lnTo>
                  <a:pt x="914399" y="715010"/>
                </a:lnTo>
                <a:lnTo>
                  <a:pt x="914399" y="798830"/>
                </a:lnTo>
                <a:lnTo>
                  <a:pt x="908182" y="830580"/>
                </a:lnTo>
                <a:lnTo>
                  <a:pt x="904436" y="836930"/>
                </a:lnTo>
                <a:close/>
              </a:path>
              <a:path w="1219200" h="1217929">
                <a:moveTo>
                  <a:pt x="457199" y="1217930"/>
                </a:moveTo>
                <a:lnTo>
                  <a:pt x="389659" y="1216660"/>
                </a:lnTo>
                <a:lnTo>
                  <a:pt x="325188" y="1210310"/>
                </a:lnTo>
                <a:lnTo>
                  <a:pt x="264495" y="1201420"/>
                </a:lnTo>
                <a:lnTo>
                  <a:pt x="208290" y="1187450"/>
                </a:lnTo>
                <a:lnTo>
                  <a:pt x="157280" y="1172210"/>
                </a:lnTo>
                <a:lnTo>
                  <a:pt x="112174" y="1153160"/>
                </a:lnTo>
                <a:lnTo>
                  <a:pt x="73680" y="1131570"/>
                </a:lnTo>
                <a:lnTo>
                  <a:pt x="42508" y="1108710"/>
                </a:lnTo>
                <a:lnTo>
                  <a:pt x="4959" y="1056640"/>
                </a:lnTo>
                <a:lnTo>
                  <a:pt x="0" y="1027430"/>
                </a:lnTo>
                <a:lnTo>
                  <a:pt x="0" y="943610"/>
                </a:lnTo>
                <a:lnTo>
                  <a:pt x="23432" y="961390"/>
                </a:lnTo>
                <a:lnTo>
                  <a:pt x="48875" y="976630"/>
                </a:lnTo>
                <a:lnTo>
                  <a:pt x="104536" y="1004570"/>
                </a:lnTo>
                <a:lnTo>
                  <a:pt x="146665" y="1019810"/>
                </a:lnTo>
                <a:lnTo>
                  <a:pt x="192176" y="1033780"/>
                </a:lnTo>
                <a:lnTo>
                  <a:pt x="240690" y="1045210"/>
                </a:lnTo>
                <a:lnTo>
                  <a:pt x="291829" y="1054100"/>
                </a:lnTo>
                <a:lnTo>
                  <a:pt x="345213" y="1060450"/>
                </a:lnTo>
                <a:lnTo>
                  <a:pt x="400463" y="1064260"/>
                </a:lnTo>
                <a:lnTo>
                  <a:pt x="457199" y="1065530"/>
                </a:lnTo>
                <a:lnTo>
                  <a:pt x="904638" y="1065530"/>
                </a:lnTo>
                <a:lnTo>
                  <a:pt x="895035" y="1083310"/>
                </a:lnTo>
                <a:lnTo>
                  <a:pt x="840718" y="1131570"/>
                </a:lnTo>
                <a:lnTo>
                  <a:pt x="802225" y="1153160"/>
                </a:lnTo>
                <a:lnTo>
                  <a:pt x="757119" y="1172210"/>
                </a:lnTo>
                <a:lnTo>
                  <a:pt x="706109" y="1187450"/>
                </a:lnTo>
                <a:lnTo>
                  <a:pt x="649904" y="1201420"/>
                </a:lnTo>
                <a:lnTo>
                  <a:pt x="589211" y="1210310"/>
                </a:lnTo>
                <a:lnTo>
                  <a:pt x="524740" y="1216660"/>
                </a:lnTo>
                <a:lnTo>
                  <a:pt x="457199" y="1217930"/>
                </a:lnTo>
                <a:close/>
              </a:path>
              <a:path w="1219200" h="1217929">
                <a:moveTo>
                  <a:pt x="904638" y="1065530"/>
                </a:moveTo>
                <a:lnTo>
                  <a:pt x="457199" y="1065530"/>
                </a:lnTo>
                <a:lnTo>
                  <a:pt x="513936" y="1064260"/>
                </a:lnTo>
                <a:lnTo>
                  <a:pt x="569186" y="1060450"/>
                </a:lnTo>
                <a:lnTo>
                  <a:pt x="622570" y="1054100"/>
                </a:lnTo>
                <a:lnTo>
                  <a:pt x="673709" y="1045210"/>
                </a:lnTo>
                <a:lnTo>
                  <a:pt x="722223" y="1033780"/>
                </a:lnTo>
                <a:lnTo>
                  <a:pt x="767734" y="1019810"/>
                </a:lnTo>
                <a:lnTo>
                  <a:pt x="809863" y="1004570"/>
                </a:lnTo>
                <a:lnTo>
                  <a:pt x="865614" y="976630"/>
                </a:lnTo>
                <a:lnTo>
                  <a:pt x="914399" y="943610"/>
                </a:lnTo>
                <a:lnTo>
                  <a:pt x="914399" y="1027430"/>
                </a:lnTo>
                <a:lnTo>
                  <a:pt x="909440" y="1056640"/>
                </a:lnTo>
                <a:lnTo>
                  <a:pt x="904638" y="1065530"/>
                </a:lnTo>
                <a:close/>
              </a:path>
            </a:pathLst>
          </a:custGeom>
          <a:solidFill>
            <a:srgbClr val="0052CC">
              <a:alpha val="9999"/>
            </a:srgbClr>
          </a:solidFill>
        </p:spPr>
        <p:txBody>
          <a:bodyPr wrap="square" lIns="0" tIns="0" rIns="0" bIns="0" rtlCol="0"/>
          <a:lstStyle/>
          <a:p>
            <a:endParaRPr/>
          </a:p>
        </p:txBody>
      </p:sp>
      <p:sp>
        <p:nvSpPr>
          <p:cNvPr id="14" name="object 14"/>
          <p:cNvSpPr/>
          <p:nvPr/>
        </p:nvSpPr>
        <p:spPr>
          <a:xfrm>
            <a:off x="1219199" y="609599"/>
            <a:ext cx="762000" cy="76200"/>
          </a:xfrm>
          <a:custGeom>
            <a:avLst/>
            <a:gdLst/>
            <a:ahLst/>
            <a:cxnLst/>
            <a:rect l="l" t="t" r="r" b="b"/>
            <a:pathLst>
              <a:path w="762000" h="76200">
                <a:moveTo>
                  <a:pt x="761999" y="76199"/>
                </a:moveTo>
                <a:lnTo>
                  <a:pt x="0" y="76199"/>
                </a:lnTo>
                <a:lnTo>
                  <a:pt x="0" y="0"/>
                </a:lnTo>
                <a:lnTo>
                  <a:pt x="761999" y="0"/>
                </a:lnTo>
                <a:lnTo>
                  <a:pt x="761999" y="76199"/>
                </a:lnTo>
                <a:close/>
              </a:path>
            </a:pathLst>
          </a:custGeom>
          <a:solidFill>
            <a:srgbClr val="00B386"/>
          </a:solidFill>
        </p:spPr>
        <p:txBody>
          <a:bodyPr wrap="square" lIns="0" tIns="0" rIns="0" bIns="0" rtlCol="0"/>
          <a:lstStyle/>
          <a:p>
            <a:endParaRPr/>
          </a:p>
        </p:txBody>
      </p:sp>
      <p:sp>
        <p:nvSpPr>
          <p:cNvPr id="15" name="object 15"/>
          <p:cNvSpPr/>
          <p:nvPr/>
        </p:nvSpPr>
        <p:spPr>
          <a:xfrm>
            <a:off x="1219199" y="1943099"/>
            <a:ext cx="1219200" cy="38100"/>
          </a:xfrm>
          <a:custGeom>
            <a:avLst/>
            <a:gdLst/>
            <a:ahLst/>
            <a:cxnLst/>
            <a:rect l="l" t="t" r="r" b="b"/>
            <a:pathLst>
              <a:path w="1219200" h="38100">
                <a:moveTo>
                  <a:pt x="1219199" y="38099"/>
                </a:moveTo>
                <a:lnTo>
                  <a:pt x="0" y="38099"/>
                </a:lnTo>
                <a:lnTo>
                  <a:pt x="0" y="0"/>
                </a:lnTo>
                <a:lnTo>
                  <a:pt x="1219199" y="0"/>
                </a:lnTo>
                <a:lnTo>
                  <a:pt x="1219199" y="38099"/>
                </a:lnTo>
                <a:close/>
              </a:path>
            </a:pathLst>
          </a:custGeom>
          <a:solidFill>
            <a:srgbClr val="2562EB"/>
          </a:solidFill>
        </p:spPr>
        <p:txBody>
          <a:bodyPr wrap="square" lIns="0" tIns="0" rIns="0" bIns="0" rtlCol="0"/>
          <a:lstStyle/>
          <a:p>
            <a:endParaRPr/>
          </a:p>
        </p:txBody>
      </p:sp>
      <p:sp>
        <p:nvSpPr>
          <p:cNvPr id="16" name="object 16"/>
          <p:cNvSpPr txBox="1">
            <a:spLocks noGrp="1"/>
          </p:cNvSpPr>
          <p:nvPr>
            <p:ph type="title"/>
          </p:nvPr>
        </p:nvSpPr>
        <p:spPr>
          <a:xfrm>
            <a:off x="1206499" y="787400"/>
            <a:ext cx="6565902" cy="1031240"/>
          </a:xfrm>
          <a:prstGeom prst="rect">
            <a:avLst/>
          </a:prstGeom>
        </p:spPr>
        <p:txBody>
          <a:bodyPr vert="horz" wrap="square" lIns="0" tIns="104140" rIns="0" bIns="0" rtlCol="0">
            <a:spAutoFit/>
          </a:bodyPr>
          <a:lstStyle/>
          <a:p>
            <a:pPr marL="12700" marR="5080">
              <a:lnSpc>
                <a:spcPts val="3600"/>
              </a:lnSpc>
              <a:spcBef>
                <a:spcPts val="820"/>
              </a:spcBef>
            </a:pPr>
            <a:r>
              <a:rPr lang="en-US" sz="2800" b="0" i="0" dirty="0">
                <a:effectLst/>
                <a:latin typeface="fkGroteskNeue"/>
              </a:rPr>
              <a:t>Unlocking Business Value with Data: Ghana Pay Transaction Insights</a:t>
            </a:r>
            <a:endParaRPr sz="3600" dirty="0"/>
          </a:p>
        </p:txBody>
      </p:sp>
      <p:sp>
        <p:nvSpPr>
          <p:cNvPr id="17" name="object 17"/>
          <p:cNvSpPr txBox="1"/>
          <p:nvPr/>
        </p:nvSpPr>
        <p:spPr>
          <a:xfrm>
            <a:off x="1206499" y="2368550"/>
            <a:ext cx="6113780" cy="654050"/>
          </a:xfrm>
          <a:prstGeom prst="rect">
            <a:avLst/>
          </a:prstGeom>
        </p:spPr>
        <p:txBody>
          <a:bodyPr vert="horz" wrap="square" lIns="0" tIns="12700" rIns="0" bIns="0" rtlCol="0">
            <a:spAutoFit/>
          </a:bodyPr>
          <a:lstStyle/>
          <a:p>
            <a:pPr marL="12700" marR="5080">
              <a:lnSpc>
                <a:spcPct val="137500"/>
              </a:lnSpc>
              <a:spcBef>
                <a:spcPts val="100"/>
              </a:spcBef>
            </a:pPr>
            <a:r>
              <a:rPr sz="1500" dirty="0">
                <a:solidFill>
                  <a:srgbClr val="4A5462"/>
                </a:solidFill>
                <a:latin typeface="Lucida Sans Unicode"/>
                <a:cs typeface="Lucida Sans Unicode"/>
              </a:rPr>
              <a:t>A</a:t>
            </a:r>
            <a:r>
              <a:rPr sz="1500" spc="5" dirty="0">
                <a:solidFill>
                  <a:srgbClr val="4A5462"/>
                </a:solidFill>
                <a:latin typeface="Lucida Sans Unicode"/>
                <a:cs typeface="Lucida Sans Unicode"/>
              </a:rPr>
              <a:t> </a:t>
            </a:r>
            <a:r>
              <a:rPr sz="1500" dirty="0">
                <a:solidFill>
                  <a:srgbClr val="4A5462"/>
                </a:solidFill>
                <a:latin typeface="Lucida Sans Unicode"/>
                <a:cs typeface="Lucida Sans Unicode"/>
              </a:rPr>
              <a:t>professional</a:t>
            </a:r>
            <a:r>
              <a:rPr sz="1500" spc="5" dirty="0">
                <a:solidFill>
                  <a:srgbClr val="4A5462"/>
                </a:solidFill>
                <a:latin typeface="Lucida Sans Unicode"/>
                <a:cs typeface="Lucida Sans Unicode"/>
              </a:rPr>
              <a:t> </a:t>
            </a:r>
            <a:r>
              <a:rPr sz="1500" spc="105" dirty="0">
                <a:solidFill>
                  <a:srgbClr val="4A5462"/>
                </a:solidFill>
                <a:latin typeface="Lucida Sans Unicode"/>
                <a:cs typeface="Lucida Sans Unicode"/>
              </a:rPr>
              <a:t>case</a:t>
            </a:r>
            <a:r>
              <a:rPr sz="1500" spc="5" dirty="0">
                <a:solidFill>
                  <a:srgbClr val="4A5462"/>
                </a:solidFill>
                <a:latin typeface="Lucida Sans Unicode"/>
                <a:cs typeface="Lucida Sans Unicode"/>
              </a:rPr>
              <a:t> </a:t>
            </a:r>
            <a:r>
              <a:rPr sz="1500" spc="-30" dirty="0">
                <a:solidFill>
                  <a:srgbClr val="4A5462"/>
                </a:solidFill>
                <a:latin typeface="Lucida Sans Unicode"/>
                <a:cs typeface="Lucida Sans Unicode"/>
              </a:rPr>
              <a:t>for</a:t>
            </a:r>
            <a:r>
              <a:rPr sz="1500" spc="5" dirty="0">
                <a:solidFill>
                  <a:srgbClr val="4A5462"/>
                </a:solidFill>
                <a:latin typeface="Lucida Sans Unicode"/>
                <a:cs typeface="Lucida Sans Unicode"/>
              </a:rPr>
              <a:t> </a:t>
            </a:r>
            <a:r>
              <a:rPr sz="1500" dirty="0">
                <a:solidFill>
                  <a:srgbClr val="4A5462"/>
                </a:solidFill>
                <a:latin typeface="Lucida Sans Unicode"/>
                <a:cs typeface="Lucida Sans Unicode"/>
              </a:rPr>
              <a:t>boosting</a:t>
            </a:r>
            <a:r>
              <a:rPr sz="1500" spc="10" dirty="0">
                <a:solidFill>
                  <a:srgbClr val="4A5462"/>
                </a:solidFill>
                <a:latin typeface="Lucida Sans Unicode"/>
                <a:cs typeface="Lucida Sans Unicode"/>
              </a:rPr>
              <a:t> </a:t>
            </a:r>
            <a:r>
              <a:rPr sz="1500" spc="45" dirty="0">
                <a:solidFill>
                  <a:srgbClr val="4A5462"/>
                </a:solidFill>
                <a:latin typeface="Lucida Sans Unicode"/>
                <a:cs typeface="Lucida Sans Unicode"/>
              </a:rPr>
              <a:t>revenue</a:t>
            </a:r>
            <a:r>
              <a:rPr sz="1500" spc="5" dirty="0">
                <a:solidFill>
                  <a:srgbClr val="4A5462"/>
                </a:solidFill>
                <a:latin typeface="Lucida Sans Unicode"/>
                <a:cs typeface="Lucida Sans Unicode"/>
              </a:rPr>
              <a:t> </a:t>
            </a:r>
            <a:r>
              <a:rPr sz="1500" spc="85" dirty="0">
                <a:solidFill>
                  <a:srgbClr val="4A5462"/>
                </a:solidFill>
                <a:latin typeface="Lucida Sans Unicode"/>
                <a:cs typeface="Lucida Sans Unicode"/>
              </a:rPr>
              <a:t>and</a:t>
            </a:r>
            <a:r>
              <a:rPr sz="1500" spc="5" dirty="0">
                <a:solidFill>
                  <a:srgbClr val="4A5462"/>
                </a:solidFill>
                <a:latin typeface="Lucida Sans Unicode"/>
                <a:cs typeface="Lucida Sans Unicode"/>
              </a:rPr>
              <a:t> </a:t>
            </a:r>
            <a:r>
              <a:rPr sz="1500" dirty="0">
                <a:solidFill>
                  <a:srgbClr val="4A5462"/>
                </a:solidFill>
                <a:latin typeface="Lucida Sans Unicode"/>
                <a:cs typeface="Lucida Sans Unicode"/>
              </a:rPr>
              <a:t>efficiency</a:t>
            </a:r>
            <a:r>
              <a:rPr sz="1500" spc="5" dirty="0">
                <a:solidFill>
                  <a:srgbClr val="4A5462"/>
                </a:solidFill>
                <a:latin typeface="Lucida Sans Unicode"/>
                <a:cs typeface="Lucida Sans Unicode"/>
              </a:rPr>
              <a:t> </a:t>
            </a:r>
            <a:r>
              <a:rPr sz="1500" spc="-10" dirty="0">
                <a:solidFill>
                  <a:srgbClr val="4A5462"/>
                </a:solidFill>
                <a:latin typeface="Lucida Sans Unicode"/>
                <a:cs typeface="Lucida Sans Unicode"/>
              </a:rPr>
              <a:t>through </a:t>
            </a:r>
            <a:r>
              <a:rPr sz="1500" spc="100" dirty="0">
                <a:solidFill>
                  <a:srgbClr val="4A5462"/>
                </a:solidFill>
                <a:latin typeface="Lucida Sans Unicode"/>
                <a:cs typeface="Lucida Sans Unicode"/>
              </a:rPr>
              <a:t>data</a:t>
            </a:r>
            <a:r>
              <a:rPr sz="1500" spc="5" dirty="0">
                <a:solidFill>
                  <a:srgbClr val="4A5462"/>
                </a:solidFill>
                <a:latin typeface="Lucida Sans Unicode"/>
                <a:cs typeface="Lucida Sans Unicode"/>
              </a:rPr>
              <a:t> </a:t>
            </a:r>
            <a:r>
              <a:rPr sz="1500" spc="45" dirty="0">
                <a:solidFill>
                  <a:srgbClr val="4A5462"/>
                </a:solidFill>
                <a:latin typeface="Lucida Sans Unicode"/>
                <a:cs typeface="Lucida Sans Unicode"/>
              </a:rPr>
              <a:t>analytics</a:t>
            </a:r>
            <a:r>
              <a:rPr sz="1500" spc="10" dirty="0">
                <a:solidFill>
                  <a:srgbClr val="4A5462"/>
                </a:solidFill>
                <a:latin typeface="Lucida Sans Unicode"/>
                <a:cs typeface="Lucida Sans Unicode"/>
              </a:rPr>
              <a:t> </a:t>
            </a:r>
            <a:r>
              <a:rPr sz="1500" spc="260" dirty="0">
                <a:solidFill>
                  <a:srgbClr val="4A5462"/>
                </a:solidFill>
                <a:latin typeface="Lucida Sans Unicode"/>
                <a:cs typeface="Lucida Sans Unicode"/>
              </a:rPr>
              <a:t>–</a:t>
            </a:r>
            <a:r>
              <a:rPr sz="1500" spc="10" dirty="0">
                <a:solidFill>
                  <a:srgbClr val="4A5462"/>
                </a:solidFill>
                <a:latin typeface="Lucida Sans Unicode"/>
                <a:cs typeface="Lucida Sans Unicode"/>
              </a:rPr>
              <a:t> </a:t>
            </a:r>
            <a:r>
              <a:rPr sz="1500" spc="-240" dirty="0">
                <a:solidFill>
                  <a:srgbClr val="4A5462"/>
                </a:solidFill>
                <a:latin typeface="Lucida Sans Unicode"/>
                <a:cs typeface="Lucida Sans Unicode"/>
              </a:rPr>
              <a:t>Q1</a:t>
            </a:r>
            <a:r>
              <a:rPr sz="1500" spc="10" dirty="0">
                <a:solidFill>
                  <a:srgbClr val="4A5462"/>
                </a:solidFill>
                <a:latin typeface="Lucida Sans Unicode"/>
                <a:cs typeface="Lucida Sans Unicode"/>
              </a:rPr>
              <a:t> </a:t>
            </a:r>
            <a:r>
              <a:rPr sz="1500" dirty="0">
                <a:solidFill>
                  <a:srgbClr val="4A5462"/>
                </a:solidFill>
                <a:latin typeface="Lucida Sans Unicode"/>
                <a:cs typeface="Lucida Sans Unicode"/>
              </a:rPr>
              <a:t>Analysis</a:t>
            </a:r>
            <a:r>
              <a:rPr sz="1500" spc="10" dirty="0">
                <a:solidFill>
                  <a:srgbClr val="4A5462"/>
                </a:solidFill>
                <a:latin typeface="Lucida Sans Unicode"/>
                <a:cs typeface="Lucida Sans Unicode"/>
              </a:rPr>
              <a:t> </a:t>
            </a:r>
            <a:r>
              <a:rPr sz="1500" spc="50" dirty="0">
                <a:solidFill>
                  <a:srgbClr val="4A5462"/>
                </a:solidFill>
                <a:latin typeface="Lucida Sans Unicode"/>
                <a:cs typeface="Lucida Sans Unicode"/>
              </a:rPr>
              <a:t>&amp;</a:t>
            </a:r>
            <a:r>
              <a:rPr sz="1500" spc="10" dirty="0">
                <a:solidFill>
                  <a:srgbClr val="4A5462"/>
                </a:solidFill>
                <a:latin typeface="Lucida Sans Unicode"/>
                <a:cs typeface="Lucida Sans Unicode"/>
              </a:rPr>
              <a:t> </a:t>
            </a:r>
            <a:r>
              <a:rPr sz="1500" dirty="0">
                <a:solidFill>
                  <a:srgbClr val="4A5462"/>
                </a:solidFill>
                <a:latin typeface="Lucida Sans Unicode"/>
                <a:cs typeface="Lucida Sans Unicode"/>
              </a:rPr>
              <a:t>Strategic</a:t>
            </a:r>
            <a:r>
              <a:rPr sz="1500" spc="10" dirty="0">
                <a:solidFill>
                  <a:srgbClr val="4A5462"/>
                </a:solidFill>
                <a:latin typeface="Lucida Sans Unicode"/>
                <a:cs typeface="Lucida Sans Unicode"/>
              </a:rPr>
              <a:t> </a:t>
            </a:r>
            <a:r>
              <a:rPr sz="1500" spc="45" dirty="0">
                <a:solidFill>
                  <a:srgbClr val="4A5462"/>
                </a:solidFill>
                <a:latin typeface="Lucida Sans Unicode"/>
                <a:cs typeface="Lucida Sans Unicode"/>
              </a:rPr>
              <a:t>Recommendation</a:t>
            </a:r>
            <a:endParaRPr sz="1500">
              <a:latin typeface="Lucida Sans Unicode"/>
              <a:cs typeface="Lucida Sans Unicode"/>
            </a:endParaRPr>
          </a:p>
        </p:txBody>
      </p:sp>
      <p:sp>
        <p:nvSpPr>
          <p:cNvPr id="18" name="object 18"/>
          <p:cNvSpPr txBox="1"/>
          <p:nvPr/>
        </p:nvSpPr>
        <p:spPr>
          <a:xfrm>
            <a:off x="1206499" y="5742304"/>
            <a:ext cx="3110865" cy="243655"/>
          </a:xfrm>
          <a:prstGeom prst="rect">
            <a:avLst/>
          </a:prstGeom>
        </p:spPr>
        <p:txBody>
          <a:bodyPr vert="horz" wrap="square" lIns="0" tIns="58419" rIns="0" bIns="0" rtlCol="0">
            <a:spAutoFit/>
          </a:bodyPr>
          <a:lstStyle/>
          <a:p>
            <a:pPr marL="12700">
              <a:lnSpc>
                <a:spcPct val="100000"/>
              </a:lnSpc>
              <a:spcBef>
                <a:spcPts val="360"/>
              </a:spcBef>
            </a:pPr>
            <a:r>
              <a:rPr sz="1200" dirty="0" smtClean="0">
                <a:solidFill>
                  <a:srgbClr val="4A5462"/>
                </a:solidFill>
                <a:latin typeface="Lucida Sans Unicode"/>
                <a:cs typeface="Lucida Sans Unicode"/>
              </a:rPr>
              <a:t>Date</a:t>
            </a:r>
            <a:r>
              <a:rPr sz="1200" dirty="0">
                <a:solidFill>
                  <a:srgbClr val="4A5462"/>
                </a:solidFill>
                <a:latin typeface="Lucida Sans Unicode"/>
                <a:cs typeface="Lucida Sans Unicode"/>
              </a:rPr>
              <a:t>:</a:t>
            </a:r>
            <a:r>
              <a:rPr sz="1200" spc="-40" dirty="0">
                <a:solidFill>
                  <a:srgbClr val="4A5462"/>
                </a:solidFill>
                <a:latin typeface="Lucida Sans Unicode"/>
                <a:cs typeface="Lucida Sans Unicode"/>
              </a:rPr>
              <a:t> </a:t>
            </a:r>
            <a:r>
              <a:rPr sz="1200" b="1" spc="95" dirty="0">
                <a:solidFill>
                  <a:srgbClr val="1F2937"/>
                </a:solidFill>
                <a:latin typeface="Trebuchet MS"/>
                <a:cs typeface="Trebuchet MS"/>
              </a:rPr>
              <a:t>August</a:t>
            </a:r>
            <a:r>
              <a:rPr sz="1200" b="1" spc="-60" dirty="0">
                <a:solidFill>
                  <a:srgbClr val="1F2937"/>
                </a:solidFill>
                <a:latin typeface="Trebuchet MS"/>
                <a:cs typeface="Trebuchet MS"/>
              </a:rPr>
              <a:t> </a:t>
            </a:r>
            <a:r>
              <a:rPr sz="1200" b="1" spc="-65" dirty="0">
                <a:solidFill>
                  <a:srgbClr val="1F2937"/>
                </a:solidFill>
                <a:latin typeface="Trebuchet MS"/>
                <a:cs typeface="Trebuchet MS"/>
              </a:rPr>
              <a:t>3,</a:t>
            </a:r>
            <a:r>
              <a:rPr sz="1200" b="1" spc="-60" dirty="0">
                <a:solidFill>
                  <a:srgbClr val="1F2937"/>
                </a:solidFill>
                <a:latin typeface="Trebuchet MS"/>
                <a:cs typeface="Trebuchet MS"/>
              </a:rPr>
              <a:t> </a:t>
            </a:r>
            <a:r>
              <a:rPr sz="1200" b="1" spc="-20" dirty="0">
                <a:solidFill>
                  <a:srgbClr val="1F2937"/>
                </a:solidFill>
                <a:latin typeface="Trebuchet MS"/>
                <a:cs typeface="Trebuchet MS"/>
              </a:rPr>
              <a:t>2025</a:t>
            </a:r>
            <a:endParaRPr sz="1200" dirty="0">
              <a:latin typeface="Trebuchet MS"/>
              <a:cs typeface="Trebuchet MS"/>
            </a:endParaRPr>
          </a:p>
        </p:txBody>
      </p:sp>
      <p:sp>
        <p:nvSpPr>
          <p:cNvPr id="19" name="object 19"/>
          <p:cNvSpPr txBox="1"/>
          <p:nvPr/>
        </p:nvSpPr>
        <p:spPr>
          <a:xfrm>
            <a:off x="10704263" y="6416674"/>
            <a:ext cx="119570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FFFFFF"/>
                </a:solidFill>
                <a:latin typeface="Lucida Sans Unicode"/>
                <a:cs typeface="Lucida Sans Unicode"/>
              </a:rPr>
              <a:t>Made</a:t>
            </a:r>
            <a:r>
              <a:rPr sz="900" spc="55" dirty="0">
                <a:solidFill>
                  <a:srgbClr val="FFFFFF"/>
                </a:solidFill>
                <a:latin typeface="Lucida Sans Unicode"/>
                <a:cs typeface="Lucida Sans Unicode"/>
              </a:rPr>
              <a:t> </a:t>
            </a:r>
            <a:r>
              <a:rPr sz="900" dirty="0">
                <a:solidFill>
                  <a:srgbClr val="FFFFFF"/>
                </a:solidFill>
                <a:latin typeface="Lucida Sans Unicode"/>
                <a:cs typeface="Lucida Sans Unicode"/>
              </a:rPr>
              <a:t>with</a:t>
            </a:r>
            <a:r>
              <a:rPr sz="900" spc="55" dirty="0">
                <a:solidFill>
                  <a:srgbClr val="FFFFFF"/>
                </a:solidFill>
                <a:latin typeface="Lucida Sans Unicode"/>
                <a:cs typeface="Lucida Sans Unicode"/>
              </a:rPr>
              <a:t> </a:t>
            </a:r>
            <a:r>
              <a:rPr sz="900" spc="-10" dirty="0">
                <a:solidFill>
                  <a:srgbClr val="FFFFFF"/>
                </a:solidFill>
                <a:latin typeface="Lucida Sans Unicode"/>
                <a:cs typeface="Lucida Sans Unicode"/>
              </a:rPr>
              <a:t>Genspark</a:t>
            </a:r>
            <a:endParaRPr sz="900">
              <a:latin typeface="Lucida Sans Unicode"/>
              <a:cs typeface="Lucida Sans Unicod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BDDEC7-B5AB-4F86-B7EC-6B4531C38253}"/>
              </a:ext>
            </a:extLst>
          </p:cNvPr>
          <p:cNvSpPr>
            <a:spLocks noGrp="1"/>
          </p:cNvSpPr>
          <p:nvPr>
            <p:ph type="title"/>
          </p:nvPr>
        </p:nvSpPr>
        <p:spPr>
          <a:xfrm>
            <a:off x="901700" y="701675"/>
            <a:ext cx="6236334" cy="440531"/>
          </a:xfrm>
        </p:spPr>
        <p:txBody>
          <a:bodyPr/>
          <a:lstStyle/>
          <a:p>
            <a:r>
              <a:rPr lang="en-US" dirty="0"/>
              <a:t>Recommendations</a:t>
            </a:r>
          </a:p>
        </p:txBody>
      </p:sp>
      <p:pic>
        <p:nvPicPr>
          <p:cNvPr id="7" name="Picture 6">
            <a:extLst>
              <a:ext uri="{FF2B5EF4-FFF2-40B4-BE49-F238E27FC236}">
                <a16:creationId xmlns:a16="http://schemas.microsoft.com/office/drawing/2014/main" id="{B8E3DB0D-DB5C-42B7-84B3-ED3372FD7788}"/>
              </a:ext>
            </a:extLst>
          </p:cNvPr>
          <p:cNvPicPr>
            <a:picLocks noChangeAspect="1"/>
          </p:cNvPicPr>
          <p:nvPr/>
        </p:nvPicPr>
        <p:blipFill>
          <a:blip r:embed="rId2"/>
          <a:stretch>
            <a:fillRect/>
          </a:stretch>
        </p:blipFill>
        <p:spPr>
          <a:xfrm>
            <a:off x="1219200" y="1294607"/>
            <a:ext cx="9906000" cy="4860132"/>
          </a:xfrm>
          <a:prstGeom prst="rect">
            <a:avLst/>
          </a:prstGeom>
        </p:spPr>
      </p:pic>
    </p:spTree>
    <p:extLst>
      <p:ext uri="{BB962C8B-B14F-4D97-AF65-F5344CB8AC3E}">
        <p14:creationId xmlns:p14="http://schemas.microsoft.com/office/powerpoint/2010/main" val="745070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76200" cy="6858000"/>
          </a:xfrm>
          <a:custGeom>
            <a:avLst/>
            <a:gdLst/>
            <a:ahLst/>
            <a:cxnLst/>
            <a:rect l="l" t="t" r="r" b="b"/>
            <a:pathLst>
              <a:path w="76200" h="6858000">
                <a:moveTo>
                  <a:pt x="76199" y="6857999"/>
                </a:moveTo>
                <a:lnTo>
                  <a:pt x="0" y="6857999"/>
                </a:lnTo>
                <a:lnTo>
                  <a:pt x="0" y="0"/>
                </a:lnTo>
                <a:lnTo>
                  <a:pt x="76199" y="0"/>
                </a:lnTo>
                <a:lnTo>
                  <a:pt x="76199" y="6857999"/>
                </a:lnTo>
                <a:close/>
              </a:path>
            </a:pathLst>
          </a:custGeom>
          <a:solidFill>
            <a:srgbClr val="0052CC"/>
          </a:solidFill>
        </p:spPr>
        <p:txBody>
          <a:bodyPr wrap="square" lIns="0" tIns="0" rIns="0" bIns="0" rtlCol="0"/>
          <a:lstStyle/>
          <a:p>
            <a:endParaRPr/>
          </a:p>
        </p:txBody>
      </p:sp>
      <p:grpSp>
        <p:nvGrpSpPr>
          <p:cNvPr id="3" name="object 3"/>
          <p:cNvGrpSpPr/>
          <p:nvPr/>
        </p:nvGrpSpPr>
        <p:grpSpPr>
          <a:xfrm>
            <a:off x="914399" y="151607"/>
            <a:ext cx="11277599" cy="5136038"/>
            <a:chOff x="914399" y="0"/>
            <a:chExt cx="11277599" cy="6857999"/>
          </a:xfrm>
        </p:grpSpPr>
        <p:pic>
          <p:nvPicPr>
            <p:cNvPr id="4" name="object 4"/>
            <p:cNvPicPr/>
            <p:nvPr/>
          </p:nvPicPr>
          <p:blipFill>
            <a:blip r:embed="rId2" cstate="print"/>
            <a:stretch>
              <a:fillRect/>
            </a:stretch>
          </p:blipFill>
          <p:spPr>
            <a:xfrm>
              <a:off x="9715499" y="0"/>
              <a:ext cx="2476499" cy="6857999"/>
            </a:xfrm>
            <a:prstGeom prst="rect">
              <a:avLst/>
            </a:prstGeom>
          </p:spPr>
        </p:pic>
        <p:sp>
          <p:nvSpPr>
            <p:cNvPr id="5" name="object 5"/>
            <p:cNvSpPr/>
            <p:nvPr/>
          </p:nvSpPr>
          <p:spPr>
            <a:xfrm>
              <a:off x="914399" y="1228724"/>
              <a:ext cx="10363200" cy="28575"/>
            </a:xfrm>
            <a:custGeom>
              <a:avLst/>
              <a:gdLst/>
              <a:ahLst/>
              <a:cxnLst/>
              <a:rect l="l" t="t" r="r" b="b"/>
              <a:pathLst>
                <a:path w="10363200" h="28575">
                  <a:moveTo>
                    <a:pt x="10363199" y="28574"/>
                  </a:moveTo>
                  <a:lnTo>
                    <a:pt x="0" y="28574"/>
                  </a:lnTo>
                  <a:lnTo>
                    <a:pt x="0" y="0"/>
                  </a:lnTo>
                  <a:lnTo>
                    <a:pt x="10363199" y="0"/>
                  </a:lnTo>
                  <a:lnTo>
                    <a:pt x="10363199" y="28574"/>
                  </a:lnTo>
                  <a:close/>
                </a:path>
              </a:pathLst>
            </a:custGeom>
            <a:solidFill>
              <a:srgbClr val="F0F4F7"/>
            </a:solidFill>
          </p:spPr>
          <p:txBody>
            <a:bodyPr wrap="square" lIns="0" tIns="0" rIns="0" bIns="0" rtlCol="0"/>
            <a:lstStyle/>
            <a:p>
              <a:endParaRPr/>
            </a:p>
          </p:txBody>
        </p:sp>
        <p:sp>
          <p:nvSpPr>
            <p:cNvPr id="6" name="object 6"/>
            <p:cNvSpPr/>
            <p:nvPr/>
          </p:nvSpPr>
          <p:spPr>
            <a:xfrm>
              <a:off x="914399" y="609599"/>
              <a:ext cx="571500" cy="47625"/>
            </a:xfrm>
            <a:custGeom>
              <a:avLst/>
              <a:gdLst/>
              <a:ahLst/>
              <a:cxnLst/>
              <a:rect l="l" t="t" r="r" b="b"/>
              <a:pathLst>
                <a:path w="571500" h="47625">
                  <a:moveTo>
                    <a:pt x="571499" y="47624"/>
                  </a:moveTo>
                  <a:lnTo>
                    <a:pt x="0" y="47624"/>
                  </a:lnTo>
                  <a:lnTo>
                    <a:pt x="0" y="0"/>
                  </a:lnTo>
                  <a:lnTo>
                    <a:pt x="571499" y="0"/>
                  </a:lnTo>
                  <a:lnTo>
                    <a:pt x="571499" y="47624"/>
                  </a:lnTo>
                  <a:close/>
                </a:path>
              </a:pathLst>
            </a:custGeom>
            <a:solidFill>
              <a:srgbClr val="00B386"/>
            </a:solidFill>
          </p:spPr>
          <p:txBody>
            <a:bodyPr wrap="square" lIns="0" tIns="0" rIns="0" bIns="0" rtlCol="0"/>
            <a:lstStyle/>
            <a:p>
              <a:endParaRPr/>
            </a:p>
          </p:txBody>
        </p:sp>
        <p:pic>
          <p:nvPicPr>
            <p:cNvPr id="8" name="object 8"/>
            <p:cNvPicPr/>
            <p:nvPr/>
          </p:nvPicPr>
          <p:blipFill>
            <a:blip r:embed="rId3" cstate="print"/>
            <a:stretch>
              <a:fillRect/>
            </a:stretch>
          </p:blipFill>
          <p:spPr>
            <a:xfrm>
              <a:off x="10048874" y="771524"/>
              <a:ext cx="152399" cy="133349"/>
            </a:xfrm>
            <a:prstGeom prst="rect">
              <a:avLst/>
            </a:prstGeom>
          </p:spPr>
        </p:pic>
      </p:gr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25" dirty="0"/>
              <a:t>Closifig</a:t>
            </a:r>
            <a:r>
              <a:rPr spc="-75" dirty="0"/>
              <a:t> </a:t>
            </a:r>
            <a:r>
              <a:rPr spc="155" dirty="0"/>
              <a:t>&amp;</a:t>
            </a:r>
            <a:r>
              <a:rPr spc="-75" dirty="0"/>
              <a:t> </a:t>
            </a:r>
            <a:r>
              <a:rPr dirty="0"/>
              <a:t>Next</a:t>
            </a:r>
            <a:r>
              <a:rPr spc="-75" dirty="0"/>
              <a:t> </a:t>
            </a:r>
            <a:r>
              <a:rPr spc="125" dirty="0"/>
              <a:t>Steps</a:t>
            </a:r>
          </a:p>
        </p:txBody>
      </p:sp>
      <p:sp>
        <p:nvSpPr>
          <p:cNvPr id="11" name="object 11"/>
          <p:cNvSpPr txBox="1"/>
          <p:nvPr/>
        </p:nvSpPr>
        <p:spPr>
          <a:xfrm>
            <a:off x="901700" y="1431289"/>
            <a:ext cx="6673215" cy="825500"/>
          </a:xfrm>
          <a:prstGeom prst="rect">
            <a:avLst/>
          </a:prstGeom>
        </p:spPr>
        <p:txBody>
          <a:bodyPr vert="horz" wrap="square" lIns="0" tIns="12700" rIns="0" bIns="0" rtlCol="0">
            <a:spAutoFit/>
          </a:bodyPr>
          <a:lstStyle/>
          <a:p>
            <a:pPr marL="12700" marR="5080">
              <a:lnSpc>
                <a:spcPct val="129600"/>
              </a:lnSpc>
              <a:spcBef>
                <a:spcPts val="100"/>
              </a:spcBef>
            </a:pPr>
            <a:r>
              <a:rPr sz="1350" spc="-25" dirty="0">
                <a:solidFill>
                  <a:srgbClr val="374050"/>
                </a:solidFill>
                <a:latin typeface="Lucida Sans Unicode"/>
                <a:cs typeface="Lucida Sans Unicode"/>
              </a:rPr>
              <a:t>Hiring</a:t>
            </a:r>
            <a:r>
              <a:rPr sz="1350" spc="15" dirty="0">
                <a:solidFill>
                  <a:srgbClr val="374050"/>
                </a:solidFill>
                <a:latin typeface="Lucida Sans Unicode"/>
                <a:cs typeface="Lucida Sans Unicode"/>
              </a:rPr>
              <a:t> </a:t>
            </a:r>
            <a:r>
              <a:rPr sz="1350" spc="155" dirty="0">
                <a:solidFill>
                  <a:srgbClr val="374050"/>
                </a:solidFill>
                <a:latin typeface="Lucida Sans Unicode"/>
                <a:cs typeface="Lucida Sans Unicode"/>
              </a:rPr>
              <a:t>a</a:t>
            </a:r>
            <a:r>
              <a:rPr sz="1350" spc="15" dirty="0">
                <a:solidFill>
                  <a:srgbClr val="374050"/>
                </a:solidFill>
                <a:latin typeface="Lucida Sans Unicode"/>
                <a:cs typeface="Lucida Sans Unicode"/>
              </a:rPr>
              <a:t> </a:t>
            </a:r>
            <a:r>
              <a:rPr sz="1350" spc="90" dirty="0">
                <a:solidFill>
                  <a:srgbClr val="374050"/>
                </a:solidFill>
                <a:latin typeface="Lucida Sans Unicode"/>
                <a:cs typeface="Lucida Sans Unicode"/>
              </a:rPr>
              <a:t>data</a:t>
            </a:r>
            <a:r>
              <a:rPr sz="1350" spc="15" dirty="0">
                <a:solidFill>
                  <a:srgbClr val="374050"/>
                </a:solidFill>
                <a:latin typeface="Lucida Sans Unicode"/>
                <a:cs typeface="Lucida Sans Unicode"/>
              </a:rPr>
              <a:t> </a:t>
            </a:r>
            <a:r>
              <a:rPr sz="1350" spc="45" dirty="0">
                <a:solidFill>
                  <a:srgbClr val="374050"/>
                </a:solidFill>
                <a:latin typeface="Lucida Sans Unicode"/>
                <a:cs typeface="Lucida Sans Unicode"/>
              </a:rPr>
              <a:t>analyst</a:t>
            </a:r>
            <a:r>
              <a:rPr sz="1350" spc="15" dirty="0">
                <a:solidFill>
                  <a:srgbClr val="374050"/>
                </a:solidFill>
                <a:latin typeface="Lucida Sans Unicode"/>
                <a:cs typeface="Lucida Sans Unicode"/>
              </a:rPr>
              <a:t> </a:t>
            </a:r>
            <a:r>
              <a:rPr sz="1350" spc="-10" dirty="0">
                <a:solidFill>
                  <a:srgbClr val="374050"/>
                </a:solidFill>
                <a:latin typeface="Lucida Sans Unicode"/>
                <a:cs typeface="Lucida Sans Unicode"/>
              </a:rPr>
              <a:t>is</a:t>
            </a:r>
            <a:r>
              <a:rPr sz="1350" spc="15" dirty="0">
                <a:solidFill>
                  <a:srgbClr val="374050"/>
                </a:solidFill>
                <a:latin typeface="Lucida Sans Unicode"/>
                <a:cs typeface="Lucida Sans Unicode"/>
              </a:rPr>
              <a:t> </a:t>
            </a:r>
            <a:r>
              <a:rPr sz="1350" spc="155" dirty="0">
                <a:solidFill>
                  <a:srgbClr val="374050"/>
                </a:solidFill>
                <a:latin typeface="Lucida Sans Unicode"/>
                <a:cs typeface="Lucida Sans Unicode"/>
              </a:rPr>
              <a:t>a</a:t>
            </a:r>
            <a:r>
              <a:rPr sz="1350" spc="15" dirty="0">
                <a:solidFill>
                  <a:srgbClr val="374050"/>
                </a:solidFill>
                <a:latin typeface="Lucida Sans Unicode"/>
                <a:cs typeface="Lucida Sans Unicode"/>
              </a:rPr>
              <a:t> </a:t>
            </a:r>
            <a:r>
              <a:rPr sz="1350" dirty="0">
                <a:solidFill>
                  <a:srgbClr val="374050"/>
                </a:solidFill>
                <a:latin typeface="Lucida Sans Unicode"/>
                <a:cs typeface="Lucida Sans Unicode"/>
              </a:rPr>
              <a:t>strategic</a:t>
            </a:r>
            <a:r>
              <a:rPr sz="1350" spc="15" dirty="0">
                <a:solidFill>
                  <a:srgbClr val="374050"/>
                </a:solidFill>
                <a:latin typeface="Lucida Sans Unicode"/>
                <a:cs typeface="Lucida Sans Unicode"/>
              </a:rPr>
              <a:t> </a:t>
            </a:r>
            <a:r>
              <a:rPr sz="1350" dirty="0">
                <a:solidFill>
                  <a:srgbClr val="374050"/>
                </a:solidFill>
                <a:latin typeface="Lucida Sans Unicode"/>
                <a:cs typeface="Lucida Sans Unicode"/>
              </a:rPr>
              <a:t>investment</a:t>
            </a:r>
            <a:r>
              <a:rPr sz="1350" spc="15" dirty="0">
                <a:solidFill>
                  <a:srgbClr val="374050"/>
                </a:solidFill>
                <a:latin typeface="Lucida Sans Unicode"/>
                <a:cs typeface="Lucida Sans Unicode"/>
              </a:rPr>
              <a:t> </a:t>
            </a:r>
            <a:r>
              <a:rPr sz="1350" dirty="0">
                <a:solidFill>
                  <a:srgbClr val="374050"/>
                </a:solidFill>
                <a:latin typeface="Lucida Sans Unicode"/>
                <a:cs typeface="Lucida Sans Unicode"/>
              </a:rPr>
              <a:t>to</a:t>
            </a:r>
            <a:r>
              <a:rPr sz="1350" spc="15" dirty="0">
                <a:solidFill>
                  <a:srgbClr val="374050"/>
                </a:solidFill>
                <a:latin typeface="Lucida Sans Unicode"/>
                <a:cs typeface="Lucida Sans Unicode"/>
              </a:rPr>
              <a:t> </a:t>
            </a:r>
            <a:r>
              <a:rPr sz="1350" dirty="0">
                <a:solidFill>
                  <a:srgbClr val="374050"/>
                </a:solidFill>
                <a:latin typeface="Lucida Sans Unicode"/>
                <a:cs typeface="Lucida Sans Unicode"/>
              </a:rPr>
              <a:t>power</a:t>
            </a:r>
            <a:r>
              <a:rPr sz="1350" spc="15" dirty="0">
                <a:solidFill>
                  <a:srgbClr val="374050"/>
                </a:solidFill>
                <a:latin typeface="Lucida Sans Unicode"/>
                <a:cs typeface="Lucida Sans Unicode"/>
              </a:rPr>
              <a:t> </a:t>
            </a:r>
            <a:r>
              <a:rPr sz="1350" spc="55" dirty="0">
                <a:solidFill>
                  <a:srgbClr val="374050"/>
                </a:solidFill>
                <a:latin typeface="Lucida Sans Unicode"/>
                <a:cs typeface="Lucida Sans Unicode"/>
              </a:rPr>
              <a:t>GhanaPay's</a:t>
            </a:r>
            <a:r>
              <a:rPr sz="1350" spc="15" dirty="0">
                <a:solidFill>
                  <a:srgbClr val="374050"/>
                </a:solidFill>
                <a:latin typeface="Lucida Sans Unicode"/>
                <a:cs typeface="Lucida Sans Unicode"/>
              </a:rPr>
              <a:t> </a:t>
            </a:r>
            <a:r>
              <a:rPr sz="1350" spc="-20" dirty="0">
                <a:solidFill>
                  <a:srgbClr val="374050"/>
                </a:solidFill>
                <a:latin typeface="Lucida Sans Unicode"/>
                <a:cs typeface="Lucida Sans Unicode"/>
              </a:rPr>
              <a:t>next </a:t>
            </a:r>
            <a:r>
              <a:rPr sz="1350" spc="65" dirty="0">
                <a:solidFill>
                  <a:srgbClr val="374050"/>
                </a:solidFill>
                <a:latin typeface="Lucida Sans Unicode"/>
                <a:cs typeface="Lucida Sans Unicode"/>
              </a:rPr>
              <a:t>phase</a:t>
            </a:r>
            <a:r>
              <a:rPr sz="1350" spc="-20" dirty="0">
                <a:solidFill>
                  <a:srgbClr val="374050"/>
                </a:solidFill>
                <a:latin typeface="Lucida Sans Unicode"/>
                <a:cs typeface="Lucida Sans Unicode"/>
              </a:rPr>
              <a:t> </a:t>
            </a:r>
            <a:r>
              <a:rPr sz="1350" dirty="0">
                <a:solidFill>
                  <a:srgbClr val="374050"/>
                </a:solidFill>
                <a:latin typeface="Lucida Sans Unicode"/>
                <a:cs typeface="Lucida Sans Unicode"/>
              </a:rPr>
              <a:t>of</a:t>
            </a:r>
            <a:r>
              <a:rPr sz="1350" spc="-10" dirty="0">
                <a:solidFill>
                  <a:srgbClr val="374050"/>
                </a:solidFill>
                <a:latin typeface="Lucida Sans Unicode"/>
                <a:cs typeface="Lucida Sans Unicode"/>
              </a:rPr>
              <a:t> </a:t>
            </a:r>
            <a:r>
              <a:rPr sz="1350" dirty="0">
                <a:solidFill>
                  <a:srgbClr val="374050"/>
                </a:solidFill>
                <a:latin typeface="Lucida Sans Unicode"/>
                <a:cs typeface="Lucida Sans Unicode"/>
              </a:rPr>
              <a:t>growth.</a:t>
            </a:r>
            <a:r>
              <a:rPr sz="1350" spc="-10" dirty="0">
                <a:solidFill>
                  <a:srgbClr val="374050"/>
                </a:solidFill>
                <a:latin typeface="Lucida Sans Unicode"/>
                <a:cs typeface="Lucida Sans Unicode"/>
              </a:rPr>
              <a:t> </a:t>
            </a:r>
            <a:r>
              <a:rPr sz="1350" dirty="0">
                <a:solidFill>
                  <a:srgbClr val="374050"/>
                </a:solidFill>
                <a:latin typeface="Lucida Sans Unicode"/>
                <a:cs typeface="Lucida Sans Unicode"/>
              </a:rPr>
              <a:t>Our</a:t>
            </a:r>
            <a:r>
              <a:rPr sz="1350" spc="-10" dirty="0">
                <a:solidFill>
                  <a:srgbClr val="374050"/>
                </a:solidFill>
                <a:latin typeface="Lucida Sans Unicode"/>
                <a:cs typeface="Lucida Sans Unicode"/>
              </a:rPr>
              <a:t> </a:t>
            </a:r>
            <a:r>
              <a:rPr sz="1350" dirty="0">
                <a:solidFill>
                  <a:srgbClr val="374050"/>
                </a:solidFill>
                <a:latin typeface="Lucida Sans Unicode"/>
                <a:cs typeface="Lucida Sans Unicode"/>
              </a:rPr>
              <a:t>analysis</a:t>
            </a:r>
            <a:r>
              <a:rPr sz="1350" spc="-10" dirty="0">
                <a:solidFill>
                  <a:srgbClr val="374050"/>
                </a:solidFill>
                <a:latin typeface="Lucida Sans Unicode"/>
                <a:cs typeface="Lucida Sans Unicode"/>
              </a:rPr>
              <a:t> </a:t>
            </a:r>
            <a:r>
              <a:rPr sz="1350" dirty="0">
                <a:solidFill>
                  <a:srgbClr val="374050"/>
                </a:solidFill>
                <a:latin typeface="Lucida Sans Unicode"/>
                <a:cs typeface="Lucida Sans Unicode"/>
              </a:rPr>
              <a:t>shows</a:t>
            </a:r>
            <a:r>
              <a:rPr sz="1350" spc="-10" dirty="0">
                <a:solidFill>
                  <a:srgbClr val="374050"/>
                </a:solidFill>
                <a:latin typeface="Lucida Sans Unicode"/>
                <a:cs typeface="Lucida Sans Unicode"/>
              </a:rPr>
              <a:t> </a:t>
            </a:r>
            <a:r>
              <a:rPr sz="1350" dirty="0">
                <a:solidFill>
                  <a:srgbClr val="374050"/>
                </a:solidFill>
                <a:latin typeface="Lucida Sans Unicode"/>
                <a:cs typeface="Lucida Sans Unicode"/>
              </a:rPr>
              <a:t>that</a:t>
            </a:r>
            <a:r>
              <a:rPr sz="1350" spc="-10" dirty="0">
                <a:solidFill>
                  <a:srgbClr val="374050"/>
                </a:solidFill>
                <a:latin typeface="Lucida Sans Unicode"/>
                <a:cs typeface="Lucida Sans Unicode"/>
              </a:rPr>
              <a:t> </a:t>
            </a:r>
            <a:r>
              <a:rPr sz="1350" dirty="0">
                <a:solidFill>
                  <a:srgbClr val="374050"/>
                </a:solidFill>
                <a:latin typeface="Lucida Sans Unicode"/>
                <a:cs typeface="Lucida Sans Unicode"/>
              </a:rPr>
              <a:t>with</a:t>
            </a:r>
            <a:r>
              <a:rPr sz="1350" spc="-10" dirty="0">
                <a:solidFill>
                  <a:srgbClr val="374050"/>
                </a:solidFill>
                <a:latin typeface="Lucida Sans Unicode"/>
                <a:cs typeface="Lucida Sans Unicode"/>
              </a:rPr>
              <a:t> </a:t>
            </a:r>
            <a:r>
              <a:rPr sz="1350" dirty="0">
                <a:solidFill>
                  <a:srgbClr val="374050"/>
                </a:solidFill>
                <a:latin typeface="Lucida Sans Unicode"/>
                <a:cs typeface="Lucida Sans Unicode"/>
              </a:rPr>
              <a:t>the</a:t>
            </a:r>
            <a:r>
              <a:rPr sz="1350" spc="-10" dirty="0">
                <a:solidFill>
                  <a:srgbClr val="374050"/>
                </a:solidFill>
                <a:latin typeface="Lucida Sans Unicode"/>
                <a:cs typeface="Lucida Sans Unicode"/>
              </a:rPr>
              <a:t> </a:t>
            </a:r>
            <a:r>
              <a:rPr sz="1350" dirty="0">
                <a:solidFill>
                  <a:srgbClr val="374050"/>
                </a:solidFill>
                <a:latin typeface="Lucida Sans Unicode"/>
                <a:cs typeface="Lucida Sans Unicode"/>
              </a:rPr>
              <a:t>right</a:t>
            </a:r>
            <a:r>
              <a:rPr sz="1350" spc="-10" dirty="0">
                <a:solidFill>
                  <a:srgbClr val="374050"/>
                </a:solidFill>
                <a:latin typeface="Lucida Sans Unicode"/>
                <a:cs typeface="Lucida Sans Unicode"/>
              </a:rPr>
              <a:t> </a:t>
            </a:r>
            <a:r>
              <a:rPr sz="1350" spc="50" dirty="0">
                <a:solidFill>
                  <a:srgbClr val="374050"/>
                </a:solidFill>
                <a:latin typeface="Lucida Sans Unicode"/>
                <a:cs typeface="Lucida Sans Unicode"/>
              </a:rPr>
              <a:t>analytical</a:t>
            </a:r>
            <a:r>
              <a:rPr sz="1350" spc="-5" dirty="0">
                <a:solidFill>
                  <a:srgbClr val="374050"/>
                </a:solidFill>
                <a:latin typeface="Lucida Sans Unicode"/>
                <a:cs typeface="Lucida Sans Unicode"/>
              </a:rPr>
              <a:t> </a:t>
            </a:r>
            <a:r>
              <a:rPr sz="1350" spc="-10" dirty="0">
                <a:solidFill>
                  <a:srgbClr val="374050"/>
                </a:solidFill>
                <a:latin typeface="Lucida Sans Unicode"/>
                <a:cs typeface="Lucida Sans Unicode"/>
              </a:rPr>
              <a:t>capabilities, </a:t>
            </a:r>
            <a:r>
              <a:rPr sz="1350" spc="80" dirty="0">
                <a:solidFill>
                  <a:srgbClr val="374050"/>
                </a:solidFill>
                <a:latin typeface="Lucida Sans Unicode"/>
                <a:cs typeface="Lucida Sans Unicode"/>
              </a:rPr>
              <a:t>GhanaPay</a:t>
            </a:r>
            <a:r>
              <a:rPr sz="1350" spc="-35" dirty="0">
                <a:solidFill>
                  <a:srgbClr val="374050"/>
                </a:solidFill>
                <a:latin typeface="Lucida Sans Unicode"/>
                <a:cs typeface="Lucida Sans Unicode"/>
              </a:rPr>
              <a:t> </a:t>
            </a:r>
            <a:r>
              <a:rPr sz="1350" spc="-20" dirty="0">
                <a:solidFill>
                  <a:srgbClr val="374050"/>
                </a:solidFill>
                <a:latin typeface="Lucida Sans Unicode"/>
                <a:cs typeface="Lucida Sans Unicode"/>
              </a:rPr>
              <a:t>can:</a:t>
            </a:r>
            <a:endParaRPr sz="1350">
              <a:latin typeface="Lucida Sans Unicode"/>
              <a:cs typeface="Lucida Sans Unicode"/>
            </a:endParaRPr>
          </a:p>
        </p:txBody>
      </p:sp>
      <p:grpSp>
        <p:nvGrpSpPr>
          <p:cNvPr id="12" name="object 12"/>
          <p:cNvGrpSpPr/>
          <p:nvPr/>
        </p:nvGrpSpPr>
        <p:grpSpPr>
          <a:xfrm>
            <a:off x="914399" y="2552699"/>
            <a:ext cx="228600" cy="2876550"/>
            <a:chOff x="914399" y="2552699"/>
            <a:chExt cx="228600" cy="2876550"/>
          </a:xfrm>
        </p:grpSpPr>
        <p:pic>
          <p:nvPicPr>
            <p:cNvPr id="13" name="object 13"/>
            <p:cNvPicPr/>
            <p:nvPr/>
          </p:nvPicPr>
          <p:blipFill>
            <a:blip r:embed="rId4" cstate="print"/>
            <a:stretch>
              <a:fillRect/>
            </a:stretch>
          </p:blipFill>
          <p:spPr>
            <a:xfrm>
              <a:off x="914399" y="2552699"/>
              <a:ext cx="152399" cy="152399"/>
            </a:xfrm>
            <a:prstGeom prst="rect">
              <a:avLst/>
            </a:prstGeom>
          </p:spPr>
        </p:pic>
        <p:pic>
          <p:nvPicPr>
            <p:cNvPr id="14" name="object 14"/>
            <p:cNvPicPr/>
            <p:nvPr/>
          </p:nvPicPr>
          <p:blipFill>
            <a:blip r:embed="rId4" cstate="print"/>
            <a:stretch>
              <a:fillRect/>
            </a:stretch>
          </p:blipFill>
          <p:spPr>
            <a:xfrm>
              <a:off x="914399" y="2914649"/>
              <a:ext cx="152399" cy="152399"/>
            </a:xfrm>
            <a:prstGeom prst="rect">
              <a:avLst/>
            </a:prstGeom>
          </p:spPr>
        </p:pic>
        <p:pic>
          <p:nvPicPr>
            <p:cNvPr id="15" name="object 15"/>
            <p:cNvPicPr/>
            <p:nvPr/>
          </p:nvPicPr>
          <p:blipFill>
            <a:blip r:embed="rId4" cstate="print"/>
            <a:stretch>
              <a:fillRect/>
            </a:stretch>
          </p:blipFill>
          <p:spPr>
            <a:xfrm>
              <a:off x="914399" y="3267074"/>
              <a:ext cx="152399" cy="152399"/>
            </a:xfrm>
            <a:prstGeom prst="rect">
              <a:avLst/>
            </a:prstGeom>
          </p:spPr>
        </p:pic>
        <p:pic>
          <p:nvPicPr>
            <p:cNvPr id="16" name="object 16"/>
            <p:cNvPicPr/>
            <p:nvPr/>
          </p:nvPicPr>
          <p:blipFill>
            <a:blip r:embed="rId4" cstate="print"/>
            <a:stretch>
              <a:fillRect/>
            </a:stretch>
          </p:blipFill>
          <p:spPr>
            <a:xfrm>
              <a:off x="914399" y="3629024"/>
              <a:ext cx="152399" cy="152399"/>
            </a:xfrm>
            <a:prstGeom prst="rect">
              <a:avLst/>
            </a:prstGeom>
          </p:spPr>
        </p:pic>
        <p:pic>
          <p:nvPicPr>
            <p:cNvPr id="17" name="object 17"/>
            <p:cNvPicPr/>
            <p:nvPr/>
          </p:nvPicPr>
          <p:blipFill>
            <a:blip r:embed="rId5" cstate="print"/>
            <a:stretch>
              <a:fillRect/>
            </a:stretch>
          </p:blipFill>
          <p:spPr>
            <a:xfrm>
              <a:off x="914399" y="4552949"/>
              <a:ext cx="228600" cy="228599"/>
            </a:xfrm>
            <a:prstGeom prst="rect">
              <a:avLst/>
            </a:prstGeom>
          </p:spPr>
        </p:pic>
        <p:pic>
          <p:nvPicPr>
            <p:cNvPr id="18" name="object 18"/>
            <p:cNvPicPr/>
            <p:nvPr/>
          </p:nvPicPr>
          <p:blipFill>
            <a:blip r:embed="rId5" cstate="print"/>
            <a:stretch>
              <a:fillRect/>
            </a:stretch>
          </p:blipFill>
          <p:spPr>
            <a:xfrm>
              <a:off x="914399" y="4876799"/>
              <a:ext cx="228600" cy="228599"/>
            </a:xfrm>
            <a:prstGeom prst="rect">
              <a:avLst/>
            </a:prstGeom>
          </p:spPr>
        </p:pic>
        <p:pic>
          <p:nvPicPr>
            <p:cNvPr id="19" name="object 19"/>
            <p:cNvPicPr/>
            <p:nvPr/>
          </p:nvPicPr>
          <p:blipFill>
            <a:blip r:embed="rId5" cstate="print"/>
            <a:stretch>
              <a:fillRect/>
            </a:stretch>
          </p:blipFill>
          <p:spPr>
            <a:xfrm>
              <a:off x="914399" y="5200649"/>
              <a:ext cx="228600" cy="228599"/>
            </a:xfrm>
            <a:prstGeom prst="rect">
              <a:avLst/>
            </a:prstGeom>
          </p:spPr>
        </p:pic>
      </p:grpSp>
      <p:sp>
        <p:nvSpPr>
          <p:cNvPr id="20" name="object 20"/>
          <p:cNvSpPr txBox="1"/>
          <p:nvPr/>
        </p:nvSpPr>
        <p:spPr>
          <a:xfrm>
            <a:off x="1168399" y="2520950"/>
            <a:ext cx="5062855" cy="128460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374050"/>
                </a:solidFill>
                <a:latin typeface="Lucida Sans Unicode"/>
                <a:cs typeface="Lucida Sans Unicode"/>
              </a:rPr>
              <a:t>Unlock</a:t>
            </a:r>
            <a:r>
              <a:rPr sz="1200" spc="30" dirty="0">
                <a:solidFill>
                  <a:srgbClr val="374050"/>
                </a:solidFill>
                <a:latin typeface="Lucida Sans Unicode"/>
                <a:cs typeface="Lucida Sans Unicode"/>
              </a:rPr>
              <a:t> </a:t>
            </a:r>
            <a:r>
              <a:rPr sz="1200" dirty="0">
                <a:solidFill>
                  <a:srgbClr val="374050"/>
                </a:solidFill>
                <a:latin typeface="Lucida Sans Unicode"/>
                <a:cs typeface="Lucida Sans Unicode"/>
              </a:rPr>
              <a:t>hidden</a:t>
            </a:r>
            <a:r>
              <a:rPr sz="1200" spc="30" dirty="0">
                <a:solidFill>
                  <a:srgbClr val="374050"/>
                </a:solidFill>
                <a:latin typeface="Lucida Sans Unicode"/>
                <a:cs typeface="Lucida Sans Unicode"/>
              </a:rPr>
              <a:t> </a:t>
            </a:r>
            <a:r>
              <a:rPr sz="1200" dirty="0">
                <a:solidFill>
                  <a:srgbClr val="374050"/>
                </a:solidFill>
                <a:latin typeface="Lucida Sans Unicode"/>
                <a:cs typeface="Lucida Sans Unicode"/>
              </a:rPr>
              <a:t>revenue</a:t>
            </a:r>
            <a:r>
              <a:rPr sz="1200" spc="35" dirty="0">
                <a:solidFill>
                  <a:srgbClr val="374050"/>
                </a:solidFill>
                <a:latin typeface="Lucida Sans Unicode"/>
                <a:cs typeface="Lucida Sans Unicode"/>
              </a:rPr>
              <a:t> </a:t>
            </a:r>
            <a:r>
              <a:rPr sz="1200" dirty="0">
                <a:solidFill>
                  <a:srgbClr val="374050"/>
                </a:solidFill>
                <a:latin typeface="Lucida Sans Unicode"/>
                <a:cs typeface="Lucida Sans Unicode"/>
              </a:rPr>
              <a:t>opportunities</a:t>
            </a:r>
            <a:r>
              <a:rPr sz="1200" spc="30" dirty="0">
                <a:solidFill>
                  <a:srgbClr val="374050"/>
                </a:solidFill>
                <a:latin typeface="Lucida Sans Unicode"/>
                <a:cs typeface="Lucida Sans Unicode"/>
              </a:rPr>
              <a:t> </a:t>
            </a:r>
            <a:r>
              <a:rPr sz="1200" dirty="0">
                <a:solidFill>
                  <a:srgbClr val="374050"/>
                </a:solidFill>
                <a:latin typeface="Lucida Sans Unicode"/>
                <a:cs typeface="Lucida Sans Unicode"/>
              </a:rPr>
              <a:t>worth</a:t>
            </a:r>
            <a:r>
              <a:rPr sz="1200" spc="35" dirty="0">
                <a:solidFill>
                  <a:srgbClr val="374050"/>
                </a:solidFill>
                <a:latin typeface="Lucida Sans Unicode"/>
                <a:cs typeface="Lucida Sans Unicode"/>
              </a:rPr>
              <a:t> </a:t>
            </a:r>
            <a:r>
              <a:rPr sz="1200" spc="-155" dirty="0">
                <a:solidFill>
                  <a:srgbClr val="374050"/>
                </a:solidFill>
                <a:latin typeface="Lucida Sans Unicode"/>
                <a:cs typeface="Lucida Sans Unicode"/>
              </a:rPr>
              <a:t>10-</a:t>
            </a:r>
            <a:r>
              <a:rPr sz="1200" spc="-105" dirty="0">
                <a:solidFill>
                  <a:srgbClr val="374050"/>
                </a:solidFill>
                <a:latin typeface="Lucida Sans Unicode"/>
                <a:cs typeface="Lucida Sans Unicode"/>
              </a:rPr>
              <a:t>15%</a:t>
            </a:r>
            <a:r>
              <a:rPr sz="1200" spc="30" dirty="0">
                <a:solidFill>
                  <a:srgbClr val="374050"/>
                </a:solidFill>
                <a:latin typeface="Lucida Sans Unicode"/>
                <a:cs typeface="Lucida Sans Unicode"/>
              </a:rPr>
              <a:t> </a:t>
            </a:r>
            <a:r>
              <a:rPr sz="1200" dirty="0">
                <a:solidFill>
                  <a:srgbClr val="374050"/>
                </a:solidFill>
                <a:latin typeface="Lucida Sans Unicode"/>
                <a:cs typeface="Lucida Sans Unicode"/>
              </a:rPr>
              <a:t>of</a:t>
            </a:r>
            <a:r>
              <a:rPr sz="1200" spc="30" dirty="0">
                <a:solidFill>
                  <a:srgbClr val="374050"/>
                </a:solidFill>
                <a:latin typeface="Lucida Sans Unicode"/>
                <a:cs typeface="Lucida Sans Unicode"/>
              </a:rPr>
              <a:t> </a:t>
            </a:r>
            <a:r>
              <a:rPr sz="1200" dirty="0">
                <a:solidFill>
                  <a:srgbClr val="374050"/>
                </a:solidFill>
                <a:latin typeface="Lucida Sans Unicode"/>
                <a:cs typeface="Lucida Sans Unicode"/>
              </a:rPr>
              <a:t>current</a:t>
            </a:r>
            <a:r>
              <a:rPr sz="1200" spc="35" dirty="0">
                <a:solidFill>
                  <a:srgbClr val="374050"/>
                </a:solidFill>
                <a:latin typeface="Lucida Sans Unicode"/>
                <a:cs typeface="Lucida Sans Unicode"/>
              </a:rPr>
              <a:t> </a:t>
            </a:r>
            <a:r>
              <a:rPr sz="1200" spc="-10" dirty="0">
                <a:solidFill>
                  <a:srgbClr val="374050"/>
                </a:solidFill>
                <a:latin typeface="Lucida Sans Unicode"/>
                <a:cs typeface="Lucida Sans Unicode"/>
              </a:rPr>
              <a:t>value</a:t>
            </a:r>
            <a:endParaRPr sz="1200">
              <a:latin typeface="Lucida Sans Unicode"/>
              <a:cs typeface="Lucida Sans Unicode"/>
            </a:endParaRPr>
          </a:p>
          <a:p>
            <a:pPr marL="12700" marR="898525">
              <a:lnSpc>
                <a:spcPct val="192700"/>
              </a:lnSpc>
              <a:spcBef>
                <a:spcPts val="75"/>
              </a:spcBef>
            </a:pPr>
            <a:r>
              <a:rPr sz="1200" spc="50" dirty="0">
                <a:solidFill>
                  <a:srgbClr val="374050"/>
                </a:solidFill>
                <a:latin typeface="Lucida Sans Unicode"/>
                <a:cs typeface="Lucida Sans Unicode"/>
              </a:rPr>
              <a:t>Reduce</a:t>
            </a:r>
            <a:r>
              <a:rPr sz="1200" spc="65" dirty="0">
                <a:solidFill>
                  <a:srgbClr val="374050"/>
                </a:solidFill>
                <a:latin typeface="Lucida Sans Unicode"/>
                <a:cs typeface="Lucida Sans Unicode"/>
              </a:rPr>
              <a:t> </a:t>
            </a:r>
            <a:r>
              <a:rPr sz="1200" dirty="0">
                <a:solidFill>
                  <a:srgbClr val="374050"/>
                </a:solidFill>
                <a:latin typeface="Lucida Sans Unicode"/>
                <a:cs typeface="Lucida Sans Unicode"/>
              </a:rPr>
              <a:t>customer</a:t>
            </a:r>
            <a:r>
              <a:rPr sz="1200" spc="65" dirty="0">
                <a:solidFill>
                  <a:srgbClr val="374050"/>
                </a:solidFill>
                <a:latin typeface="Lucida Sans Unicode"/>
                <a:cs typeface="Lucida Sans Unicode"/>
              </a:rPr>
              <a:t> </a:t>
            </a:r>
            <a:r>
              <a:rPr sz="1200" dirty="0">
                <a:solidFill>
                  <a:srgbClr val="374050"/>
                </a:solidFill>
                <a:latin typeface="Lucida Sans Unicode"/>
                <a:cs typeface="Lucida Sans Unicode"/>
              </a:rPr>
              <a:t>churn</a:t>
            </a:r>
            <a:r>
              <a:rPr sz="1200" spc="65" dirty="0">
                <a:solidFill>
                  <a:srgbClr val="374050"/>
                </a:solidFill>
                <a:latin typeface="Lucida Sans Unicode"/>
                <a:cs typeface="Lucida Sans Unicode"/>
              </a:rPr>
              <a:t> </a:t>
            </a:r>
            <a:r>
              <a:rPr sz="1200" spc="55" dirty="0">
                <a:solidFill>
                  <a:srgbClr val="374050"/>
                </a:solidFill>
                <a:latin typeface="Lucida Sans Unicode"/>
                <a:cs typeface="Lucida Sans Unicode"/>
              </a:rPr>
              <a:t>by</a:t>
            </a:r>
            <a:r>
              <a:rPr sz="1200" spc="70" dirty="0">
                <a:solidFill>
                  <a:srgbClr val="374050"/>
                </a:solidFill>
                <a:latin typeface="Lucida Sans Unicode"/>
                <a:cs typeface="Lucida Sans Unicode"/>
              </a:rPr>
              <a:t> </a:t>
            </a:r>
            <a:r>
              <a:rPr sz="1200" dirty="0">
                <a:solidFill>
                  <a:srgbClr val="374050"/>
                </a:solidFill>
                <a:latin typeface="Lucida Sans Unicode"/>
                <a:cs typeface="Lucida Sans Unicode"/>
              </a:rPr>
              <a:t>targeting</a:t>
            </a:r>
            <a:r>
              <a:rPr sz="1200" spc="65" dirty="0">
                <a:solidFill>
                  <a:srgbClr val="374050"/>
                </a:solidFill>
                <a:latin typeface="Lucida Sans Unicode"/>
                <a:cs typeface="Lucida Sans Unicode"/>
              </a:rPr>
              <a:t> </a:t>
            </a:r>
            <a:r>
              <a:rPr sz="1200" dirty="0">
                <a:solidFill>
                  <a:srgbClr val="374050"/>
                </a:solidFill>
                <a:latin typeface="Lucida Sans Unicode"/>
                <a:cs typeface="Lucida Sans Unicode"/>
              </a:rPr>
              <a:t>at-</a:t>
            </a:r>
            <a:r>
              <a:rPr sz="1200" spc="-50" dirty="0">
                <a:solidFill>
                  <a:srgbClr val="374050"/>
                </a:solidFill>
                <a:latin typeface="Lucida Sans Unicode"/>
                <a:cs typeface="Lucida Sans Unicode"/>
              </a:rPr>
              <a:t>risk</a:t>
            </a:r>
            <a:r>
              <a:rPr sz="1200" spc="65" dirty="0">
                <a:solidFill>
                  <a:srgbClr val="374050"/>
                </a:solidFill>
                <a:latin typeface="Lucida Sans Unicode"/>
                <a:cs typeface="Lucida Sans Unicode"/>
              </a:rPr>
              <a:t> </a:t>
            </a:r>
            <a:r>
              <a:rPr sz="1200" spc="-10" dirty="0">
                <a:solidFill>
                  <a:srgbClr val="374050"/>
                </a:solidFill>
                <a:latin typeface="Lucida Sans Unicode"/>
                <a:cs typeface="Lucida Sans Unicode"/>
              </a:rPr>
              <a:t>segments </a:t>
            </a:r>
            <a:r>
              <a:rPr sz="1200" dirty="0">
                <a:solidFill>
                  <a:srgbClr val="374050"/>
                </a:solidFill>
                <a:latin typeface="Lucida Sans Unicode"/>
                <a:cs typeface="Lucida Sans Unicode"/>
              </a:rPr>
              <a:t>Optimize</a:t>
            </a:r>
            <a:r>
              <a:rPr sz="1200" spc="-10" dirty="0">
                <a:solidFill>
                  <a:srgbClr val="374050"/>
                </a:solidFill>
                <a:latin typeface="Lucida Sans Unicode"/>
                <a:cs typeface="Lucida Sans Unicode"/>
              </a:rPr>
              <a:t> </a:t>
            </a:r>
            <a:r>
              <a:rPr sz="1200" spc="55" dirty="0">
                <a:solidFill>
                  <a:srgbClr val="374050"/>
                </a:solidFill>
                <a:latin typeface="Lucida Sans Unicode"/>
                <a:cs typeface="Lucida Sans Unicode"/>
              </a:rPr>
              <a:t>agent</a:t>
            </a:r>
            <a:r>
              <a:rPr sz="1200" spc="-5" dirty="0">
                <a:solidFill>
                  <a:srgbClr val="374050"/>
                </a:solidFill>
                <a:latin typeface="Lucida Sans Unicode"/>
                <a:cs typeface="Lucida Sans Unicode"/>
              </a:rPr>
              <a:t> </a:t>
            </a:r>
            <a:r>
              <a:rPr sz="1200" dirty="0">
                <a:solidFill>
                  <a:srgbClr val="374050"/>
                </a:solidFill>
                <a:latin typeface="Lucida Sans Unicode"/>
                <a:cs typeface="Lucida Sans Unicode"/>
              </a:rPr>
              <a:t>networks</a:t>
            </a:r>
            <a:r>
              <a:rPr sz="1200" spc="-5" dirty="0">
                <a:solidFill>
                  <a:srgbClr val="374050"/>
                </a:solidFill>
                <a:latin typeface="Lucida Sans Unicode"/>
                <a:cs typeface="Lucida Sans Unicode"/>
              </a:rPr>
              <a:t> </a:t>
            </a:r>
            <a:r>
              <a:rPr sz="1200" spc="-20" dirty="0">
                <a:solidFill>
                  <a:srgbClr val="374050"/>
                </a:solidFill>
                <a:latin typeface="Lucida Sans Unicode"/>
                <a:cs typeface="Lucida Sans Unicode"/>
              </a:rPr>
              <a:t>for</a:t>
            </a:r>
            <a:r>
              <a:rPr sz="1200" spc="-5" dirty="0">
                <a:solidFill>
                  <a:srgbClr val="374050"/>
                </a:solidFill>
                <a:latin typeface="Lucida Sans Unicode"/>
                <a:cs typeface="Lucida Sans Unicode"/>
              </a:rPr>
              <a:t> </a:t>
            </a:r>
            <a:r>
              <a:rPr sz="1200" dirty="0">
                <a:solidFill>
                  <a:srgbClr val="374050"/>
                </a:solidFill>
                <a:latin typeface="Lucida Sans Unicode"/>
                <a:cs typeface="Lucida Sans Unicode"/>
              </a:rPr>
              <a:t>maximum</a:t>
            </a:r>
            <a:r>
              <a:rPr sz="1200" spc="-5" dirty="0">
                <a:solidFill>
                  <a:srgbClr val="374050"/>
                </a:solidFill>
                <a:latin typeface="Lucida Sans Unicode"/>
                <a:cs typeface="Lucida Sans Unicode"/>
              </a:rPr>
              <a:t> </a:t>
            </a:r>
            <a:r>
              <a:rPr sz="1200" spc="-10" dirty="0">
                <a:solidFill>
                  <a:srgbClr val="374050"/>
                </a:solidFill>
                <a:latin typeface="Lucida Sans Unicode"/>
                <a:cs typeface="Lucida Sans Unicode"/>
              </a:rPr>
              <a:t>efficiency</a:t>
            </a:r>
            <a:endParaRPr sz="1200">
              <a:latin typeface="Lucida Sans Unicode"/>
              <a:cs typeface="Lucida Sans Unicode"/>
            </a:endParaRPr>
          </a:p>
          <a:p>
            <a:pPr marL="12700">
              <a:lnSpc>
                <a:spcPct val="100000"/>
              </a:lnSpc>
              <a:spcBef>
                <a:spcPts val="1410"/>
              </a:spcBef>
            </a:pPr>
            <a:r>
              <a:rPr sz="1200" dirty="0">
                <a:solidFill>
                  <a:srgbClr val="374050"/>
                </a:solidFill>
                <a:latin typeface="Lucida Sans Unicode"/>
                <a:cs typeface="Lucida Sans Unicode"/>
              </a:rPr>
              <a:t>Gain</a:t>
            </a:r>
            <a:r>
              <a:rPr sz="1200" spc="60" dirty="0">
                <a:solidFill>
                  <a:srgbClr val="374050"/>
                </a:solidFill>
                <a:latin typeface="Lucida Sans Unicode"/>
                <a:cs typeface="Lucida Sans Unicode"/>
              </a:rPr>
              <a:t> </a:t>
            </a:r>
            <a:r>
              <a:rPr sz="1200" dirty="0">
                <a:solidFill>
                  <a:srgbClr val="374050"/>
                </a:solidFill>
                <a:latin typeface="Lucida Sans Unicode"/>
                <a:cs typeface="Lucida Sans Unicode"/>
              </a:rPr>
              <a:t>competitive</a:t>
            </a:r>
            <a:r>
              <a:rPr sz="1200" spc="60" dirty="0">
                <a:solidFill>
                  <a:srgbClr val="374050"/>
                </a:solidFill>
                <a:latin typeface="Lucida Sans Unicode"/>
                <a:cs typeface="Lucida Sans Unicode"/>
              </a:rPr>
              <a:t> </a:t>
            </a:r>
            <a:r>
              <a:rPr sz="1200" spc="65" dirty="0">
                <a:solidFill>
                  <a:srgbClr val="374050"/>
                </a:solidFill>
                <a:latin typeface="Lucida Sans Unicode"/>
                <a:cs typeface="Lucida Sans Unicode"/>
              </a:rPr>
              <a:t>edge</a:t>
            </a:r>
            <a:r>
              <a:rPr sz="1200" spc="60" dirty="0">
                <a:solidFill>
                  <a:srgbClr val="374050"/>
                </a:solidFill>
                <a:latin typeface="Lucida Sans Unicode"/>
                <a:cs typeface="Lucida Sans Unicode"/>
              </a:rPr>
              <a:t> </a:t>
            </a:r>
            <a:r>
              <a:rPr sz="1200" spc="-10" dirty="0">
                <a:solidFill>
                  <a:srgbClr val="374050"/>
                </a:solidFill>
                <a:latin typeface="Lucida Sans Unicode"/>
                <a:cs typeface="Lucida Sans Unicode"/>
              </a:rPr>
              <a:t>in</a:t>
            </a:r>
            <a:r>
              <a:rPr sz="1200" spc="60" dirty="0">
                <a:solidFill>
                  <a:srgbClr val="374050"/>
                </a:solidFill>
                <a:latin typeface="Lucida Sans Unicode"/>
                <a:cs typeface="Lucida Sans Unicode"/>
              </a:rPr>
              <a:t> </a:t>
            </a:r>
            <a:r>
              <a:rPr sz="1200" spc="45" dirty="0">
                <a:solidFill>
                  <a:srgbClr val="374050"/>
                </a:solidFill>
                <a:latin typeface="Lucida Sans Unicode"/>
                <a:cs typeface="Lucida Sans Unicode"/>
              </a:rPr>
              <a:t>Ghana's</a:t>
            </a:r>
            <a:r>
              <a:rPr sz="1200" spc="60" dirty="0">
                <a:solidFill>
                  <a:srgbClr val="374050"/>
                </a:solidFill>
                <a:latin typeface="Lucida Sans Unicode"/>
                <a:cs typeface="Lucida Sans Unicode"/>
              </a:rPr>
              <a:t> </a:t>
            </a:r>
            <a:r>
              <a:rPr sz="1200" dirty="0">
                <a:solidFill>
                  <a:srgbClr val="374050"/>
                </a:solidFill>
                <a:latin typeface="Lucida Sans Unicode"/>
                <a:cs typeface="Lucida Sans Unicode"/>
              </a:rPr>
              <a:t>rapidly</a:t>
            </a:r>
            <a:r>
              <a:rPr sz="1200" spc="60" dirty="0">
                <a:solidFill>
                  <a:srgbClr val="374050"/>
                </a:solidFill>
                <a:latin typeface="Lucida Sans Unicode"/>
                <a:cs typeface="Lucida Sans Unicode"/>
              </a:rPr>
              <a:t> </a:t>
            </a:r>
            <a:r>
              <a:rPr sz="1200" dirty="0">
                <a:solidFill>
                  <a:srgbClr val="374050"/>
                </a:solidFill>
                <a:latin typeface="Lucida Sans Unicode"/>
                <a:cs typeface="Lucida Sans Unicode"/>
              </a:rPr>
              <a:t>evolving</a:t>
            </a:r>
            <a:r>
              <a:rPr sz="1200" spc="60" dirty="0">
                <a:solidFill>
                  <a:srgbClr val="374050"/>
                </a:solidFill>
                <a:latin typeface="Lucida Sans Unicode"/>
                <a:cs typeface="Lucida Sans Unicode"/>
              </a:rPr>
              <a:t> </a:t>
            </a:r>
            <a:r>
              <a:rPr sz="1200" dirty="0">
                <a:solidFill>
                  <a:srgbClr val="374050"/>
                </a:solidFill>
                <a:latin typeface="Lucida Sans Unicode"/>
                <a:cs typeface="Lucida Sans Unicode"/>
              </a:rPr>
              <a:t>fintech</a:t>
            </a:r>
            <a:r>
              <a:rPr sz="1200" spc="60" dirty="0">
                <a:solidFill>
                  <a:srgbClr val="374050"/>
                </a:solidFill>
                <a:latin typeface="Lucida Sans Unicode"/>
                <a:cs typeface="Lucida Sans Unicode"/>
              </a:rPr>
              <a:t> </a:t>
            </a:r>
            <a:r>
              <a:rPr sz="1200" spc="70" dirty="0">
                <a:solidFill>
                  <a:srgbClr val="374050"/>
                </a:solidFill>
                <a:latin typeface="Lucida Sans Unicode"/>
                <a:cs typeface="Lucida Sans Unicode"/>
              </a:rPr>
              <a:t>space</a:t>
            </a:r>
            <a:endParaRPr sz="1200">
              <a:latin typeface="Lucida Sans Unicode"/>
              <a:cs typeface="Lucida Sans Unicode"/>
            </a:endParaRPr>
          </a:p>
        </p:txBody>
      </p:sp>
      <p:sp>
        <p:nvSpPr>
          <p:cNvPr id="21" name="object 21"/>
          <p:cNvSpPr txBox="1"/>
          <p:nvPr/>
        </p:nvSpPr>
        <p:spPr>
          <a:xfrm>
            <a:off x="901700" y="4130675"/>
            <a:ext cx="2613025" cy="254000"/>
          </a:xfrm>
          <a:prstGeom prst="rect">
            <a:avLst/>
          </a:prstGeom>
        </p:spPr>
        <p:txBody>
          <a:bodyPr vert="horz" wrap="square" lIns="0" tIns="12700" rIns="0" bIns="0" rtlCol="0">
            <a:spAutoFit/>
          </a:bodyPr>
          <a:lstStyle/>
          <a:p>
            <a:pPr marL="12700">
              <a:lnSpc>
                <a:spcPct val="100000"/>
              </a:lnSpc>
              <a:spcBef>
                <a:spcPts val="100"/>
              </a:spcBef>
            </a:pPr>
            <a:r>
              <a:rPr sz="1500" spc="80" dirty="0">
                <a:solidFill>
                  <a:srgbClr val="1F2937"/>
                </a:solidFill>
                <a:latin typeface="Lucida Sans Unicode"/>
                <a:cs typeface="Lucida Sans Unicode"/>
              </a:rPr>
              <a:t>Recommended</a:t>
            </a:r>
            <a:r>
              <a:rPr sz="1500" spc="-60" dirty="0">
                <a:solidFill>
                  <a:srgbClr val="1F2937"/>
                </a:solidFill>
                <a:latin typeface="Lucida Sans Unicode"/>
                <a:cs typeface="Lucida Sans Unicode"/>
              </a:rPr>
              <a:t> </a:t>
            </a:r>
            <a:r>
              <a:rPr sz="1500" spc="-45" dirty="0">
                <a:solidFill>
                  <a:srgbClr val="1F2937"/>
                </a:solidFill>
                <a:latin typeface="Lucida Sans Unicode"/>
                <a:cs typeface="Lucida Sans Unicode"/>
              </a:rPr>
              <a:t>Next</a:t>
            </a:r>
            <a:r>
              <a:rPr sz="1500" spc="-60" dirty="0">
                <a:solidFill>
                  <a:srgbClr val="1F2937"/>
                </a:solidFill>
                <a:latin typeface="Lucida Sans Unicode"/>
                <a:cs typeface="Lucida Sans Unicode"/>
              </a:rPr>
              <a:t> </a:t>
            </a:r>
            <a:r>
              <a:rPr sz="1500" spc="-10" dirty="0">
                <a:solidFill>
                  <a:srgbClr val="1F2937"/>
                </a:solidFill>
                <a:latin typeface="Lucida Sans Unicode"/>
                <a:cs typeface="Lucida Sans Unicode"/>
              </a:rPr>
              <a:t>Steps:</a:t>
            </a:r>
            <a:endParaRPr sz="1500">
              <a:latin typeface="Lucida Sans Unicode"/>
              <a:cs typeface="Lucida Sans Unicode"/>
            </a:endParaRPr>
          </a:p>
        </p:txBody>
      </p:sp>
      <p:sp>
        <p:nvSpPr>
          <p:cNvPr id="22" name="object 22"/>
          <p:cNvSpPr txBox="1"/>
          <p:nvPr/>
        </p:nvSpPr>
        <p:spPr>
          <a:xfrm>
            <a:off x="971053" y="4559300"/>
            <a:ext cx="5031105" cy="855980"/>
          </a:xfrm>
          <a:prstGeom prst="rect">
            <a:avLst/>
          </a:prstGeom>
        </p:spPr>
        <p:txBody>
          <a:bodyPr vert="horz" wrap="square" lIns="0" tIns="12700" rIns="0" bIns="0" rtlCol="0">
            <a:spAutoFit/>
          </a:bodyPr>
          <a:lstStyle/>
          <a:p>
            <a:pPr marL="285750" indent="-252729">
              <a:lnSpc>
                <a:spcPct val="100000"/>
              </a:lnSpc>
              <a:spcBef>
                <a:spcPts val="100"/>
              </a:spcBef>
              <a:buClr>
                <a:srgbClr val="FFFFFF"/>
              </a:buClr>
              <a:buAutoNum type="arabicPlain"/>
              <a:tabLst>
                <a:tab pos="285750" algn="l"/>
              </a:tabLst>
            </a:pPr>
            <a:r>
              <a:rPr sz="1200" dirty="0">
                <a:solidFill>
                  <a:srgbClr val="374050"/>
                </a:solidFill>
                <a:latin typeface="Lucida Sans Unicode"/>
                <a:cs typeface="Lucida Sans Unicode"/>
              </a:rPr>
              <a:t>Approve</a:t>
            </a:r>
            <a:r>
              <a:rPr sz="1200" spc="60" dirty="0">
                <a:solidFill>
                  <a:srgbClr val="374050"/>
                </a:solidFill>
                <a:latin typeface="Lucida Sans Unicode"/>
                <a:cs typeface="Lucida Sans Unicode"/>
              </a:rPr>
              <a:t> </a:t>
            </a:r>
            <a:r>
              <a:rPr sz="1200" dirty="0">
                <a:solidFill>
                  <a:srgbClr val="374050"/>
                </a:solidFill>
                <a:latin typeface="Lucida Sans Unicode"/>
                <a:cs typeface="Lucida Sans Unicode"/>
              </a:rPr>
              <a:t>budget</a:t>
            </a:r>
            <a:r>
              <a:rPr sz="1200" spc="60" dirty="0">
                <a:solidFill>
                  <a:srgbClr val="374050"/>
                </a:solidFill>
                <a:latin typeface="Lucida Sans Unicode"/>
                <a:cs typeface="Lucida Sans Unicode"/>
              </a:rPr>
              <a:t> </a:t>
            </a:r>
            <a:r>
              <a:rPr sz="1200" spc="-20" dirty="0">
                <a:solidFill>
                  <a:srgbClr val="374050"/>
                </a:solidFill>
                <a:latin typeface="Lucida Sans Unicode"/>
                <a:cs typeface="Lucida Sans Unicode"/>
              </a:rPr>
              <a:t>for</a:t>
            </a:r>
            <a:r>
              <a:rPr sz="1200" spc="60" dirty="0">
                <a:solidFill>
                  <a:srgbClr val="374050"/>
                </a:solidFill>
                <a:latin typeface="Lucida Sans Unicode"/>
                <a:cs typeface="Lucida Sans Unicode"/>
              </a:rPr>
              <a:t> </a:t>
            </a:r>
            <a:r>
              <a:rPr sz="1200" spc="80" dirty="0">
                <a:solidFill>
                  <a:srgbClr val="374050"/>
                </a:solidFill>
                <a:latin typeface="Lucida Sans Unicode"/>
                <a:cs typeface="Lucida Sans Unicode"/>
              </a:rPr>
              <a:t>data</a:t>
            </a:r>
            <a:r>
              <a:rPr sz="1200" spc="65" dirty="0">
                <a:solidFill>
                  <a:srgbClr val="374050"/>
                </a:solidFill>
                <a:latin typeface="Lucida Sans Unicode"/>
                <a:cs typeface="Lucida Sans Unicode"/>
              </a:rPr>
              <a:t> </a:t>
            </a:r>
            <a:r>
              <a:rPr sz="1200" dirty="0">
                <a:solidFill>
                  <a:srgbClr val="374050"/>
                </a:solidFill>
                <a:latin typeface="Lucida Sans Unicode"/>
                <a:cs typeface="Lucida Sans Unicode"/>
              </a:rPr>
              <a:t>analyst</a:t>
            </a:r>
            <a:r>
              <a:rPr sz="1200" spc="60" dirty="0">
                <a:solidFill>
                  <a:srgbClr val="374050"/>
                </a:solidFill>
                <a:latin typeface="Lucida Sans Unicode"/>
                <a:cs typeface="Lucida Sans Unicode"/>
              </a:rPr>
              <a:t> </a:t>
            </a:r>
            <a:r>
              <a:rPr sz="1200" dirty="0">
                <a:solidFill>
                  <a:srgbClr val="374050"/>
                </a:solidFill>
                <a:latin typeface="Lucida Sans Unicode"/>
                <a:cs typeface="Lucida Sans Unicode"/>
              </a:rPr>
              <a:t>position</a:t>
            </a:r>
            <a:r>
              <a:rPr sz="1200" spc="60" dirty="0">
                <a:solidFill>
                  <a:srgbClr val="374050"/>
                </a:solidFill>
                <a:latin typeface="Lucida Sans Unicode"/>
                <a:cs typeface="Lucida Sans Unicode"/>
              </a:rPr>
              <a:t> </a:t>
            </a:r>
            <a:r>
              <a:rPr sz="1200" spc="50" dirty="0">
                <a:solidFill>
                  <a:srgbClr val="374050"/>
                </a:solidFill>
                <a:latin typeface="Lucida Sans Unicode"/>
                <a:cs typeface="Lucida Sans Unicode"/>
              </a:rPr>
              <a:t>(GHS</a:t>
            </a:r>
            <a:r>
              <a:rPr sz="1200" spc="65" dirty="0">
                <a:solidFill>
                  <a:srgbClr val="374050"/>
                </a:solidFill>
                <a:latin typeface="Lucida Sans Unicode"/>
                <a:cs typeface="Lucida Sans Unicode"/>
              </a:rPr>
              <a:t> </a:t>
            </a:r>
            <a:r>
              <a:rPr sz="1200" spc="-55" dirty="0">
                <a:solidFill>
                  <a:srgbClr val="374050"/>
                </a:solidFill>
                <a:latin typeface="Lucida Sans Unicode"/>
                <a:cs typeface="Lucida Sans Unicode"/>
              </a:rPr>
              <a:t>5k-</a:t>
            </a:r>
            <a:r>
              <a:rPr sz="1200" spc="-10" dirty="0">
                <a:solidFill>
                  <a:srgbClr val="374050"/>
                </a:solidFill>
                <a:latin typeface="Lucida Sans Unicode"/>
                <a:cs typeface="Lucida Sans Unicode"/>
              </a:rPr>
              <a:t>10k/month)</a:t>
            </a:r>
            <a:endParaRPr sz="1200">
              <a:latin typeface="Lucida Sans Unicode"/>
              <a:cs typeface="Lucida Sans Unicode"/>
            </a:endParaRPr>
          </a:p>
          <a:p>
            <a:pPr marL="285750" indent="-272415">
              <a:lnSpc>
                <a:spcPct val="100000"/>
              </a:lnSpc>
              <a:spcBef>
                <a:spcPts val="1110"/>
              </a:spcBef>
              <a:buClr>
                <a:srgbClr val="FFFFFF"/>
              </a:buClr>
              <a:buAutoNum type="arabicPlain"/>
              <a:tabLst>
                <a:tab pos="285750" algn="l"/>
              </a:tabLst>
            </a:pPr>
            <a:r>
              <a:rPr sz="1200" dirty="0">
                <a:solidFill>
                  <a:srgbClr val="374050"/>
                </a:solidFill>
                <a:latin typeface="Lucida Sans Unicode"/>
                <a:cs typeface="Lucida Sans Unicode"/>
              </a:rPr>
              <a:t>Begin</a:t>
            </a:r>
            <a:r>
              <a:rPr sz="1200" spc="45" dirty="0">
                <a:solidFill>
                  <a:srgbClr val="374050"/>
                </a:solidFill>
                <a:latin typeface="Lucida Sans Unicode"/>
                <a:cs typeface="Lucida Sans Unicode"/>
              </a:rPr>
              <a:t> </a:t>
            </a:r>
            <a:r>
              <a:rPr sz="1200" dirty="0">
                <a:solidFill>
                  <a:srgbClr val="374050"/>
                </a:solidFill>
                <a:latin typeface="Lucida Sans Unicode"/>
                <a:cs typeface="Lucida Sans Unicode"/>
              </a:rPr>
              <a:t>recruitment</a:t>
            </a:r>
            <a:r>
              <a:rPr sz="1200" spc="50" dirty="0">
                <a:solidFill>
                  <a:srgbClr val="374050"/>
                </a:solidFill>
                <a:latin typeface="Lucida Sans Unicode"/>
                <a:cs typeface="Lucida Sans Unicode"/>
              </a:rPr>
              <a:t> </a:t>
            </a:r>
            <a:r>
              <a:rPr sz="1200" dirty="0">
                <a:solidFill>
                  <a:srgbClr val="374050"/>
                </a:solidFill>
                <a:latin typeface="Lucida Sans Unicode"/>
                <a:cs typeface="Lucida Sans Unicode"/>
              </a:rPr>
              <a:t>process</a:t>
            </a:r>
            <a:r>
              <a:rPr sz="1200" spc="45" dirty="0">
                <a:solidFill>
                  <a:srgbClr val="374050"/>
                </a:solidFill>
                <a:latin typeface="Lucida Sans Unicode"/>
                <a:cs typeface="Lucida Sans Unicode"/>
              </a:rPr>
              <a:t> </a:t>
            </a:r>
            <a:r>
              <a:rPr sz="1200" spc="-10" dirty="0">
                <a:solidFill>
                  <a:srgbClr val="374050"/>
                </a:solidFill>
                <a:latin typeface="Lucida Sans Unicode"/>
                <a:cs typeface="Lucida Sans Unicode"/>
              </a:rPr>
              <a:t>within</a:t>
            </a:r>
            <a:r>
              <a:rPr sz="1200" spc="50" dirty="0">
                <a:solidFill>
                  <a:srgbClr val="374050"/>
                </a:solidFill>
                <a:latin typeface="Lucida Sans Unicode"/>
                <a:cs typeface="Lucida Sans Unicode"/>
              </a:rPr>
              <a:t> </a:t>
            </a:r>
            <a:r>
              <a:rPr sz="1200" spc="-20" dirty="0">
                <a:solidFill>
                  <a:srgbClr val="374050"/>
                </a:solidFill>
                <a:latin typeface="Lucida Sans Unicode"/>
                <a:cs typeface="Lucida Sans Unicode"/>
              </a:rPr>
              <a:t>next</a:t>
            </a:r>
            <a:r>
              <a:rPr sz="1200" spc="50" dirty="0">
                <a:solidFill>
                  <a:srgbClr val="374050"/>
                </a:solidFill>
                <a:latin typeface="Lucida Sans Unicode"/>
                <a:cs typeface="Lucida Sans Unicode"/>
              </a:rPr>
              <a:t> </a:t>
            </a:r>
            <a:r>
              <a:rPr sz="1200" spc="-85" dirty="0">
                <a:solidFill>
                  <a:srgbClr val="374050"/>
                </a:solidFill>
                <a:latin typeface="Lucida Sans Unicode"/>
                <a:cs typeface="Lucida Sans Unicode"/>
              </a:rPr>
              <a:t>2</a:t>
            </a:r>
            <a:r>
              <a:rPr sz="1200" spc="45" dirty="0">
                <a:solidFill>
                  <a:srgbClr val="374050"/>
                </a:solidFill>
                <a:latin typeface="Lucida Sans Unicode"/>
                <a:cs typeface="Lucida Sans Unicode"/>
              </a:rPr>
              <a:t> </a:t>
            </a:r>
            <a:r>
              <a:rPr sz="1200" spc="-10" dirty="0">
                <a:solidFill>
                  <a:srgbClr val="374050"/>
                </a:solidFill>
                <a:latin typeface="Lucida Sans Unicode"/>
                <a:cs typeface="Lucida Sans Unicode"/>
              </a:rPr>
              <a:t>weeks</a:t>
            </a:r>
            <a:endParaRPr sz="1200">
              <a:latin typeface="Lucida Sans Unicode"/>
              <a:cs typeface="Lucida Sans Unicode"/>
            </a:endParaRPr>
          </a:p>
          <a:p>
            <a:pPr marL="285750" indent="-273050">
              <a:lnSpc>
                <a:spcPct val="100000"/>
              </a:lnSpc>
              <a:spcBef>
                <a:spcPts val="1110"/>
              </a:spcBef>
              <a:buClr>
                <a:srgbClr val="FFFFFF"/>
              </a:buClr>
              <a:buAutoNum type="arabicPlain"/>
              <a:tabLst>
                <a:tab pos="285750" algn="l"/>
              </a:tabLst>
            </a:pPr>
            <a:r>
              <a:rPr sz="1200" dirty="0">
                <a:solidFill>
                  <a:srgbClr val="374050"/>
                </a:solidFill>
                <a:latin typeface="Lucida Sans Unicode"/>
                <a:cs typeface="Lucida Sans Unicode"/>
              </a:rPr>
              <a:t>Prepare</a:t>
            </a:r>
            <a:r>
              <a:rPr sz="1200" spc="100" dirty="0">
                <a:solidFill>
                  <a:srgbClr val="374050"/>
                </a:solidFill>
                <a:latin typeface="Lucida Sans Unicode"/>
                <a:cs typeface="Lucida Sans Unicode"/>
              </a:rPr>
              <a:t> </a:t>
            </a:r>
            <a:r>
              <a:rPr sz="1200" spc="80" dirty="0">
                <a:solidFill>
                  <a:srgbClr val="374050"/>
                </a:solidFill>
                <a:latin typeface="Lucida Sans Unicode"/>
                <a:cs typeface="Lucida Sans Unicode"/>
              </a:rPr>
              <a:t>data</a:t>
            </a:r>
            <a:r>
              <a:rPr sz="1200" spc="100" dirty="0">
                <a:solidFill>
                  <a:srgbClr val="374050"/>
                </a:solidFill>
                <a:latin typeface="Lucida Sans Unicode"/>
                <a:cs typeface="Lucida Sans Unicode"/>
              </a:rPr>
              <a:t> </a:t>
            </a:r>
            <a:r>
              <a:rPr sz="1200" dirty="0">
                <a:solidFill>
                  <a:srgbClr val="374050"/>
                </a:solidFill>
                <a:latin typeface="Lucida Sans Unicode"/>
                <a:cs typeface="Lucida Sans Unicode"/>
              </a:rPr>
              <a:t>infrastructure</a:t>
            </a:r>
            <a:r>
              <a:rPr sz="1200" spc="105" dirty="0">
                <a:solidFill>
                  <a:srgbClr val="374050"/>
                </a:solidFill>
                <a:latin typeface="Lucida Sans Unicode"/>
                <a:cs typeface="Lucida Sans Unicode"/>
              </a:rPr>
              <a:t> </a:t>
            </a:r>
            <a:r>
              <a:rPr sz="1200" spc="-20" dirty="0">
                <a:solidFill>
                  <a:srgbClr val="374050"/>
                </a:solidFill>
                <a:latin typeface="Lucida Sans Unicode"/>
                <a:cs typeface="Lucida Sans Unicode"/>
              </a:rPr>
              <a:t>for</a:t>
            </a:r>
            <a:r>
              <a:rPr sz="1200" spc="100" dirty="0">
                <a:solidFill>
                  <a:srgbClr val="374050"/>
                </a:solidFill>
                <a:latin typeface="Lucida Sans Unicode"/>
                <a:cs typeface="Lucida Sans Unicode"/>
              </a:rPr>
              <a:t> </a:t>
            </a:r>
            <a:r>
              <a:rPr sz="1200" dirty="0">
                <a:solidFill>
                  <a:srgbClr val="374050"/>
                </a:solidFill>
                <a:latin typeface="Lucida Sans Unicode"/>
                <a:cs typeface="Lucida Sans Unicode"/>
              </a:rPr>
              <a:t>analytics</a:t>
            </a:r>
            <a:r>
              <a:rPr sz="1200" spc="105" dirty="0">
                <a:solidFill>
                  <a:srgbClr val="374050"/>
                </a:solidFill>
                <a:latin typeface="Lucida Sans Unicode"/>
                <a:cs typeface="Lucida Sans Unicode"/>
              </a:rPr>
              <a:t> </a:t>
            </a:r>
            <a:r>
              <a:rPr sz="1200" spc="-10" dirty="0">
                <a:solidFill>
                  <a:srgbClr val="374050"/>
                </a:solidFill>
                <a:latin typeface="Lucida Sans Unicode"/>
                <a:cs typeface="Lucida Sans Unicode"/>
              </a:rPr>
              <a:t>capabilities</a:t>
            </a:r>
            <a:endParaRPr sz="1200">
              <a:latin typeface="Lucida Sans Unicode"/>
              <a:cs typeface="Lucida Sans Unicode"/>
            </a:endParaRPr>
          </a:p>
        </p:txBody>
      </p:sp>
      <p:grpSp>
        <p:nvGrpSpPr>
          <p:cNvPr id="23" name="object 23"/>
          <p:cNvGrpSpPr/>
          <p:nvPr/>
        </p:nvGrpSpPr>
        <p:grpSpPr>
          <a:xfrm>
            <a:off x="7820023" y="1485899"/>
            <a:ext cx="3457575" cy="4152900"/>
            <a:chOff x="7820023" y="1485899"/>
            <a:chExt cx="3457575" cy="4152900"/>
          </a:xfrm>
        </p:grpSpPr>
        <p:sp>
          <p:nvSpPr>
            <p:cNvPr id="24" name="object 24"/>
            <p:cNvSpPr/>
            <p:nvPr/>
          </p:nvSpPr>
          <p:spPr>
            <a:xfrm>
              <a:off x="7820023" y="1485899"/>
              <a:ext cx="3457575" cy="2495550"/>
            </a:xfrm>
            <a:custGeom>
              <a:avLst/>
              <a:gdLst/>
              <a:ahLst/>
              <a:cxnLst/>
              <a:rect l="l" t="t" r="r" b="b"/>
              <a:pathLst>
                <a:path w="3457575" h="2495550">
                  <a:moveTo>
                    <a:pt x="3386378" y="2495549"/>
                  </a:moveTo>
                  <a:lnTo>
                    <a:pt x="71196" y="2495549"/>
                  </a:lnTo>
                  <a:lnTo>
                    <a:pt x="66241" y="2495061"/>
                  </a:lnTo>
                  <a:lnTo>
                    <a:pt x="29705" y="2479928"/>
                  </a:lnTo>
                  <a:lnTo>
                    <a:pt x="3885" y="2443887"/>
                  </a:lnTo>
                  <a:lnTo>
                    <a:pt x="0" y="2424353"/>
                  </a:lnTo>
                  <a:lnTo>
                    <a:pt x="0" y="2419349"/>
                  </a:lnTo>
                  <a:lnTo>
                    <a:pt x="0" y="71196"/>
                  </a:lnTo>
                  <a:lnTo>
                    <a:pt x="15621" y="29705"/>
                  </a:lnTo>
                  <a:lnTo>
                    <a:pt x="51661" y="3885"/>
                  </a:lnTo>
                  <a:lnTo>
                    <a:pt x="71196" y="0"/>
                  </a:lnTo>
                  <a:lnTo>
                    <a:pt x="3386378" y="0"/>
                  </a:lnTo>
                  <a:lnTo>
                    <a:pt x="3427866" y="15621"/>
                  </a:lnTo>
                  <a:lnTo>
                    <a:pt x="3453688" y="51661"/>
                  </a:lnTo>
                  <a:lnTo>
                    <a:pt x="3457574" y="71196"/>
                  </a:lnTo>
                  <a:lnTo>
                    <a:pt x="3457574" y="2424353"/>
                  </a:lnTo>
                  <a:lnTo>
                    <a:pt x="3441951" y="2465844"/>
                  </a:lnTo>
                  <a:lnTo>
                    <a:pt x="3405912" y="2491663"/>
                  </a:lnTo>
                  <a:lnTo>
                    <a:pt x="3391332" y="2495061"/>
                  </a:lnTo>
                  <a:lnTo>
                    <a:pt x="3386378" y="2495549"/>
                  </a:lnTo>
                  <a:close/>
                </a:path>
              </a:pathLst>
            </a:custGeom>
            <a:solidFill>
              <a:srgbClr val="F9FAFA"/>
            </a:solidFill>
          </p:spPr>
          <p:txBody>
            <a:bodyPr wrap="square" lIns="0" tIns="0" rIns="0" bIns="0" rtlCol="0"/>
            <a:lstStyle/>
            <a:p>
              <a:endParaRPr/>
            </a:p>
          </p:txBody>
        </p:sp>
        <p:sp>
          <p:nvSpPr>
            <p:cNvPr id="25" name="object 25"/>
            <p:cNvSpPr/>
            <p:nvPr/>
          </p:nvSpPr>
          <p:spPr>
            <a:xfrm>
              <a:off x="7820023" y="4210049"/>
              <a:ext cx="3457575" cy="1428750"/>
            </a:xfrm>
            <a:custGeom>
              <a:avLst/>
              <a:gdLst/>
              <a:ahLst/>
              <a:cxnLst/>
              <a:rect l="l" t="t" r="r" b="b"/>
              <a:pathLst>
                <a:path w="3457575" h="1428750">
                  <a:moveTo>
                    <a:pt x="3386378" y="1428749"/>
                  </a:moveTo>
                  <a:lnTo>
                    <a:pt x="71196" y="1428749"/>
                  </a:lnTo>
                  <a:lnTo>
                    <a:pt x="66241" y="1428261"/>
                  </a:lnTo>
                  <a:lnTo>
                    <a:pt x="29705" y="1413127"/>
                  </a:lnTo>
                  <a:lnTo>
                    <a:pt x="3885" y="1377087"/>
                  </a:lnTo>
                  <a:lnTo>
                    <a:pt x="0" y="1357553"/>
                  </a:lnTo>
                  <a:lnTo>
                    <a:pt x="0" y="1352549"/>
                  </a:lnTo>
                  <a:lnTo>
                    <a:pt x="0" y="71196"/>
                  </a:lnTo>
                  <a:lnTo>
                    <a:pt x="15621" y="29705"/>
                  </a:lnTo>
                  <a:lnTo>
                    <a:pt x="51661" y="3885"/>
                  </a:lnTo>
                  <a:lnTo>
                    <a:pt x="71196" y="0"/>
                  </a:lnTo>
                  <a:lnTo>
                    <a:pt x="3386378" y="0"/>
                  </a:lnTo>
                  <a:lnTo>
                    <a:pt x="3427866" y="15621"/>
                  </a:lnTo>
                  <a:lnTo>
                    <a:pt x="3453688" y="51661"/>
                  </a:lnTo>
                  <a:lnTo>
                    <a:pt x="3457574" y="71196"/>
                  </a:lnTo>
                  <a:lnTo>
                    <a:pt x="3457574" y="1357553"/>
                  </a:lnTo>
                  <a:lnTo>
                    <a:pt x="3441951" y="1399043"/>
                  </a:lnTo>
                  <a:lnTo>
                    <a:pt x="3405912" y="1424862"/>
                  </a:lnTo>
                  <a:lnTo>
                    <a:pt x="3391332" y="1428261"/>
                  </a:lnTo>
                  <a:lnTo>
                    <a:pt x="3386378" y="1428749"/>
                  </a:lnTo>
                  <a:close/>
                </a:path>
              </a:pathLst>
            </a:custGeom>
            <a:solidFill>
              <a:srgbClr val="EFF5FF"/>
            </a:solidFill>
          </p:spPr>
          <p:txBody>
            <a:bodyPr wrap="square" lIns="0" tIns="0" rIns="0" bIns="0" rtlCol="0"/>
            <a:lstStyle/>
            <a:p>
              <a:endParaRPr/>
            </a:p>
          </p:txBody>
        </p:sp>
      </p:grpSp>
      <p:sp>
        <p:nvSpPr>
          <p:cNvPr id="26" name="object 26"/>
          <p:cNvSpPr txBox="1"/>
          <p:nvPr/>
        </p:nvSpPr>
        <p:spPr>
          <a:xfrm>
            <a:off x="8253809" y="1720850"/>
            <a:ext cx="2593340" cy="208279"/>
          </a:xfrm>
          <a:prstGeom prst="rect">
            <a:avLst/>
          </a:prstGeom>
        </p:spPr>
        <p:txBody>
          <a:bodyPr vert="horz" wrap="square" lIns="0" tIns="12700" rIns="0" bIns="0" rtlCol="0">
            <a:spAutoFit/>
          </a:bodyPr>
          <a:lstStyle/>
          <a:p>
            <a:pPr marL="12700">
              <a:lnSpc>
                <a:spcPct val="100000"/>
              </a:lnSpc>
              <a:spcBef>
                <a:spcPts val="100"/>
              </a:spcBef>
            </a:pPr>
            <a:r>
              <a:rPr sz="1200" spc="-20" dirty="0">
                <a:solidFill>
                  <a:srgbClr val="2562EB"/>
                </a:solidFill>
                <a:latin typeface="Lucida Sans Unicode"/>
                <a:cs typeface="Lucida Sans Unicode"/>
              </a:rPr>
              <a:t>Let's </a:t>
            </a:r>
            <a:r>
              <a:rPr sz="1200" dirty="0">
                <a:solidFill>
                  <a:srgbClr val="2562EB"/>
                </a:solidFill>
                <a:latin typeface="Lucida Sans Unicode"/>
                <a:cs typeface="Lucida Sans Unicode"/>
              </a:rPr>
              <a:t>Unlock</a:t>
            </a:r>
            <a:r>
              <a:rPr sz="1200" spc="-20" dirty="0">
                <a:solidFill>
                  <a:srgbClr val="2562EB"/>
                </a:solidFill>
                <a:latin typeface="Lucida Sans Unicode"/>
                <a:cs typeface="Lucida Sans Unicode"/>
              </a:rPr>
              <a:t> </a:t>
            </a:r>
            <a:r>
              <a:rPr sz="1200" dirty="0">
                <a:solidFill>
                  <a:srgbClr val="2562EB"/>
                </a:solidFill>
                <a:latin typeface="Lucida Sans Unicode"/>
                <a:cs typeface="Lucida Sans Unicode"/>
              </a:rPr>
              <a:t>Your</a:t>
            </a:r>
            <a:r>
              <a:rPr sz="1200" spc="-20" dirty="0">
                <a:solidFill>
                  <a:srgbClr val="2562EB"/>
                </a:solidFill>
                <a:latin typeface="Lucida Sans Unicode"/>
                <a:cs typeface="Lucida Sans Unicode"/>
              </a:rPr>
              <a:t> </a:t>
            </a:r>
            <a:r>
              <a:rPr sz="1200" dirty="0">
                <a:solidFill>
                  <a:srgbClr val="2562EB"/>
                </a:solidFill>
                <a:latin typeface="Lucida Sans Unicode"/>
                <a:cs typeface="Lucida Sans Unicode"/>
              </a:rPr>
              <a:t>Data's</a:t>
            </a:r>
            <a:r>
              <a:rPr sz="1200" spc="-20" dirty="0">
                <a:solidFill>
                  <a:srgbClr val="2562EB"/>
                </a:solidFill>
                <a:latin typeface="Lucida Sans Unicode"/>
                <a:cs typeface="Lucida Sans Unicode"/>
              </a:rPr>
              <a:t> Full Value</a:t>
            </a:r>
            <a:endParaRPr sz="1200">
              <a:latin typeface="Lucida Sans Unicode"/>
              <a:cs typeface="Lucida Sans Unicode"/>
            </a:endParaRPr>
          </a:p>
        </p:txBody>
      </p:sp>
      <p:grpSp>
        <p:nvGrpSpPr>
          <p:cNvPr id="27" name="object 27"/>
          <p:cNvGrpSpPr/>
          <p:nvPr/>
        </p:nvGrpSpPr>
        <p:grpSpPr>
          <a:xfrm>
            <a:off x="8582023" y="2114550"/>
            <a:ext cx="1933575" cy="1638300"/>
            <a:chOff x="8582023" y="2114550"/>
            <a:chExt cx="1933575" cy="1638300"/>
          </a:xfrm>
        </p:grpSpPr>
        <p:sp>
          <p:nvSpPr>
            <p:cNvPr id="28" name="object 28"/>
            <p:cNvSpPr/>
            <p:nvPr/>
          </p:nvSpPr>
          <p:spPr>
            <a:xfrm>
              <a:off x="9430939" y="2114550"/>
              <a:ext cx="236220" cy="342900"/>
            </a:xfrm>
            <a:custGeom>
              <a:avLst/>
              <a:gdLst/>
              <a:ahLst/>
              <a:cxnLst/>
              <a:rect l="l" t="t" r="r" b="b"/>
              <a:pathLst>
                <a:path w="236220" h="342900">
                  <a:moveTo>
                    <a:pt x="171475" y="257107"/>
                  </a:moveTo>
                  <a:lnTo>
                    <a:pt x="64293" y="257107"/>
                  </a:lnTo>
                  <a:lnTo>
                    <a:pt x="58325" y="241655"/>
                  </a:lnTo>
                  <a:lnTo>
                    <a:pt x="50405" y="227062"/>
                  </a:lnTo>
                  <a:lnTo>
                    <a:pt x="41191" y="213059"/>
                  </a:lnTo>
                  <a:lnTo>
                    <a:pt x="31343" y="199377"/>
                  </a:lnTo>
                  <a:lnTo>
                    <a:pt x="24378" y="189867"/>
                  </a:lnTo>
                  <a:lnTo>
                    <a:pt x="21029" y="185045"/>
                  </a:lnTo>
                  <a:lnTo>
                    <a:pt x="12149" y="170038"/>
                  </a:lnTo>
                  <a:lnTo>
                    <a:pt x="5541" y="153693"/>
                  </a:lnTo>
                  <a:lnTo>
                    <a:pt x="1421" y="136231"/>
                  </a:lnTo>
                  <a:lnTo>
                    <a:pt x="0" y="117871"/>
                  </a:lnTo>
                  <a:lnTo>
                    <a:pt x="9263" y="71991"/>
                  </a:lnTo>
                  <a:lnTo>
                    <a:pt x="34524" y="34524"/>
                  </a:lnTo>
                  <a:lnTo>
                    <a:pt x="71991" y="9263"/>
                  </a:lnTo>
                  <a:lnTo>
                    <a:pt x="117871" y="0"/>
                  </a:lnTo>
                  <a:lnTo>
                    <a:pt x="163747" y="9263"/>
                  </a:lnTo>
                  <a:lnTo>
                    <a:pt x="201206" y="34524"/>
                  </a:lnTo>
                  <a:lnTo>
                    <a:pt x="206832" y="42862"/>
                  </a:lnTo>
                  <a:lnTo>
                    <a:pt x="117871" y="42862"/>
                  </a:lnTo>
                  <a:lnTo>
                    <a:pt x="88662" y="48752"/>
                  </a:lnTo>
                  <a:lnTo>
                    <a:pt x="64821" y="64821"/>
                  </a:lnTo>
                  <a:lnTo>
                    <a:pt x="48752" y="88662"/>
                  </a:lnTo>
                  <a:lnTo>
                    <a:pt x="42862" y="117871"/>
                  </a:lnTo>
                  <a:lnTo>
                    <a:pt x="42862" y="123765"/>
                  </a:lnTo>
                  <a:lnTo>
                    <a:pt x="47684" y="128587"/>
                  </a:lnTo>
                  <a:lnTo>
                    <a:pt x="234919" y="128587"/>
                  </a:lnTo>
                  <a:lnTo>
                    <a:pt x="234327" y="136231"/>
                  </a:lnTo>
                  <a:lnTo>
                    <a:pt x="214753" y="185045"/>
                  </a:lnTo>
                  <a:lnTo>
                    <a:pt x="204449" y="199377"/>
                  </a:lnTo>
                  <a:lnTo>
                    <a:pt x="194631" y="213059"/>
                  </a:lnTo>
                  <a:lnTo>
                    <a:pt x="185416" y="227062"/>
                  </a:lnTo>
                  <a:lnTo>
                    <a:pt x="177476" y="241655"/>
                  </a:lnTo>
                  <a:lnTo>
                    <a:pt x="171475" y="257107"/>
                  </a:lnTo>
                  <a:close/>
                </a:path>
                <a:path w="236220" h="342900">
                  <a:moveTo>
                    <a:pt x="234919" y="128587"/>
                  </a:moveTo>
                  <a:lnTo>
                    <a:pt x="59471" y="128587"/>
                  </a:lnTo>
                  <a:lnTo>
                    <a:pt x="64293" y="123765"/>
                  </a:lnTo>
                  <a:lnTo>
                    <a:pt x="64293" y="117871"/>
                  </a:lnTo>
                  <a:lnTo>
                    <a:pt x="68502" y="97011"/>
                  </a:lnTo>
                  <a:lnTo>
                    <a:pt x="79982" y="79982"/>
                  </a:lnTo>
                  <a:lnTo>
                    <a:pt x="97011" y="68502"/>
                  </a:lnTo>
                  <a:lnTo>
                    <a:pt x="117871" y="64293"/>
                  </a:lnTo>
                  <a:lnTo>
                    <a:pt x="123765" y="64293"/>
                  </a:lnTo>
                  <a:lnTo>
                    <a:pt x="128587" y="59471"/>
                  </a:lnTo>
                  <a:lnTo>
                    <a:pt x="128587" y="47684"/>
                  </a:lnTo>
                  <a:lnTo>
                    <a:pt x="123765" y="42862"/>
                  </a:lnTo>
                  <a:lnTo>
                    <a:pt x="206832" y="42862"/>
                  </a:lnTo>
                  <a:lnTo>
                    <a:pt x="226461" y="71991"/>
                  </a:lnTo>
                  <a:lnTo>
                    <a:pt x="235730" y="117871"/>
                  </a:lnTo>
                  <a:lnTo>
                    <a:pt x="234919" y="128587"/>
                  </a:lnTo>
                  <a:close/>
                </a:path>
                <a:path w="236220" h="342900">
                  <a:moveTo>
                    <a:pt x="117871" y="342899"/>
                  </a:moveTo>
                  <a:lnTo>
                    <a:pt x="97011" y="338691"/>
                  </a:lnTo>
                  <a:lnTo>
                    <a:pt x="79982" y="327211"/>
                  </a:lnTo>
                  <a:lnTo>
                    <a:pt x="68502" y="310181"/>
                  </a:lnTo>
                  <a:lnTo>
                    <a:pt x="64293" y="289321"/>
                  </a:lnTo>
                  <a:lnTo>
                    <a:pt x="64293" y="278606"/>
                  </a:lnTo>
                  <a:lnTo>
                    <a:pt x="171449" y="278606"/>
                  </a:lnTo>
                  <a:lnTo>
                    <a:pt x="171449" y="289321"/>
                  </a:lnTo>
                  <a:lnTo>
                    <a:pt x="167241" y="310181"/>
                  </a:lnTo>
                  <a:lnTo>
                    <a:pt x="155761" y="327211"/>
                  </a:lnTo>
                  <a:lnTo>
                    <a:pt x="138731" y="338691"/>
                  </a:lnTo>
                  <a:lnTo>
                    <a:pt x="117871" y="342899"/>
                  </a:lnTo>
                  <a:close/>
                </a:path>
              </a:pathLst>
            </a:custGeom>
            <a:solidFill>
              <a:srgbClr val="F59D0A"/>
            </a:solidFill>
          </p:spPr>
          <p:txBody>
            <a:bodyPr wrap="square" lIns="0" tIns="0" rIns="0" bIns="0" rtlCol="0"/>
            <a:lstStyle/>
            <a:p>
              <a:endParaRPr/>
            </a:p>
          </p:txBody>
        </p:sp>
        <p:sp>
          <p:nvSpPr>
            <p:cNvPr id="29" name="object 29"/>
            <p:cNvSpPr/>
            <p:nvPr/>
          </p:nvSpPr>
          <p:spPr>
            <a:xfrm>
              <a:off x="8582023" y="3362324"/>
              <a:ext cx="1933575" cy="390525"/>
            </a:xfrm>
            <a:custGeom>
              <a:avLst/>
              <a:gdLst/>
              <a:ahLst/>
              <a:cxnLst/>
              <a:rect l="l" t="t" r="r" b="b"/>
              <a:pathLst>
                <a:path w="1933575" h="390525">
                  <a:moveTo>
                    <a:pt x="1862378" y="390524"/>
                  </a:moveTo>
                  <a:lnTo>
                    <a:pt x="71197" y="390524"/>
                  </a:lnTo>
                  <a:lnTo>
                    <a:pt x="66241" y="390036"/>
                  </a:lnTo>
                  <a:lnTo>
                    <a:pt x="29705" y="374902"/>
                  </a:lnTo>
                  <a:lnTo>
                    <a:pt x="3885" y="338862"/>
                  </a:lnTo>
                  <a:lnTo>
                    <a:pt x="0" y="319328"/>
                  </a:lnTo>
                  <a:lnTo>
                    <a:pt x="0" y="314324"/>
                  </a:lnTo>
                  <a:lnTo>
                    <a:pt x="0" y="71196"/>
                  </a:lnTo>
                  <a:lnTo>
                    <a:pt x="15622" y="29705"/>
                  </a:lnTo>
                  <a:lnTo>
                    <a:pt x="51661" y="3885"/>
                  </a:lnTo>
                  <a:lnTo>
                    <a:pt x="71197" y="0"/>
                  </a:lnTo>
                  <a:lnTo>
                    <a:pt x="1862378" y="0"/>
                  </a:lnTo>
                  <a:lnTo>
                    <a:pt x="1903867" y="15621"/>
                  </a:lnTo>
                  <a:lnTo>
                    <a:pt x="1929688" y="51661"/>
                  </a:lnTo>
                  <a:lnTo>
                    <a:pt x="1933574" y="71196"/>
                  </a:lnTo>
                  <a:lnTo>
                    <a:pt x="1933574" y="319328"/>
                  </a:lnTo>
                  <a:lnTo>
                    <a:pt x="1917951" y="360819"/>
                  </a:lnTo>
                  <a:lnTo>
                    <a:pt x="1881911" y="386639"/>
                  </a:lnTo>
                  <a:lnTo>
                    <a:pt x="1867334" y="390036"/>
                  </a:lnTo>
                  <a:lnTo>
                    <a:pt x="1862378" y="390524"/>
                  </a:lnTo>
                  <a:close/>
                </a:path>
              </a:pathLst>
            </a:custGeom>
            <a:solidFill>
              <a:srgbClr val="2562EB"/>
            </a:solidFill>
          </p:spPr>
          <p:txBody>
            <a:bodyPr wrap="square" lIns="0" tIns="0" rIns="0" bIns="0" rtlCol="0"/>
            <a:lstStyle/>
            <a:p>
              <a:endParaRPr/>
            </a:p>
          </p:txBody>
        </p:sp>
      </p:grpSp>
      <p:sp>
        <p:nvSpPr>
          <p:cNvPr id="30" name="object 30"/>
          <p:cNvSpPr txBox="1"/>
          <p:nvPr/>
        </p:nvSpPr>
        <p:spPr>
          <a:xfrm>
            <a:off x="8058546" y="2604770"/>
            <a:ext cx="2983230" cy="596900"/>
          </a:xfrm>
          <a:prstGeom prst="rect">
            <a:avLst/>
          </a:prstGeom>
        </p:spPr>
        <p:txBody>
          <a:bodyPr vert="horz" wrap="square" lIns="0" tIns="12700" rIns="0" bIns="0" rtlCol="0">
            <a:spAutoFit/>
          </a:bodyPr>
          <a:lstStyle/>
          <a:p>
            <a:pPr marL="12700" marR="5080" algn="ctr">
              <a:lnSpc>
                <a:spcPct val="119000"/>
              </a:lnSpc>
              <a:spcBef>
                <a:spcPts val="100"/>
              </a:spcBef>
            </a:pPr>
            <a:r>
              <a:rPr sz="1050" dirty="0">
                <a:solidFill>
                  <a:srgbClr val="4A5462"/>
                </a:solidFill>
                <a:latin typeface="Lucida Sans Unicode"/>
                <a:cs typeface="Lucida Sans Unicode"/>
              </a:rPr>
              <a:t>Data-driven</a:t>
            </a:r>
            <a:r>
              <a:rPr sz="1050" spc="130" dirty="0">
                <a:solidFill>
                  <a:srgbClr val="4A5462"/>
                </a:solidFill>
                <a:latin typeface="Lucida Sans Unicode"/>
                <a:cs typeface="Lucida Sans Unicode"/>
              </a:rPr>
              <a:t> </a:t>
            </a:r>
            <a:r>
              <a:rPr sz="1050" dirty="0">
                <a:solidFill>
                  <a:srgbClr val="4A5462"/>
                </a:solidFill>
                <a:latin typeface="Lucida Sans Unicode"/>
                <a:cs typeface="Lucida Sans Unicode"/>
              </a:rPr>
              <a:t>organizations</a:t>
            </a:r>
            <a:r>
              <a:rPr sz="1050" spc="135" dirty="0">
                <a:solidFill>
                  <a:srgbClr val="4A5462"/>
                </a:solidFill>
                <a:latin typeface="Lucida Sans Unicode"/>
                <a:cs typeface="Lucida Sans Unicode"/>
              </a:rPr>
              <a:t> </a:t>
            </a:r>
            <a:r>
              <a:rPr sz="1050" dirty="0">
                <a:solidFill>
                  <a:srgbClr val="4A5462"/>
                </a:solidFill>
                <a:latin typeface="Lucida Sans Unicode"/>
                <a:cs typeface="Lucida Sans Unicode"/>
              </a:rPr>
              <a:t>outperform</a:t>
            </a:r>
            <a:r>
              <a:rPr sz="1050" spc="135" dirty="0">
                <a:solidFill>
                  <a:srgbClr val="4A5462"/>
                </a:solidFill>
                <a:latin typeface="Lucida Sans Unicode"/>
                <a:cs typeface="Lucida Sans Unicode"/>
              </a:rPr>
              <a:t> </a:t>
            </a:r>
            <a:r>
              <a:rPr sz="1050" spc="-20" dirty="0">
                <a:solidFill>
                  <a:srgbClr val="4A5462"/>
                </a:solidFill>
                <a:latin typeface="Lucida Sans Unicode"/>
                <a:cs typeface="Lucida Sans Unicode"/>
              </a:rPr>
              <a:t>peers </a:t>
            </a:r>
            <a:r>
              <a:rPr sz="1050" dirty="0">
                <a:solidFill>
                  <a:srgbClr val="4A5462"/>
                </a:solidFill>
                <a:latin typeface="Lucida Sans Unicode"/>
                <a:cs typeface="Lucida Sans Unicode"/>
              </a:rPr>
              <a:t>by</a:t>
            </a:r>
            <a:r>
              <a:rPr sz="1050" spc="15" dirty="0">
                <a:solidFill>
                  <a:srgbClr val="4A5462"/>
                </a:solidFill>
                <a:latin typeface="Lucida Sans Unicode"/>
                <a:cs typeface="Lucida Sans Unicode"/>
              </a:rPr>
              <a:t> </a:t>
            </a:r>
            <a:r>
              <a:rPr sz="1050" spc="-95" dirty="0">
                <a:solidFill>
                  <a:srgbClr val="4A5462"/>
                </a:solidFill>
                <a:latin typeface="Lucida Sans Unicode"/>
                <a:cs typeface="Lucida Sans Unicode"/>
              </a:rPr>
              <a:t>23x</a:t>
            </a:r>
            <a:r>
              <a:rPr sz="1050" spc="15" dirty="0">
                <a:solidFill>
                  <a:srgbClr val="4A5462"/>
                </a:solidFill>
                <a:latin typeface="Lucida Sans Unicode"/>
                <a:cs typeface="Lucida Sans Unicode"/>
              </a:rPr>
              <a:t> </a:t>
            </a:r>
            <a:r>
              <a:rPr sz="1050" dirty="0">
                <a:solidFill>
                  <a:srgbClr val="4A5462"/>
                </a:solidFill>
                <a:latin typeface="Lucida Sans Unicode"/>
                <a:cs typeface="Lucida Sans Unicode"/>
              </a:rPr>
              <a:t>in</a:t>
            </a:r>
            <a:r>
              <a:rPr sz="1050" spc="20" dirty="0">
                <a:solidFill>
                  <a:srgbClr val="4A5462"/>
                </a:solidFill>
                <a:latin typeface="Lucida Sans Unicode"/>
                <a:cs typeface="Lucida Sans Unicode"/>
              </a:rPr>
              <a:t> </a:t>
            </a:r>
            <a:r>
              <a:rPr sz="1050" dirty="0">
                <a:solidFill>
                  <a:srgbClr val="4A5462"/>
                </a:solidFill>
                <a:latin typeface="Lucida Sans Unicode"/>
                <a:cs typeface="Lucida Sans Unicode"/>
              </a:rPr>
              <a:t>customer</a:t>
            </a:r>
            <a:r>
              <a:rPr sz="1050" spc="15" dirty="0">
                <a:solidFill>
                  <a:srgbClr val="4A5462"/>
                </a:solidFill>
                <a:latin typeface="Lucida Sans Unicode"/>
                <a:cs typeface="Lucida Sans Unicode"/>
              </a:rPr>
              <a:t> </a:t>
            </a:r>
            <a:r>
              <a:rPr sz="1050" dirty="0">
                <a:solidFill>
                  <a:srgbClr val="4A5462"/>
                </a:solidFill>
                <a:latin typeface="Lucida Sans Unicode"/>
                <a:cs typeface="Lucida Sans Unicode"/>
              </a:rPr>
              <a:t>acquisition,</a:t>
            </a:r>
            <a:r>
              <a:rPr sz="1050" spc="15" dirty="0">
                <a:solidFill>
                  <a:srgbClr val="4A5462"/>
                </a:solidFill>
                <a:latin typeface="Lucida Sans Unicode"/>
                <a:cs typeface="Lucida Sans Unicode"/>
              </a:rPr>
              <a:t> </a:t>
            </a:r>
            <a:r>
              <a:rPr sz="1050" spc="-80" dirty="0">
                <a:solidFill>
                  <a:srgbClr val="4A5462"/>
                </a:solidFill>
                <a:latin typeface="Lucida Sans Unicode"/>
                <a:cs typeface="Lucida Sans Unicode"/>
              </a:rPr>
              <a:t>6x</a:t>
            </a:r>
            <a:r>
              <a:rPr sz="1050" spc="20" dirty="0">
                <a:solidFill>
                  <a:srgbClr val="4A5462"/>
                </a:solidFill>
                <a:latin typeface="Lucida Sans Unicode"/>
                <a:cs typeface="Lucida Sans Unicode"/>
              </a:rPr>
              <a:t> </a:t>
            </a:r>
            <a:r>
              <a:rPr sz="1050" spc="-25" dirty="0">
                <a:solidFill>
                  <a:srgbClr val="4A5462"/>
                </a:solidFill>
                <a:latin typeface="Lucida Sans Unicode"/>
                <a:cs typeface="Lucida Sans Unicode"/>
              </a:rPr>
              <a:t>in </a:t>
            </a:r>
            <a:r>
              <a:rPr sz="1050" dirty="0">
                <a:solidFill>
                  <a:srgbClr val="4A5462"/>
                </a:solidFill>
                <a:latin typeface="Lucida Sans Unicode"/>
                <a:cs typeface="Lucida Sans Unicode"/>
              </a:rPr>
              <a:t>customer</a:t>
            </a:r>
            <a:r>
              <a:rPr sz="1050" spc="5" dirty="0">
                <a:solidFill>
                  <a:srgbClr val="4A5462"/>
                </a:solidFill>
                <a:latin typeface="Lucida Sans Unicode"/>
                <a:cs typeface="Lucida Sans Unicode"/>
              </a:rPr>
              <a:t> </a:t>
            </a:r>
            <a:r>
              <a:rPr sz="1050" spc="-10" dirty="0">
                <a:solidFill>
                  <a:srgbClr val="4A5462"/>
                </a:solidFill>
                <a:latin typeface="Lucida Sans Unicode"/>
                <a:cs typeface="Lucida Sans Unicode"/>
              </a:rPr>
              <a:t>retention,</a:t>
            </a:r>
            <a:r>
              <a:rPr sz="1050" spc="5" dirty="0">
                <a:solidFill>
                  <a:srgbClr val="4A5462"/>
                </a:solidFill>
                <a:latin typeface="Lucida Sans Unicode"/>
                <a:cs typeface="Lucida Sans Unicode"/>
              </a:rPr>
              <a:t> </a:t>
            </a:r>
            <a:r>
              <a:rPr sz="1050" spc="65" dirty="0">
                <a:solidFill>
                  <a:srgbClr val="4A5462"/>
                </a:solidFill>
                <a:latin typeface="Lucida Sans Unicode"/>
                <a:cs typeface="Lucida Sans Unicode"/>
              </a:rPr>
              <a:t>and</a:t>
            </a:r>
            <a:r>
              <a:rPr sz="1050" spc="10" dirty="0">
                <a:solidFill>
                  <a:srgbClr val="4A5462"/>
                </a:solidFill>
                <a:latin typeface="Lucida Sans Unicode"/>
                <a:cs typeface="Lucida Sans Unicode"/>
              </a:rPr>
              <a:t> </a:t>
            </a:r>
            <a:r>
              <a:rPr sz="1050" spc="-170" dirty="0">
                <a:solidFill>
                  <a:srgbClr val="4A5462"/>
                </a:solidFill>
                <a:latin typeface="Lucida Sans Unicode"/>
                <a:cs typeface="Lucida Sans Unicode"/>
              </a:rPr>
              <a:t>19x</a:t>
            </a:r>
            <a:r>
              <a:rPr sz="1050" spc="5" dirty="0">
                <a:solidFill>
                  <a:srgbClr val="4A5462"/>
                </a:solidFill>
                <a:latin typeface="Lucida Sans Unicode"/>
                <a:cs typeface="Lucida Sans Unicode"/>
              </a:rPr>
              <a:t> </a:t>
            </a:r>
            <a:r>
              <a:rPr sz="1050" dirty="0">
                <a:solidFill>
                  <a:srgbClr val="4A5462"/>
                </a:solidFill>
                <a:latin typeface="Lucida Sans Unicode"/>
                <a:cs typeface="Lucida Sans Unicode"/>
              </a:rPr>
              <a:t>in</a:t>
            </a:r>
            <a:r>
              <a:rPr sz="1050" spc="10" dirty="0">
                <a:solidFill>
                  <a:srgbClr val="4A5462"/>
                </a:solidFill>
                <a:latin typeface="Lucida Sans Unicode"/>
                <a:cs typeface="Lucida Sans Unicode"/>
              </a:rPr>
              <a:t> </a:t>
            </a:r>
            <a:r>
              <a:rPr sz="1050" spc="-10" dirty="0">
                <a:solidFill>
                  <a:srgbClr val="4A5462"/>
                </a:solidFill>
                <a:latin typeface="Lucida Sans Unicode"/>
                <a:cs typeface="Lucida Sans Unicode"/>
              </a:rPr>
              <a:t>profitability.</a:t>
            </a:r>
            <a:endParaRPr sz="1050">
              <a:latin typeface="Lucida Sans Unicode"/>
              <a:cs typeface="Lucida Sans Unicode"/>
            </a:endParaRPr>
          </a:p>
        </p:txBody>
      </p:sp>
      <p:sp>
        <p:nvSpPr>
          <p:cNvPr id="31" name="object 31"/>
          <p:cNvSpPr txBox="1"/>
          <p:nvPr/>
        </p:nvSpPr>
        <p:spPr>
          <a:xfrm>
            <a:off x="8798222" y="3444875"/>
            <a:ext cx="1504315" cy="208279"/>
          </a:xfrm>
          <a:prstGeom prst="rect">
            <a:avLst/>
          </a:prstGeom>
        </p:spPr>
        <p:txBody>
          <a:bodyPr vert="horz" wrap="square" lIns="0" tIns="12700" rIns="0" bIns="0" rtlCol="0">
            <a:spAutoFit/>
          </a:bodyPr>
          <a:lstStyle/>
          <a:p>
            <a:pPr marL="12700">
              <a:lnSpc>
                <a:spcPct val="100000"/>
              </a:lnSpc>
              <a:spcBef>
                <a:spcPts val="100"/>
              </a:spcBef>
            </a:pPr>
            <a:r>
              <a:rPr sz="1200" spc="45" dirty="0">
                <a:solidFill>
                  <a:srgbClr val="FFFFFF"/>
                </a:solidFill>
                <a:latin typeface="Lucida Sans Unicode"/>
                <a:cs typeface="Lucida Sans Unicode"/>
              </a:rPr>
              <a:t>Proceed</a:t>
            </a:r>
            <a:r>
              <a:rPr sz="1200" spc="-30" dirty="0">
                <a:solidFill>
                  <a:srgbClr val="FFFFFF"/>
                </a:solidFill>
                <a:latin typeface="Lucida Sans Unicode"/>
                <a:cs typeface="Lucida Sans Unicode"/>
              </a:rPr>
              <a:t> </a:t>
            </a:r>
            <a:r>
              <a:rPr sz="1200" dirty="0">
                <a:solidFill>
                  <a:srgbClr val="FFFFFF"/>
                </a:solidFill>
                <a:latin typeface="Lucida Sans Unicode"/>
                <a:cs typeface="Lucida Sans Unicode"/>
              </a:rPr>
              <a:t>with</a:t>
            </a:r>
            <a:r>
              <a:rPr sz="1200" spc="-30" dirty="0">
                <a:solidFill>
                  <a:srgbClr val="FFFFFF"/>
                </a:solidFill>
                <a:latin typeface="Lucida Sans Unicode"/>
                <a:cs typeface="Lucida Sans Unicode"/>
              </a:rPr>
              <a:t> </a:t>
            </a:r>
            <a:r>
              <a:rPr sz="1200" spc="-10" dirty="0">
                <a:solidFill>
                  <a:srgbClr val="FFFFFF"/>
                </a:solidFill>
                <a:latin typeface="Lucida Sans Unicode"/>
                <a:cs typeface="Lucida Sans Unicode"/>
              </a:rPr>
              <a:t>Hiring</a:t>
            </a:r>
            <a:endParaRPr sz="1200">
              <a:latin typeface="Lucida Sans Unicode"/>
              <a:cs typeface="Lucida Sans Unicode"/>
            </a:endParaRPr>
          </a:p>
        </p:txBody>
      </p:sp>
      <p:pic>
        <p:nvPicPr>
          <p:cNvPr id="33" name="object 33"/>
          <p:cNvPicPr/>
          <p:nvPr/>
        </p:nvPicPr>
        <p:blipFill>
          <a:blip r:embed="rId6" cstate="print"/>
          <a:stretch>
            <a:fillRect/>
          </a:stretch>
        </p:blipFill>
        <p:spPr>
          <a:xfrm>
            <a:off x="7972425" y="4410075"/>
            <a:ext cx="152399" cy="152399"/>
          </a:xfrm>
          <a:prstGeom prst="rect">
            <a:avLst/>
          </a:prstGeom>
        </p:spPr>
      </p:pic>
      <p:sp>
        <p:nvSpPr>
          <p:cNvPr id="36" name="object 36"/>
          <p:cNvSpPr txBox="1"/>
          <p:nvPr/>
        </p:nvSpPr>
        <p:spPr>
          <a:xfrm>
            <a:off x="8191450" y="4368800"/>
            <a:ext cx="9779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2562EB"/>
                </a:solidFill>
                <a:latin typeface="Lucida Sans Unicode"/>
                <a:cs typeface="Lucida Sans Unicode"/>
              </a:rPr>
              <a:t>Q&amp;A</a:t>
            </a:r>
            <a:r>
              <a:rPr sz="1200" spc="10" dirty="0">
                <a:solidFill>
                  <a:srgbClr val="2562EB"/>
                </a:solidFill>
                <a:latin typeface="Lucida Sans Unicode"/>
                <a:cs typeface="Lucida Sans Unicode"/>
              </a:rPr>
              <a:t> </a:t>
            </a:r>
            <a:r>
              <a:rPr sz="1200" spc="-10" dirty="0">
                <a:solidFill>
                  <a:srgbClr val="2562EB"/>
                </a:solidFill>
                <a:latin typeface="Lucida Sans Unicode"/>
                <a:cs typeface="Lucida Sans Unicode"/>
              </a:rPr>
              <a:t>Section</a:t>
            </a:r>
            <a:endParaRPr sz="1200">
              <a:latin typeface="Lucida Sans Unicode"/>
              <a:cs typeface="Lucida Sans Unicode"/>
            </a:endParaRPr>
          </a:p>
        </p:txBody>
      </p:sp>
      <p:sp>
        <p:nvSpPr>
          <p:cNvPr id="37" name="object 37"/>
          <p:cNvSpPr txBox="1"/>
          <p:nvPr/>
        </p:nvSpPr>
        <p:spPr>
          <a:xfrm>
            <a:off x="7962850" y="4690744"/>
            <a:ext cx="3086735" cy="596900"/>
          </a:xfrm>
          <a:prstGeom prst="rect">
            <a:avLst/>
          </a:prstGeom>
        </p:spPr>
        <p:txBody>
          <a:bodyPr vert="horz" wrap="square" lIns="0" tIns="12700" rIns="0" bIns="0" rtlCol="0">
            <a:spAutoFit/>
          </a:bodyPr>
          <a:lstStyle/>
          <a:p>
            <a:pPr marL="12700" marR="5080">
              <a:lnSpc>
                <a:spcPct val="119000"/>
              </a:lnSpc>
              <a:spcBef>
                <a:spcPts val="100"/>
              </a:spcBef>
            </a:pPr>
            <a:r>
              <a:rPr sz="1050" spc="85" dirty="0">
                <a:solidFill>
                  <a:srgbClr val="4A5462"/>
                </a:solidFill>
                <a:latin typeface="Lucida Sans Unicode"/>
                <a:cs typeface="Lucida Sans Unicode"/>
              </a:rPr>
              <a:t>We</a:t>
            </a:r>
            <a:r>
              <a:rPr sz="1050" spc="-10" dirty="0">
                <a:solidFill>
                  <a:srgbClr val="4A5462"/>
                </a:solidFill>
                <a:latin typeface="Lucida Sans Unicode"/>
                <a:cs typeface="Lucida Sans Unicode"/>
              </a:rPr>
              <a:t> </a:t>
            </a:r>
            <a:r>
              <a:rPr sz="1050" spc="45" dirty="0">
                <a:solidFill>
                  <a:srgbClr val="4A5462"/>
                </a:solidFill>
                <a:latin typeface="Lucida Sans Unicode"/>
                <a:cs typeface="Lucida Sans Unicode"/>
              </a:rPr>
              <a:t>welcome</a:t>
            </a:r>
            <a:r>
              <a:rPr sz="1050" spc="-10" dirty="0">
                <a:solidFill>
                  <a:srgbClr val="4A5462"/>
                </a:solidFill>
                <a:latin typeface="Lucida Sans Unicode"/>
                <a:cs typeface="Lucida Sans Unicode"/>
              </a:rPr>
              <a:t> </a:t>
            </a:r>
            <a:r>
              <a:rPr sz="1050" dirty="0">
                <a:solidFill>
                  <a:srgbClr val="4A5462"/>
                </a:solidFill>
                <a:latin typeface="Lucida Sans Unicode"/>
                <a:cs typeface="Lucida Sans Unicode"/>
              </a:rPr>
              <a:t>your</a:t>
            </a:r>
            <a:r>
              <a:rPr sz="1050" spc="-5" dirty="0">
                <a:solidFill>
                  <a:srgbClr val="4A5462"/>
                </a:solidFill>
                <a:latin typeface="Lucida Sans Unicode"/>
                <a:cs typeface="Lucida Sans Unicode"/>
              </a:rPr>
              <a:t> </a:t>
            </a:r>
            <a:r>
              <a:rPr sz="1050" dirty="0">
                <a:solidFill>
                  <a:srgbClr val="4A5462"/>
                </a:solidFill>
                <a:latin typeface="Lucida Sans Unicode"/>
                <a:cs typeface="Lucida Sans Unicode"/>
              </a:rPr>
              <a:t>questions</a:t>
            </a:r>
            <a:r>
              <a:rPr sz="1050" spc="-10" dirty="0">
                <a:solidFill>
                  <a:srgbClr val="4A5462"/>
                </a:solidFill>
                <a:latin typeface="Lucida Sans Unicode"/>
                <a:cs typeface="Lucida Sans Unicode"/>
              </a:rPr>
              <a:t> </a:t>
            </a:r>
            <a:r>
              <a:rPr sz="1050" spc="-20" dirty="0">
                <a:solidFill>
                  <a:srgbClr val="4A5462"/>
                </a:solidFill>
                <a:latin typeface="Lucida Sans Unicode"/>
                <a:cs typeface="Lucida Sans Unicode"/>
              </a:rPr>
              <a:t>about </a:t>
            </a:r>
            <a:r>
              <a:rPr sz="1050" spc="10" dirty="0">
                <a:solidFill>
                  <a:srgbClr val="4A5462"/>
                </a:solidFill>
                <a:latin typeface="Lucida Sans Unicode"/>
                <a:cs typeface="Lucida Sans Unicode"/>
              </a:rPr>
              <a:t>implementation</a:t>
            </a:r>
            <a:r>
              <a:rPr sz="1050" spc="65" dirty="0">
                <a:solidFill>
                  <a:srgbClr val="4A5462"/>
                </a:solidFill>
                <a:latin typeface="Lucida Sans Unicode"/>
                <a:cs typeface="Lucida Sans Unicode"/>
              </a:rPr>
              <a:t> </a:t>
            </a:r>
            <a:r>
              <a:rPr sz="1050" dirty="0">
                <a:solidFill>
                  <a:srgbClr val="4A5462"/>
                </a:solidFill>
                <a:latin typeface="Lucida Sans Unicode"/>
                <a:cs typeface="Lucida Sans Unicode"/>
              </a:rPr>
              <a:t>timelines,</a:t>
            </a:r>
            <a:r>
              <a:rPr sz="1050" spc="65" dirty="0">
                <a:solidFill>
                  <a:srgbClr val="4A5462"/>
                </a:solidFill>
                <a:latin typeface="Lucida Sans Unicode"/>
                <a:cs typeface="Lucida Sans Unicode"/>
              </a:rPr>
              <a:t> </a:t>
            </a:r>
            <a:r>
              <a:rPr sz="1050" spc="40" dirty="0">
                <a:solidFill>
                  <a:srgbClr val="4A5462"/>
                </a:solidFill>
                <a:latin typeface="Lucida Sans Unicode"/>
                <a:cs typeface="Lucida Sans Unicode"/>
              </a:rPr>
              <a:t>candidate </a:t>
            </a:r>
            <a:r>
              <a:rPr sz="1050" dirty="0">
                <a:solidFill>
                  <a:srgbClr val="4A5462"/>
                </a:solidFill>
                <a:latin typeface="Lucida Sans Unicode"/>
                <a:cs typeface="Lucida Sans Unicode"/>
              </a:rPr>
              <a:t>qualifications,</a:t>
            </a:r>
            <a:r>
              <a:rPr sz="1050" spc="15" dirty="0">
                <a:solidFill>
                  <a:srgbClr val="4A5462"/>
                </a:solidFill>
                <a:latin typeface="Lucida Sans Unicode"/>
                <a:cs typeface="Lucida Sans Unicode"/>
              </a:rPr>
              <a:t> </a:t>
            </a:r>
            <a:r>
              <a:rPr sz="1050" dirty="0">
                <a:solidFill>
                  <a:srgbClr val="4A5462"/>
                </a:solidFill>
                <a:latin typeface="Lucida Sans Unicode"/>
                <a:cs typeface="Lucida Sans Unicode"/>
              </a:rPr>
              <a:t>or</a:t>
            </a:r>
            <a:r>
              <a:rPr sz="1050" spc="20" dirty="0">
                <a:solidFill>
                  <a:srgbClr val="4A5462"/>
                </a:solidFill>
                <a:latin typeface="Lucida Sans Unicode"/>
                <a:cs typeface="Lucida Sans Unicode"/>
              </a:rPr>
              <a:t> </a:t>
            </a:r>
            <a:r>
              <a:rPr sz="1050" dirty="0">
                <a:solidFill>
                  <a:srgbClr val="4A5462"/>
                </a:solidFill>
                <a:latin typeface="Lucida Sans Unicode"/>
                <a:cs typeface="Lucida Sans Unicode"/>
              </a:rPr>
              <a:t>specific</a:t>
            </a:r>
            <a:r>
              <a:rPr sz="1050" spc="20" dirty="0">
                <a:solidFill>
                  <a:srgbClr val="4A5462"/>
                </a:solidFill>
                <a:latin typeface="Lucida Sans Unicode"/>
                <a:cs typeface="Lucida Sans Unicode"/>
              </a:rPr>
              <a:t> </a:t>
            </a:r>
            <a:r>
              <a:rPr sz="1050" spc="75" dirty="0">
                <a:solidFill>
                  <a:srgbClr val="4A5462"/>
                </a:solidFill>
                <a:latin typeface="Lucida Sans Unicode"/>
                <a:cs typeface="Lucida Sans Unicode"/>
              </a:rPr>
              <a:t>data</a:t>
            </a:r>
            <a:r>
              <a:rPr sz="1050" spc="15" dirty="0">
                <a:solidFill>
                  <a:srgbClr val="4A5462"/>
                </a:solidFill>
                <a:latin typeface="Lucida Sans Unicode"/>
                <a:cs typeface="Lucida Sans Unicode"/>
              </a:rPr>
              <a:t> </a:t>
            </a:r>
            <a:r>
              <a:rPr sz="1050" dirty="0">
                <a:solidFill>
                  <a:srgbClr val="4A5462"/>
                </a:solidFill>
                <a:latin typeface="Lucida Sans Unicode"/>
                <a:cs typeface="Lucida Sans Unicode"/>
              </a:rPr>
              <a:t>initiatives</a:t>
            </a:r>
            <a:r>
              <a:rPr sz="1050" spc="20" dirty="0">
                <a:solidFill>
                  <a:srgbClr val="4A5462"/>
                </a:solidFill>
                <a:latin typeface="Lucida Sans Unicode"/>
                <a:cs typeface="Lucida Sans Unicode"/>
              </a:rPr>
              <a:t> </a:t>
            </a:r>
            <a:r>
              <a:rPr sz="1050" spc="-20" dirty="0">
                <a:solidFill>
                  <a:srgbClr val="4A5462"/>
                </a:solidFill>
                <a:latin typeface="Lucida Sans Unicode"/>
                <a:cs typeface="Lucida Sans Unicode"/>
              </a:rPr>
              <a:t>you'd</a:t>
            </a:r>
            <a:endParaRPr sz="1050">
              <a:latin typeface="Lucida Sans Unicode"/>
              <a:cs typeface="Lucida Sans Unicode"/>
            </a:endParaRPr>
          </a:p>
        </p:txBody>
      </p:sp>
      <p:sp>
        <p:nvSpPr>
          <p:cNvPr id="38" name="object 38"/>
          <p:cNvSpPr txBox="1"/>
          <p:nvPr/>
        </p:nvSpPr>
        <p:spPr>
          <a:xfrm>
            <a:off x="7962850" y="5292725"/>
            <a:ext cx="1040765" cy="185420"/>
          </a:xfrm>
          <a:prstGeom prst="rect">
            <a:avLst/>
          </a:prstGeom>
        </p:spPr>
        <p:txBody>
          <a:bodyPr vert="horz" wrap="square" lIns="0" tIns="12700" rIns="0" bIns="0" rtlCol="0">
            <a:spAutoFit/>
          </a:bodyPr>
          <a:lstStyle/>
          <a:p>
            <a:pPr marL="12700">
              <a:lnSpc>
                <a:spcPct val="100000"/>
              </a:lnSpc>
              <a:spcBef>
                <a:spcPts val="100"/>
              </a:spcBef>
            </a:pPr>
            <a:r>
              <a:rPr sz="1050" spc="-25" dirty="0">
                <a:solidFill>
                  <a:srgbClr val="4A5462"/>
                </a:solidFill>
                <a:latin typeface="Lucida Sans Unicode"/>
                <a:cs typeface="Lucida Sans Unicode"/>
              </a:rPr>
              <a:t>like</a:t>
            </a:r>
            <a:r>
              <a:rPr sz="1050" spc="-50" dirty="0">
                <a:solidFill>
                  <a:srgbClr val="4A5462"/>
                </a:solidFill>
                <a:latin typeface="Lucida Sans Unicode"/>
                <a:cs typeface="Lucida Sans Unicode"/>
              </a:rPr>
              <a:t> </a:t>
            </a:r>
            <a:r>
              <a:rPr sz="1050" dirty="0">
                <a:solidFill>
                  <a:srgbClr val="4A5462"/>
                </a:solidFill>
                <a:latin typeface="Lucida Sans Unicode"/>
                <a:cs typeface="Lucida Sans Unicode"/>
              </a:rPr>
              <a:t>to</a:t>
            </a:r>
            <a:r>
              <a:rPr sz="1050" spc="-50" dirty="0">
                <a:solidFill>
                  <a:srgbClr val="4A5462"/>
                </a:solidFill>
                <a:latin typeface="Lucida Sans Unicode"/>
                <a:cs typeface="Lucida Sans Unicode"/>
              </a:rPr>
              <a:t> </a:t>
            </a:r>
            <a:r>
              <a:rPr sz="1050" spc="-30" dirty="0">
                <a:solidFill>
                  <a:srgbClr val="4A5462"/>
                </a:solidFill>
                <a:latin typeface="Lucida Sans Unicode"/>
                <a:cs typeface="Lucida Sans Unicode"/>
              </a:rPr>
              <a:t>prioritize.</a:t>
            </a:r>
            <a:endParaRPr sz="1050">
              <a:latin typeface="Lucida Sans Unicode"/>
              <a:cs typeface="Lucida Sans Unicode"/>
            </a:endParaRPr>
          </a:p>
        </p:txBody>
      </p:sp>
    </p:spTree>
    <p:extLst>
      <p:ext uri="{BB962C8B-B14F-4D97-AF65-F5344CB8AC3E}">
        <p14:creationId xmlns:p14="http://schemas.microsoft.com/office/powerpoint/2010/main" val="146445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76200" cy="6867525"/>
          </a:xfrm>
          <a:custGeom>
            <a:avLst/>
            <a:gdLst/>
            <a:ahLst/>
            <a:cxnLst/>
            <a:rect l="l" t="t" r="r" b="b"/>
            <a:pathLst>
              <a:path w="76200" h="6867525">
                <a:moveTo>
                  <a:pt x="76199" y="6867524"/>
                </a:moveTo>
                <a:lnTo>
                  <a:pt x="0" y="6867524"/>
                </a:lnTo>
                <a:lnTo>
                  <a:pt x="0" y="0"/>
                </a:lnTo>
                <a:lnTo>
                  <a:pt x="76199" y="0"/>
                </a:lnTo>
                <a:lnTo>
                  <a:pt x="76199" y="6867524"/>
                </a:lnTo>
                <a:close/>
              </a:path>
            </a:pathLst>
          </a:custGeom>
          <a:solidFill>
            <a:srgbClr val="0052CC"/>
          </a:solidFill>
        </p:spPr>
        <p:txBody>
          <a:bodyPr wrap="square" lIns="0" tIns="0" rIns="0" bIns="0" rtlCol="0"/>
          <a:lstStyle/>
          <a:p>
            <a:endParaRPr/>
          </a:p>
        </p:txBody>
      </p:sp>
      <p:grpSp>
        <p:nvGrpSpPr>
          <p:cNvPr id="3" name="object 3"/>
          <p:cNvGrpSpPr/>
          <p:nvPr/>
        </p:nvGrpSpPr>
        <p:grpSpPr>
          <a:xfrm>
            <a:off x="901700" y="1"/>
            <a:ext cx="11277599" cy="6704805"/>
            <a:chOff x="914399" y="0"/>
            <a:chExt cx="11277599" cy="6867524"/>
          </a:xfrm>
        </p:grpSpPr>
        <p:pic>
          <p:nvPicPr>
            <p:cNvPr id="4" name="object 4"/>
            <p:cNvPicPr/>
            <p:nvPr/>
          </p:nvPicPr>
          <p:blipFill>
            <a:blip r:embed="rId3" cstate="print"/>
            <a:stretch>
              <a:fillRect/>
            </a:stretch>
          </p:blipFill>
          <p:spPr>
            <a:xfrm>
              <a:off x="9715499" y="0"/>
              <a:ext cx="2476499" cy="6867524"/>
            </a:xfrm>
            <a:prstGeom prst="rect">
              <a:avLst/>
            </a:prstGeom>
          </p:spPr>
        </p:pic>
        <p:sp>
          <p:nvSpPr>
            <p:cNvPr id="5" name="object 5"/>
            <p:cNvSpPr/>
            <p:nvPr/>
          </p:nvSpPr>
          <p:spPr>
            <a:xfrm>
              <a:off x="914399" y="1228724"/>
              <a:ext cx="10363200" cy="28575"/>
            </a:xfrm>
            <a:custGeom>
              <a:avLst/>
              <a:gdLst/>
              <a:ahLst/>
              <a:cxnLst/>
              <a:rect l="l" t="t" r="r" b="b"/>
              <a:pathLst>
                <a:path w="10363200" h="28575">
                  <a:moveTo>
                    <a:pt x="10363199" y="28574"/>
                  </a:moveTo>
                  <a:lnTo>
                    <a:pt x="0" y="28574"/>
                  </a:lnTo>
                  <a:lnTo>
                    <a:pt x="0" y="0"/>
                  </a:lnTo>
                  <a:lnTo>
                    <a:pt x="10363199" y="0"/>
                  </a:lnTo>
                  <a:lnTo>
                    <a:pt x="10363199" y="28574"/>
                  </a:lnTo>
                  <a:close/>
                </a:path>
              </a:pathLst>
            </a:custGeom>
            <a:solidFill>
              <a:srgbClr val="F0F4F7"/>
            </a:solidFill>
          </p:spPr>
          <p:txBody>
            <a:bodyPr wrap="square" lIns="0" tIns="0" rIns="0" bIns="0" rtlCol="0"/>
            <a:lstStyle/>
            <a:p>
              <a:endParaRPr/>
            </a:p>
          </p:txBody>
        </p:sp>
        <p:sp>
          <p:nvSpPr>
            <p:cNvPr id="6" name="object 6"/>
            <p:cNvSpPr/>
            <p:nvPr/>
          </p:nvSpPr>
          <p:spPr>
            <a:xfrm>
              <a:off x="914399" y="609599"/>
              <a:ext cx="571500" cy="47625"/>
            </a:xfrm>
            <a:custGeom>
              <a:avLst/>
              <a:gdLst/>
              <a:ahLst/>
              <a:cxnLst/>
              <a:rect l="l" t="t" r="r" b="b"/>
              <a:pathLst>
                <a:path w="571500" h="47625">
                  <a:moveTo>
                    <a:pt x="571499" y="47624"/>
                  </a:moveTo>
                  <a:lnTo>
                    <a:pt x="0" y="47624"/>
                  </a:lnTo>
                  <a:lnTo>
                    <a:pt x="0" y="0"/>
                  </a:lnTo>
                  <a:lnTo>
                    <a:pt x="571499" y="0"/>
                  </a:lnTo>
                  <a:lnTo>
                    <a:pt x="571499" y="47624"/>
                  </a:lnTo>
                  <a:close/>
                </a:path>
              </a:pathLst>
            </a:custGeom>
            <a:solidFill>
              <a:srgbClr val="00B386"/>
            </a:solidFill>
          </p:spPr>
          <p:txBody>
            <a:bodyPr wrap="square" lIns="0" tIns="0" rIns="0" bIns="0" rtlCol="0"/>
            <a:lstStyle/>
            <a:p>
              <a:endParaRPr/>
            </a:p>
          </p:txBody>
        </p:sp>
        <p:pic>
          <p:nvPicPr>
            <p:cNvPr id="8" name="object 8"/>
            <p:cNvPicPr/>
            <p:nvPr/>
          </p:nvPicPr>
          <p:blipFill>
            <a:blip r:embed="rId4" cstate="print"/>
            <a:stretch>
              <a:fillRect/>
            </a:stretch>
          </p:blipFill>
          <p:spPr>
            <a:xfrm>
              <a:off x="10048874" y="771524"/>
              <a:ext cx="152399" cy="133349"/>
            </a:xfrm>
            <a:prstGeom prst="rect">
              <a:avLst/>
            </a:prstGeom>
          </p:spPr>
        </p:pic>
      </p:grpSp>
      <p:sp>
        <p:nvSpPr>
          <p:cNvPr id="9" name="object 9"/>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25" dirty="0"/>
              <a:t>About GhanaPay</a:t>
            </a:r>
            <a:endParaRPr spc="80" dirty="0"/>
          </a:p>
        </p:txBody>
      </p:sp>
      <p:sp>
        <p:nvSpPr>
          <p:cNvPr id="11" name="object 11"/>
          <p:cNvSpPr txBox="1"/>
          <p:nvPr/>
        </p:nvSpPr>
        <p:spPr>
          <a:xfrm>
            <a:off x="901700" y="1431289"/>
            <a:ext cx="6607175" cy="825500"/>
          </a:xfrm>
          <a:prstGeom prst="rect">
            <a:avLst/>
          </a:prstGeom>
        </p:spPr>
        <p:txBody>
          <a:bodyPr vert="horz" wrap="square" lIns="0" tIns="12700" rIns="0" bIns="0" rtlCol="0">
            <a:spAutoFit/>
          </a:bodyPr>
          <a:lstStyle/>
          <a:p>
            <a:pPr marL="12700" marR="5080">
              <a:lnSpc>
                <a:spcPct val="129600"/>
              </a:lnSpc>
              <a:spcBef>
                <a:spcPts val="100"/>
              </a:spcBef>
            </a:pPr>
            <a:r>
              <a:rPr sz="1350" spc="80" dirty="0">
                <a:solidFill>
                  <a:srgbClr val="374050"/>
                </a:solidFill>
                <a:latin typeface="Lucida Sans Unicode"/>
                <a:cs typeface="Lucida Sans Unicode"/>
              </a:rPr>
              <a:t>GhanaPay</a:t>
            </a:r>
            <a:r>
              <a:rPr sz="1350" spc="5" dirty="0">
                <a:solidFill>
                  <a:srgbClr val="374050"/>
                </a:solidFill>
                <a:latin typeface="Lucida Sans Unicode"/>
                <a:cs typeface="Lucida Sans Unicode"/>
              </a:rPr>
              <a:t> </a:t>
            </a:r>
            <a:r>
              <a:rPr sz="1350" spc="-10" dirty="0">
                <a:solidFill>
                  <a:srgbClr val="374050"/>
                </a:solidFill>
                <a:latin typeface="Lucida Sans Unicode"/>
                <a:cs typeface="Lucida Sans Unicode"/>
              </a:rPr>
              <a:t>is</a:t>
            </a:r>
            <a:r>
              <a:rPr sz="1350" spc="5" dirty="0">
                <a:solidFill>
                  <a:srgbClr val="374050"/>
                </a:solidFill>
                <a:latin typeface="Lucida Sans Unicode"/>
                <a:cs typeface="Lucida Sans Unicode"/>
              </a:rPr>
              <a:t> </a:t>
            </a:r>
            <a:r>
              <a:rPr sz="1350" spc="155" dirty="0">
                <a:solidFill>
                  <a:srgbClr val="374050"/>
                </a:solidFill>
                <a:latin typeface="Lucida Sans Unicode"/>
                <a:cs typeface="Lucida Sans Unicode"/>
              </a:rPr>
              <a:t>a</a:t>
            </a:r>
            <a:r>
              <a:rPr sz="1350" spc="10" dirty="0">
                <a:solidFill>
                  <a:srgbClr val="374050"/>
                </a:solidFill>
                <a:latin typeface="Lucida Sans Unicode"/>
                <a:cs typeface="Lucida Sans Unicode"/>
              </a:rPr>
              <a:t> </a:t>
            </a:r>
            <a:r>
              <a:rPr sz="1350" spc="45" dirty="0">
                <a:solidFill>
                  <a:srgbClr val="374050"/>
                </a:solidFill>
                <a:latin typeface="Lucida Sans Unicode"/>
                <a:cs typeface="Lucida Sans Unicode"/>
              </a:rPr>
              <a:t>comprehensive</a:t>
            </a:r>
            <a:r>
              <a:rPr sz="1350" spc="5" dirty="0">
                <a:solidFill>
                  <a:srgbClr val="374050"/>
                </a:solidFill>
                <a:latin typeface="Lucida Sans Unicode"/>
                <a:cs typeface="Lucida Sans Unicode"/>
              </a:rPr>
              <a:t> </a:t>
            </a:r>
            <a:r>
              <a:rPr sz="1350" dirty="0">
                <a:solidFill>
                  <a:srgbClr val="374050"/>
                </a:solidFill>
                <a:latin typeface="Lucida Sans Unicode"/>
                <a:cs typeface="Lucida Sans Unicode"/>
              </a:rPr>
              <a:t>mobile</a:t>
            </a:r>
            <a:r>
              <a:rPr sz="1350" spc="10" dirty="0">
                <a:solidFill>
                  <a:srgbClr val="374050"/>
                </a:solidFill>
                <a:latin typeface="Lucida Sans Unicode"/>
                <a:cs typeface="Lucida Sans Unicode"/>
              </a:rPr>
              <a:t> </a:t>
            </a:r>
            <a:r>
              <a:rPr sz="1350" spc="60" dirty="0">
                <a:solidFill>
                  <a:srgbClr val="374050"/>
                </a:solidFill>
                <a:latin typeface="Lucida Sans Unicode"/>
                <a:cs typeface="Lucida Sans Unicode"/>
              </a:rPr>
              <a:t>money</a:t>
            </a:r>
            <a:r>
              <a:rPr sz="1350" spc="5" dirty="0">
                <a:solidFill>
                  <a:srgbClr val="374050"/>
                </a:solidFill>
                <a:latin typeface="Lucida Sans Unicode"/>
                <a:cs typeface="Lucida Sans Unicode"/>
              </a:rPr>
              <a:t> </a:t>
            </a:r>
            <a:r>
              <a:rPr sz="1350" dirty="0">
                <a:solidFill>
                  <a:srgbClr val="374050"/>
                </a:solidFill>
                <a:latin typeface="Lucida Sans Unicode"/>
                <a:cs typeface="Lucida Sans Unicode"/>
              </a:rPr>
              <a:t>platform</a:t>
            </a:r>
            <a:r>
              <a:rPr sz="1350" spc="5" dirty="0">
                <a:solidFill>
                  <a:srgbClr val="374050"/>
                </a:solidFill>
                <a:latin typeface="Lucida Sans Unicode"/>
                <a:cs typeface="Lucida Sans Unicode"/>
              </a:rPr>
              <a:t> </a:t>
            </a:r>
            <a:r>
              <a:rPr sz="1350" dirty="0">
                <a:solidFill>
                  <a:srgbClr val="374050"/>
                </a:solidFill>
                <a:latin typeface="Lucida Sans Unicode"/>
                <a:cs typeface="Lucida Sans Unicode"/>
              </a:rPr>
              <a:t>provided</a:t>
            </a:r>
            <a:r>
              <a:rPr sz="1350" spc="10" dirty="0">
                <a:solidFill>
                  <a:srgbClr val="374050"/>
                </a:solidFill>
                <a:latin typeface="Lucida Sans Unicode"/>
                <a:cs typeface="Lucida Sans Unicode"/>
              </a:rPr>
              <a:t> </a:t>
            </a:r>
            <a:r>
              <a:rPr sz="1350" spc="55" dirty="0">
                <a:solidFill>
                  <a:srgbClr val="374050"/>
                </a:solidFill>
                <a:latin typeface="Lucida Sans Unicode"/>
                <a:cs typeface="Lucida Sans Unicode"/>
              </a:rPr>
              <a:t>by</a:t>
            </a:r>
            <a:r>
              <a:rPr sz="1350" spc="5" dirty="0">
                <a:solidFill>
                  <a:srgbClr val="374050"/>
                </a:solidFill>
                <a:latin typeface="Lucida Sans Unicode"/>
                <a:cs typeface="Lucida Sans Unicode"/>
              </a:rPr>
              <a:t> </a:t>
            </a:r>
            <a:r>
              <a:rPr sz="1350" spc="-10" dirty="0">
                <a:solidFill>
                  <a:srgbClr val="374050"/>
                </a:solidFill>
                <a:latin typeface="Lucida Sans Unicode"/>
                <a:cs typeface="Lucida Sans Unicode"/>
              </a:rPr>
              <a:t>universal </a:t>
            </a:r>
            <a:r>
              <a:rPr sz="1350" dirty="0">
                <a:solidFill>
                  <a:srgbClr val="374050"/>
                </a:solidFill>
                <a:latin typeface="Lucida Sans Unicode"/>
                <a:cs typeface="Lucida Sans Unicode"/>
              </a:rPr>
              <a:t>banks,</a:t>
            </a:r>
            <a:r>
              <a:rPr sz="1350" spc="5" dirty="0">
                <a:solidFill>
                  <a:srgbClr val="374050"/>
                </a:solidFill>
                <a:latin typeface="Lucida Sans Unicode"/>
                <a:cs typeface="Lucida Sans Unicode"/>
              </a:rPr>
              <a:t> </a:t>
            </a:r>
            <a:r>
              <a:rPr sz="1350" dirty="0">
                <a:solidFill>
                  <a:srgbClr val="374050"/>
                </a:solidFill>
                <a:latin typeface="Lucida Sans Unicode"/>
                <a:cs typeface="Lucida Sans Unicode"/>
              </a:rPr>
              <a:t>rural</a:t>
            </a:r>
            <a:r>
              <a:rPr sz="1350" spc="20" dirty="0">
                <a:solidFill>
                  <a:srgbClr val="374050"/>
                </a:solidFill>
                <a:latin typeface="Lucida Sans Unicode"/>
                <a:cs typeface="Lucida Sans Unicode"/>
              </a:rPr>
              <a:t> </a:t>
            </a:r>
            <a:r>
              <a:rPr sz="1350" dirty="0">
                <a:solidFill>
                  <a:srgbClr val="374050"/>
                </a:solidFill>
                <a:latin typeface="Lucida Sans Unicode"/>
                <a:cs typeface="Lucida Sans Unicode"/>
              </a:rPr>
              <a:t>banks,</a:t>
            </a:r>
            <a:r>
              <a:rPr sz="1350" spc="20" dirty="0">
                <a:solidFill>
                  <a:srgbClr val="374050"/>
                </a:solidFill>
                <a:latin typeface="Lucida Sans Unicode"/>
                <a:cs typeface="Lucida Sans Unicode"/>
              </a:rPr>
              <a:t> </a:t>
            </a:r>
            <a:r>
              <a:rPr sz="1350" spc="80" dirty="0">
                <a:solidFill>
                  <a:srgbClr val="374050"/>
                </a:solidFill>
                <a:latin typeface="Lucida Sans Unicode"/>
                <a:cs typeface="Lucida Sans Unicode"/>
              </a:rPr>
              <a:t>and</a:t>
            </a:r>
            <a:r>
              <a:rPr sz="1350" spc="20" dirty="0">
                <a:solidFill>
                  <a:srgbClr val="374050"/>
                </a:solidFill>
                <a:latin typeface="Lucida Sans Unicode"/>
                <a:cs typeface="Lucida Sans Unicode"/>
              </a:rPr>
              <a:t> </a:t>
            </a:r>
            <a:r>
              <a:rPr sz="1350" dirty="0">
                <a:solidFill>
                  <a:srgbClr val="374050"/>
                </a:solidFill>
                <a:latin typeface="Lucida Sans Unicode"/>
                <a:cs typeface="Lucida Sans Unicode"/>
              </a:rPr>
              <a:t>savings</a:t>
            </a:r>
            <a:r>
              <a:rPr sz="1350" spc="20" dirty="0">
                <a:solidFill>
                  <a:srgbClr val="374050"/>
                </a:solidFill>
                <a:latin typeface="Lucida Sans Unicode"/>
                <a:cs typeface="Lucida Sans Unicode"/>
              </a:rPr>
              <a:t> </a:t>
            </a:r>
            <a:r>
              <a:rPr sz="1350" spc="80" dirty="0">
                <a:solidFill>
                  <a:srgbClr val="374050"/>
                </a:solidFill>
                <a:latin typeface="Lucida Sans Unicode"/>
                <a:cs typeface="Lucida Sans Unicode"/>
              </a:rPr>
              <a:t>and</a:t>
            </a:r>
            <a:r>
              <a:rPr sz="1350" spc="20" dirty="0">
                <a:solidFill>
                  <a:srgbClr val="374050"/>
                </a:solidFill>
                <a:latin typeface="Lucida Sans Unicode"/>
                <a:cs typeface="Lucida Sans Unicode"/>
              </a:rPr>
              <a:t> </a:t>
            </a:r>
            <a:r>
              <a:rPr sz="1350" dirty="0">
                <a:solidFill>
                  <a:srgbClr val="374050"/>
                </a:solidFill>
                <a:latin typeface="Lucida Sans Unicode"/>
                <a:cs typeface="Lucida Sans Unicode"/>
              </a:rPr>
              <a:t>loans</a:t>
            </a:r>
            <a:r>
              <a:rPr sz="1350" spc="20" dirty="0">
                <a:solidFill>
                  <a:srgbClr val="374050"/>
                </a:solidFill>
                <a:latin typeface="Lucida Sans Unicode"/>
                <a:cs typeface="Lucida Sans Unicode"/>
              </a:rPr>
              <a:t> </a:t>
            </a:r>
            <a:r>
              <a:rPr sz="1350" spc="60" dirty="0">
                <a:solidFill>
                  <a:srgbClr val="374050"/>
                </a:solidFill>
                <a:latin typeface="Lucida Sans Unicode"/>
                <a:cs typeface="Lucida Sans Unicode"/>
              </a:rPr>
              <a:t>companies</a:t>
            </a:r>
            <a:r>
              <a:rPr sz="1350" spc="20" dirty="0">
                <a:solidFill>
                  <a:srgbClr val="374050"/>
                </a:solidFill>
                <a:latin typeface="Lucida Sans Unicode"/>
                <a:cs typeface="Lucida Sans Unicode"/>
              </a:rPr>
              <a:t> </a:t>
            </a:r>
            <a:r>
              <a:rPr sz="1350" dirty="0">
                <a:solidFill>
                  <a:srgbClr val="374050"/>
                </a:solidFill>
                <a:latin typeface="Lucida Sans Unicode"/>
                <a:cs typeface="Lucida Sans Unicode"/>
              </a:rPr>
              <a:t>across</a:t>
            </a:r>
            <a:r>
              <a:rPr sz="1350" spc="20" dirty="0">
                <a:solidFill>
                  <a:srgbClr val="374050"/>
                </a:solidFill>
                <a:latin typeface="Lucida Sans Unicode"/>
                <a:cs typeface="Lucida Sans Unicode"/>
              </a:rPr>
              <a:t> </a:t>
            </a:r>
            <a:r>
              <a:rPr sz="1350" spc="-10" dirty="0">
                <a:solidFill>
                  <a:srgbClr val="374050"/>
                </a:solidFill>
                <a:latin typeface="Lucida Sans Unicode"/>
                <a:cs typeface="Lucida Sans Unicode"/>
              </a:rPr>
              <a:t>Ghana, </a:t>
            </a:r>
            <a:r>
              <a:rPr sz="1350" dirty="0">
                <a:solidFill>
                  <a:srgbClr val="374050"/>
                </a:solidFill>
                <a:latin typeface="Lucida Sans Unicode"/>
                <a:cs typeface="Lucida Sans Unicode"/>
              </a:rPr>
              <a:t>designed</a:t>
            </a:r>
            <a:r>
              <a:rPr sz="1350" spc="55" dirty="0">
                <a:solidFill>
                  <a:srgbClr val="374050"/>
                </a:solidFill>
                <a:latin typeface="Lucida Sans Unicode"/>
                <a:cs typeface="Lucida Sans Unicode"/>
              </a:rPr>
              <a:t> </a:t>
            </a:r>
            <a:r>
              <a:rPr sz="1350" dirty="0">
                <a:solidFill>
                  <a:srgbClr val="374050"/>
                </a:solidFill>
                <a:latin typeface="Lucida Sans Unicode"/>
                <a:cs typeface="Lucida Sans Unicode"/>
              </a:rPr>
              <a:t>to</a:t>
            </a:r>
            <a:r>
              <a:rPr sz="1350" spc="60" dirty="0">
                <a:solidFill>
                  <a:srgbClr val="374050"/>
                </a:solidFill>
                <a:latin typeface="Lucida Sans Unicode"/>
                <a:cs typeface="Lucida Sans Unicode"/>
              </a:rPr>
              <a:t> </a:t>
            </a:r>
            <a:r>
              <a:rPr sz="1350" dirty="0">
                <a:solidFill>
                  <a:srgbClr val="374050"/>
                </a:solidFill>
                <a:latin typeface="Lucida Sans Unicode"/>
                <a:cs typeface="Lucida Sans Unicode"/>
              </a:rPr>
              <a:t>promote</a:t>
            </a:r>
            <a:r>
              <a:rPr sz="1350" spc="60" dirty="0">
                <a:solidFill>
                  <a:srgbClr val="374050"/>
                </a:solidFill>
                <a:latin typeface="Lucida Sans Unicode"/>
                <a:cs typeface="Lucida Sans Unicode"/>
              </a:rPr>
              <a:t> </a:t>
            </a:r>
            <a:r>
              <a:rPr sz="1350" dirty="0">
                <a:solidFill>
                  <a:srgbClr val="374050"/>
                </a:solidFill>
                <a:latin typeface="Lucida Sans Unicode"/>
                <a:cs typeface="Lucida Sans Unicode"/>
              </a:rPr>
              <a:t>financial</a:t>
            </a:r>
            <a:r>
              <a:rPr sz="1350" spc="60" dirty="0">
                <a:solidFill>
                  <a:srgbClr val="374050"/>
                </a:solidFill>
                <a:latin typeface="Lucida Sans Unicode"/>
                <a:cs typeface="Lucida Sans Unicode"/>
              </a:rPr>
              <a:t> </a:t>
            </a:r>
            <a:r>
              <a:rPr sz="1350" dirty="0">
                <a:solidFill>
                  <a:srgbClr val="374050"/>
                </a:solidFill>
                <a:latin typeface="Lucida Sans Unicode"/>
                <a:cs typeface="Lucida Sans Unicode"/>
              </a:rPr>
              <a:t>inclusion</a:t>
            </a:r>
            <a:r>
              <a:rPr sz="1350" spc="60" dirty="0">
                <a:solidFill>
                  <a:srgbClr val="374050"/>
                </a:solidFill>
                <a:latin typeface="Lucida Sans Unicode"/>
                <a:cs typeface="Lucida Sans Unicode"/>
              </a:rPr>
              <a:t> </a:t>
            </a:r>
            <a:r>
              <a:rPr sz="1350" spc="80" dirty="0">
                <a:solidFill>
                  <a:srgbClr val="374050"/>
                </a:solidFill>
                <a:latin typeface="Lucida Sans Unicode"/>
                <a:cs typeface="Lucida Sans Unicode"/>
              </a:rPr>
              <a:t>and</a:t>
            </a:r>
            <a:r>
              <a:rPr sz="1350" spc="60" dirty="0">
                <a:solidFill>
                  <a:srgbClr val="374050"/>
                </a:solidFill>
                <a:latin typeface="Lucida Sans Unicode"/>
                <a:cs typeface="Lucida Sans Unicode"/>
              </a:rPr>
              <a:t> </a:t>
            </a:r>
            <a:r>
              <a:rPr sz="1350" dirty="0">
                <a:solidFill>
                  <a:srgbClr val="374050"/>
                </a:solidFill>
                <a:latin typeface="Lucida Sans Unicode"/>
                <a:cs typeface="Lucida Sans Unicode"/>
              </a:rPr>
              <a:t>drive</a:t>
            </a:r>
            <a:r>
              <a:rPr sz="1350" spc="60" dirty="0">
                <a:solidFill>
                  <a:srgbClr val="374050"/>
                </a:solidFill>
                <a:latin typeface="Lucida Sans Unicode"/>
                <a:cs typeface="Lucida Sans Unicode"/>
              </a:rPr>
              <a:t> </a:t>
            </a:r>
            <a:r>
              <a:rPr sz="1350" dirty="0">
                <a:solidFill>
                  <a:srgbClr val="374050"/>
                </a:solidFill>
                <a:latin typeface="Lucida Sans Unicode"/>
                <a:cs typeface="Lucida Sans Unicode"/>
              </a:rPr>
              <a:t>digital</a:t>
            </a:r>
            <a:r>
              <a:rPr sz="1350" spc="60" dirty="0">
                <a:solidFill>
                  <a:srgbClr val="374050"/>
                </a:solidFill>
                <a:latin typeface="Lucida Sans Unicode"/>
                <a:cs typeface="Lucida Sans Unicode"/>
              </a:rPr>
              <a:t> </a:t>
            </a:r>
            <a:r>
              <a:rPr sz="1350" spc="70" dirty="0">
                <a:solidFill>
                  <a:srgbClr val="374050"/>
                </a:solidFill>
                <a:latin typeface="Lucida Sans Unicode"/>
                <a:cs typeface="Lucida Sans Unicode"/>
              </a:rPr>
              <a:t>payment</a:t>
            </a:r>
            <a:r>
              <a:rPr sz="1350" spc="60" dirty="0">
                <a:solidFill>
                  <a:srgbClr val="374050"/>
                </a:solidFill>
                <a:latin typeface="Lucida Sans Unicode"/>
                <a:cs typeface="Lucida Sans Unicode"/>
              </a:rPr>
              <a:t> </a:t>
            </a:r>
            <a:r>
              <a:rPr sz="1350" spc="-10" dirty="0">
                <a:solidFill>
                  <a:srgbClr val="374050"/>
                </a:solidFill>
                <a:latin typeface="Lucida Sans Unicode"/>
                <a:cs typeface="Lucida Sans Unicode"/>
              </a:rPr>
              <a:t>adoption.</a:t>
            </a:r>
            <a:endParaRPr sz="1350" dirty="0">
              <a:latin typeface="Lucida Sans Unicode"/>
              <a:cs typeface="Lucida Sans Unicode"/>
            </a:endParaRPr>
          </a:p>
        </p:txBody>
      </p:sp>
      <p:sp>
        <p:nvSpPr>
          <p:cNvPr id="12" name="object 12"/>
          <p:cNvSpPr txBox="1"/>
          <p:nvPr/>
        </p:nvSpPr>
        <p:spPr>
          <a:xfrm>
            <a:off x="901700" y="2511425"/>
            <a:ext cx="6297295" cy="846455"/>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1F2937"/>
                </a:solidFill>
                <a:latin typeface="Lucida Sans Unicode"/>
                <a:cs typeface="Lucida Sans Unicode"/>
              </a:rPr>
              <a:t>Our</a:t>
            </a:r>
            <a:r>
              <a:rPr sz="1500" spc="-65" dirty="0">
                <a:solidFill>
                  <a:srgbClr val="1F2937"/>
                </a:solidFill>
                <a:latin typeface="Lucida Sans Unicode"/>
                <a:cs typeface="Lucida Sans Unicode"/>
              </a:rPr>
              <a:t> </a:t>
            </a:r>
            <a:r>
              <a:rPr sz="1500" spc="-10" dirty="0">
                <a:solidFill>
                  <a:srgbClr val="1F2937"/>
                </a:solidFill>
                <a:latin typeface="Lucida Sans Unicode"/>
                <a:cs typeface="Lucida Sans Unicode"/>
              </a:rPr>
              <a:t>Mission</a:t>
            </a:r>
            <a:endParaRPr sz="1500">
              <a:latin typeface="Lucida Sans Unicode"/>
              <a:cs typeface="Lucida Sans Unicode"/>
            </a:endParaRPr>
          </a:p>
          <a:p>
            <a:pPr marL="12700" marR="5080">
              <a:lnSpc>
                <a:spcPct val="135400"/>
              </a:lnSpc>
              <a:spcBef>
                <a:spcPts val="765"/>
              </a:spcBef>
            </a:pPr>
            <a:r>
              <a:rPr sz="1200" spc="-45" dirty="0">
                <a:solidFill>
                  <a:srgbClr val="374050"/>
                </a:solidFill>
                <a:latin typeface="Lucida Sans Unicode"/>
                <a:cs typeface="Lucida Sans Unicode"/>
              </a:rPr>
              <a:t>To</a:t>
            </a:r>
            <a:r>
              <a:rPr sz="1200" spc="35" dirty="0">
                <a:solidFill>
                  <a:srgbClr val="374050"/>
                </a:solidFill>
                <a:latin typeface="Lucida Sans Unicode"/>
                <a:cs typeface="Lucida Sans Unicode"/>
              </a:rPr>
              <a:t> </a:t>
            </a:r>
            <a:r>
              <a:rPr sz="1200" spc="50" dirty="0">
                <a:solidFill>
                  <a:srgbClr val="374050"/>
                </a:solidFill>
                <a:latin typeface="Lucida Sans Unicode"/>
                <a:cs typeface="Lucida Sans Unicode"/>
              </a:rPr>
              <a:t>empower</a:t>
            </a:r>
            <a:r>
              <a:rPr sz="1200" spc="35" dirty="0">
                <a:solidFill>
                  <a:srgbClr val="374050"/>
                </a:solidFill>
                <a:latin typeface="Lucida Sans Unicode"/>
                <a:cs typeface="Lucida Sans Unicode"/>
              </a:rPr>
              <a:t> </a:t>
            </a:r>
            <a:r>
              <a:rPr sz="1200" dirty="0">
                <a:solidFill>
                  <a:srgbClr val="374050"/>
                </a:solidFill>
                <a:latin typeface="Lucida Sans Unicode"/>
                <a:cs typeface="Lucida Sans Unicode"/>
              </a:rPr>
              <a:t>all</a:t>
            </a:r>
            <a:r>
              <a:rPr sz="1200" spc="35" dirty="0">
                <a:solidFill>
                  <a:srgbClr val="374050"/>
                </a:solidFill>
                <a:latin typeface="Lucida Sans Unicode"/>
                <a:cs typeface="Lucida Sans Unicode"/>
              </a:rPr>
              <a:t> </a:t>
            </a:r>
            <a:r>
              <a:rPr sz="1200" spc="55" dirty="0">
                <a:solidFill>
                  <a:srgbClr val="374050"/>
                </a:solidFill>
                <a:latin typeface="Lucida Sans Unicode"/>
                <a:cs typeface="Lucida Sans Unicode"/>
              </a:rPr>
              <a:t>Ghanaians</a:t>
            </a:r>
            <a:r>
              <a:rPr sz="1200" spc="40" dirty="0">
                <a:solidFill>
                  <a:srgbClr val="374050"/>
                </a:solidFill>
                <a:latin typeface="Lucida Sans Unicode"/>
                <a:cs typeface="Lucida Sans Unicode"/>
              </a:rPr>
              <a:t> </a:t>
            </a:r>
            <a:r>
              <a:rPr sz="1200" dirty="0">
                <a:solidFill>
                  <a:srgbClr val="374050"/>
                </a:solidFill>
                <a:latin typeface="Lucida Sans Unicode"/>
                <a:cs typeface="Lucida Sans Unicode"/>
              </a:rPr>
              <a:t>with</a:t>
            </a:r>
            <a:r>
              <a:rPr sz="1200" spc="35" dirty="0">
                <a:solidFill>
                  <a:srgbClr val="374050"/>
                </a:solidFill>
                <a:latin typeface="Lucida Sans Unicode"/>
                <a:cs typeface="Lucida Sans Unicode"/>
              </a:rPr>
              <a:t> </a:t>
            </a:r>
            <a:r>
              <a:rPr sz="1200" dirty="0">
                <a:solidFill>
                  <a:srgbClr val="374050"/>
                </a:solidFill>
                <a:latin typeface="Lucida Sans Unicode"/>
                <a:cs typeface="Lucida Sans Unicode"/>
              </a:rPr>
              <a:t>secure,</a:t>
            </a:r>
            <a:r>
              <a:rPr sz="1200" spc="35" dirty="0">
                <a:solidFill>
                  <a:srgbClr val="374050"/>
                </a:solidFill>
                <a:latin typeface="Lucida Sans Unicode"/>
                <a:cs typeface="Lucida Sans Unicode"/>
              </a:rPr>
              <a:t> </a:t>
            </a:r>
            <a:r>
              <a:rPr sz="1200" dirty="0">
                <a:solidFill>
                  <a:srgbClr val="374050"/>
                </a:solidFill>
                <a:latin typeface="Lucida Sans Unicode"/>
                <a:cs typeface="Lucida Sans Unicode"/>
              </a:rPr>
              <a:t>accessible,</a:t>
            </a:r>
            <a:r>
              <a:rPr sz="1200" spc="40" dirty="0">
                <a:solidFill>
                  <a:srgbClr val="374050"/>
                </a:solidFill>
                <a:latin typeface="Lucida Sans Unicode"/>
                <a:cs typeface="Lucida Sans Unicode"/>
              </a:rPr>
              <a:t> </a:t>
            </a:r>
            <a:r>
              <a:rPr sz="1200" spc="70" dirty="0">
                <a:solidFill>
                  <a:srgbClr val="374050"/>
                </a:solidFill>
                <a:latin typeface="Lucida Sans Unicode"/>
                <a:cs typeface="Lucida Sans Unicode"/>
              </a:rPr>
              <a:t>and</a:t>
            </a:r>
            <a:r>
              <a:rPr sz="1200" spc="35" dirty="0">
                <a:solidFill>
                  <a:srgbClr val="374050"/>
                </a:solidFill>
                <a:latin typeface="Lucida Sans Unicode"/>
                <a:cs typeface="Lucida Sans Unicode"/>
              </a:rPr>
              <a:t> </a:t>
            </a:r>
            <a:r>
              <a:rPr sz="1200" dirty="0">
                <a:solidFill>
                  <a:srgbClr val="374050"/>
                </a:solidFill>
                <a:latin typeface="Lucida Sans Unicode"/>
                <a:cs typeface="Lucida Sans Unicode"/>
              </a:rPr>
              <a:t>affordable</a:t>
            </a:r>
            <a:r>
              <a:rPr sz="1200" spc="35" dirty="0">
                <a:solidFill>
                  <a:srgbClr val="374050"/>
                </a:solidFill>
                <a:latin typeface="Lucida Sans Unicode"/>
                <a:cs typeface="Lucida Sans Unicode"/>
              </a:rPr>
              <a:t> </a:t>
            </a:r>
            <a:r>
              <a:rPr sz="1200" dirty="0">
                <a:solidFill>
                  <a:srgbClr val="374050"/>
                </a:solidFill>
                <a:latin typeface="Lucida Sans Unicode"/>
                <a:cs typeface="Lucida Sans Unicode"/>
              </a:rPr>
              <a:t>digital</a:t>
            </a:r>
            <a:r>
              <a:rPr sz="1200" spc="35" dirty="0">
                <a:solidFill>
                  <a:srgbClr val="374050"/>
                </a:solidFill>
                <a:latin typeface="Lucida Sans Unicode"/>
                <a:cs typeface="Lucida Sans Unicode"/>
              </a:rPr>
              <a:t> </a:t>
            </a:r>
            <a:r>
              <a:rPr sz="1200" spc="-10" dirty="0">
                <a:solidFill>
                  <a:srgbClr val="374050"/>
                </a:solidFill>
                <a:latin typeface="Lucida Sans Unicode"/>
                <a:cs typeface="Lucida Sans Unicode"/>
              </a:rPr>
              <a:t>financial </a:t>
            </a:r>
            <a:r>
              <a:rPr sz="1200" dirty="0">
                <a:solidFill>
                  <a:srgbClr val="374050"/>
                </a:solidFill>
                <a:latin typeface="Lucida Sans Unicode"/>
                <a:cs typeface="Lucida Sans Unicode"/>
              </a:rPr>
              <a:t>services,</a:t>
            </a:r>
            <a:r>
              <a:rPr sz="1200" spc="50" dirty="0">
                <a:solidFill>
                  <a:srgbClr val="374050"/>
                </a:solidFill>
                <a:latin typeface="Lucida Sans Unicode"/>
                <a:cs typeface="Lucida Sans Unicode"/>
              </a:rPr>
              <a:t> </a:t>
            </a:r>
            <a:r>
              <a:rPr sz="1200" dirty="0">
                <a:solidFill>
                  <a:srgbClr val="374050"/>
                </a:solidFill>
                <a:latin typeface="Lucida Sans Unicode"/>
                <a:cs typeface="Lucida Sans Unicode"/>
              </a:rPr>
              <a:t>regardless</a:t>
            </a:r>
            <a:r>
              <a:rPr sz="1200" spc="50" dirty="0">
                <a:solidFill>
                  <a:srgbClr val="374050"/>
                </a:solidFill>
                <a:latin typeface="Lucida Sans Unicode"/>
                <a:cs typeface="Lucida Sans Unicode"/>
              </a:rPr>
              <a:t> </a:t>
            </a:r>
            <a:r>
              <a:rPr sz="1200" dirty="0">
                <a:solidFill>
                  <a:srgbClr val="374050"/>
                </a:solidFill>
                <a:latin typeface="Lucida Sans Unicode"/>
                <a:cs typeface="Lucida Sans Unicode"/>
              </a:rPr>
              <a:t>of</a:t>
            </a:r>
            <a:r>
              <a:rPr sz="1200" spc="55" dirty="0">
                <a:solidFill>
                  <a:srgbClr val="374050"/>
                </a:solidFill>
                <a:latin typeface="Lucida Sans Unicode"/>
                <a:cs typeface="Lucida Sans Unicode"/>
              </a:rPr>
              <a:t> </a:t>
            </a:r>
            <a:r>
              <a:rPr sz="1200" dirty="0">
                <a:solidFill>
                  <a:srgbClr val="374050"/>
                </a:solidFill>
                <a:latin typeface="Lucida Sans Unicode"/>
                <a:cs typeface="Lucida Sans Unicode"/>
              </a:rPr>
              <a:t>whether</a:t>
            </a:r>
            <a:r>
              <a:rPr sz="1200" spc="50" dirty="0">
                <a:solidFill>
                  <a:srgbClr val="374050"/>
                </a:solidFill>
                <a:latin typeface="Lucida Sans Unicode"/>
                <a:cs typeface="Lucida Sans Unicode"/>
              </a:rPr>
              <a:t> </a:t>
            </a:r>
            <a:r>
              <a:rPr sz="1200" dirty="0">
                <a:solidFill>
                  <a:srgbClr val="374050"/>
                </a:solidFill>
                <a:latin typeface="Lucida Sans Unicode"/>
                <a:cs typeface="Lucida Sans Unicode"/>
              </a:rPr>
              <a:t>they</a:t>
            </a:r>
            <a:r>
              <a:rPr sz="1200" spc="50" dirty="0">
                <a:solidFill>
                  <a:srgbClr val="374050"/>
                </a:solidFill>
                <a:latin typeface="Lucida Sans Unicode"/>
                <a:cs typeface="Lucida Sans Unicode"/>
              </a:rPr>
              <a:t> </a:t>
            </a:r>
            <a:r>
              <a:rPr sz="1200" spc="70" dirty="0">
                <a:solidFill>
                  <a:srgbClr val="374050"/>
                </a:solidFill>
                <a:latin typeface="Lucida Sans Unicode"/>
                <a:cs typeface="Lucida Sans Unicode"/>
              </a:rPr>
              <a:t>have</a:t>
            </a:r>
            <a:r>
              <a:rPr sz="1200" spc="55" dirty="0">
                <a:solidFill>
                  <a:srgbClr val="374050"/>
                </a:solidFill>
                <a:latin typeface="Lucida Sans Unicode"/>
                <a:cs typeface="Lucida Sans Unicode"/>
              </a:rPr>
              <a:t> </a:t>
            </a:r>
            <a:r>
              <a:rPr sz="1200" spc="145" dirty="0">
                <a:solidFill>
                  <a:srgbClr val="374050"/>
                </a:solidFill>
                <a:latin typeface="Lucida Sans Unicode"/>
                <a:cs typeface="Lucida Sans Unicode"/>
              </a:rPr>
              <a:t>a</a:t>
            </a:r>
            <a:r>
              <a:rPr sz="1200" spc="50" dirty="0">
                <a:solidFill>
                  <a:srgbClr val="374050"/>
                </a:solidFill>
                <a:latin typeface="Lucida Sans Unicode"/>
                <a:cs typeface="Lucida Sans Unicode"/>
              </a:rPr>
              <a:t> </a:t>
            </a:r>
            <a:r>
              <a:rPr sz="1200" dirty="0">
                <a:solidFill>
                  <a:srgbClr val="374050"/>
                </a:solidFill>
                <a:latin typeface="Lucida Sans Unicode"/>
                <a:cs typeface="Lucida Sans Unicode"/>
              </a:rPr>
              <a:t>traditional</a:t>
            </a:r>
            <a:r>
              <a:rPr sz="1200" spc="55" dirty="0">
                <a:solidFill>
                  <a:srgbClr val="374050"/>
                </a:solidFill>
                <a:latin typeface="Lucida Sans Unicode"/>
                <a:cs typeface="Lucida Sans Unicode"/>
              </a:rPr>
              <a:t> </a:t>
            </a:r>
            <a:r>
              <a:rPr sz="1200" dirty="0">
                <a:solidFill>
                  <a:srgbClr val="374050"/>
                </a:solidFill>
                <a:latin typeface="Lucida Sans Unicode"/>
                <a:cs typeface="Lucida Sans Unicode"/>
              </a:rPr>
              <a:t>bank</a:t>
            </a:r>
            <a:r>
              <a:rPr sz="1200" spc="50" dirty="0">
                <a:solidFill>
                  <a:srgbClr val="374050"/>
                </a:solidFill>
                <a:latin typeface="Lucida Sans Unicode"/>
                <a:cs typeface="Lucida Sans Unicode"/>
              </a:rPr>
              <a:t> </a:t>
            </a:r>
            <a:r>
              <a:rPr sz="1200" spc="-10" dirty="0">
                <a:solidFill>
                  <a:srgbClr val="374050"/>
                </a:solidFill>
                <a:latin typeface="Lucida Sans Unicode"/>
                <a:cs typeface="Lucida Sans Unicode"/>
              </a:rPr>
              <a:t>account.</a:t>
            </a:r>
            <a:endParaRPr sz="1200">
              <a:latin typeface="Lucida Sans Unicode"/>
              <a:cs typeface="Lucida Sans Unicode"/>
            </a:endParaRPr>
          </a:p>
        </p:txBody>
      </p:sp>
      <p:grpSp>
        <p:nvGrpSpPr>
          <p:cNvPr id="13" name="object 13"/>
          <p:cNvGrpSpPr/>
          <p:nvPr/>
        </p:nvGrpSpPr>
        <p:grpSpPr>
          <a:xfrm>
            <a:off x="914370" y="4105275"/>
            <a:ext cx="167005" cy="1228725"/>
            <a:chOff x="914370" y="4105275"/>
            <a:chExt cx="167005" cy="1228725"/>
          </a:xfrm>
        </p:grpSpPr>
        <p:pic>
          <p:nvPicPr>
            <p:cNvPr id="14" name="object 14"/>
            <p:cNvPicPr/>
            <p:nvPr/>
          </p:nvPicPr>
          <p:blipFill>
            <a:blip r:embed="rId5" cstate="print"/>
            <a:stretch>
              <a:fillRect/>
            </a:stretch>
          </p:blipFill>
          <p:spPr>
            <a:xfrm>
              <a:off x="919162" y="4105275"/>
              <a:ext cx="104774" cy="152399"/>
            </a:xfrm>
            <a:prstGeom prst="rect">
              <a:avLst/>
            </a:prstGeom>
          </p:spPr>
        </p:pic>
        <p:pic>
          <p:nvPicPr>
            <p:cNvPr id="15" name="object 15"/>
            <p:cNvPicPr/>
            <p:nvPr/>
          </p:nvPicPr>
          <p:blipFill>
            <a:blip r:embed="rId6" cstate="print"/>
            <a:stretch>
              <a:fillRect/>
            </a:stretch>
          </p:blipFill>
          <p:spPr>
            <a:xfrm>
              <a:off x="914370" y="4466451"/>
              <a:ext cx="152459" cy="153947"/>
            </a:xfrm>
            <a:prstGeom prst="rect">
              <a:avLst/>
            </a:prstGeom>
          </p:spPr>
        </p:pic>
        <p:pic>
          <p:nvPicPr>
            <p:cNvPr id="16" name="object 16"/>
            <p:cNvPicPr/>
            <p:nvPr/>
          </p:nvPicPr>
          <p:blipFill>
            <a:blip r:embed="rId7" cstate="print"/>
            <a:stretch>
              <a:fillRect/>
            </a:stretch>
          </p:blipFill>
          <p:spPr>
            <a:xfrm>
              <a:off x="919162" y="4819649"/>
              <a:ext cx="104768" cy="152399"/>
            </a:xfrm>
            <a:prstGeom prst="rect">
              <a:avLst/>
            </a:prstGeom>
          </p:spPr>
        </p:pic>
        <p:pic>
          <p:nvPicPr>
            <p:cNvPr id="17" name="object 17"/>
            <p:cNvPicPr/>
            <p:nvPr/>
          </p:nvPicPr>
          <p:blipFill>
            <a:blip r:embed="rId8" cstate="print"/>
            <a:stretch>
              <a:fillRect/>
            </a:stretch>
          </p:blipFill>
          <p:spPr>
            <a:xfrm>
              <a:off x="919205" y="5181600"/>
              <a:ext cx="161844" cy="152399"/>
            </a:xfrm>
            <a:prstGeom prst="rect">
              <a:avLst/>
            </a:prstGeom>
          </p:spPr>
        </p:pic>
      </p:grpSp>
      <p:sp>
        <p:nvSpPr>
          <p:cNvPr id="18" name="object 18"/>
          <p:cNvSpPr txBox="1"/>
          <p:nvPr/>
        </p:nvSpPr>
        <p:spPr>
          <a:xfrm>
            <a:off x="901700" y="3683000"/>
            <a:ext cx="5139055" cy="1977464"/>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1F2937"/>
                </a:solidFill>
                <a:latin typeface="Lucida Sans Unicode"/>
                <a:cs typeface="Lucida Sans Unicode"/>
              </a:rPr>
              <a:t>Key</a:t>
            </a:r>
            <a:r>
              <a:rPr sz="1500" spc="45" dirty="0">
                <a:solidFill>
                  <a:srgbClr val="1F2937"/>
                </a:solidFill>
                <a:latin typeface="Lucida Sans Unicode"/>
                <a:cs typeface="Lucida Sans Unicode"/>
              </a:rPr>
              <a:t> </a:t>
            </a:r>
            <a:r>
              <a:rPr sz="1500" spc="-10" dirty="0">
                <a:solidFill>
                  <a:srgbClr val="1F2937"/>
                </a:solidFill>
                <a:latin typeface="Lucida Sans Unicode"/>
                <a:cs typeface="Lucida Sans Unicode"/>
              </a:rPr>
              <a:t>Offerings:</a:t>
            </a:r>
            <a:endParaRPr sz="1500" dirty="0">
              <a:latin typeface="Lucida Sans Unicode"/>
              <a:cs typeface="Lucida Sans Unicode"/>
            </a:endParaRPr>
          </a:p>
          <a:p>
            <a:pPr marL="278765" marR="5080" indent="-38100">
              <a:lnSpc>
                <a:spcPts val="2850"/>
              </a:lnSpc>
              <a:spcBef>
                <a:spcPts val="195"/>
              </a:spcBef>
            </a:pPr>
            <a:r>
              <a:rPr sz="1200" spc="10" dirty="0" smtClean="0">
                <a:solidFill>
                  <a:srgbClr val="374050"/>
                </a:solidFill>
                <a:latin typeface="Lucida Sans Unicode"/>
                <a:cs typeface="Lucida Sans Unicode"/>
              </a:rPr>
              <a:t>Mobile</a:t>
            </a:r>
            <a:r>
              <a:rPr lang="en-US" sz="1200" spc="10" dirty="0" smtClean="0">
                <a:solidFill>
                  <a:srgbClr val="374050"/>
                </a:solidFill>
                <a:latin typeface="Lucida Sans Unicode"/>
                <a:cs typeface="Lucida Sans Unicode"/>
              </a:rPr>
              <a:t> </a:t>
            </a:r>
            <a:r>
              <a:rPr lang="en-US" sz="1200" spc="25" dirty="0">
                <a:solidFill>
                  <a:srgbClr val="374050"/>
                </a:solidFill>
                <a:latin typeface="Lucida Sans Unicode"/>
                <a:cs typeface="Lucida Sans Unicode"/>
              </a:rPr>
              <a:t>M</a:t>
            </a:r>
            <a:r>
              <a:rPr lang="en-US" sz="1200" spc="25" dirty="0" smtClean="0">
                <a:solidFill>
                  <a:srgbClr val="374050"/>
                </a:solidFill>
                <a:latin typeface="Lucida Sans Unicode"/>
                <a:cs typeface="Lucida Sans Unicode"/>
              </a:rPr>
              <a:t>oney  Transfer</a:t>
            </a:r>
          </a:p>
          <a:p>
            <a:pPr marL="278765" marR="5080" indent="-38100">
              <a:lnSpc>
                <a:spcPts val="2850"/>
              </a:lnSpc>
              <a:spcBef>
                <a:spcPts val="195"/>
              </a:spcBef>
            </a:pPr>
            <a:r>
              <a:rPr lang="en-US" sz="1200" dirty="0" smtClean="0">
                <a:solidFill>
                  <a:srgbClr val="374050"/>
                </a:solidFill>
                <a:latin typeface="Lucida Sans Unicode"/>
                <a:cs typeface="Lucida Sans Unicode"/>
              </a:rPr>
              <a:t>Merchant Payment</a:t>
            </a:r>
            <a:endParaRPr sz="1200" dirty="0">
              <a:latin typeface="Lucida Sans Unicode"/>
              <a:cs typeface="Lucida Sans Unicode"/>
            </a:endParaRPr>
          </a:p>
          <a:p>
            <a:pPr marL="240665">
              <a:lnSpc>
                <a:spcPct val="100000"/>
              </a:lnSpc>
              <a:spcBef>
                <a:spcPts val="1005"/>
              </a:spcBef>
            </a:pPr>
            <a:r>
              <a:rPr sz="1200" spc="-40" dirty="0">
                <a:solidFill>
                  <a:srgbClr val="374050"/>
                </a:solidFill>
                <a:latin typeface="Lucida Sans Unicode"/>
                <a:cs typeface="Lucida Sans Unicode"/>
              </a:rPr>
              <a:t>Bill</a:t>
            </a:r>
            <a:r>
              <a:rPr sz="1200" spc="30" dirty="0">
                <a:solidFill>
                  <a:srgbClr val="374050"/>
                </a:solidFill>
                <a:latin typeface="Lucida Sans Unicode"/>
                <a:cs typeface="Lucida Sans Unicode"/>
              </a:rPr>
              <a:t> </a:t>
            </a:r>
            <a:r>
              <a:rPr sz="1200" spc="55" dirty="0">
                <a:solidFill>
                  <a:srgbClr val="374050"/>
                </a:solidFill>
                <a:latin typeface="Lucida Sans Unicode"/>
                <a:cs typeface="Lucida Sans Unicode"/>
              </a:rPr>
              <a:t>payments</a:t>
            </a:r>
            <a:r>
              <a:rPr sz="1200" spc="35" dirty="0">
                <a:solidFill>
                  <a:srgbClr val="374050"/>
                </a:solidFill>
                <a:latin typeface="Lucida Sans Unicode"/>
                <a:cs typeface="Lucida Sans Unicode"/>
              </a:rPr>
              <a:t> </a:t>
            </a:r>
            <a:endParaRPr lang="en-US" sz="1200" spc="35" dirty="0" smtClean="0">
              <a:solidFill>
                <a:srgbClr val="374050"/>
              </a:solidFill>
              <a:latin typeface="Lucida Sans Unicode"/>
              <a:cs typeface="Lucida Sans Unicode"/>
            </a:endParaRPr>
          </a:p>
          <a:p>
            <a:pPr marL="240665">
              <a:lnSpc>
                <a:spcPct val="100000"/>
              </a:lnSpc>
              <a:spcBef>
                <a:spcPts val="1005"/>
              </a:spcBef>
            </a:pPr>
            <a:r>
              <a:rPr lang="en-US" sz="1200" spc="-10" dirty="0" smtClean="0">
                <a:solidFill>
                  <a:srgbClr val="374050"/>
                </a:solidFill>
                <a:latin typeface="Lucida Sans Unicode"/>
                <a:cs typeface="Lucida Sans Unicode"/>
              </a:rPr>
              <a:t>Loan Disbursement and Loan Repayment</a:t>
            </a:r>
          </a:p>
          <a:p>
            <a:pPr marL="240665">
              <a:lnSpc>
                <a:spcPct val="100000"/>
              </a:lnSpc>
              <a:spcBef>
                <a:spcPts val="1005"/>
              </a:spcBef>
            </a:pPr>
            <a:r>
              <a:rPr lang="en-US" sz="1200" spc="-10" dirty="0" smtClean="0">
                <a:solidFill>
                  <a:srgbClr val="374050"/>
                </a:solidFill>
                <a:latin typeface="Lucida Sans Unicode"/>
                <a:cs typeface="Lucida Sans Unicode"/>
              </a:rPr>
              <a:t>Airtime Purchase</a:t>
            </a:r>
            <a:endParaRPr sz="1200" dirty="0">
              <a:latin typeface="Lucida Sans Unicode"/>
              <a:cs typeface="Lucida Sans Unicode"/>
            </a:endParaRPr>
          </a:p>
        </p:txBody>
      </p:sp>
      <p:sp>
        <p:nvSpPr>
          <p:cNvPr id="49" name="object 31"/>
          <p:cNvSpPr/>
          <p:nvPr/>
        </p:nvSpPr>
        <p:spPr>
          <a:xfrm>
            <a:off x="876317" y="5403849"/>
            <a:ext cx="247619" cy="267487"/>
          </a:xfrm>
          <a:custGeom>
            <a:avLst/>
            <a:gdLst/>
            <a:ahLst/>
            <a:cxnLst/>
            <a:rect l="l" t="t" r="r" b="b"/>
            <a:pathLst>
              <a:path w="381000" h="381000">
                <a:moveTo>
                  <a:pt x="190499" y="380999"/>
                </a:moveTo>
                <a:lnTo>
                  <a:pt x="144200" y="375289"/>
                </a:lnTo>
                <a:lnTo>
                  <a:pt x="100697" y="358507"/>
                </a:lnTo>
                <a:lnTo>
                  <a:pt x="62575" y="331659"/>
                </a:lnTo>
                <a:lnTo>
                  <a:pt x="32104" y="296334"/>
                </a:lnTo>
                <a:lnTo>
                  <a:pt x="11130" y="254666"/>
                </a:lnTo>
                <a:lnTo>
                  <a:pt x="915" y="209172"/>
                </a:lnTo>
                <a:lnTo>
                  <a:pt x="0" y="190499"/>
                </a:lnTo>
                <a:lnTo>
                  <a:pt x="228" y="181140"/>
                </a:lnTo>
                <a:lnTo>
                  <a:pt x="8200" y="135198"/>
                </a:lnTo>
                <a:lnTo>
                  <a:pt x="27095" y="92571"/>
                </a:lnTo>
                <a:lnTo>
                  <a:pt x="55796" y="55795"/>
                </a:lnTo>
                <a:lnTo>
                  <a:pt x="92572" y="27095"/>
                </a:lnTo>
                <a:lnTo>
                  <a:pt x="135199" y="8200"/>
                </a:lnTo>
                <a:lnTo>
                  <a:pt x="181141" y="228"/>
                </a:lnTo>
                <a:lnTo>
                  <a:pt x="190499" y="0"/>
                </a:lnTo>
                <a:lnTo>
                  <a:pt x="199858" y="228"/>
                </a:lnTo>
                <a:lnTo>
                  <a:pt x="245799" y="8200"/>
                </a:lnTo>
                <a:lnTo>
                  <a:pt x="288427" y="27095"/>
                </a:lnTo>
                <a:lnTo>
                  <a:pt x="325203" y="55795"/>
                </a:lnTo>
                <a:lnTo>
                  <a:pt x="353904" y="92571"/>
                </a:lnTo>
                <a:lnTo>
                  <a:pt x="372798" y="135198"/>
                </a:lnTo>
                <a:lnTo>
                  <a:pt x="380771" y="181140"/>
                </a:lnTo>
                <a:lnTo>
                  <a:pt x="380999" y="190499"/>
                </a:lnTo>
                <a:lnTo>
                  <a:pt x="380771" y="199858"/>
                </a:lnTo>
                <a:lnTo>
                  <a:pt x="372798" y="245799"/>
                </a:lnTo>
                <a:lnTo>
                  <a:pt x="353904" y="288426"/>
                </a:lnTo>
                <a:lnTo>
                  <a:pt x="325203" y="325203"/>
                </a:lnTo>
                <a:lnTo>
                  <a:pt x="288427" y="353903"/>
                </a:lnTo>
                <a:lnTo>
                  <a:pt x="245799" y="372798"/>
                </a:lnTo>
                <a:lnTo>
                  <a:pt x="199858" y="380771"/>
                </a:lnTo>
                <a:lnTo>
                  <a:pt x="190499" y="380999"/>
                </a:lnTo>
                <a:close/>
              </a:path>
            </a:pathLst>
          </a:custGeom>
          <a:solidFill>
            <a:srgbClr val="049569"/>
          </a:solidFill>
        </p:spPr>
        <p:txBody>
          <a:bodyPr wrap="square" lIns="0" tIns="0" rIns="0" bIns="0" rtlCol="0"/>
          <a:lstStyle/>
          <a:p>
            <a:endParaRPr/>
          </a:p>
        </p:txBody>
      </p:sp>
      <p:pic>
        <p:nvPicPr>
          <p:cNvPr id="50" name="object 32"/>
          <p:cNvPicPr/>
          <p:nvPr/>
        </p:nvPicPr>
        <p:blipFill>
          <a:blip r:embed="rId9" cstate="print"/>
          <a:stretch>
            <a:fillRect/>
          </a:stretch>
        </p:blipFill>
        <p:spPr>
          <a:xfrm>
            <a:off x="953698" y="5486432"/>
            <a:ext cx="92856" cy="936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76200" cy="6858000"/>
          </a:xfrm>
          <a:custGeom>
            <a:avLst/>
            <a:gdLst/>
            <a:ahLst/>
            <a:cxnLst/>
            <a:rect l="l" t="t" r="r" b="b"/>
            <a:pathLst>
              <a:path w="190500" h="6858000">
                <a:moveTo>
                  <a:pt x="190499" y="6857999"/>
                </a:moveTo>
                <a:lnTo>
                  <a:pt x="0" y="6857999"/>
                </a:lnTo>
                <a:lnTo>
                  <a:pt x="0" y="0"/>
                </a:lnTo>
                <a:lnTo>
                  <a:pt x="190499" y="0"/>
                </a:lnTo>
                <a:lnTo>
                  <a:pt x="190499" y="6857999"/>
                </a:lnTo>
                <a:close/>
              </a:path>
            </a:pathLst>
          </a:custGeom>
          <a:solidFill>
            <a:srgbClr val="0052CC"/>
          </a:solidFill>
        </p:spPr>
        <p:txBody>
          <a:bodyPr wrap="square" lIns="0" tIns="0" rIns="0" bIns="0" rtlCol="0"/>
          <a:lstStyle/>
          <a:p>
            <a:endParaRPr/>
          </a:p>
        </p:txBody>
      </p:sp>
      <p:sp>
        <p:nvSpPr>
          <p:cNvPr id="10" name="object 10"/>
          <p:cNvSpPr/>
          <p:nvPr/>
        </p:nvSpPr>
        <p:spPr>
          <a:xfrm>
            <a:off x="9258300" y="1028700"/>
            <a:ext cx="1219200" cy="1066800"/>
          </a:xfrm>
          <a:custGeom>
            <a:avLst/>
            <a:gdLst/>
            <a:ahLst/>
            <a:cxnLst/>
            <a:rect l="l" t="t" r="r" b="b"/>
            <a:pathLst>
              <a:path w="1219200" h="1066800">
                <a:moveTo>
                  <a:pt x="1142999" y="1066799"/>
                </a:moveTo>
                <a:lnTo>
                  <a:pt x="190499" y="1066799"/>
                </a:lnTo>
                <a:lnTo>
                  <a:pt x="146807" y="1061770"/>
                </a:lnTo>
                <a:lnTo>
                  <a:pt x="106704" y="1047444"/>
                </a:lnTo>
                <a:lnTo>
                  <a:pt x="71334" y="1024962"/>
                </a:lnTo>
                <a:lnTo>
                  <a:pt x="41837" y="995465"/>
                </a:lnTo>
                <a:lnTo>
                  <a:pt x="19355" y="960094"/>
                </a:lnTo>
                <a:lnTo>
                  <a:pt x="5029" y="919992"/>
                </a:lnTo>
                <a:lnTo>
                  <a:pt x="0" y="876299"/>
                </a:lnTo>
                <a:lnTo>
                  <a:pt x="0" y="76199"/>
                </a:lnTo>
                <a:lnTo>
                  <a:pt x="5979" y="46512"/>
                </a:lnTo>
                <a:lnTo>
                  <a:pt x="22294" y="22294"/>
                </a:lnTo>
                <a:lnTo>
                  <a:pt x="46512" y="5979"/>
                </a:lnTo>
                <a:lnTo>
                  <a:pt x="76199" y="0"/>
                </a:lnTo>
                <a:lnTo>
                  <a:pt x="105887" y="5979"/>
                </a:lnTo>
                <a:lnTo>
                  <a:pt x="130105" y="22294"/>
                </a:lnTo>
                <a:lnTo>
                  <a:pt x="146420" y="46512"/>
                </a:lnTo>
                <a:lnTo>
                  <a:pt x="152399" y="76199"/>
                </a:lnTo>
                <a:lnTo>
                  <a:pt x="152399" y="876299"/>
                </a:lnTo>
                <a:lnTo>
                  <a:pt x="155406" y="891093"/>
                </a:lnTo>
                <a:lnTo>
                  <a:pt x="163591" y="903208"/>
                </a:lnTo>
                <a:lnTo>
                  <a:pt x="175706" y="911393"/>
                </a:lnTo>
                <a:lnTo>
                  <a:pt x="190499" y="914399"/>
                </a:lnTo>
                <a:lnTo>
                  <a:pt x="1142999" y="914399"/>
                </a:lnTo>
                <a:lnTo>
                  <a:pt x="1172687" y="920379"/>
                </a:lnTo>
                <a:lnTo>
                  <a:pt x="1196905" y="936694"/>
                </a:lnTo>
                <a:lnTo>
                  <a:pt x="1213220" y="960912"/>
                </a:lnTo>
                <a:lnTo>
                  <a:pt x="1219199" y="990599"/>
                </a:lnTo>
                <a:lnTo>
                  <a:pt x="1213220" y="1020287"/>
                </a:lnTo>
                <a:lnTo>
                  <a:pt x="1196905" y="1044505"/>
                </a:lnTo>
                <a:lnTo>
                  <a:pt x="1172687" y="1060820"/>
                </a:lnTo>
                <a:lnTo>
                  <a:pt x="1142999" y="1066799"/>
                </a:lnTo>
                <a:close/>
              </a:path>
              <a:path w="1219200" h="1066800">
                <a:moveTo>
                  <a:pt x="977979" y="425529"/>
                </a:moveTo>
                <a:lnTo>
                  <a:pt x="761999" y="425529"/>
                </a:lnTo>
                <a:lnTo>
                  <a:pt x="1012745" y="174545"/>
                </a:lnTo>
                <a:lnTo>
                  <a:pt x="1037971" y="157802"/>
                </a:lnTo>
                <a:lnTo>
                  <a:pt x="1066680" y="152221"/>
                </a:lnTo>
                <a:lnTo>
                  <a:pt x="1095389" y="157802"/>
                </a:lnTo>
                <a:lnTo>
                  <a:pt x="1120616" y="174545"/>
                </a:lnTo>
                <a:lnTo>
                  <a:pt x="1137359" y="199771"/>
                </a:lnTo>
                <a:lnTo>
                  <a:pt x="1142940" y="228480"/>
                </a:lnTo>
                <a:lnTo>
                  <a:pt x="1137359" y="257189"/>
                </a:lnTo>
                <a:lnTo>
                  <a:pt x="1120616" y="282416"/>
                </a:lnTo>
                <a:lnTo>
                  <a:pt x="1120854" y="282654"/>
                </a:lnTo>
                <a:lnTo>
                  <a:pt x="977979" y="425529"/>
                </a:lnTo>
                <a:close/>
              </a:path>
              <a:path w="1219200" h="1066800">
                <a:moveTo>
                  <a:pt x="304680" y="685740"/>
                </a:moveTo>
                <a:lnTo>
                  <a:pt x="275971" y="680159"/>
                </a:lnTo>
                <a:lnTo>
                  <a:pt x="250745" y="663416"/>
                </a:lnTo>
                <a:lnTo>
                  <a:pt x="234002" y="638189"/>
                </a:lnTo>
                <a:lnTo>
                  <a:pt x="228479" y="609778"/>
                </a:lnTo>
                <a:lnTo>
                  <a:pt x="228421" y="609480"/>
                </a:lnTo>
                <a:lnTo>
                  <a:pt x="250745" y="555545"/>
                </a:lnTo>
                <a:lnTo>
                  <a:pt x="517445" y="288845"/>
                </a:lnTo>
                <a:lnTo>
                  <a:pt x="571380" y="266521"/>
                </a:lnTo>
                <a:lnTo>
                  <a:pt x="600089" y="272102"/>
                </a:lnTo>
                <a:lnTo>
                  <a:pt x="625316" y="288845"/>
                </a:lnTo>
                <a:lnTo>
                  <a:pt x="761999" y="425529"/>
                </a:lnTo>
                <a:lnTo>
                  <a:pt x="977979" y="425529"/>
                </a:lnTo>
                <a:lnTo>
                  <a:pt x="952738" y="450770"/>
                </a:lnTo>
                <a:lnTo>
                  <a:pt x="571499" y="450770"/>
                </a:lnTo>
                <a:lnTo>
                  <a:pt x="358616" y="663416"/>
                </a:lnTo>
                <a:lnTo>
                  <a:pt x="333389" y="680159"/>
                </a:lnTo>
                <a:lnTo>
                  <a:pt x="304680" y="685740"/>
                </a:lnTo>
                <a:close/>
              </a:path>
              <a:path w="1219200" h="1066800">
                <a:moveTo>
                  <a:pt x="762118" y="609778"/>
                </a:moveTo>
                <a:lnTo>
                  <a:pt x="733410" y="604197"/>
                </a:lnTo>
                <a:lnTo>
                  <a:pt x="708183" y="587454"/>
                </a:lnTo>
                <a:lnTo>
                  <a:pt x="571499" y="450770"/>
                </a:lnTo>
                <a:lnTo>
                  <a:pt x="952738" y="450770"/>
                </a:lnTo>
                <a:lnTo>
                  <a:pt x="816054" y="587454"/>
                </a:lnTo>
                <a:lnTo>
                  <a:pt x="790827" y="604197"/>
                </a:lnTo>
                <a:lnTo>
                  <a:pt x="762118" y="609778"/>
                </a:lnTo>
                <a:close/>
              </a:path>
            </a:pathLst>
          </a:custGeom>
          <a:solidFill>
            <a:srgbClr val="0052CC">
              <a:alpha val="3999"/>
            </a:srgbClr>
          </a:solidFill>
        </p:spPr>
        <p:txBody>
          <a:bodyPr wrap="square" lIns="0" tIns="0" rIns="0" bIns="0" rtlCol="0"/>
          <a:lstStyle/>
          <a:p>
            <a:endParaRPr/>
          </a:p>
        </p:txBody>
      </p:sp>
      <p:sp>
        <p:nvSpPr>
          <p:cNvPr id="15" name="object 15"/>
          <p:cNvSpPr/>
          <p:nvPr/>
        </p:nvSpPr>
        <p:spPr>
          <a:xfrm>
            <a:off x="10020299" y="2457449"/>
            <a:ext cx="1219200" cy="1066800"/>
          </a:xfrm>
          <a:custGeom>
            <a:avLst/>
            <a:gdLst/>
            <a:ahLst/>
            <a:cxnLst/>
            <a:rect l="l" t="t" r="r" b="b"/>
            <a:pathLst>
              <a:path w="1219200" h="1066800">
                <a:moveTo>
                  <a:pt x="1066799" y="1066799"/>
                </a:moveTo>
                <a:lnTo>
                  <a:pt x="152399" y="1066799"/>
                </a:lnTo>
                <a:lnTo>
                  <a:pt x="104272" y="1059019"/>
                </a:lnTo>
                <a:lnTo>
                  <a:pt x="62442" y="1037363"/>
                </a:lnTo>
                <a:lnTo>
                  <a:pt x="29436" y="1004357"/>
                </a:lnTo>
                <a:lnTo>
                  <a:pt x="7780" y="962527"/>
                </a:lnTo>
                <a:lnTo>
                  <a:pt x="0" y="914399"/>
                </a:lnTo>
                <a:lnTo>
                  <a:pt x="0" y="152399"/>
                </a:lnTo>
                <a:lnTo>
                  <a:pt x="7780" y="104272"/>
                </a:lnTo>
                <a:lnTo>
                  <a:pt x="29436" y="62442"/>
                </a:lnTo>
                <a:lnTo>
                  <a:pt x="62442" y="29436"/>
                </a:lnTo>
                <a:lnTo>
                  <a:pt x="104272" y="7780"/>
                </a:lnTo>
                <a:lnTo>
                  <a:pt x="152399" y="0"/>
                </a:lnTo>
                <a:lnTo>
                  <a:pt x="1066799" y="0"/>
                </a:lnTo>
                <a:lnTo>
                  <a:pt x="1096487" y="5979"/>
                </a:lnTo>
                <a:lnTo>
                  <a:pt x="1120705" y="22294"/>
                </a:lnTo>
                <a:lnTo>
                  <a:pt x="1137020" y="46512"/>
                </a:lnTo>
                <a:lnTo>
                  <a:pt x="1142999" y="76199"/>
                </a:lnTo>
                <a:lnTo>
                  <a:pt x="1137020" y="105887"/>
                </a:lnTo>
                <a:lnTo>
                  <a:pt x="1120705" y="130105"/>
                </a:lnTo>
                <a:lnTo>
                  <a:pt x="1096487" y="146420"/>
                </a:lnTo>
                <a:lnTo>
                  <a:pt x="1066799" y="152399"/>
                </a:lnTo>
                <a:lnTo>
                  <a:pt x="190499" y="152399"/>
                </a:lnTo>
                <a:lnTo>
                  <a:pt x="175706" y="155406"/>
                </a:lnTo>
                <a:lnTo>
                  <a:pt x="163591" y="163591"/>
                </a:lnTo>
                <a:lnTo>
                  <a:pt x="155406" y="175706"/>
                </a:lnTo>
                <a:lnTo>
                  <a:pt x="152399" y="190499"/>
                </a:lnTo>
                <a:lnTo>
                  <a:pt x="155406" y="205293"/>
                </a:lnTo>
                <a:lnTo>
                  <a:pt x="163591" y="217408"/>
                </a:lnTo>
                <a:lnTo>
                  <a:pt x="175706" y="225593"/>
                </a:lnTo>
                <a:lnTo>
                  <a:pt x="190499" y="228599"/>
                </a:lnTo>
                <a:lnTo>
                  <a:pt x="1066799" y="228599"/>
                </a:lnTo>
                <a:lnTo>
                  <a:pt x="1114927" y="236380"/>
                </a:lnTo>
                <a:lnTo>
                  <a:pt x="1156757" y="258036"/>
                </a:lnTo>
                <a:lnTo>
                  <a:pt x="1189763" y="291042"/>
                </a:lnTo>
                <a:lnTo>
                  <a:pt x="1211419" y="332872"/>
                </a:lnTo>
                <a:lnTo>
                  <a:pt x="1219199" y="380999"/>
                </a:lnTo>
                <a:lnTo>
                  <a:pt x="1219199" y="571499"/>
                </a:lnTo>
                <a:lnTo>
                  <a:pt x="985596" y="571499"/>
                </a:lnTo>
                <a:lnTo>
                  <a:pt x="980641" y="571988"/>
                </a:lnTo>
                <a:lnTo>
                  <a:pt x="944105" y="587121"/>
                </a:lnTo>
                <a:lnTo>
                  <a:pt x="918285" y="623161"/>
                </a:lnTo>
                <a:lnTo>
                  <a:pt x="914399" y="642696"/>
                </a:lnTo>
                <a:lnTo>
                  <a:pt x="914399" y="652703"/>
                </a:lnTo>
                <a:lnTo>
                  <a:pt x="930021" y="694194"/>
                </a:lnTo>
                <a:lnTo>
                  <a:pt x="966061" y="720014"/>
                </a:lnTo>
                <a:lnTo>
                  <a:pt x="985596" y="723899"/>
                </a:lnTo>
                <a:lnTo>
                  <a:pt x="1219199" y="723899"/>
                </a:lnTo>
                <a:lnTo>
                  <a:pt x="1219199" y="914399"/>
                </a:lnTo>
                <a:lnTo>
                  <a:pt x="1211419" y="962527"/>
                </a:lnTo>
                <a:lnTo>
                  <a:pt x="1189763" y="1004357"/>
                </a:lnTo>
                <a:lnTo>
                  <a:pt x="1156757" y="1037363"/>
                </a:lnTo>
                <a:lnTo>
                  <a:pt x="1114927" y="1059019"/>
                </a:lnTo>
                <a:lnTo>
                  <a:pt x="1066799" y="1066799"/>
                </a:lnTo>
                <a:close/>
              </a:path>
              <a:path w="1219200" h="1066800">
                <a:moveTo>
                  <a:pt x="1219199" y="723899"/>
                </a:moveTo>
                <a:lnTo>
                  <a:pt x="995603" y="723899"/>
                </a:lnTo>
                <a:lnTo>
                  <a:pt x="1000558" y="723411"/>
                </a:lnTo>
                <a:lnTo>
                  <a:pt x="1010372" y="721459"/>
                </a:lnTo>
                <a:lnTo>
                  <a:pt x="1048019" y="698043"/>
                </a:lnTo>
                <a:lnTo>
                  <a:pt x="1066311" y="657658"/>
                </a:lnTo>
                <a:lnTo>
                  <a:pt x="1066799" y="652703"/>
                </a:lnTo>
                <a:lnTo>
                  <a:pt x="1066799" y="642696"/>
                </a:lnTo>
                <a:lnTo>
                  <a:pt x="1051178" y="601205"/>
                </a:lnTo>
                <a:lnTo>
                  <a:pt x="1015137" y="575385"/>
                </a:lnTo>
                <a:lnTo>
                  <a:pt x="995603" y="571499"/>
                </a:lnTo>
                <a:lnTo>
                  <a:pt x="1219199" y="571499"/>
                </a:lnTo>
                <a:lnTo>
                  <a:pt x="1219199" y="723899"/>
                </a:lnTo>
                <a:close/>
              </a:path>
            </a:pathLst>
          </a:custGeom>
          <a:solidFill>
            <a:srgbClr val="0052CC">
              <a:alpha val="3999"/>
            </a:srgbClr>
          </a:solidFill>
        </p:spPr>
        <p:txBody>
          <a:bodyPr wrap="square" lIns="0" tIns="0" rIns="0" bIns="0" rtlCol="0"/>
          <a:lstStyle/>
          <a:p>
            <a:endParaRPr/>
          </a:p>
        </p:txBody>
      </p:sp>
      <p:sp>
        <p:nvSpPr>
          <p:cNvPr id="27" name="object 27"/>
          <p:cNvSpPr txBox="1"/>
          <p:nvPr/>
        </p:nvSpPr>
        <p:spPr>
          <a:xfrm>
            <a:off x="3843139" y="4547075"/>
            <a:ext cx="832485" cy="186590"/>
          </a:xfrm>
          <a:prstGeom prst="rect">
            <a:avLst/>
          </a:prstGeom>
        </p:spPr>
        <p:txBody>
          <a:bodyPr vert="horz" wrap="square" lIns="0" tIns="24765" rIns="0" bIns="0" rtlCol="0">
            <a:spAutoFit/>
          </a:bodyPr>
          <a:lstStyle/>
          <a:p>
            <a:pPr marL="12700">
              <a:lnSpc>
                <a:spcPct val="100000"/>
              </a:lnSpc>
              <a:spcBef>
                <a:spcPts val="195"/>
              </a:spcBef>
            </a:pPr>
            <a:endParaRPr sz="1050" dirty="0">
              <a:latin typeface="Lucida Sans Unicode"/>
              <a:cs typeface="Lucida Sans Unicode"/>
            </a:endParaRPr>
          </a:p>
        </p:txBody>
      </p:sp>
      <p:sp>
        <p:nvSpPr>
          <p:cNvPr id="7" name="Title 6">
            <a:extLst>
              <a:ext uri="{FF2B5EF4-FFF2-40B4-BE49-F238E27FC236}">
                <a16:creationId xmlns:a16="http://schemas.microsoft.com/office/drawing/2014/main" id="{FDB06FB4-16D8-48D6-BB1D-56100E6E5C5F}"/>
              </a:ext>
            </a:extLst>
          </p:cNvPr>
          <p:cNvSpPr>
            <a:spLocks noGrp="1"/>
          </p:cNvSpPr>
          <p:nvPr>
            <p:ph type="title"/>
          </p:nvPr>
        </p:nvSpPr>
        <p:spPr>
          <a:xfrm>
            <a:off x="901700" y="701675"/>
            <a:ext cx="6236334" cy="346249"/>
          </a:xfrm>
        </p:spPr>
        <p:txBody>
          <a:bodyPr/>
          <a:lstStyle/>
          <a:p>
            <a:r>
              <a:rPr lang="en-US" dirty="0"/>
              <a:t>Business Problems</a:t>
            </a:r>
          </a:p>
        </p:txBody>
      </p:sp>
      <p:sp>
        <p:nvSpPr>
          <p:cNvPr id="11" name="Text Placeholder 10">
            <a:extLst>
              <a:ext uri="{FF2B5EF4-FFF2-40B4-BE49-F238E27FC236}">
                <a16:creationId xmlns:a16="http://schemas.microsoft.com/office/drawing/2014/main" id="{9276524F-A164-4439-9064-428D6460FECE}"/>
              </a:ext>
            </a:extLst>
          </p:cNvPr>
          <p:cNvSpPr>
            <a:spLocks noGrp="1"/>
          </p:cNvSpPr>
          <p:nvPr>
            <p:ph type="body" idx="1"/>
          </p:nvPr>
        </p:nvSpPr>
        <p:spPr>
          <a:xfrm>
            <a:off x="901700" y="1751806"/>
            <a:ext cx="9690100" cy="3962399"/>
          </a:xfrm>
        </p:spPr>
        <p:txBody>
          <a:bodyPr/>
          <a:lstStyle/>
          <a:p>
            <a:r>
              <a:rPr lang="en-US" dirty="0"/>
              <a:t>Reliability: 8% failed transactions (8 of 100), risking customer trust.</a:t>
            </a:r>
          </a:p>
          <a:p>
            <a:endParaRPr lang="en-US" dirty="0"/>
          </a:p>
          <a:p>
            <a:r>
              <a:rPr lang="en-US" dirty="0"/>
              <a:t>Engagement gaps: 20 unique customers, but activity is concentrated—some transact often, others rarely.</a:t>
            </a:r>
          </a:p>
          <a:p>
            <a:endParaRPr lang="en-US" dirty="0"/>
          </a:p>
          <a:p>
            <a:r>
              <a:rPr lang="en-US" dirty="0"/>
              <a:t>Product imbalance: Bill Payment (21%) and Loan Repayment (20%) dominate, others underused.</a:t>
            </a:r>
          </a:p>
          <a:p>
            <a:endParaRPr lang="en-US" dirty="0"/>
          </a:p>
          <a:p>
            <a:r>
              <a:rPr lang="en-US" dirty="0"/>
              <a:t>Regional disparities: Most transactions in Cape Coast (20), Ho (18), Kumasi (14); other locations see less activity.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7722"/>
            <a:ext cx="12115800" cy="6828906"/>
          </a:xfrm>
          <a:prstGeom prst="rect">
            <a:avLst/>
          </a:prstGeom>
        </p:spPr>
      </p:pic>
    </p:spTree>
    <p:extLst>
      <p:ext uri="{BB962C8B-B14F-4D97-AF65-F5344CB8AC3E}">
        <p14:creationId xmlns:p14="http://schemas.microsoft.com/office/powerpoint/2010/main" val="180898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698" y="76200"/>
            <a:ext cx="58418" cy="6781006"/>
          </a:xfrm>
          <a:custGeom>
            <a:avLst/>
            <a:gdLst/>
            <a:ahLst/>
            <a:cxnLst/>
            <a:rect l="l" t="t" r="r" b="b"/>
            <a:pathLst>
              <a:path w="76200" h="8096250">
                <a:moveTo>
                  <a:pt x="76199" y="8096249"/>
                </a:moveTo>
                <a:lnTo>
                  <a:pt x="0" y="8096249"/>
                </a:lnTo>
                <a:lnTo>
                  <a:pt x="0" y="0"/>
                </a:lnTo>
                <a:lnTo>
                  <a:pt x="76199" y="0"/>
                </a:lnTo>
                <a:lnTo>
                  <a:pt x="76199" y="8096249"/>
                </a:lnTo>
                <a:close/>
              </a:path>
            </a:pathLst>
          </a:custGeom>
          <a:solidFill>
            <a:srgbClr val="0052CC"/>
          </a:solidFill>
        </p:spPr>
        <p:txBody>
          <a:bodyPr wrap="square" lIns="0" tIns="0" rIns="0" bIns="0" rtlCol="0"/>
          <a:lstStyle/>
          <a:p>
            <a:endParaRPr sz="800" dirty="0"/>
          </a:p>
        </p:txBody>
      </p:sp>
      <p:sp>
        <p:nvSpPr>
          <p:cNvPr id="63" name="Content Placeholder 62">
            <a:extLst>
              <a:ext uri="{FF2B5EF4-FFF2-40B4-BE49-F238E27FC236}">
                <a16:creationId xmlns:a16="http://schemas.microsoft.com/office/drawing/2014/main" id="{C8D561BB-00BD-4EDA-BD8B-38004DDF4414}"/>
              </a:ext>
            </a:extLst>
          </p:cNvPr>
          <p:cNvSpPr>
            <a:spLocks noGrp="1"/>
          </p:cNvSpPr>
          <p:nvPr>
            <p:ph sz="half" idx="3"/>
          </p:nvPr>
        </p:nvSpPr>
        <p:spPr>
          <a:xfrm>
            <a:off x="609600" y="4876006"/>
            <a:ext cx="10896600" cy="1752600"/>
          </a:xfrm>
        </p:spPr>
        <p:txBody>
          <a:bodyPr/>
          <a:lstStyle/>
          <a:p>
            <a:r>
              <a:rPr lang="en-US" dirty="0"/>
              <a:t>March 2025 had the highest transaction volume (38 transactions, over ₵18,200), signaling successful campaigns or seasonal effects.</a:t>
            </a:r>
          </a:p>
          <a:p>
            <a:endParaRPr lang="en-US" dirty="0"/>
          </a:p>
          <a:p>
            <a:r>
              <a:rPr lang="en-US" dirty="0"/>
              <a:t>April’s sharp drop (just 2 transactions) highlights the need to investigate and maintain momentum.</a:t>
            </a:r>
          </a:p>
          <a:p>
            <a:endParaRPr lang="en-US" dirty="0"/>
          </a:p>
          <a:p>
            <a:r>
              <a:rPr lang="en-US" dirty="0"/>
              <a:t>Tracking monthly trends helps us optimize marketing and spot sudden drops before they harm growth</a:t>
            </a:r>
          </a:p>
        </p:txBody>
      </p:sp>
      <p:sp>
        <p:nvSpPr>
          <p:cNvPr id="65" name="Title 64">
            <a:extLst>
              <a:ext uri="{FF2B5EF4-FFF2-40B4-BE49-F238E27FC236}">
                <a16:creationId xmlns:a16="http://schemas.microsoft.com/office/drawing/2014/main" id="{BA265324-38C4-4894-B802-D570EE683DDE}"/>
              </a:ext>
            </a:extLst>
          </p:cNvPr>
          <p:cNvSpPr>
            <a:spLocks noGrp="1"/>
          </p:cNvSpPr>
          <p:nvPr>
            <p:ph type="title"/>
          </p:nvPr>
        </p:nvSpPr>
        <p:spPr>
          <a:xfrm>
            <a:off x="901700" y="701675"/>
            <a:ext cx="6236334" cy="692497"/>
          </a:xfrm>
        </p:spPr>
        <p:txBody>
          <a:bodyPr/>
          <a:lstStyle/>
          <a:p>
            <a:r>
              <a:rPr lang="en-US" b="0" i="0" dirty="0" smtClean="0">
                <a:effectLst/>
                <a:latin typeface="fkGrotesk"/>
              </a:rPr>
              <a:t>Average Transaction Amount by Day</a:t>
            </a:r>
            <a:r>
              <a:rPr lang="en-US" b="0" i="0" dirty="0">
                <a:effectLst/>
                <a:latin typeface="fkGrotesk"/>
              </a:rPr>
              <a:t> </a:t>
            </a:r>
            <a:br>
              <a:rPr lang="en-US" b="0" i="0" dirty="0">
                <a:effectLst/>
                <a:latin typeface="fkGrotesk"/>
              </a:rPr>
            </a:br>
            <a:endParaRPr lang="en-US" dirty="0"/>
          </a:p>
        </p:txBody>
      </p:sp>
      <p:pic>
        <p:nvPicPr>
          <p:cNvPr id="4" name="Picture 3"/>
          <p:cNvPicPr>
            <a:picLocks noChangeAspect="1"/>
          </p:cNvPicPr>
          <p:nvPr/>
        </p:nvPicPr>
        <p:blipFill>
          <a:blip r:embed="rId2"/>
          <a:stretch>
            <a:fillRect/>
          </a:stretch>
        </p:blipFill>
        <p:spPr>
          <a:xfrm>
            <a:off x="1219200" y="1422686"/>
            <a:ext cx="8569511" cy="30484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05D8-804C-4EFE-8CCC-BF34949EECA0}"/>
              </a:ext>
            </a:extLst>
          </p:cNvPr>
          <p:cNvSpPr>
            <a:spLocks noGrp="1"/>
          </p:cNvSpPr>
          <p:nvPr>
            <p:ph type="title"/>
          </p:nvPr>
        </p:nvSpPr>
        <p:spPr>
          <a:xfrm>
            <a:off x="609600" y="751999"/>
            <a:ext cx="6236334" cy="346249"/>
          </a:xfrm>
        </p:spPr>
        <p:txBody>
          <a:bodyPr/>
          <a:lstStyle/>
          <a:p>
            <a:r>
              <a:rPr lang="en-US" dirty="0"/>
              <a:t>Service Breakdown</a:t>
            </a:r>
          </a:p>
        </p:txBody>
      </p:sp>
      <p:sp>
        <p:nvSpPr>
          <p:cNvPr id="4" name="Content Placeholder 3">
            <a:extLst>
              <a:ext uri="{FF2B5EF4-FFF2-40B4-BE49-F238E27FC236}">
                <a16:creationId xmlns:a16="http://schemas.microsoft.com/office/drawing/2014/main" id="{C919D79D-59E8-4A74-8268-D7101DF2829B}"/>
              </a:ext>
            </a:extLst>
          </p:cNvPr>
          <p:cNvSpPr>
            <a:spLocks noGrp="1"/>
          </p:cNvSpPr>
          <p:nvPr>
            <p:ph sz="half" idx="3"/>
          </p:nvPr>
        </p:nvSpPr>
        <p:spPr>
          <a:xfrm>
            <a:off x="7010400" y="1577340"/>
            <a:ext cx="4419600" cy="2308066"/>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374050"/>
                </a:solidFill>
                <a:effectLst/>
                <a:uLnTx/>
                <a:uFillTx/>
              </a:rPr>
              <a:t>The chart shows that Bill Payments and Mobile Money Transfers generate the highest transaction amounts, suggesting that the business should focus on optimizing and promoting these services as they drive the most value</a:t>
            </a:r>
          </a:p>
          <a:p>
            <a:endParaRPr lang="en-US" sz="1800" dirty="0"/>
          </a:p>
        </p:txBody>
      </p:sp>
      <p:pic>
        <p:nvPicPr>
          <p:cNvPr id="5" name="Picture 4"/>
          <p:cNvPicPr>
            <a:picLocks noChangeAspect="1"/>
          </p:cNvPicPr>
          <p:nvPr/>
        </p:nvPicPr>
        <p:blipFill>
          <a:blip r:embed="rId2"/>
          <a:stretch>
            <a:fillRect/>
          </a:stretch>
        </p:blipFill>
        <p:spPr>
          <a:xfrm>
            <a:off x="521334" y="1370806"/>
            <a:ext cx="6324600" cy="4419600"/>
          </a:xfrm>
          <a:prstGeom prst="rect">
            <a:avLst/>
          </a:prstGeom>
        </p:spPr>
      </p:pic>
    </p:spTree>
    <p:extLst>
      <p:ext uri="{BB962C8B-B14F-4D97-AF65-F5344CB8AC3E}">
        <p14:creationId xmlns:p14="http://schemas.microsoft.com/office/powerpoint/2010/main" val="3974100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5070-73CE-4F00-BED6-D15A0DE89FF0}"/>
              </a:ext>
            </a:extLst>
          </p:cNvPr>
          <p:cNvSpPr>
            <a:spLocks noGrp="1"/>
          </p:cNvSpPr>
          <p:nvPr>
            <p:ph type="title"/>
          </p:nvPr>
        </p:nvSpPr>
        <p:spPr>
          <a:xfrm>
            <a:off x="901700" y="701675"/>
            <a:ext cx="6236334" cy="346249"/>
          </a:xfrm>
        </p:spPr>
        <p:txBody>
          <a:bodyPr/>
          <a:lstStyle/>
          <a:p>
            <a:r>
              <a:rPr lang="en-US" dirty="0"/>
              <a:t>Transaction Success vs Failure Rate</a:t>
            </a:r>
          </a:p>
        </p:txBody>
      </p:sp>
      <p:sp>
        <p:nvSpPr>
          <p:cNvPr id="4" name="Content Placeholder 3">
            <a:extLst>
              <a:ext uri="{FF2B5EF4-FFF2-40B4-BE49-F238E27FC236}">
                <a16:creationId xmlns:a16="http://schemas.microsoft.com/office/drawing/2014/main" id="{3284F79C-6C49-47DC-9A5D-AF2E77D83845}"/>
              </a:ext>
            </a:extLst>
          </p:cNvPr>
          <p:cNvSpPr>
            <a:spLocks noGrp="1"/>
          </p:cNvSpPr>
          <p:nvPr>
            <p:ph sz="half" idx="3"/>
          </p:nvPr>
        </p:nvSpPr>
        <p:spPr>
          <a:xfrm>
            <a:off x="6278880" y="1577340"/>
            <a:ext cx="5303520" cy="2816156"/>
          </a:xfrm>
        </p:spPr>
        <p:txBody>
          <a:bodyPr/>
          <a:lstStyle/>
          <a:p>
            <a:pPr algn="l"/>
            <a:r>
              <a:rPr lang="en-US" sz="2400" b="0" i="0" dirty="0">
                <a:effectLst/>
                <a:latin typeface="+mn-lt"/>
              </a:rPr>
              <a:t>92% success rate is strong, but 8% failures (8 of 100) impact customer experience.</a:t>
            </a:r>
          </a:p>
          <a:p>
            <a:pPr algn="l"/>
            <a:r>
              <a:rPr lang="en-US" sz="2400" b="0" i="0" dirty="0">
                <a:effectLst/>
                <a:latin typeface="+mn-lt"/>
              </a:rPr>
              <a:t>Failures are not randomly distributed they spike on certain devices and in some towns.</a:t>
            </a:r>
          </a:p>
          <a:p>
            <a:pPr algn="l"/>
            <a:r>
              <a:rPr lang="en-US" sz="2400" b="0" i="1" dirty="0">
                <a:effectLst/>
                <a:latin typeface="+mn-lt"/>
              </a:rPr>
              <a:t>Why this matters:</a:t>
            </a:r>
            <a:r>
              <a:rPr lang="en-US" sz="2400" b="0" i="0" dirty="0">
                <a:effectLst/>
                <a:latin typeface="+mn-lt"/>
              </a:rPr>
              <a:t> Fixing hotspots can rescue revenue and prevent user churn.</a:t>
            </a:r>
          </a:p>
          <a:p>
            <a:endParaRPr lang="en-US" dirty="0"/>
          </a:p>
        </p:txBody>
      </p:sp>
      <p:pic>
        <p:nvPicPr>
          <p:cNvPr id="5" name="Picture 4"/>
          <p:cNvPicPr>
            <a:picLocks noChangeAspect="1"/>
          </p:cNvPicPr>
          <p:nvPr/>
        </p:nvPicPr>
        <p:blipFill>
          <a:blip r:embed="rId2"/>
          <a:stretch>
            <a:fillRect/>
          </a:stretch>
        </p:blipFill>
        <p:spPr>
          <a:xfrm>
            <a:off x="1143000" y="1523206"/>
            <a:ext cx="4419600" cy="4315609"/>
          </a:xfrm>
          <a:prstGeom prst="rect">
            <a:avLst/>
          </a:prstGeom>
        </p:spPr>
      </p:pic>
    </p:spTree>
    <p:extLst>
      <p:ext uri="{BB962C8B-B14F-4D97-AF65-F5344CB8AC3E}">
        <p14:creationId xmlns:p14="http://schemas.microsoft.com/office/powerpoint/2010/main" val="3233222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96C2A-943A-4DA8-A7F0-4CA9C65C2C4C}"/>
              </a:ext>
            </a:extLst>
          </p:cNvPr>
          <p:cNvSpPr>
            <a:spLocks noGrp="1"/>
          </p:cNvSpPr>
          <p:nvPr>
            <p:ph type="title"/>
          </p:nvPr>
        </p:nvSpPr>
        <p:spPr>
          <a:xfrm>
            <a:off x="901700" y="701675"/>
            <a:ext cx="6236334" cy="692497"/>
          </a:xfrm>
        </p:spPr>
        <p:txBody>
          <a:bodyPr/>
          <a:lstStyle/>
          <a:p>
            <a:r>
              <a:rPr lang="en-US" b="0" i="0" dirty="0">
                <a:effectLst/>
                <a:latin typeface="fkGrotesk"/>
              </a:rPr>
              <a:t>Regional Transaction Distribution</a:t>
            </a:r>
            <a:br>
              <a:rPr lang="en-US" b="0" i="0" dirty="0">
                <a:effectLst/>
                <a:latin typeface="fkGrotesk"/>
              </a:rPr>
            </a:br>
            <a:endParaRPr lang="en-US" dirty="0"/>
          </a:p>
        </p:txBody>
      </p:sp>
      <p:sp>
        <p:nvSpPr>
          <p:cNvPr id="4" name="Content Placeholder 3">
            <a:extLst>
              <a:ext uri="{FF2B5EF4-FFF2-40B4-BE49-F238E27FC236}">
                <a16:creationId xmlns:a16="http://schemas.microsoft.com/office/drawing/2014/main" id="{5E71D834-4BEB-431C-A616-68CC1CA8517F}"/>
              </a:ext>
            </a:extLst>
          </p:cNvPr>
          <p:cNvSpPr>
            <a:spLocks noGrp="1"/>
          </p:cNvSpPr>
          <p:nvPr>
            <p:ph sz="half" idx="3"/>
          </p:nvPr>
        </p:nvSpPr>
        <p:spPr>
          <a:xfrm>
            <a:off x="6278880" y="1577340"/>
            <a:ext cx="5303520" cy="3077766"/>
          </a:xfrm>
        </p:spPr>
        <p:txBody>
          <a:bodyPr/>
          <a:lstStyle/>
          <a:p>
            <a:r>
              <a:rPr lang="en-US" sz="2000" dirty="0"/>
              <a:t>Cape Coast, Ho, and Kumasi account for most transactions.</a:t>
            </a:r>
          </a:p>
          <a:p>
            <a:endParaRPr lang="en-US" sz="2000" dirty="0"/>
          </a:p>
          <a:p>
            <a:r>
              <a:rPr lang="en-US" sz="2000" dirty="0"/>
              <a:t>Market share in Sunyani, Accra, and others is low ,these areas offer growth opportunities.</a:t>
            </a:r>
          </a:p>
          <a:p>
            <a:endParaRPr lang="en-US" sz="2000" dirty="0"/>
          </a:p>
          <a:p>
            <a:r>
              <a:rPr lang="en-US" sz="2000" dirty="0"/>
              <a:t>Why this matters: Targeting new regions can diversify risk and expand </a:t>
            </a:r>
            <a:r>
              <a:rPr lang="en-US" sz="2000" dirty="0" err="1"/>
              <a:t>GhanaPay's</a:t>
            </a:r>
            <a:r>
              <a:rPr lang="en-US" sz="2000" dirty="0"/>
              <a:t> user base.</a:t>
            </a:r>
          </a:p>
        </p:txBody>
      </p:sp>
      <p:pic>
        <p:nvPicPr>
          <p:cNvPr id="5" name="Picture 4"/>
          <p:cNvPicPr>
            <a:picLocks noChangeAspect="1"/>
          </p:cNvPicPr>
          <p:nvPr/>
        </p:nvPicPr>
        <p:blipFill>
          <a:blip r:embed="rId2"/>
          <a:stretch>
            <a:fillRect/>
          </a:stretch>
        </p:blipFill>
        <p:spPr>
          <a:xfrm>
            <a:off x="901700" y="1541377"/>
            <a:ext cx="5010849" cy="3563229"/>
          </a:xfrm>
          <a:prstGeom prst="rect">
            <a:avLst/>
          </a:prstGeom>
        </p:spPr>
      </p:pic>
    </p:spTree>
    <p:extLst>
      <p:ext uri="{BB962C8B-B14F-4D97-AF65-F5344CB8AC3E}">
        <p14:creationId xmlns:p14="http://schemas.microsoft.com/office/powerpoint/2010/main" val="497281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977B-43D6-4604-89D5-1A576CEFFB1C}"/>
              </a:ext>
            </a:extLst>
          </p:cNvPr>
          <p:cNvSpPr>
            <a:spLocks noGrp="1"/>
          </p:cNvSpPr>
          <p:nvPr>
            <p:ph type="title"/>
          </p:nvPr>
        </p:nvSpPr>
        <p:spPr>
          <a:xfrm>
            <a:off x="901700" y="701675"/>
            <a:ext cx="6236334" cy="692497"/>
          </a:xfrm>
        </p:spPr>
        <p:txBody>
          <a:bodyPr/>
          <a:lstStyle/>
          <a:p>
            <a:r>
              <a:rPr lang="en-US" b="0" i="0" dirty="0">
                <a:effectLst/>
                <a:latin typeface="fkGrotesk"/>
              </a:rPr>
              <a:t>Device Usage Distribution</a:t>
            </a:r>
            <a:br>
              <a:rPr lang="en-US" b="0" i="0" dirty="0">
                <a:effectLst/>
                <a:latin typeface="fkGrotesk"/>
              </a:rPr>
            </a:br>
            <a:endParaRPr lang="en-US" dirty="0"/>
          </a:p>
        </p:txBody>
      </p:sp>
      <p:sp>
        <p:nvSpPr>
          <p:cNvPr id="4" name="Content Placeholder 3">
            <a:extLst>
              <a:ext uri="{FF2B5EF4-FFF2-40B4-BE49-F238E27FC236}">
                <a16:creationId xmlns:a16="http://schemas.microsoft.com/office/drawing/2014/main" id="{C2E616FA-1C3F-44ED-91A6-6CF726987E64}"/>
              </a:ext>
            </a:extLst>
          </p:cNvPr>
          <p:cNvSpPr>
            <a:spLocks noGrp="1"/>
          </p:cNvSpPr>
          <p:nvPr>
            <p:ph sz="half" idx="3"/>
          </p:nvPr>
        </p:nvSpPr>
        <p:spPr>
          <a:xfrm>
            <a:off x="6553200" y="1577340"/>
            <a:ext cx="5334000" cy="3679666"/>
          </a:xfrm>
        </p:spPr>
        <p:txBody>
          <a:bodyPr/>
          <a:lstStyle/>
          <a:p>
            <a:pPr algn="l"/>
            <a:r>
              <a:rPr lang="en-US" sz="2000" b="0" i="0" dirty="0">
                <a:effectLst/>
                <a:latin typeface="fkGroteskNeue"/>
              </a:rPr>
              <a:t>Android (37%) and iOS (33%) dominate, but 30% of users rely on USSD.</a:t>
            </a:r>
          </a:p>
          <a:p>
            <a:pPr algn="l"/>
            <a:endParaRPr lang="en-US" sz="2000" b="0" i="0" dirty="0">
              <a:effectLst/>
              <a:latin typeface="fkGroteskNeue"/>
            </a:endParaRPr>
          </a:p>
          <a:p>
            <a:pPr algn="l"/>
            <a:r>
              <a:rPr lang="en-US" sz="2000" b="0" i="0" dirty="0">
                <a:effectLst/>
                <a:latin typeface="fkGroteskNeue"/>
              </a:rPr>
              <a:t>Why this matters: Technical support and new features must work smoothly across all platforms especially where failure rates are high.</a:t>
            </a:r>
          </a:p>
          <a:p>
            <a:endParaRPr lang="en-US" dirty="0"/>
          </a:p>
        </p:txBody>
      </p:sp>
      <p:pic>
        <p:nvPicPr>
          <p:cNvPr id="5" name="Picture 4"/>
          <p:cNvPicPr>
            <a:picLocks noChangeAspect="1"/>
          </p:cNvPicPr>
          <p:nvPr/>
        </p:nvPicPr>
        <p:blipFill>
          <a:blip r:embed="rId2"/>
          <a:stretch>
            <a:fillRect/>
          </a:stretch>
        </p:blipFill>
        <p:spPr>
          <a:xfrm>
            <a:off x="304800" y="1431867"/>
            <a:ext cx="6116882" cy="4434739"/>
          </a:xfrm>
          <a:prstGeom prst="rect">
            <a:avLst/>
          </a:prstGeom>
        </p:spPr>
      </p:pic>
    </p:spTree>
    <p:extLst>
      <p:ext uri="{BB962C8B-B14F-4D97-AF65-F5344CB8AC3E}">
        <p14:creationId xmlns:p14="http://schemas.microsoft.com/office/powerpoint/2010/main" val="2008939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TotalTime>
  <Words>572</Words>
  <Application>Microsoft Office PowerPoint</Application>
  <PresentationFormat>Custom</PresentationFormat>
  <Paragraphs>61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fkGrotesk</vt:lpstr>
      <vt:lpstr>fkGroteskNeue</vt:lpstr>
      <vt:lpstr>Lucida Sans Unicode</vt:lpstr>
      <vt:lpstr>Trebuchet MS</vt:lpstr>
      <vt:lpstr>Office Theme</vt:lpstr>
      <vt:lpstr>Unlocking Business Value with Data: Ghana Pay Transaction Insights</vt:lpstr>
      <vt:lpstr>About GhanaPay</vt:lpstr>
      <vt:lpstr>Business Problems</vt:lpstr>
      <vt:lpstr>PowerPoint Presentation</vt:lpstr>
      <vt:lpstr>Average Transaction Amount by Day  </vt:lpstr>
      <vt:lpstr>Service Breakdown</vt:lpstr>
      <vt:lpstr>Transaction Success vs Failure Rate</vt:lpstr>
      <vt:lpstr>Regional Transaction Distribution </vt:lpstr>
      <vt:lpstr>Device Usage Distribution </vt:lpstr>
      <vt:lpstr>Recommendations</vt:lpstr>
      <vt:lpstr>Closifig &amp;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GhanaPay Data Analyst Hiring Proposal</dc:title>
  <dc:creator>arafik</dc:creator>
  <cp:lastModifiedBy>arafik</cp:lastModifiedBy>
  <cp:revision>14</cp:revision>
  <dcterms:created xsi:type="dcterms:W3CDTF">2025-08-03T16:08:18Z</dcterms:created>
  <dcterms:modified xsi:type="dcterms:W3CDTF">2025-08-15T18:07:52Z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2025-08-03T00:00:00Z</vt:filetime>
  </property>
  <property fmtid="{D5CDD505-2E9C-101B-9397-08002B2CF9AE}" pid="3" name="Producer">
    <vt:lpwstr>pypdf</vt:lpwstr>
  </property>
  <property fmtid="{D5CDD505-2E9C-101B-9397-08002B2CF9AE}" pid="4" name="LastSaved">
    <vt:filetime>2025-08-03T00:00:00Z</vt:filetime>
  </property>
</Properties>
</file>