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8" r:id="rId8"/>
    <p:sldId id="267" r:id="rId9"/>
    <p:sldId id="263" r:id="rId10"/>
    <p:sldId id="266" r:id="rId11"/>
  </p:sldIdLst>
  <p:sldSz cx="12192000" cy="6856413"/>
  <p:notesSz cx="12192000" cy="10172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85448" autoAdjust="0"/>
  </p:normalViewPr>
  <p:slideViewPr>
    <p:cSldViewPr>
      <p:cViewPr varScale="1">
        <p:scale>
          <a:sx n="74" d="100"/>
          <a:sy n="74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49E5E-0EC0-47EF-A238-E423953689A9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3238" y="1271588"/>
            <a:ext cx="6105525" cy="3433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895850"/>
            <a:ext cx="9753600" cy="4005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63113"/>
            <a:ext cx="5283200" cy="509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9663113"/>
            <a:ext cx="5283200" cy="509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40F60-1ECC-49EA-B082-2E5CC687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5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I’ll close with a simple thought...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features we build aren't just tools they are habits in disguise.”</a:t>
            </a:r>
          </a:p>
          <a:p>
            <a:pPr marL="0" indent="0" algn="ctr">
              <a:buNone/>
            </a:pPr>
            <a:r>
              <a:rPr lang="en-US" dirty="0" smtClean="0"/>
              <a:t>Drive value, drive trust.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Happy to take your questions or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6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40F60-1ECC-49EA-B082-2E5CC68784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363197" y="30479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86153" y="457199"/>
                </a:moveTo>
                <a:lnTo>
                  <a:pt x="33047" y="457199"/>
                </a:lnTo>
                <a:lnTo>
                  <a:pt x="28187" y="456233"/>
                </a:lnTo>
                <a:lnTo>
                  <a:pt x="966" y="429012"/>
                </a:lnTo>
                <a:lnTo>
                  <a:pt x="0" y="424152"/>
                </a:lnTo>
                <a:lnTo>
                  <a:pt x="1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186153" y="0"/>
                </a:lnTo>
                <a:lnTo>
                  <a:pt x="1218232" y="28187"/>
                </a:lnTo>
                <a:lnTo>
                  <a:pt x="1219199" y="33047"/>
                </a:lnTo>
                <a:lnTo>
                  <a:pt x="1219199" y="424152"/>
                </a:lnTo>
                <a:lnTo>
                  <a:pt x="1191012" y="456233"/>
                </a:lnTo>
                <a:lnTo>
                  <a:pt x="1186153" y="4571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09703" y="3598920"/>
            <a:ext cx="1362709" cy="755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0D2B53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333333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0" dirty="0"/>
              <a:t>July</a:t>
            </a:r>
            <a:r>
              <a:rPr spc="-10" dirty="0"/>
              <a:t> </a:t>
            </a:r>
            <a:r>
              <a:rPr spc="-75" dirty="0"/>
              <a:t>27,</a:t>
            </a:r>
            <a:r>
              <a:rPr spc="-10" dirty="0"/>
              <a:t> </a:t>
            </a:r>
            <a:r>
              <a:rPr spc="-45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  <a:p>
            <a:pPr marL="811530">
              <a:lnSpc>
                <a:spcPts val="1155"/>
              </a:lnSpc>
            </a:pPr>
            <a:fld id="{81D60167-4931-47E6-BA6A-407CBD079E47}" type="slidenum">
              <a:rPr sz="1150" spc="-50" dirty="0">
                <a:solidFill>
                  <a:srgbClr val="4A5462"/>
                </a:solidFill>
              </a:rPr>
              <a:t>‹#›</a:t>
            </a:fld>
            <a:endParaRPr sz="115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D2B53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333333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0" dirty="0"/>
              <a:t>July</a:t>
            </a:r>
            <a:r>
              <a:rPr spc="-10" dirty="0"/>
              <a:t> </a:t>
            </a:r>
            <a:r>
              <a:rPr spc="-75" dirty="0"/>
              <a:t>27,</a:t>
            </a:r>
            <a:r>
              <a:rPr spc="-10" dirty="0"/>
              <a:t> </a:t>
            </a:r>
            <a:r>
              <a:rPr spc="-45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  <a:p>
            <a:pPr marL="811530">
              <a:lnSpc>
                <a:spcPts val="1155"/>
              </a:lnSpc>
            </a:pPr>
            <a:fld id="{81D60167-4931-47E6-BA6A-407CBD079E47}" type="slidenum">
              <a:rPr sz="1150" spc="-50" dirty="0">
                <a:solidFill>
                  <a:srgbClr val="4A5462"/>
                </a:solidFill>
              </a:rPr>
              <a:t>‹#›</a:t>
            </a:fld>
            <a:endParaRPr sz="115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D2B53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0" dirty="0"/>
              <a:t>July</a:t>
            </a:r>
            <a:r>
              <a:rPr spc="-10" dirty="0"/>
              <a:t> </a:t>
            </a:r>
            <a:r>
              <a:rPr spc="-75" dirty="0"/>
              <a:t>27,</a:t>
            </a:r>
            <a:r>
              <a:rPr spc="-10" dirty="0"/>
              <a:t> </a:t>
            </a:r>
            <a:r>
              <a:rPr spc="-45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15-Aug-25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  <a:p>
            <a:pPr marL="811530">
              <a:lnSpc>
                <a:spcPts val="1155"/>
              </a:lnSpc>
            </a:pPr>
            <a:fld id="{81D60167-4931-47E6-BA6A-407CBD079E47}" type="slidenum">
              <a:rPr sz="1150" spc="-50" dirty="0">
                <a:solidFill>
                  <a:srgbClr val="4A5462"/>
                </a:solidFill>
              </a:rPr>
              <a:t>‹#›</a:t>
            </a:fld>
            <a:endParaRPr sz="115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D2B53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0" dirty="0"/>
              <a:t>July</a:t>
            </a:r>
            <a:r>
              <a:rPr spc="-10" dirty="0"/>
              <a:t> </a:t>
            </a:r>
            <a:r>
              <a:rPr spc="-75" dirty="0"/>
              <a:t>27,</a:t>
            </a:r>
            <a:r>
              <a:rPr spc="-10" dirty="0"/>
              <a:t> </a:t>
            </a:r>
            <a:r>
              <a:rPr spc="-45" dirty="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15-Aug-25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  <a:p>
            <a:pPr marL="811530">
              <a:lnSpc>
                <a:spcPts val="1155"/>
              </a:lnSpc>
            </a:pPr>
            <a:fld id="{81D60167-4931-47E6-BA6A-407CBD079E47}" type="slidenum">
              <a:rPr sz="1150" spc="-50" dirty="0">
                <a:solidFill>
                  <a:srgbClr val="4A5462"/>
                </a:solidFill>
              </a:rPr>
              <a:t>‹#›</a:t>
            </a:fld>
            <a:endParaRPr sz="115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0" dirty="0"/>
              <a:t>July</a:t>
            </a:r>
            <a:r>
              <a:rPr spc="-10" dirty="0"/>
              <a:t> </a:t>
            </a:r>
            <a:r>
              <a:rPr spc="-75" dirty="0"/>
              <a:t>27,</a:t>
            </a:r>
            <a:r>
              <a:rPr spc="-10" dirty="0"/>
              <a:t> </a:t>
            </a:r>
            <a:r>
              <a:rPr spc="-45" dirty="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15-Aug-25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  <a:p>
            <a:pPr marL="811530">
              <a:lnSpc>
                <a:spcPts val="1155"/>
              </a:lnSpc>
            </a:pPr>
            <a:fld id="{81D60167-4931-47E6-BA6A-407CBD079E47}" type="slidenum">
              <a:rPr sz="1150" spc="-50" dirty="0">
                <a:solidFill>
                  <a:srgbClr val="4A5462"/>
                </a:solidFill>
              </a:rPr>
              <a:t>‹#›</a:t>
            </a:fld>
            <a:endParaRPr sz="115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282855"/>
            <a:ext cx="8525510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0D2B53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2581681"/>
            <a:ext cx="4961890" cy="2955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333333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6899" y="8470379"/>
            <a:ext cx="849630" cy="179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A5462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0" dirty="0"/>
              <a:t>July</a:t>
            </a:r>
            <a:r>
              <a:rPr spc="-10" dirty="0"/>
              <a:t> </a:t>
            </a:r>
            <a:r>
              <a:rPr spc="-75" dirty="0"/>
              <a:t>27,</a:t>
            </a:r>
            <a:r>
              <a:rPr spc="-10" dirty="0"/>
              <a:t> </a:t>
            </a:r>
            <a:r>
              <a:rPr spc="-45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9232" y="8370099"/>
            <a:ext cx="1210945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  <a:p>
            <a:pPr marL="811530">
              <a:lnSpc>
                <a:spcPts val="1155"/>
              </a:lnSpc>
            </a:pPr>
            <a:fld id="{81D60167-4931-47E6-BA6A-407CBD079E47}" type="slidenum">
              <a:rPr sz="1150" spc="-50" dirty="0">
                <a:solidFill>
                  <a:srgbClr val="4A5462"/>
                </a:solidFill>
              </a:rPr>
              <a:t>‹#›</a:t>
            </a:fld>
            <a:endParaRPr sz="11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8703" y="1777285"/>
            <a:ext cx="5474970" cy="1102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indent="621030">
              <a:lnSpc>
                <a:spcPts val="3979"/>
              </a:lnSpc>
              <a:spcBef>
                <a:spcPts val="670"/>
              </a:spcBef>
            </a:pPr>
            <a:r>
              <a:rPr sz="3750" spc="-305" dirty="0"/>
              <a:t>Loan</a:t>
            </a:r>
            <a:r>
              <a:rPr sz="3750" spc="-110" dirty="0"/>
              <a:t> </a:t>
            </a:r>
            <a:r>
              <a:rPr sz="3750" spc="-260" dirty="0"/>
              <a:t>Default</a:t>
            </a:r>
            <a:r>
              <a:rPr sz="3750" spc="-110" dirty="0"/>
              <a:t> </a:t>
            </a:r>
            <a:r>
              <a:rPr sz="3750" spc="-265" dirty="0"/>
              <a:t>Risk</a:t>
            </a:r>
            <a:r>
              <a:rPr sz="3750" spc="-114" dirty="0"/>
              <a:t> </a:t>
            </a:r>
            <a:r>
              <a:rPr sz="3750" spc="-370" dirty="0"/>
              <a:t>&amp; </a:t>
            </a:r>
            <a:r>
              <a:rPr sz="3750" spc="-325" dirty="0"/>
              <a:t>Customer</a:t>
            </a:r>
            <a:r>
              <a:rPr sz="3750" spc="-105" dirty="0"/>
              <a:t> </a:t>
            </a:r>
            <a:r>
              <a:rPr lang="en-US" sz="3750" spc="-325" dirty="0" smtClean="0"/>
              <a:t>Attrition</a:t>
            </a:r>
            <a:r>
              <a:rPr sz="3750" spc="-105" dirty="0" smtClean="0"/>
              <a:t> </a:t>
            </a:r>
            <a:r>
              <a:rPr sz="3750" spc="-280" dirty="0"/>
              <a:t>Analysis</a:t>
            </a:r>
            <a:endParaRPr sz="3750" dirty="0"/>
          </a:p>
        </p:txBody>
      </p:sp>
      <p:sp>
        <p:nvSpPr>
          <p:cNvPr id="6" name="object 6"/>
          <p:cNvSpPr txBox="1"/>
          <p:nvPr/>
        </p:nvSpPr>
        <p:spPr>
          <a:xfrm>
            <a:off x="3303785" y="3046527"/>
            <a:ext cx="558482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835" marR="5080" indent="-699770">
              <a:lnSpc>
                <a:spcPct val="114100"/>
              </a:lnSpc>
              <a:spcBef>
                <a:spcPts val="95"/>
              </a:spcBef>
            </a:pPr>
            <a:r>
              <a:rPr sz="2300" spc="-114" dirty="0">
                <a:solidFill>
                  <a:srgbClr val="3A5E85"/>
                </a:solidFill>
                <a:latin typeface="Montserrat"/>
                <a:cs typeface="Montserrat"/>
              </a:rPr>
              <a:t>Insights</a:t>
            </a:r>
            <a:r>
              <a:rPr sz="2300" spc="-5" dirty="0">
                <a:solidFill>
                  <a:srgbClr val="3A5E85"/>
                </a:solidFill>
                <a:latin typeface="Montserrat"/>
                <a:cs typeface="Montserrat"/>
              </a:rPr>
              <a:t> </a:t>
            </a:r>
            <a:r>
              <a:rPr sz="2300" spc="-145" dirty="0">
                <a:solidFill>
                  <a:srgbClr val="3A5E85"/>
                </a:solidFill>
                <a:latin typeface="Montserrat"/>
                <a:cs typeface="Montserrat"/>
              </a:rPr>
              <a:t>and</a:t>
            </a:r>
            <a:r>
              <a:rPr sz="2300" dirty="0">
                <a:solidFill>
                  <a:srgbClr val="3A5E85"/>
                </a:solidFill>
                <a:latin typeface="Montserrat"/>
                <a:cs typeface="Montserrat"/>
              </a:rPr>
              <a:t> </a:t>
            </a:r>
            <a:r>
              <a:rPr sz="2300" spc="-130" dirty="0">
                <a:solidFill>
                  <a:srgbClr val="3A5E85"/>
                </a:solidFill>
                <a:latin typeface="Montserrat"/>
                <a:cs typeface="Montserrat"/>
              </a:rPr>
              <a:t>Strategic</a:t>
            </a:r>
            <a:r>
              <a:rPr sz="2300" spc="-5" dirty="0">
                <a:solidFill>
                  <a:srgbClr val="3A5E85"/>
                </a:solidFill>
                <a:latin typeface="Montserrat"/>
                <a:cs typeface="Montserrat"/>
              </a:rPr>
              <a:t> </a:t>
            </a:r>
            <a:r>
              <a:rPr sz="2300" spc="-130" dirty="0">
                <a:solidFill>
                  <a:srgbClr val="3A5E85"/>
                </a:solidFill>
                <a:latin typeface="Montserrat"/>
                <a:cs typeface="Montserrat"/>
              </a:rPr>
              <a:t>Recommendations </a:t>
            </a:r>
            <a:r>
              <a:rPr sz="2300" spc="-110" dirty="0">
                <a:solidFill>
                  <a:srgbClr val="3A5E85"/>
                </a:solidFill>
                <a:latin typeface="Montserrat"/>
                <a:cs typeface="Montserrat"/>
              </a:rPr>
              <a:t>for</a:t>
            </a:r>
            <a:r>
              <a:rPr sz="2300" spc="-15" dirty="0">
                <a:solidFill>
                  <a:srgbClr val="3A5E85"/>
                </a:solidFill>
                <a:latin typeface="Montserrat"/>
                <a:cs typeface="Montserrat"/>
              </a:rPr>
              <a:t> </a:t>
            </a:r>
            <a:r>
              <a:rPr sz="2300" spc="-120" dirty="0">
                <a:solidFill>
                  <a:srgbClr val="3A5E85"/>
                </a:solidFill>
                <a:latin typeface="Montserrat"/>
                <a:cs typeface="Montserrat"/>
              </a:rPr>
              <a:t>Financial</a:t>
            </a:r>
            <a:r>
              <a:rPr sz="2300" spc="-15" dirty="0">
                <a:solidFill>
                  <a:srgbClr val="3A5E85"/>
                </a:solidFill>
                <a:latin typeface="Montserrat"/>
                <a:cs typeface="Montserrat"/>
              </a:rPr>
              <a:t> </a:t>
            </a:r>
            <a:r>
              <a:rPr sz="2300" spc="-114" dirty="0">
                <a:solidFill>
                  <a:srgbClr val="3A5E85"/>
                </a:solidFill>
                <a:latin typeface="Montserrat"/>
                <a:cs typeface="Montserrat"/>
              </a:rPr>
              <a:t>Risk</a:t>
            </a:r>
            <a:r>
              <a:rPr sz="2300" spc="-15" dirty="0">
                <a:solidFill>
                  <a:srgbClr val="3A5E85"/>
                </a:solidFill>
                <a:latin typeface="Montserrat"/>
                <a:cs typeface="Montserrat"/>
              </a:rPr>
              <a:t> </a:t>
            </a:r>
            <a:r>
              <a:rPr sz="2300" spc="-35" dirty="0">
                <a:solidFill>
                  <a:srgbClr val="3A5E85"/>
                </a:solidFill>
                <a:latin typeface="Montserrat"/>
                <a:cs typeface="Montserrat"/>
              </a:rPr>
              <a:t>Management</a:t>
            </a:r>
            <a:endParaRPr sz="2300" dirty="0">
              <a:latin typeface="Montserra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9215" y="4273283"/>
            <a:ext cx="3953510" cy="6095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7804">
              <a:lnSpc>
                <a:spcPct val="133600"/>
              </a:lnSpc>
              <a:spcBef>
                <a:spcPts val="90"/>
              </a:spcBef>
            </a:pPr>
            <a:r>
              <a:rPr sz="1450" spc="-80" dirty="0">
                <a:solidFill>
                  <a:srgbClr val="4A6583"/>
                </a:solidFill>
                <a:latin typeface="Montserrat"/>
                <a:cs typeface="Montserrat"/>
              </a:rPr>
              <a:t>Prepared</a:t>
            </a:r>
            <a:r>
              <a:rPr sz="1450" spc="-5" dirty="0">
                <a:solidFill>
                  <a:srgbClr val="4A658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4A6583"/>
                </a:solidFill>
                <a:latin typeface="Montserrat"/>
                <a:cs typeface="Montserrat"/>
              </a:rPr>
              <a:t>for:</a:t>
            </a:r>
            <a:r>
              <a:rPr sz="1450" spc="-5" dirty="0">
                <a:solidFill>
                  <a:srgbClr val="4A6583"/>
                </a:solidFill>
                <a:latin typeface="Montserrat"/>
                <a:cs typeface="Montserrat"/>
              </a:rPr>
              <a:t> </a:t>
            </a:r>
            <a:r>
              <a:rPr lang="en-US" sz="1450" spc="-65" dirty="0" smtClean="0">
                <a:solidFill>
                  <a:srgbClr val="4A6583"/>
                </a:solidFill>
                <a:latin typeface="Montserrat"/>
                <a:cs typeface="Montserrat"/>
              </a:rPr>
              <a:t>Product</a:t>
            </a:r>
            <a:r>
              <a:rPr sz="1450" spc="-5" dirty="0" smtClean="0">
                <a:solidFill>
                  <a:srgbClr val="4A658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4A6583"/>
                </a:solidFill>
                <a:latin typeface="Montserrat"/>
                <a:cs typeface="Montserrat"/>
              </a:rPr>
              <a:t>Team </a:t>
            </a:r>
            <a:endParaRPr lang="en-US" sz="1450" spc="-20" dirty="0" smtClean="0">
              <a:solidFill>
                <a:srgbClr val="4A6583"/>
              </a:solidFill>
              <a:latin typeface="Montserrat"/>
              <a:cs typeface="Montserrat"/>
            </a:endParaRPr>
          </a:p>
          <a:p>
            <a:pPr marL="12700" marR="5080" indent="217804">
              <a:lnSpc>
                <a:spcPct val="133600"/>
              </a:lnSpc>
              <a:spcBef>
                <a:spcPts val="90"/>
              </a:spcBef>
            </a:pPr>
            <a:r>
              <a:rPr sz="1450" spc="-80" dirty="0" smtClean="0">
                <a:solidFill>
                  <a:srgbClr val="4A6583"/>
                </a:solidFill>
                <a:latin typeface="Montserrat"/>
                <a:cs typeface="Montserrat"/>
              </a:rPr>
              <a:t>Presented</a:t>
            </a:r>
            <a:r>
              <a:rPr sz="1450" spc="-10" dirty="0" smtClean="0">
                <a:solidFill>
                  <a:srgbClr val="4A658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6583"/>
                </a:solidFill>
                <a:latin typeface="Montserrat"/>
                <a:cs typeface="Montserrat"/>
              </a:rPr>
              <a:t>by</a:t>
            </a:r>
            <a:r>
              <a:rPr sz="1450" spc="-60" dirty="0" smtClean="0">
                <a:solidFill>
                  <a:srgbClr val="4A6583"/>
                </a:solidFill>
                <a:latin typeface="Montserrat"/>
                <a:cs typeface="Montserrat"/>
              </a:rPr>
              <a:t>:</a:t>
            </a:r>
            <a:r>
              <a:rPr lang="en-US" sz="1450" spc="-60" dirty="0" smtClean="0">
                <a:solidFill>
                  <a:srgbClr val="4A6583"/>
                </a:solidFill>
                <a:latin typeface="Montserrat"/>
                <a:cs typeface="Montserrat"/>
              </a:rPr>
              <a:t> Abdul Rafik Al-</a:t>
            </a:r>
            <a:r>
              <a:rPr lang="en-US" sz="1450" spc="-60" dirty="0" err="1" smtClean="0">
                <a:solidFill>
                  <a:srgbClr val="4A6583"/>
                </a:solidFill>
                <a:latin typeface="Montserrat"/>
                <a:cs typeface="Montserrat"/>
              </a:rPr>
              <a:t>hassan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899" y="6267581"/>
            <a:ext cx="9677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0" dirty="0">
                <a:solidFill>
                  <a:srgbClr val="4A6583"/>
                </a:solidFill>
                <a:latin typeface="Montserrat"/>
                <a:cs typeface="Montserrat"/>
              </a:rPr>
              <a:t>July</a:t>
            </a:r>
            <a:r>
              <a:rPr sz="1300" spc="-20" dirty="0">
                <a:solidFill>
                  <a:srgbClr val="4A6583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4A6583"/>
                </a:solidFill>
                <a:latin typeface="Montserrat"/>
                <a:cs typeface="Montserrat"/>
              </a:rPr>
              <a:t>27,</a:t>
            </a:r>
            <a:r>
              <a:rPr sz="1300" spc="-15" dirty="0">
                <a:solidFill>
                  <a:srgbClr val="4A6583"/>
                </a:solidFill>
                <a:latin typeface="Montserrat"/>
                <a:cs typeface="Montserrat"/>
              </a:rPr>
              <a:t> </a:t>
            </a:r>
            <a:r>
              <a:rPr sz="1300" spc="-35" dirty="0">
                <a:solidFill>
                  <a:srgbClr val="4A6583"/>
                </a:solidFill>
                <a:latin typeface="Montserrat"/>
                <a:cs typeface="Montserrat"/>
              </a:rPr>
              <a:t>2025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26538" y="6294058"/>
            <a:ext cx="157353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085"/>
              </a:lnSpc>
              <a:spcBef>
                <a:spcPts val="114"/>
              </a:spcBef>
            </a:pPr>
            <a:r>
              <a:rPr sz="1100" spc="-10" dirty="0">
                <a:solidFill>
                  <a:srgbClr val="4A5462"/>
                </a:solidFill>
                <a:latin typeface="Montserrat"/>
                <a:cs typeface="Montserrat"/>
              </a:rPr>
              <a:t>CONFIDENTIAL</a:t>
            </a:r>
            <a:endParaRPr sz="1100" dirty="0">
              <a:latin typeface="Montserrat"/>
              <a:cs typeface="Montserrat"/>
            </a:endParaRPr>
          </a:p>
          <a:p>
            <a:pPr marL="375285">
              <a:lnSpc>
                <a:spcPts val="965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 dirty="0">
              <a:latin typeface="Montserrat"/>
              <a:cs typeface="Montserra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596899" y="304006"/>
            <a:ext cx="1524000" cy="6096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00" t="1124" r="48000" b="-1124"/>
          <a:stretch/>
        </p:blipFill>
        <p:spPr>
          <a:xfrm>
            <a:off x="6477000" y="75406"/>
            <a:ext cx="5715000" cy="6781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4495800" y="2984724"/>
            <a:ext cx="3353297" cy="74828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4750" spc="-120" dirty="0" smtClean="0"/>
              <a:t>Thank You</a:t>
            </a:r>
            <a:endParaRPr sz="4750" dirty="0"/>
          </a:p>
        </p:txBody>
      </p:sp>
      <p:sp>
        <p:nvSpPr>
          <p:cNvPr id="8" name="object 8"/>
          <p:cNvSpPr/>
          <p:nvPr/>
        </p:nvSpPr>
        <p:spPr>
          <a:xfrm>
            <a:off x="683981" y="36281"/>
            <a:ext cx="3394710" cy="3394710"/>
          </a:xfrm>
          <a:custGeom>
            <a:avLst/>
            <a:gdLst/>
            <a:ahLst/>
            <a:cxnLst/>
            <a:rect l="l" t="t" r="r" b="b"/>
            <a:pathLst>
              <a:path w="3394710" h="3394710">
                <a:moveTo>
                  <a:pt x="3394536" y="26940"/>
                </a:moveTo>
                <a:lnTo>
                  <a:pt x="26940" y="3394536"/>
                </a:lnTo>
                <a:lnTo>
                  <a:pt x="0" y="3367595"/>
                </a:lnTo>
                <a:lnTo>
                  <a:pt x="3367595" y="0"/>
                </a:lnTo>
                <a:lnTo>
                  <a:pt x="3394536" y="26940"/>
                </a:lnTo>
                <a:close/>
              </a:path>
            </a:pathLst>
          </a:custGeom>
          <a:solidFill>
            <a:srgbClr val="E6E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427181"/>
            <a:ext cx="12192000" cy="3430818"/>
            <a:chOff x="0" y="3427181"/>
            <a:chExt cx="12192000" cy="3430818"/>
          </a:xfrm>
        </p:grpSpPr>
        <p:sp>
          <p:nvSpPr>
            <p:cNvPr id="10" name="object 10"/>
            <p:cNvSpPr/>
            <p:nvPr/>
          </p:nvSpPr>
          <p:spPr>
            <a:xfrm>
              <a:off x="0" y="6819899"/>
              <a:ext cx="12192000" cy="38100"/>
            </a:xfrm>
            <a:custGeom>
              <a:avLst/>
              <a:gdLst/>
              <a:ahLst/>
              <a:cxnLst/>
              <a:rect l="l" t="t" r="r" b="b"/>
              <a:pathLst>
                <a:path w="12192000" h="38100">
                  <a:moveTo>
                    <a:pt x="1219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13480" y="3427181"/>
              <a:ext cx="3394710" cy="3394710"/>
            </a:xfrm>
            <a:custGeom>
              <a:avLst/>
              <a:gdLst/>
              <a:ahLst/>
              <a:cxnLst/>
              <a:rect l="l" t="t" r="r" b="b"/>
              <a:pathLst>
                <a:path w="3394709" h="3394709">
                  <a:moveTo>
                    <a:pt x="3394536" y="26940"/>
                  </a:moveTo>
                  <a:lnTo>
                    <a:pt x="26940" y="3394536"/>
                  </a:lnTo>
                  <a:lnTo>
                    <a:pt x="0" y="3367595"/>
                  </a:lnTo>
                  <a:lnTo>
                    <a:pt x="3367595" y="0"/>
                  </a:lnTo>
                  <a:lnTo>
                    <a:pt x="3394536" y="26940"/>
                  </a:lnTo>
                  <a:close/>
                </a:path>
              </a:pathLst>
            </a:custGeom>
            <a:solidFill>
              <a:srgbClr val="E6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89232" y="6446049"/>
            <a:ext cx="12109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6290">
              <a:lnSpc>
                <a:spcPts val="1155"/>
              </a:lnSpc>
            </a:pPr>
            <a:fld id="{81D60167-4931-47E6-BA6A-407CBD079E47}" type="slidenum">
              <a:rPr sz="1150" spc="-25" smtClean="0">
                <a:solidFill>
                  <a:srgbClr val="4A5462"/>
                </a:solidFill>
                <a:latin typeface="Montserrat"/>
                <a:cs typeface="Montserrat"/>
              </a:rPr>
              <a:t>10</a:t>
            </a:fld>
            <a:endParaRPr sz="1150" dirty="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899" y="6546329"/>
            <a:ext cx="8496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July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27,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2025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0" y="304006"/>
            <a:ext cx="1409700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51606"/>
            <a:ext cx="8525510" cy="4847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210" dirty="0" smtClean="0"/>
              <a:t>PaySwift</a:t>
            </a:r>
            <a:endParaRPr spc="-215" dirty="0"/>
          </a:p>
        </p:txBody>
      </p:sp>
      <p:grpSp>
        <p:nvGrpSpPr>
          <p:cNvPr id="5" name="object 5"/>
          <p:cNvGrpSpPr/>
          <p:nvPr/>
        </p:nvGrpSpPr>
        <p:grpSpPr>
          <a:xfrm>
            <a:off x="609599" y="685006"/>
            <a:ext cx="10972800" cy="756076"/>
            <a:chOff x="609599" y="1047749"/>
            <a:chExt cx="10972800" cy="819150"/>
          </a:xfrm>
        </p:grpSpPr>
        <p:sp>
          <p:nvSpPr>
            <p:cNvPr id="6" name="object 6"/>
            <p:cNvSpPr/>
            <p:nvPr/>
          </p:nvSpPr>
          <p:spPr>
            <a:xfrm>
              <a:off x="609599" y="1047749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727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81914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1047749"/>
              <a:ext cx="38100" cy="819150"/>
            </a:xfrm>
            <a:custGeom>
              <a:avLst/>
              <a:gdLst/>
              <a:ahLst/>
              <a:cxnLst/>
              <a:rect l="l" t="t" r="r" b="b"/>
              <a:pathLst>
                <a:path w="38100" h="819150">
                  <a:moveTo>
                    <a:pt x="380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1914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7699" y="786340"/>
            <a:ext cx="10934700" cy="270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0" marR="145415">
              <a:lnSpc>
                <a:spcPct val="116399"/>
              </a:lnSpc>
              <a:spcBef>
                <a:spcPts val="90"/>
              </a:spcBef>
            </a:pP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Our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 smtClean="0">
                <a:solidFill>
                  <a:srgbClr val="374050"/>
                </a:solidFill>
                <a:latin typeface="Montserrat"/>
                <a:cs typeface="Montserrat"/>
              </a:rPr>
              <a:t>analysis</a:t>
            </a:r>
            <a:r>
              <a:rPr lang="en-US" sz="1450" spc="-65" dirty="0" smtClean="0">
                <a:solidFill>
                  <a:srgbClr val="374050"/>
                </a:solidFill>
                <a:latin typeface="Montserrat"/>
                <a:cs typeface="Montserrat"/>
              </a:rPr>
              <a:t> on the dataset provided</a:t>
            </a:r>
            <a:r>
              <a:rPr sz="1450" spc="-10" dirty="0" smtClean="0">
                <a:solidFill>
                  <a:srgbClr val="374050"/>
                </a:solidFill>
                <a:latin typeface="Montserrat"/>
                <a:cs typeface="Montserrat"/>
              </a:rPr>
              <a:t>.</a:t>
            </a:r>
            <a:endParaRPr sz="1450" dirty="0">
              <a:latin typeface="Montserrat"/>
              <a:cs typeface="Montserra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1675607"/>
            <a:ext cx="3505200" cy="2854938"/>
            <a:chOff x="609599" y="2171699"/>
            <a:chExt cx="3505200" cy="4276725"/>
          </a:xfrm>
        </p:grpSpPr>
        <p:sp>
          <p:nvSpPr>
            <p:cNvPr id="11" name="object 11"/>
            <p:cNvSpPr/>
            <p:nvPr/>
          </p:nvSpPr>
          <p:spPr>
            <a:xfrm>
              <a:off x="628649" y="2171699"/>
              <a:ext cx="3486150" cy="4276725"/>
            </a:xfrm>
            <a:custGeom>
              <a:avLst/>
              <a:gdLst/>
              <a:ahLst/>
              <a:cxnLst/>
              <a:rect l="l" t="t" r="r" b="b"/>
              <a:pathLst>
                <a:path w="3486150" h="4276725">
                  <a:moveTo>
                    <a:pt x="3453102" y="4276724"/>
                  </a:moveTo>
                  <a:lnTo>
                    <a:pt x="16523" y="4276724"/>
                  </a:lnTo>
                  <a:lnTo>
                    <a:pt x="14093" y="4275757"/>
                  </a:lnTo>
                  <a:lnTo>
                    <a:pt x="0" y="4243676"/>
                  </a:lnTo>
                  <a:lnTo>
                    <a:pt x="0" y="42386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4243676"/>
                  </a:lnTo>
                  <a:lnTo>
                    <a:pt x="3457961" y="4275757"/>
                  </a:lnTo>
                  <a:lnTo>
                    <a:pt x="3453102" y="42767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2171699"/>
              <a:ext cx="38100" cy="4276725"/>
            </a:xfrm>
            <a:custGeom>
              <a:avLst/>
              <a:gdLst/>
              <a:ahLst/>
              <a:cxnLst/>
              <a:rect l="l" t="t" r="r" b="b"/>
              <a:pathLst>
                <a:path w="38100" h="4276725">
                  <a:moveTo>
                    <a:pt x="38099" y="4276724"/>
                  </a:moveTo>
                  <a:lnTo>
                    <a:pt x="2789" y="4253250"/>
                  </a:lnTo>
                  <a:lnTo>
                    <a:pt x="0" y="42386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42767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258" y="2346706"/>
              <a:ext cx="185279" cy="2095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85056" y="1744821"/>
            <a:ext cx="240728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-114" dirty="0" smtClean="0">
                <a:solidFill>
                  <a:srgbClr val="3A5E85"/>
                </a:solidFill>
                <a:latin typeface="Montserrat SemiBold"/>
                <a:cs typeface="Montserrat SemiBold"/>
              </a:rPr>
              <a:t>Context</a:t>
            </a:r>
            <a:endParaRPr sz="1850" dirty="0">
              <a:latin typeface="Montserrat SemiBold"/>
              <a:cs typeface="Montserrat SemiBol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8200" y="2148551"/>
            <a:ext cx="171449" cy="2213104"/>
            <a:chOff x="838200" y="2867024"/>
            <a:chExt cx="171449" cy="2213104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2867024"/>
              <a:ext cx="171449" cy="1714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3994279"/>
              <a:ext cx="171449" cy="1714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4908679"/>
              <a:ext cx="171449" cy="1714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92200" y="2056606"/>
            <a:ext cx="3079748" cy="2686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60"/>
              </a:spcBef>
            </a:pPr>
            <a:r>
              <a:rPr lang="en-US" sz="1600" dirty="0" smtClean="0"/>
              <a:t>Mobile payments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2200" y="3199606"/>
            <a:ext cx="3060698" cy="2686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"/>
              </a:spcBef>
            </a:pPr>
            <a:r>
              <a:rPr lang="en-US" sz="1600" dirty="0" smtClean="0"/>
              <a:t>Micro-loans 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2200" y="4152106"/>
            <a:ext cx="3041648" cy="25455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r>
              <a:rPr lang="en-US" sz="1600" dirty="0" smtClean="0"/>
              <a:t>Financial tools</a:t>
            </a:r>
            <a:endParaRPr sz="1450" dirty="0">
              <a:latin typeface="Montserrat"/>
              <a:cs typeface="Montserra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43399" y="1675607"/>
            <a:ext cx="3505200" cy="2854938"/>
            <a:chOff x="4343399" y="2171699"/>
            <a:chExt cx="3505200" cy="4276725"/>
          </a:xfrm>
        </p:grpSpPr>
        <p:sp>
          <p:nvSpPr>
            <p:cNvPr id="23" name="object 23"/>
            <p:cNvSpPr/>
            <p:nvPr/>
          </p:nvSpPr>
          <p:spPr>
            <a:xfrm>
              <a:off x="4362449" y="2171699"/>
              <a:ext cx="3486150" cy="4276725"/>
            </a:xfrm>
            <a:custGeom>
              <a:avLst/>
              <a:gdLst/>
              <a:ahLst/>
              <a:cxnLst/>
              <a:rect l="l" t="t" r="r" b="b"/>
              <a:pathLst>
                <a:path w="3486150" h="4276725">
                  <a:moveTo>
                    <a:pt x="3453102" y="4276724"/>
                  </a:moveTo>
                  <a:lnTo>
                    <a:pt x="16523" y="4276724"/>
                  </a:lnTo>
                  <a:lnTo>
                    <a:pt x="14093" y="4275757"/>
                  </a:lnTo>
                  <a:lnTo>
                    <a:pt x="0" y="4243676"/>
                  </a:lnTo>
                  <a:lnTo>
                    <a:pt x="0" y="42386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4243676"/>
                  </a:lnTo>
                  <a:lnTo>
                    <a:pt x="3457961" y="4275757"/>
                  </a:lnTo>
                  <a:lnTo>
                    <a:pt x="3453102" y="42767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43399" y="2171699"/>
              <a:ext cx="38100" cy="4276725"/>
            </a:xfrm>
            <a:custGeom>
              <a:avLst/>
              <a:gdLst/>
              <a:ahLst/>
              <a:cxnLst/>
              <a:rect l="l" t="t" r="r" b="b"/>
              <a:pathLst>
                <a:path w="38100" h="4276725">
                  <a:moveTo>
                    <a:pt x="38099" y="4276724"/>
                  </a:moveTo>
                  <a:lnTo>
                    <a:pt x="2789" y="4253250"/>
                  </a:lnTo>
                  <a:lnTo>
                    <a:pt x="0" y="4238624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38099" y="42767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6041" y="2247899"/>
              <a:ext cx="253854" cy="20224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559299" y="1675606"/>
            <a:ext cx="3099753" cy="30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7820">
              <a:lnSpc>
                <a:spcPct val="111500"/>
              </a:lnSpc>
              <a:spcBef>
                <a:spcPts val="95"/>
              </a:spcBef>
            </a:pPr>
            <a:r>
              <a:rPr lang="en-US" sz="1850" b="1" spc="-110" dirty="0" smtClean="0">
                <a:solidFill>
                  <a:srgbClr val="3A5E85"/>
                </a:solidFill>
                <a:latin typeface="Montserrat SemiBold"/>
                <a:cs typeface="Montserrat SemiBold"/>
              </a:rPr>
              <a:t>Key Questions</a:t>
            </a:r>
            <a:endParaRPr sz="1850" dirty="0">
              <a:latin typeface="Montserrat SemiBold"/>
              <a:cs typeface="Montserrat SemiBold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72000" y="2072350"/>
            <a:ext cx="171450" cy="1943100"/>
            <a:chOff x="4572000" y="3181349"/>
            <a:chExt cx="171450" cy="194310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0" y="3181349"/>
              <a:ext cx="171449" cy="1714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2000" y="4067174"/>
              <a:ext cx="171449" cy="1714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0" y="4952999"/>
              <a:ext cx="171449" cy="1714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825998" y="1980406"/>
            <a:ext cx="3018157" cy="55483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65"/>
              </a:spcBef>
            </a:pPr>
            <a:r>
              <a:rPr lang="en-US" sz="1600" dirty="0" smtClean="0"/>
              <a:t>How can we increase feature adoption?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25999" y="2866230"/>
            <a:ext cx="3018156" cy="25455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r>
              <a:rPr lang="en-US" sz="1600" dirty="0" smtClean="0"/>
              <a:t>How do we reduce loan defaults?</a:t>
            </a:r>
            <a:endParaRPr lang="en-US" sz="1600" dirty="0"/>
          </a:p>
        </p:txBody>
      </p:sp>
      <p:sp>
        <p:nvSpPr>
          <p:cNvPr id="33" name="object 33"/>
          <p:cNvSpPr txBox="1"/>
          <p:nvPr/>
        </p:nvSpPr>
        <p:spPr>
          <a:xfrm>
            <a:off x="4825998" y="3752055"/>
            <a:ext cx="3105151" cy="50077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r>
              <a:rPr lang="en-US" sz="1600" dirty="0" smtClean="0"/>
              <a:t>What can we do to retain more customers?</a:t>
            </a:r>
            <a:endParaRPr lang="en-US" sz="1600" dirty="0"/>
          </a:p>
        </p:txBody>
      </p:sp>
      <p:grpSp>
        <p:nvGrpSpPr>
          <p:cNvPr id="34" name="object 34"/>
          <p:cNvGrpSpPr/>
          <p:nvPr/>
        </p:nvGrpSpPr>
        <p:grpSpPr>
          <a:xfrm>
            <a:off x="8077199" y="1675607"/>
            <a:ext cx="3505199" cy="2854938"/>
            <a:chOff x="8077199" y="2171699"/>
            <a:chExt cx="3505199" cy="4276725"/>
          </a:xfrm>
        </p:grpSpPr>
        <p:sp>
          <p:nvSpPr>
            <p:cNvPr id="35" name="object 35"/>
            <p:cNvSpPr/>
            <p:nvPr/>
          </p:nvSpPr>
          <p:spPr>
            <a:xfrm>
              <a:off x="8096248" y="2171699"/>
              <a:ext cx="3486150" cy="4276725"/>
            </a:xfrm>
            <a:custGeom>
              <a:avLst/>
              <a:gdLst/>
              <a:ahLst/>
              <a:cxnLst/>
              <a:rect l="l" t="t" r="r" b="b"/>
              <a:pathLst>
                <a:path w="3486150" h="4276725">
                  <a:moveTo>
                    <a:pt x="3453102" y="4276724"/>
                  </a:moveTo>
                  <a:lnTo>
                    <a:pt x="16523" y="4276724"/>
                  </a:lnTo>
                  <a:lnTo>
                    <a:pt x="14093" y="4275757"/>
                  </a:lnTo>
                  <a:lnTo>
                    <a:pt x="0" y="4243676"/>
                  </a:lnTo>
                  <a:lnTo>
                    <a:pt x="0" y="42386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1" y="28187"/>
                  </a:lnTo>
                  <a:lnTo>
                    <a:pt x="3486149" y="33047"/>
                  </a:lnTo>
                  <a:lnTo>
                    <a:pt x="3486149" y="4243676"/>
                  </a:lnTo>
                  <a:lnTo>
                    <a:pt x="3457961" y="4275757"/>
                  </a:lnTo>
                  <a:lnTo>
                    <a:pt x="3453102" y="42767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77199" y="2171699"/>
              <a:ext cx="38100" cy="4276725"/>
            </a:xfrm>
            <a:custGeom>
              <a:avLst/>
              <a:gdLst/>
              <a:ahLst/>
              <a:cxnLst/>
              <a:rect l="l" t="t" r="r" b="b"/>
              <a:pathLst>
                <a:path w="38100" h="4276725">
                  <a:moveTo>
                    <a:pt x="38099" y="4276724"/>
                  </a:moveTo>
                  <a:lnTo>
                    <a:pt x="2789" y="4253250"/>
                  </a:lnTo>
                  <a:lnTo>
                    <a:pt x="0" y="42386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42767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5799" y="2247899"/>
              <a:ext cx="262255" cy="209550"/>
            </a:xfrm>
            <a:custGeom>
              <a:avLst/>
              <a:gdLst/>
              <a:ahLst/>
              <a:cxnLst/>
              <a:rect l="l" t="t" r="r" b="b"/>
              <a:pathLst>
                <a:path w="262254" h="209550">
                  <a:moveTo>
                    <a:pt x="63277" y="65484"/>
                  </a:moveTo>
                  <a:lnTo>
                    <a:pt x="54594" y="65484"/>
                  </a:lnTo>
                  <a:lnTo>
                    <a:pt x="50417" y="64653"/>
                  </a:lnTo>
                  <a:lnTo>
                    <a:pt x="26193" y="37084"/>
                  </a:lnTo>
                  <a:lnTo>
                    <a:pt x="26193" y="28400"/>
                  </a:lnTo>
                  <a:lnTo>
                    <a:pt x="54594" y="0"/>
                  </a:lnTo>
                  <a:lnTo>
                    <a:pt x="63277" y="0"/>
                  </a:lnTo>
                  <a:lnTo>
                    <a:pt x="91678" y="28400"/>
                  </a:lnTo>
                  <a:lnTo>
                    <a:pt x="91678" y="37084"/>
                  </a:lnTo>
                  <a:lnTo>
                    <a:pt x="63277" y="65484"/>
                  </a:lnTo>
                  <a:close/>
                </a:path>
                <a:path w="262254" h="209550">
                  <a:moveTo>
                    <a:pt x="213891" y="65484"/>
                  </a:moveTo>
                  <a:lnTo>
                    <a:pt x="205208" y="65484"/>
                  </a:lnTo>
                  <a:lnTo>
                    <a:pt x="201031" y="64653"/>
                  </a:lnTo>
                  <a:lnTo>
                    <a:pt x="176807" y="37084"/>
                  </a:lnTo>
                  <a:lnTo>
                    <a:pt x="176807" y="28400"/>
                  </a:lnTo>
                  <a:lnTo>
                    <a:pt x="205208" y="0"/>
                  </a:lnTo>
                  <a:lnTo>
                    <a:pt x="213891" y="0"/>
                  </a:lnTo>
                  <a:lnTo>
                    <a:pt x="242292" y="28400"/>
                  </a:lnTo>
                  <a:lnTo>
                    <a:pt x="242292" y="37084"/>
                  </a:lnTo>
                  <a:lnTo>
                    <a:pt x="213891" y="65484"/>
                  </a:lnTo>
                  <a:close/>
                </a:path>
                <a:path w="262254" h="209550">
                  <a:moveTo>
                    <a:pt x="136588" y="130887"/>
                  </a:moveTo>
                  <a:lnTo>
                    <a:pt x="125349" y="130887"/>
                  </a:lnTo>
                  <a:lnTo>
                    <a:pt x="120746" y="129971"/>
                  </a:lnTo>
                  <a:lnTo>
                    <a:pt x="92675" y="101900"/>
                  </a:lnTo>
                  <a:lnTo>
                    <a:pt x="91678" y="96888"/>
                  </a:lnTo>
                  <a:lnTo>
                    <a:pt x="91678" y="86467"/>
                  </a:lnTo>
                  <a:lnTo>
                    <a:pt x="92457" y="82551"/>
                  </a:lnTo>
                  <a:lnTo>
                    <a:pt x="92563" y="82014"/>
                  </a:lnTo>
                  <a:lnTo>
                    <a:pt x="92675" y="81455"/>
                  </a:lnTo>
                  <a:lnTo>
                    <a:pt x="120746" y="53384"/>
                  </a:lnTo>
                  <a:lnTo>
                    <a:pt x="125758" y="52387"/>
                  </a:lnTo>
                  <a:lnTo>
                    <a:pt x="136179" y="52387"/>
                  </a:lnTo>
                  <a:lnTo>
                    <a:pt x="169262" y="81455"/>
                  </a:lnTo>
                  <a:lnTo>
                    <a:pt x="170259" y="86467"/>
                  </a:lnTo>
                  <a:lnTo>
                    <a:pt x="170259" y="96888"/>
                  </a:lnTo>
                  <a:lnTo>
                    <a:pt x="141190" y="129971"/>
                  </a:lnTo>
                  <a:lnTo>
                    <a:pt x="136588" y="130887"/>
                  </a:lnTo>
                  <a:close/>
                </a:path>
                <a:path w="262254" h="209550">
                  <a:moveTo>
                    <a:pt x="96269" y="130887"/>
                  </a:moveTo>
                  <a:lnTo>
                    <a:pt x="3847" y="130887"/>
                  </a:lnTo>
                  <a:lnTo>
                    <a:pt x="0" y="127039"/>
                  </a:lnTo>
                  <a:lnTo>
                    <a:pt x="0" y="122251"/>
                  </a:lnTo>
                  <a:lnTo>
                    <a:pt x="3433" y="105257"/>
                  </a:lnTo>
                  <a:lnTo>
                    <a:pt x="12795" y="91376"/>
                  </a:lnTo>
                  <a:lnTo>
                    <a:pt x="26676" y="82014"/>
                  </a:lnTo>
                  <a:lnTo>
                    <a:pt x="43669" y="78581"/>
                  </a:lnTo>
                  <a:lnTo>
                    <a:pt x="67653" y="78581"/>
                  </a:lnTo>
                  <a:lnTo>
                    <a:pt x="73657" y="79972"/>
                  </a:lnTo>
                  <a:lnTo>
                    <a:pt x="76997" y="81455"/>
                  </a:lnTo>
                  <a:lnTo>
                    <a:pt x="79399" y="82551"/>
                  </a:lnTo>
                  <a:lnTo>
                    <a:pt x="78867" y="85498"/>
                  </a:lnTo>
                  <a:lnTo>
                    <a:pt x="78622" y="88567"/>
                  </a:lnTo>
                  <a:lnTo>
                    <a:pt x="78622" y="91678"/>
                  </a:lnTo>
                  <a:lnTo>
                    <a:pt x="79739" y="101900"/>
                  </a:lnTo>
                  <a:lnTo>
                    <a:pt x="79866" y="103060"/>
                  </a:lnTo>
                  <a:lnTo>
                    <a:pt x="83415" y="113579"/>
                  </a:lnTo>
                  <a:lnTo>
                    <a:pt x="88999" y="122970"/>
                  </a:lnTo>
                  <a:lnTo>
                    <a:pt x="96269" y="130887"/>
                  </a:lnTo>
                  <a:close/>
                </a:path>
                <a:path w="262254" h="209550">
                  <a:moveTo>
                    <a:pt x="258090" y="130887"/>
                  </a:moveTo>
                  <a:lnTo>
                    <a:pt x="165790" y="130887"/>
                  </a:lnTo>
                  <a:lnTo>
                    <a:pt x="172955" y="122970"/>
                  </a:lnTo>
                  <a:lnTo>
                    <a:pt x="178537" y="113579"/>
                  </a:lnTo>
                  <a:lnTo>
                    <a:pt x="182077" y="103060"/>
                  </a:lnTo>
                  <a:lnTo>
                    <a:pt x="183315" y="91678"/>
                  </a:lnTo>
                  <a:lnTo>
                    <a:pt x="183315" y="88567"/>
                  </a:lnTo>
                  <a:lnTo>
                    <a:pt x="183116" y="86467"/>
                  </a:lnTo>
                  <a:lnTo>
                    <a:pt x="183022" y="85498"/>
                  </a:lnTo>
                  <a:lnTo>
                    <a:pt x="182537" y="82551"/>
                  </a:lnTo>
                  <a:lnTo>
                    <a:pt x="188103" y="79972"/>
                  </a:lnTo>
                  <a:lnTo>
                    <a:pt x="194283" y="78581"/>
                  </a:lnTo>
                  <a:lnTo>
                    <a:pt x="218267" y="78581"/>
                  </a:lnTo>
                  <a:lnTo>
                    <a:pt x="235260" y="82014"/>
                  </a:lnTo>
                  <a:lnTo>
                    <a:pt x="249142" y="91376"/>
                  </a:lnTo>
                  <a:lnTo>
                    <a:pt x="258504" y="105257"/>
                  </a:lnTo>
                  <a:lnTo>
                    <a:pt x="261937" y="122251"/>
                  </a:lnTo>
                  <a:lnTo>
                    <a:pt x="261937" y="127039"/>
                  </a:lnTo>
                  <a:lnTo>
                    <a:pt x="258090" y="130887"/>
                  </a:lnTo>
                  <a:close/>
                </a:path>
                <a:path w="262254" h="209550">
                  <a:moveTo>
                    <a:pt x="204679" y="209550"/>
                  </a:moveTo>
                  <a:lnTo>
                    <a:pt x="57298" y="209550"/>
                  </a:lnTo>
                  <a:lnTo>
                    <a:pt x="52387" y="204638"/>
                  </a:lnTo>
                  <a:lnTo>
                    <a:pt x="52387" y="198622"/>
                  </a:lnTo>
                  <a:lnTo>
                    <a:pt x="56675" y="177389"/>
                  </a:lnTo>
                  <a:lnTo>
                    <a:pt x="68369" y="160047"/>
                  </a:lnTo>
                  <a:lnTo>
                    <a:pt x="85711" y="148354"/>
                  </a:lnTo>
                  <a:lnTo>
                    <a:pt x="106944" y="144065"/>
                  </a:lnTo>
                  <a:lnTo>
                    <a:pt x="154993" y="144065"/>
                  </a:lnTo>
                  <a:lnTo>
                    <a:pt x="176225" y="148354"/>
                  </a:lnTo>
                  <a:lnTo>
                    <a:pt x="193567" y="160047"/>
                  </a:lnTo>
                  <a:lnTo>
                    <a:pt x="205261" y="177389"/>
                  </a:lnTo>
                  <a:lnTo>
                    <a:pt x="209550" y="198622"/>
                  </a:lnTo>
                  <a:lnTo>
                    <a:pt x="209550" y="204638"/>
                  </a:lnTo>
                  <a:lnTo>
                    <a:pt x="204679" y="209550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631237" y="1675606"/>
            <a:ext cx="23044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-145" dirty="0" smtClean="0">
                <a:solidFill>
                  <a:srgbClr val="3A5E85"/>
                </a:solidFill>
                <a:latin typeface="Montserrat SemiBold"/>
                <a:cs typeface="Montserrat SemiBold"/>
              </a:rPr>
              <a:t>User Snapshot</a:t>
            </a:r>
            <a:endParaRPr sz="1850" dirty="0">
              <a:latin typeface="Montserrat SemiBold"/>
              <a:cs typeface="Montserrat SemiBold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05800" y="2072351"/>
            <a:ext cx="171450" cy="2200275"/>
            <a:chOff x="8305800" y="2867024"/>
            <a:chExt cx="171450" cy="2200275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5800" y="2867024"/>
              <a:ext cx="171449" cy="1714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5800" y="4010024"/>
              <a:ext cx="171449" cy="1714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05800" y="4895849"/>
              <a:ext cx="171449" cy="1714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559800" y="1980406"/>
            <a:ext cx="3022598" cy="25391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r>
              <a:rPr lang="en-US" sz="1600" dirty="0" smtClean="0"/>
              <a:t>Age: 25–45 is most common</a:t>
            </a:r>
            <a:endParaRPr lang="en-US" sz="1600" dirty="0"/>
          </a:p>
        </p:txBody>
      </p:sp>
      <p:sp>
        <p:nvSpPr>
          <p:cNvPr id="44" name="object 44"/>
          <p:cNvSpPr txBox="1"/>
          <p:nvPr/>
        </p:nvSpPr>
        <p:spPr>
          <a:xfrm>
            <a:off x="8559799" y="3123406"/>
            <a:ext cx="3213099" cy="25455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r>
              <a:rPr lang="en-US" sz="1600" dirty="0" smtClean="0"/>
              <a:t>Loan amount: GHS 800 –GHS 8K</a:t>
            </a:r>
            <a:endParaRPr lang="en-US" sz="1600" dirty="0"/>
          </a:p>
        </p:txBody>
      </p:sp>
      <p:sp>
        <p:nvSpPr>
          <p:cNvPr id="45" name="object 45"/>
          <p:cNvSpPr txBox="1"/>
          <p:nvPr/>
        </p:nvSpPr>
        <p:spPr>
          <a:xfrm>
            <a:off x="8559800" y="4009231"/>
            <a:ext cx="2870200" cy="25455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r>
              <a:rPr lang="en-US" sz="1600" dirty="0" smtClean="0"/>
              <a:t>Monthly transactions: 5–15</a:t>
            </a:r>
            <a:endParaRPr lang="en-US" sz="1600" dirty="0"/>
          </a:p>
        </p:txBody>
      </p:sp>
      <p:sp>
        <p:nvSpPr>
          <p:cNvPr id="51" name="object 51"/>
          <p:cNvSpPr/>
          <p:nvPr/>
        </p:nvSpPr>
        <p:spPr>
          <a:xfrm>
            <a:off x="0" y="6802431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10689232" y="6400006"/>
            <a:ext cx="12109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1530">
              <a:lnSpc>
                <a:spcPts val="1155"/>
              </a:lnSpc>
            </a:pPr>
            <a:fld id="{81D60167-4931-47E6-BA6A-407CBD079E47}" type="slidenum">
              <a:rPr sz="1150" spc="-50" smtClean="0">
                <a:solidFill>
                  <a:srgbClr val="4A5462"/>
                </a:solidFill>
              </a:rPr>
              <a:t>2</a:t>
            </a:fld>
            <a:endParaRPr sz="1150" dirty="0"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596899" y="6500286"/>
            <a:ext cx="849630" cy="1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60" dirty="0"/>
              <a:t>July</a:t>
            </a:r>
            <a:r>
              <a:rPr spc="-10" dirty="0"/>
              <a:t> </a:t>
            </a:r>
            <a:r>
              <a:rPr spc="-75" dirty="0"/>
              <a:t>27,</a:t>
            </a:r>
            <a:r>
              <a:rPr spc="-10" dirty="0"/>
              <a:t> </a:t>
            </a:r>
            <a:r>
              <a:rPr spc="-45" dirty="0"/>
              <a:t>2025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Executive</a:t>
            </a:r>
            <a:r>
              <a:rPr spc="-85" dirty="0"/>
              <a:t> </a:t>
            </a:r>
            <a:r>
              <a:rPr spc="-265" dirty="0"/>
              <a:t>Summary</a:t>
            </a:r>
            <a:r>
              <a:rPr spc="-75" dirty="0"/>
              <a:t> </a:t>
            </a:r>
            <a:r>
              <a:rPr spc="-260" dirty="0"/>
              <a:t>&amp;</a:t>
            </a:r>
            <a:r>
              <a:rPr spc="-75" dirty="0"/>
              <a:t> </a:t>
            </a:r>
            <a:r>
              <a:rPr spc="-260" dirty="0"/>
              <a:t>Key</a:t>
            </a:r>
            <a:r>
              <a:rPr spc="-75" dirty="0"/>
              <a:t> </a:t>
            </a:r>
            <a:r>
              <a:rPr spc="-150" dirty="0"/>
              <a:t>Insights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1047750"/>
            <a:ext cx="10972800" cy="819150"/>
            <a:chOff x="609599" y="1047750"/>
            <a:chExt cx="10972800" cy="819150"/>
          </a:xfrm>
        </p:grpSpPr>
        <p:sp>
          <p:nvSpPr>
            <p:cNvPr id="6" name="object 6"/>
            <p:cNvSpPr/>
            <p:nvPr/>
          </p:nvSpPr>
          <p:spPr>
            <a:xfrm>
              <a:off x="609599" y="1047750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727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81914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1047750"/>
              <a:ext cx="38100" cy="819150"/>
            </a:xfrm>
            <a:custGeom>
              <a:avLst/>
              <a:gdLst/>
              <a:ahLst/>
              <a:cxnLst/>
              <a:rect l="l" t="t" r="r" b="b"/>
              <a:pathLst>
                <a:path w="38100" h="819150">
                  <a:moveTo>
                    <a:pt x="380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1914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09599" y="4418806"/>
            <a:ext cx="10972800" cy="11526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7699" y="1149083"/>
            <a:ext cx="10934700" cy="5292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0" marR="409575">
              <a:lnSpc>
                <a:spcPct val="116399"/>
              </a:lnSpc>
              <a:spcBef>
                <a:spcPts val="90"/>
              </a:spcBef>
            </a:pP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Our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analysis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reveals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significant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opportunities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reduce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loan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defaults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customer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en-US" sz="1450" spc="-75" dirty="0" smtClean="0">
                <a:solidFill>
                  <a:srgbClr val="374050"/>
                </a:solidFill>
                <a:latin typeface="Montserrat"/>
                <a:cs typeface="Montserrat"/>
              </a:rPr>
              <a:t>attrition</a:t>
            </a:r>
            <a:r>
              <a:rPr sz="1450" spc="5" dirty="0" smtClean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through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targeted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interventions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based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on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risk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scoring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transaction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patterns.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5999" y="2171699"/>
            <a:ext cx="9525" cy="2295525"/>
          </a:xfrm>
          <a:custGeom>
            <a:avLst/>
            <a:gdLst/>
            <a:ahLst/>
            <a:cxnLst/>
            <a:rect l="l" t="t" r="r" b="b"/>
            <a:pathLst>
              <a:path w="9525" h="2295525">
                <a:moveTo>
                  <a:pt x="9524" y="2295524"/>
                </a:moveTo>
                <a:lnTo>
                  <a:pt x="0" y="2295524"/>
                </a:lnTo>
                <a:lnTo>
                  <a:pt x="0" y="0"/>
                </a:lnTo>
                <a:lnTo>
                  <a:pt x="9524" y="0"/>
                </a:lnTo>
                <a:lnTo>
                  <a:pt x="9524" y="2295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232421"/>
            <a:ext cx="209550" cy="1833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2650" y="2149117"/>
            <a:ext cx="227838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25" dirty="0">
                <a:solidFill>
                  <a:srgbClr val="3A5E85"/>
                </a:solidFill>
                <a:latin typeface="Montserrat SemiBold"/>
                <a:cs typeface="Montserrat SemiBold"/>
              </a:rPr>
              <a:t>Default</a:t>
            </a:r>
            <a:r>
              <a:rPr sz="1850" b="1" spc="-15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0" dirty="0">
                <a:solidFill>
                  <a:srgbClr val="3A5E85"/>
                </a:solidFill>
                <a:latin typeface="Montserrat SemiBold"/>
                <a:cs typeface="Montserrat SemiBold"/>
              </a:rPr>
              <a:t>Risk</a:t>
            </a:r>
            <a:r>
              <a:rPr sz="1850" b="1" spc="-1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5" dirty="0">
                <a:solidFill>
                  <a:srgbClr val="3A5E85"/>
                </a:solidFill>
                <a:latin typeface="Montserrat SemiBold"/>
                <a:cs typeface="Montserrat SemiBold"/>
              </a:rPr>
              <a:t>Analysis</a:t>
            </a:r>
            <a:endParaRPr sz="1850" dirty="0">
              <a:latin typeface="Montserrat SemiBold"/>
              <a:cs typeface="Montserrat SemiBold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676525"/>
            <a:ext cx="171449" cy="1714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63600" y="2587358"/>
            <a:ext cx="4878070" cy="270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55" dirty="0" smtClean="0">
                <a:solidFill>
                  <a:srgbClr val="333333"/>
                </a:solidFill>
                <a:latin typeface="Montserrat"/>
                <a:cs typeface="Montserrat"/>
              </a:rPr>
              <a:t>Default</a:t>
            </a:r>
            <a:r>
              <a:rPr lang="en-US" sz="1450" spc="-55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 smtClean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r>
              <a:rPr sz="1450" spc="-15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score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(4-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5)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strongly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predicts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loan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repayment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issues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286125"/>
            <a:ext cx="171449" cy="1714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63600" y="3196958"/>
            <a:ext cx="483489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'Loan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Service'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show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higher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 smtClean="0">
                <a:solidFill>
                  <a:srgbClr val="333333"/>
                </a:solidFill>
                <a:latin typeface="Montserrat"/>
                <a:cs typeface="Montserrat"/>
              </a:rPr>
              <a:t>default</a:t>
            </a:r>
            <a:r>
              <a:rPr lang="en-US" sz="1450" spc="-60" dirty="0" smtClean="0">
                <a:solidFill>
                  <a:srgbClr val="333333"/>
                </a:solidFill>
                <a:latin typeface="Montserrat"/>
                <a:cs typeface="Montserrat"/>
              </a:rPr>
              <a:t> and churn</a:t>
            </a:r>
            <a:r>
              <a:rPr sz="1450" spc="-1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rates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compared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other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services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957" y="3895725"/>
            <a:ext cx="117865" cy="1714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0737" y="3806558"/>
            <a:ext cx="4965104" cy="5069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Opportunity: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Tiered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loan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 smtClean="0">
                <a:solidFill>
                  <a:srgbClr val="333333"/>
                </a:solidFill>
                <a:latin typeface="Montserrat"/>
                <a:cs typeface="Montserrat"/>
              </a:rPr>
              <a:t>offerings</a:t>
            </a:r>
            <a:r>
              <a:rPr lang="en-US" sz="1450" spc="-1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 smtClean="0">
                <a:solidFill>
                  <a:srgbClr val="333333"/>
                </a:solidFill>
                <a:latin typeface="Montserrat"/>
                <a:cs typeface="Montserrat"/>
              </a:rPr>
              <a:t>enhanced</a:t>
            </a:r>
            <a:r>
              <a:rPr sz="1450" spc="-5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450" spc="-5" dirty="0" smtClean="0">
                <a:solidFill>
                  <a:srgbClr val="333333"/>
                </a:solidFill>
                <a:latin typeface="Montserrat"/>
                <a:cs typeface="Montserrat"/>
              </a:rPr>
              <a:t>and </a:t>
            </a:r>
            <a:r>
              <a:rPr sz="1450" spc="-25" dirty="0" smtClean="0">
                <a:solidFill>
                  <a:srgbClr val="333333"/>
                </a:solidFill>
                <a:latin typeface="Montserrat"/>
                <a:cs typeface="Montserrat"/>
              </a:rPr>
              <a:t>due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diligence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 smtClean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spc="-1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high-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applicants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10324" y="2219325"/>
            <a:ext cx="262255" cy="209550"/>
          </a:xfrm>
          <a:custGeom>
            <a:avLst/>
            <a:gdLst/>
            <a:ahLst/>
            <a:cxnLst/>
            <a:rect l="l" t="t" r="r" b="b"/>
            <a:pathLst>
              <a:path w="262254" h="209550">
                <a:moveTo>
                  <a:pt x="95117" y="104774"/>
                </a:moveTo>
                <a:lnTo>
                  <a:pt x="88238" y="104774"/>
                </a:lnTo>
                <a:lnTo>
                  <a:pt x="84831" y="104439"/>
                </a:lnTo>
                <a:lnTo>
                  <a:pt x="50030" y="84352"/>
                </a:lnTo>
                <a:lnTo>
                  <a:pt x="39290" y="55827"/>
                </a:lnTo>
                <a:lnTo>
                  <a:pt x="39290" y="48947"/>
                </a:lnTo>
                <a:lnTo>
                  <a:pt x="57066" y="12911"/>
                </a:lnTo>
                <a:lnTo>
                  <a:pt x="88238" y="0"/>
                </a:lnTo>
                <a:lnTo>
                  <a:pt x="95117" y="0"/>
                </a:lnTo>
                <a:lnTo>
                  <a:pt x="131153" y="17776"/>
                </a:lnTo>
                <a:lnTo>
                  <a:pt x="144065" y="48947"/>
                </a:lnTo>
                <a:lnTo>
                  <a:pt x="144065" y="55827"/>
                </a:lnTo>
                <a:lnTo>
                  <a:pt x="126289" y="91863"/>
                </a:lnTo>
                <a:lnTo>
                  <a:pt x="95117" y="104774"/>
                </a:lnTo>
                <a:close/>
              </a:path>
              <a:path w="262254" h="209550">
                <a:moveTo>
                  <a:pt x="177912" y="209550"/>
                </a:moveTo>
                <a:lnTo>
                  <a:pt x="5443" y="209550"/>
                </a:lnTo>
                <a:lnTo>
                  <a:pt x="0" y="204106"/>
                </a:lnTo>
                <a:lnTo>
                  <a:pt x="0" y="197394"/>
                </a:lnTo>
                <a:lnTo>
                  <a:pt x="5733" y="168984"/>
                </a:lnTo>
                <a:lnTo>
                  <a:pt x="21369" y="145789"/>
                </a:lnTo>
                <a:lnTo>
                  <a:pt x="44564" y="130153"/>
                </a:lnTo>
                <a:lnTo>
                  <a:pt x="72974" y="124420"/>
                </a:lnTo>
                <a:lnTo>
                  <a:pt x="110382" y="124420"/>
                </a:lnTo>
                <a:lnTo>
                  <a:pt x="138791" y="130153"/>
                </a:lnTo>
                <a:lnTo>
                  <a:pt x="161986" y="145789"/>
                </a:lnTo>
                <a:lnTo>
                  <a:pt x="177623" y="168984"/>
                </a:lnTo>
                <a:lnTo>
                  <a:pt x="183356" y="197394"/>
                </a:lnTo>
                <a:lnTo>
                  <a:pt x="183356" y="204106"/>
                </a:lnTo>
                <a:lnTo>
                  <a:pt x="177912" y="209550"/>
                </a:lnTo>
                <a:close/>
              </a:path>
              <a:path w="262254" h="209550">
                <a:moveTo>
                  <a:pt x="257558" y="101500"/>
                </a:moveTo>
                <a:lnTo>
                  <a:pt x="187735" y="101500"/>
                </a:lnTo>
                <a:lnTo>
                  <a:pt x="183356" y="97121"/>
                </a:lnTo>
                <a:lnTo>
                  <a:pt x="183356" y="86234"/>
                </a:lnTo>
                <a:lnTo>
                  <a:pt x="187735" y="81855"/>
                </a:lnTo>
                <a:lnTo>
                  <a:pt x="257558" y="81855"/>
                </a:lnTo>
                <a:lnTo>
                  <a:pt x="261937" y="86234"/>
                </a:lnTo>
                <a:lnTo>
                  <a:pt x="261937" y="97121"/>
                </a:lnTo>
                <a:lnTo>
                  <a:pt x="257558" y="101500"/>
                </a:lnTo>
                <a:close/>
              </a:path>
            </a:pathLst>
          </a:custGeom>
          <a:solidFill>
            <a:srgbClr val="3A5E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1000" y="2149117"/>
            <a:ext cx="3175000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40" dirty="0">
                <a:solidFill>
                  <a:srgbClr val="3A5E85"/>
                </a:solidFill>
                <a:latin typeface="Montserrat SemiBold"/>
                <a:cs typeface="Montserrat SemiBold"/>
              </a:rPr>
              <a:t>Customer</a:t>
            </a:r>
            <a:r>
              <a:rPr sz="1850" b="1" spc="-45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lang="en-US" sz="1850" b="1" spc="-140" dirty="0" smtClean="0">
                <a:solidFill>
                  <a:srgbClr val="3A5E85"/>
                </a:solidFill>
                <a:latin typeface="Montserrat SemiBold"/>
                <a:cs typeface="Montserrat SemiBold"/>
              </a:rPr>
              <a:t>Attrition</a:t>
            </a:r>
            <a:r>
              <a:rPr sz="1850" b="1" spc="-40" dirty="0" smtClean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5" dirty="0">
                <a:solidFill>
                  <a:srgbClr val="3A5E85"/>
                </a:solidFill>
                <a:latin typeface="Montserrat SemiBold"/>
                <a:cs typeface="Montserrat SemiBold"/>
              </a:rPr>
              <a:t>Analysis</a:t>
            </a:r>
            <a:endParaRPr sz="1850" dirty="0">
              <a:latin typeface="Montserrat SemiBold"/>
              <a:cs typeface="Montserrat SemiBold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2676525"/>
            <a:ext cx="171449" cy="1714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659562" y="2587358"/>
            <a:ext cx="485775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Significant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drop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monthly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transactions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is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early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warning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450" spc="-75" dirty="0" smtClean="0">
                <a:solidFill>
                  <a:srgbClr val="374050"/>
                </a:solidFill>
                <a:latin typeface="Montserrat"/>
                <a:cs typeface="Montserrat"/>
              </a:rPr>
              <a:t>attrition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3286125"/>
            <a:ext cx="171449" cy="17144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659562" y="3196958"/>
            <a:ext cx="459359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defaulted/late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payments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are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more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likely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to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churn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15682" y="3895725"/>
            <a:ext cx="117865" cy="17144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616700" y="3806558"/>
            <a:ext cx="4807585" cy="5069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Opportunity: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Early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warning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 smtClean="0">
                <a:solidFill>
                  <a:srgbClr val="333333"/>
                </a:solidFill>
                <a:latin typeface="Montserrat"/>
                <a:cs typeface="Montserrat"/>
              </a:rPr>
              <a:t>systems</a:t>
            </a:r>
            <a:r>
              <a:rPr lang="en-US" sz="1450" spc="-80" dirty="0" smtClean="0">
                <a:solidFill>
                  <a:srgbClr val="333333"/>
                </a:solidFill>
                <a:latin typeface="Montserrat"/>
                <a:cs typeface="Montserrat"/>
              </a:rPr>
              <a:t>,</a:t>
            </a:r>
            <a:r>
              <a:rPr sz="1450" spc="-5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 smtClean="0">
                <a:solidFill>
                  <a:srgbClr val="333333"/>
                </a:solidFill>
                <a:latin typeface="Montserrat"/>
                <a:cs typeface="Montserrat"/>
              </a:rPr>
              <a:t>support</a:t>
            </a:r>
            <a:r>
              <a:rPr sz="145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450" dirty="0" smtClean="0">
                <a:solidFill>
                  <a:srgbClr val="333333"/>
                </a:solidFill>
                <a:latin typeface="Montserrat"/>
                <a:cs typeface="Montserrat"/>
              </a:rPr>
              <a:t>and nurturing </a:t>
            </a:r>
            <a:r>
              <a:rPr sz="1450" spc="-25" dirty="0" smtClean="0">
                <a:solidFill>
                  <a:srgbClr val="333333"/>
                </a:solidFill>
                <a:latin typeface="Montserrat"/>
                <a:cs typeface="Montserrat"/>
              </a:rPr>
              <a:t>during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financial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distress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4347" y="4870014"/>
            <a:ext cx="120450" cy="20955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04068" y="4799806"/>
            <a:ext cx="181356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25" dirty="0">
                <a:solidFill>
                  <a:srgbClr val="3A5E85"/>
                </a:solidFill>
                <a:latin typeface="Montserrat SemiBold"/>
                <a:cs typeface="Montserrat SemiBold"/>
              </a:rPr>
              <a:t>Business</a:t>
            </a:r>
            <a:r>
              <a:rPr sz="1850" b="1" spc="5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0" dirty="0">
                <a:solidFill>
                  <a:srgbClr val="3A5E85"/>
                </a:solidFill>
                <a:latin typeface="Montserrat SemiBold"/>
                <a:cs typeface="Montserrat SemiBold"/>
              </a:rPr>
              <a:t>Impact</a:t>
            </a:r>
            <a:endParaRPr sz="1850" dirty="0">
              <a:latin typeface="Montserrat SemiBold"/>
              <a:cs typeface="Montserrat SemiBold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599" y="5180806"/>
            <a:ext cx="3505200" cy="942975"/>
          </a:xfrm>
          <a:custGeom>
            <a:avLst/>
            <a:gdLst/>
            <a:ahLst/>
            <a:cxnLst/>
            <a:rect l="l" t="t" r="r" b="b"/>
            <a:pathLst>
              <a:path w="3505200" h="942975">
                <a:moveTo>
                  <a:pt x="3472152" y="942974"/>
                </a:moveTo>
                <a:lnTo>
                  <a:pt x="33047" y="942974"/>
                </a:lnTo>
                <a:lnTo>
                  <a:pt x="28187" y="942007"/>
                </a:lnTo>
                <a:lnTo>
                  <a:pt x="966" y="914786"/>
                </a:lnTo>
                <a:lnTo>
                  <a:pt x="0" y="909926"/>
                </a:lnTo>
                <a:lnTo>
                  <a:pt x="0" y="904874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472152" y="0"/>
                </a:lnTo>
                <a:lnTo>
                  <a:pt x="3504232" y="28187"/>
                </a:lnTo>
                <a:lnTo>
                  <a:pt x="3505199" y="33047"/>
                </a:lnTo>
                <a:lnTo>
                  <a:pt x="3505199" y="909926"/>
                </a:lnTo>
                <a:lnTo>
                  <a:pt x="3477011" y="942007"/>
                </a:lnTo>
                <a:lnTo>
                  <a:pt x="3472152" y="942974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34467" y="5309409"/>
            <a:ext cx="24555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90" dirty="0">
                <a:solidFill>
                  <a:srgbClr val="1D40AF"/>
                </a:solidFill>
                <a:latin typeface="Montserrat Medium"/>
                <a:cs typeface="Montserrat Medium"/>
              </a:rPr>
              <a:t>Potential</a:t>
            </a:r>
            <a:r>
              <a:rPr sz="1500" b="0" spc="-5" dirty="0">
                <a:solidFill>
                  <a:srgbClr val="1D40AF"/>
                </a:solidFill>
                <a:latin typeface="Montserrat Medium"/>
                <a:cs typeface="Montserrat Medium"/>
              </a:rPr>
              <a:t> </a:t>
            </a:r>
            <a:r>
              <a:rPr sz="1500" b="0" spc="-95" dirty="0">
                <a:solidFill>
                  <a:srgbClr val="1D40AF"/>
                </a:solidFill>
                <a:latin typeface="Montserrat Medium"/>
                <a:cs typeface="Montserrat Medium"/>
              </a:rPr>
              <a:t>Default</a:t>
            </a:r>
            <a:r>
              <a:rPr sz="1500" b="0" dirty="0">
                <a:solidFill>
                  <a:srgbClr val="1D40AF"/>
                </a:solidFill>
                <a:latin typeface="Montserrat Medium"/>
                <a:cs typeface="Montserrat Medium"/>
              </a:rPr>
              <a:t> </a:t>
            </a:r>
            <a:r>
              <a:rPr sz="1500" b="0" spc="-75" dirty="0">
                <a:solidFill>
                  <a:srgbClr val="1D40AF"/>
                </a:solidFill>
                <a:latin typeface="Montserrat Medium"/>
                <a:cs typeface="Montserrat Medium"/>
              </a:rPr>
              <a:t>Reduction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9003" y="5638211"/>
            <a:ext cx="82613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65" dirty="0" smtClean="0">
                <a:solidFill>
                  <a:srgbClr val="1D3A8A"/>
                </a:solidFill>
                <a:latin typeface="Montserrat"/>
                <a:cs typeface="Montserrat"/>
              </a:rPr>
              <a:t>15-</a:t>
            </a:r>
            <a:r>
              <a:rPr lang="en-US" sz="1900" b="1" spc="-65" dirty="0" smtClean="0">
                <a:solidFill>
                  <a:srgbClr val="1D3A8A"/>
                </a:solidFill>
                <a:latin typeface="Montserrat"/>
                <a:cs typeface="Montserrat"/>
              </a:rPr>
              <a:t>3</a:t>
            </a:r>
            <a:r>
              <a:rPr sz="1900" b="1" spc="-60" dirty="0" smtClean="0">
                <a:solidFill>
                  <a:srgbClr val="1D3A8A"/>
                </a:solidFill>
                <a:latin typeface="Montserrat"/>
                <a:cs typeface="Montserrat"/>
              </a:rPr>
              <a:t>2%</a:t>
            </a:r>
            <a:endParaRPr sz="1900" dirty="0">
              <a:latin typeface="Montserrat"/>
              <a:cs typeface="Montserra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3399" y="5180806"/>
            <a:ext cx="3505200" cy="942975"/>
          </a:xfrm>
          <a:custGeom>
            <a:avLst/>
            <a:gdLst/>
            <a:ahLst/>
            <a:cxnLst/>
            <a:rect l="l" t="t" r="r" b="b"/>
            <a:pathLst>
              <a:path w="3505200" h="942975">
                <a:moveTo>
                  <a:pt x="3472152" y="942974"/>
                </a:moveTo>
                <a:lnTo>
                  <a:pt x="33047" y="942974"/>
                </a:lnTo>
                <a:lnTo>
                  <a:pt x="28187" y="942007"/>
                </a:lnTo>
                <a:lnTo>
                  <a:pt x="966" y="914786"/>
                </a:lnTo>
                <a:lnTo>
                  <a:pt x="0" y="909926"/>
                </a:lnTo>
                <a:lnTo>
                  <a:pt x="0" y="904874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472152" y="0"/>
                </a:lnTo>
                <a:lnTo>
                  <a:pt x="3504232" y="28187"/>
                </a:lnTo>
                <a:lnTo>
                  <a:pt x="3505199" y="33047"/>
                </a:lnTo>
                <a:lnTo>
                  <a:pt x="3505199" y="909926"/>
                </a:lnTo>
                <a:lnTo>
                  <a:pt x="3477011" y="942007"/>
                </a:lnTo>
                <a:lnTo>
                  <a:pt x="3472152" y="942974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44901" y="5309409"/>
            <a:ext cx="25025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95" dirty="0">
                <a:solidFill>
                  <a:srgbClr val="055E45"/>
                </a:solidFill>
                <a:latin typeface="Montserrat Medium"/>
                <a:cs typeface="Montserrat Medium"/>
              </a:rPr>
              <a:t>Estimated</a:t>
            </a:r>
            <a:r>
              <a:rPr sz="1500" b="0" spc="-20" dirty="0">
                <a:solidFill>
                  <a:srgbClr val="055E45"/>
                </a:solidFill>
                <a:latin typeface="Montserrat Medium"/>
                <a:cs typeface="Montserrat Medium"/>
              </a:rPr>
              <a:t> </a:t>
            </a:r>
            <a:r>
              <a:rPr sz="1500" b="0" spc="-114" dirty="0">
                <a:solidFill>
                  <a:srgbClr val="055E45"/>
                </a:solidFill>
                <a:latin typeface="Montserrat Medium"/>
                <a:cs typeface="Montserrat Medium"/>
              </a:rPr>
              <a:t>Churn</a:t>
            </a:r>
            <a:r>
              <a:rPr sz="1500" b="0" spc="-20" dirty="0">
                <a:solidFill>
                  <a:srgbClr val="055E45"/>
                </a:solidFill>
                <a:latin typeface="Montserrat Medium"/>
                <a:cs typeface="Montserrat Medium"/>
              </a:rPr>
              <a:t> </a:t>
            </a:r>
            <a:r>
              <a:rPr sz="1500" b="0" spc="-85" dirty="0">
                <a:solidFill>
                  <a:srgbClr val="055E45"/>
                </a:solidFill>
                <a:latin typeface="Montserrat Medium"/>
                <a:cs typeface="Montserrat Medium"/>
              </a:rPr>
              <a:t>Prevention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6763" y="5578362"/>
            <a:ext cx="862885" cy="3077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70" dirty="0">
                <a:solidFill>
                  <a:srgbClr val="054E3B"/>
                </a:solidFill>
                <a:latin typeface="Montserrat"/>
                <a:cs typeface="Montserrat"/>
              </a:rPr>
              <a:t>10-</a:t>
            </a:r>
            <a:r>
              <a:rPr sz="1900" b="1" spc="-55" dirty="0">
                <a:solidFill>
                  <a:srgbClr val="054E3B"/>
                </a:solidFill>
                <a:latin typeface="Montserrat"/>
                <a:cs typeface="Montserrat"/>
              </a:rPr>
              <a:t>15%</a:t>
            </a:r>
            <a:endParaRPr sz="1900" dirty="0">
              <a:latin typeface="Montserrat"/>
              <a:cs typeface="Montserra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77198" y="5180806"/>
            <a:ext cx="3505200" cy="942975"/>
          </a:xfrm>
          <a:custGeom>
            <a:avLst/>
            <a:gdLst/>
            <a:ahLst/>
            <a:cxnLst/>
            <a:rect l="l" t="t" r="r" b="b"/>
            <a:pathLst>
              <a:path w="3505200" h="942975">
                <a:moveTo>
                  <a:pt x="3472152" y="942974"/>
                </a:moveTo>
                <a:lnTo>
                  <a:pt x="33047" y="942974"/>
                </a:lnTo>
                <a:lnTo>
                  <a:pt x="28186" y="942007"/>
                </a:lnTo>
                <a:lnTo>
                  <a:pt x="966" y="914786"/>
                </a:lnTo>
                <a:lnTo>
                  <a:pt x="0" y="909926"/>
                </a:lnTo>
                <a:lnTo>
                  <a:pt x="0" y="904874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3472152" y="0"/>
                </a:lnTo>
                <a:lnTo>
                  <a:pt x="3504231" y="28187"/>
                </a:lnTo>
                <a:lnTo>
                  <a:pt x="3505199" y="33047"/>
                </a:lnTo>
                <a:lnTo>
                  <a:pt x="3505199" y="909926"/>
                </a:lnTo>
                <a:lnTo>
                  <a:pt x="3477011" y="942007"/>
                </a:lnTo>
                <a:lnTo>
                  <a:pt x="3472152" y="942974"/>
                </a:lnTo>
                <a:close/>
              </a:path>
            </a:pathLst>
          </a:custGeom>
          <a:solidFill>
            <a:srgbClr val="F5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213453" y="5312321"/>
            <a:ext cx="123317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b="0" spc="-70" dirty="0">
                <a:solidFill>
                  <a:srgbClr val="5B20B5"/>
                </a:solidFill>
                <a:latin typeface="Montserrat Medium"/>
                <a:cs typeface="Montserrat Medium"/>
              </a:rPr>
              <a:t>Projected</a:t>
            </a:r>
            <a:r>
              <a:rPr sz="1450" b="0" spc="-20" dirty="0">
                <a:solidFill>
                  <a:srgbClr val="5B20B5"/>
                </a:solidFill>
                <a:latin typeface="Montserrat Medium"/>
                <a:cs typeface="Montserrat Medium"/>
              </a:rPr>
              <a:t> </a:t>
            </a:r>
            <a:r>
              <a:rPr sz="1450" b="0" spc="-30" dirty="0">
                <a:solidFill>
                  <a:srgbClr val="5B20B5"/>
                </a:solidFill>
                <a:latin typeface="Montserrat Medium"/>
                <a:cs typeface="Montserrat Medium"/>
              </a:rPr>
              <a:t>ROI</a:t>
            </a:r>
            <a:endParaRPr sz="1450">
              <a:latin typeface="Montserrat Medium"/>
              <a:cs typeface="Montserrat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84629" y="5641308"/>
            <a:ext cx="4902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0" dirty="0">
                <a:solidFill>
                  <a:srgbClr val="4B1C94"/>
                </a:solidFill>
                <a:latin typeface="Montserrat"/>
                <a:cs typeface="Montserrat"/>
              </a:rPr>
              <a:t>3.5x</a:t>
            </a:r>
            <a:endParaRPr sz="1900">
              <a:latin typeface="Montserrat"/>
              <a:cs typeface="Montserra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6749776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689232" y="6476206"/>
            <a:ext cx="12109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244">
              <a:lnSpc>
                <a:spcPts val="1155"/>
              </a:lnSpc>
            </a:pPr>
            <a:fld id="{81D60167-4931-47E6-BA6A-407CBD079E47}" type="slidenum">
              <a:rPr sz="1150" spc="-50" smtClean="0">
                <a:solidFill>
                  <a:srgbClr val="4A5462"/>
                </a:solidFill>
                <a:latin typeface="Montserrat"/>
                <a:cs typeface="Montserrat"/>
              </a:rPr>
              <a:t>3</a:t>
            </a:fld>
            <a:endParaRPr sz="1150" dirty="0">
              <a:latin typeface="Montserrat"/>
              <a:cs typeface="Montserra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6899" y="6476206"/>
            <a:ext cx="8496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July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27,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2025</a:t>
            </a:r>
            <a:endParaRPr sz="1150" dirty="0">
              <a:latin typeface="Montserrat"/>
              <a:cs typeface="Montserra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074849" y="267914"/>
            <a:ext cx="1507549" cy="463606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596899" y="2041086"/>
            <a:ext cx="5346701" cy="3292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7815" marR="42545">
              <a:lnSpc>
                <a:spcPct val="112500"/>
              </a:lnSpc>
              <a:spcBef>
                <a:spcPts val="135"/>
              </a:spcBef>
            </a:pPr>
            <a:r>
              <a:rPr sz="1500" b="1" spc="-85" dirty="0" smtClean="0">
                <a:solidFill>
                  <a:srgbClr val="333333"/>
                </a:solidFill>
                <a:latin typeface="Montserrat SemiBold"/>
                <a:cs typeface="Montserrat SemiBold"/>
              </a:rPr>
              <a:t>Default</a:t>
            </a:r>
            <a:r>
              <a:rPr lang="en-US" sz="1500" b="1" spc="-85" dirty="0" smtClean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 smtClean="0">
                <a:solidFill>
                  <a:srgbClr val="333333"/>
                </a:solidFill>
                <a:latin typeface="Montserrat SemiBold"/>
                <a:cs typeface="Montserrat SemiBold"/>
              </a:rPr>
              <a:t>risk</a:t>
            </a:r>
            <a:r>
              <a:rPr sz="1500" b="1" spc="-15" dirty="0" smtClean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0" dirty="0">
                <a:solidFill>
                  <a:srgbClr val="333333"/>
                </a:solidFill>
                <a:latin typeface="Montserrat SemiBold"/>
                <a:cs typeface="Montserrat SemiBold"/>
              </a:rPr>
              <a:t>score</a:t>
            </a:r>
            <a:r>
              <a:rPr sz="1500" b="1" spc="-10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333333"/>
                </a:solidFill>
                <a:latin typeface="Montserrat SemiBold"/>
                <a:cs typeface="Montserrat SemiBold"/>
              </a:rPr>
              <a:t>effectiveness:</a:t>
            </a:r>
            <a:r>
              <a:rPr sz="1500" b="1" spc="-30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spc="-110" dirty="0">
                <a:solidFill>
                  <a:srgbClr val="333333"/>
                </a:solidFill>
                <a:latin typeface="Montserrat"/>
                <a:cs typeface="Montserrat"/>
              </a:rPr>
              <a:t>Our</a:t>
            </a:r>
            <a:r>
              <a:rPr sz="15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333333"/>
                </a:solidFill>
                <a:latin typeface="Montserrat"/>
                <a:cs typeface="Montserrat"/>
              </a:rPr>
              <a:t>data</a:t>
            </a:r>
            <a:r>
              <a:rPr sz="150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confirms</a:t>
            </a:r>
            <a:r>
              <a:rPr sz="150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that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 smtClean="0">
                <a:solidFill>
                  <a:srgbClr val="333333"/>
                </a:solidFill>
                <a:latin typeface="Montserrat"/>
                <a:cs typeface="Montserrat"/>
              </a:rPr>
              <a:t>default</a:t>
            </a:r>
            <a:r>
              <a:rPr lang="en-US" sz="1500" spc="-8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 smtClean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r>
              <a:rPr sz="1500" spc="-2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ontserrat"/>
                <a:cs typeface="Montserrat"/>
              </a:rPr>
              <a:t>score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65" dirty="0">
                <a:solidFill>
                  <a:srgbClr val="333333"/>
                </a:solidFill>
                <a:latin typeface="Montserrat"/>
                <a:cs typeface="Montserrat"/>
              </a:rPr>
              <a:t>is</a:t>
            </a:r>
            <a:r>
              <a:rPr sz="150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Montserrat"/>
                <a:cs typeface="Montserrat"/>
              </a:rPr>
              <a:t>highly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Montserrat"/>
                <a:cs typeface="Montserrat"/>
              </a:rPr>
              <a:t>effective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predictor</a:t>
            </a:r>
            <a:r>
              <a:rPr sz="150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of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 loan </a:t>
            </a:r>
            <a:r>
              <a:rPr sz="1500" spc="-105" dirty="0">
                <a:solidFill>
                  <a:srgbClr val="333333"/>
                </a:solidFill>
                <a:latin typeface="Montserrat"/>
                <a:cs typeface="Montserrat"/>
              </a:rPr>
              <a:t>repayment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Montserrat"/>
                <a:cs typeface="Montserrat"/>
              </a:rPr>
              <a:t>behavior</a:t>
            </a:r>
            <a:r>
              <a:rPr sz="150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across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Montserrat"/>
                <a:cs typeface="Montserrat"/>
              </a:rPr>
              <a:t>all</a:t>
            </a:r>
            <a:r>
              <a:rPr sz="150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user</a:t>
            </a:r>
            <a:r>
              <a:rPr sz="15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Montserrat"/>
                <a:cs typeface="Montserrat"/>
              </a:rPr>
              <a:t>segments.</a:t>
            </a:r>
            <a:endParaRPr sz="1500" dirty="0">
              <a:latin typeface="Montserrat"/>
              <a:cs typeface="Montserrat"/>
            </a:endParaRPr>
          </a:p>
          <a:p>
            <a:pPr marL="297815" marR="5080" algn="just">
              <a:lnSpc>
                <a:spcPct val="112500"/>
              </a:lnSpc>
              <a:spcBef>
                <a:spcPts val="1200"/>
              </a:spcBef>
            </a:pP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High-</a:t>
            </a:r>
            <a:r>
              <a:rPr sz="1500" b="1" spc="-80" dirty="0">
                <a:solidFill>
                  <a:srgbClr val="333333"/>
                </a:solidFill>
                <a:latin typeface="Montserrat SemiBold"/>
                <a:cs typeface="Montserrat SemiBold"/>
              </a:rPr>
              <a:t>risk</a:t>
            </a:r>
            <a:r>
              <a:rPr sz="1500" b="1" spc="-4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users</a:t>
            </a:r>
            <a:r>
              <a:rPr sz="1500" b="1" spc="-4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(scores</a:t>
            </a:r>
            <a:r>
              <a:rPr sz="1500" b="1" spc="-4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80" dirty="0">
                <a:solidFill>
                  <a:srgbClr val="333333"/>
                </a:solidFill>
                <a:latin typeface="Montserrat SemiBold"/>
                <a:cs typeface="Montserrat SemiBold"/>
              </a:rPr>
              <a:t>4-</a:t>
            </a:r>
            <a:r>
              <a:rPr sz="1500" b="1" spc="-60" dirty="0">
                <a:solidFill>
                  <a:srgbClr val="333333"/>
                </a:solidFill>
                <a:latin typeface="Montserrat SemiBold"/>
                <a:cs typeface="Montserrat SemiBold"/>
              </a:rPr>
              <a:t>5): </a:t>
            </a:r>
            <a:r>
              <a:rPr sz="1500" spc="-90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 smtClean="0">
                <a:solidFill>
                  <a:srgbClr val="333333"/>
                </a:solidFill>
                <a:latin typeface="Montserrat"/>
                <a:cs typeface="Montserrat"/>
              </a:rPr>
              <a:t>default</a:t>
            </a:r>
            <a:r>
              <a:rPr lang="en-US" sz="1500" spc="-8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 smtClean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r>
              <a:rPr sz="1500" spc="-4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scores</a:t>
            </a:r>
            <a:r>
              <a:rPr sz="1500" spc="-4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Montserrat"/>
                <a:cs typeface="Montserrat"/>
              </a:rPr>
              <a:t>of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ontserrat"/>
                <a:cs typeface="Montserrat"/>
              </a:rPr>
              <a:t>4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or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5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Montserrat"/>
                <a:cs typeface="Montserrat"/>
              </a:rPr>
              <a:t>are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3.7x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14" dirty="0">
                <a:solidFill>
                  <a:srgbClr val="333333"/>
                </a:solidFill>
                <a:latin typeface="Montserrat"/>
                <a:cs typeface="Montserrat"/>
              </a:rPr>
              <a:t>more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Montserrat"/>
                <a:cs typeface="Montserrat"/>
              </a:rPr>
              <a:t>likely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default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Montserrat"/>
                <a:cs typeface="Montserrat"/>
              </a:rPr>
              <a:t>2.9x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14" dirty="0">
                <a:solidFill>
                  <a:srgbClr val="333333"/>
                </a:solidFill>
                <a:latin typeface="Montserrat"/>
                <a:cs typeface="Montserrat"/>
              </a:rPr>
              <a:t>more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Montserrat"/>
                <a:cs typeface="Montserrat"/>
              </a:rPr>
              <a:t>likely</a:t>
            </a:r>
            <a:r>
              <a:rPr sz="1500" spc="-4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25" dirty="0">
                <a:solidFill>
                  <a:srgbClr val="333333"/>
                </a:solidFill>
                <a:latin typeface="Montserrat"/>
                <a:cs typeface="Montserrat"/>
              </a:rPr>
              <a:t>make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late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333333"/>
                </a:solidFill>
                <a:latin typeface="Montserrat"/>
                <a:cs typeface="Montserrat"/>
              </a:rPr>
              <a:t>payments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10" dirty="0">
                <a:solidFill>
                  <a:srgbClr val="333333"/>
                </a:solidFill>
                <a:latin typeface="Montserrat"/>
                <a:cs typeface="Montserrat"/>
              </a:rPr>
              <a:t>compared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0" dirty="0" smtClean="0">
                <a:solidFill>
                  <a:srgbClr val="333333"/>
                </a:solidFill>
                <a:latin typeface="Montserrat"/>
                <a:cs typeface="Montserrat"/>
              </a:rPr>
              <a:t>low</a:t>
            </a:r>
            <a:r>
              <a:rPr lang="en-US" sz="1500" spc="-10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75" dirty="0" smtClean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r>
              <a:rPr lang="en-US" sz="1500" spc="-75" dirty="0" smtClean="0">
                <a:solidFill>
                  <a:srgbClr val="333333"/>
                </a:solidFill>
                <a:latin typeface="Montserrat"/>
                <a:cs typeface="Montserrat"/>
              </a:rPr>
              <a:t> score </a:t>
            </a:r>
            <a:r>
              <a:rPr sz="1500" spc="-80" dirty="0" smtClean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500" spc="-80" dirty="0">
                <a:solidFill>
                  <a:srgbClr val="333333"/>
                </a:solidFill>
                <a:latin typeface="Montserrat"/>
                <a:cs typeface="Montserrat"/>
              </a:rPr>
              <a:t>.</a:t>
            </a:r>
            <a:endParaRPr sz="1500" dirty="0">
              <a:latin typeface="Montserrat"/>
              <a:cs typeface="Montserrat"/>
            </a:endParaRPr>
          </a:p>
          <a:p>
            <a:pPr marL="345440" marR="40640" algn="just">
              <a:lnSpc>
                <a:spcPct val="112500"/>
              </a:lnSpc>
              <a:spcBef>
                <a:spcPts val="1200"/>
              </a:spcBef>
            </a:pP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'Loan</a:t>
            </a:r>
            <a:r>
              <a:rPr sz="1500" b="1" spc="-4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80" dirty="0">
                <a:solidFill>
                  <a:srgbClr val="333333"/>
                </a:solidFill>
                <a:latin typeface="Montserrat SemiBold"/>
                <a:cs typeface="Montserrat SemiBold"/>
              </a:rPr>
              <a:t>Service'</a:t>
            </a:r>
            <a:r>
              <a:rPr sz="1500" b="1" spc="-4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user</a:t>
            </a:r>
            <a:r>
              <a:rPr sz="1500" b="1" spc="-4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333333"/>
                </a:solidFill>
                <a:latin typeface="Montserrat SemiBold"/>
                <a:cs typeface="Montserrat SemiBold"/>
              </a:rPr>
              <a:t>behavior:</a:t>
            </a:r>
            <a:r>
              <a:rPr sz="1500" b="1" spc="-60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20" dirty="0">
                <a:solidFill>
                  <a:srgbClr val="333333"/>
                </a:solidFill>
                <a:latin typeface="Montserrat"/>
                <a:cs typeface="Montserrat"/>
              </a:rPr>
              <a:t>who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primarily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use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'Loan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Montserrat"/>
                <a:cs typeface="Montserrat"/>
              </a:rPr>
              <a:t>Service'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exhibit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35" dirty="0">
                <a:solidFill>
                  <a:srgbClr val="333333"/>
                </a:solidFill>
                <a:latin typeface="Montserrat"/>
                <a:cs typeface="Montserrat"/>
              </a:rPr>
              <a:t>24%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higher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default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ontserrat"/>
                <a:cs typeface="Montserrat"/>
              </a:rPr>
              <a:t>rate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10" dirty="0">
                <a:solidFill>
                  <a:srgbClr val="333333"/>
                </a:solidFill>
                <a:latin typeface="Montserrat"/>
                <a:cs typeface="Montserrat"/>
              </a:rPr>
              <a:t>compared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Montserrat"/>
                <a:cs typeface="Montserrat"/>
              </a:rPr>
              <a:t>of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other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Montserrat"/>
                <a:cs typeface="Montserrat"/>
              </a:rPr>
              <a:t>services,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Montserrat"/>
                <a:cs typeface="Montserrat"/>
              </a:rPr>
              <a:t>regardless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Montserrat"/>
                <a:cs typeface="Montserrat"/>
              </a:rPr>
              <a:t>of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Montserrat"/>
                <a:cs typeface="Montserrat"/>
              </a:rPr>
              <a:t>their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r>
              <a:rPr sz="15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score</a:t>
            </a:r>
            <a:r>
              <a:rPr sz="1500" spc="-85" dirty="0" smtClean="0">
                <a:solidFill>
                  <a:srgbClr val="333333"/>
                </a:solidFill>
                <a:latin typeface="Montserrat"/>
                <a:cs typeface="Montserrat"/>
              </a:rPr>
              <a:t>.</a:t>
            </a:r>
            <a:endParaRPr lang="en-US" sz="1500" dirty="0">
              <a:latin typeface="Montserrat"/>
              <a:cs typeface="Montserrat"/>
            </a:endParaRPr>
          </a:p>
          <a:p>
            <a:pPr marL="345440" marR="40640" algn="just">
              <a:lnSpc>
                <a:spcPct val="112500"/>
              </a:lnSpc>
              <a:spcBef>
                <a:spcPts val="1200"/>
              </a:spcBef>
            </a:pPr>
            <a:endParaRPr sz="1350" dirty="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sz="1500" b="1" spc="-95" dirty="0">
                <a:solidFill>
                  <a:srgbClr val="1D40AF"/>
                </a:solidFill>
                <a:latin typeface="Montserrat SemiBold"/>
                <a:cs typeface="Montserrat SemiBold"/>
              </a:rPr>
              <a:t>Risk</a:t>
            </a:r>
            <a:r>
              <a:rPr sz="1500" b="1" spc="-20" dirty="0">
                <a:solidFill>
                  <a:srgbClr val="1D40AF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5" dirty="0">
                <a:solidFill>
                  <a:srgbClr val="1D40AF"/>
                </a:solidFill>
                <a:latin typeface="Montserrat SemiBold"/>
                <a:cs typeface="Montserrat SemiBold"/>
              </a:rPr>
              <a:t>Score</a:t>
            </a:r>
            <a:r>
              <a:rPr sz="1500" b="1" spc="-15" dirty="0">
                <a:solidFill>
                  <a:srgbClr val="1D40AF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Montserrat SemiBold"/>
                <a:cs typeface="Montserrat SemiBold"/>
              </a:rPr>
              <a:t>Distribution</a:t>
            </a:r>
            <a:endParaRPr sz="1500" dirty="0">
              <a:latin typeface="Montserrat SemiBold"/>
              <a:cs typeface="Montserrat SemiBold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30455"/>
            <a:ext cx="852551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10" dirty="0"/>
              <a:t>Default</a:t>
            </a:r>
            <a:r>
              <a:rPr spc="-60" dirty="0"/>
              <a:t> </a:t>
            </a:r>
            <a:r>
              <a:rPr spc="-204" dirty="0"/>
              <a:t>Risk</a:t>
            </a:r>
            <a:r>
              <a:rPr spc="-60" dirty="0"/>
              <a:t> </a:t>
            </a:r>
            <a:r>
              <a:rPr spc="-190" dirty="0"/>
              <a:t>Analysis:</a:t>
            </a:r>
            <a:r>
              <a:rPr spc="-60" dirty="0"/>
              <a:t> </a:t>
            </a:r>
            <a:r>
              <a:rPr spc="-260" dirty="0"/>
              <a:t>Key</a:t>
            </a:r>
            <a:r>
              <a:rPr spc="-60" dirty="0"/>
              <a:t> </a:t>
            </a:r>
            <a:r>
              <a:rPr spc="-160" dirty="0"/>
              <a:t>Insights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837406"/>
            <a:ext cx="10972800" cy="819150"/>
            <a:chOff x="609599" y="1047749"/>
            <a:chExt cx="10972800" cy="819150"/>
          </a:xfrm>
        </p:grpSpPr>
        <p:sp>
          <p:nvSpPr>
            <p:cNvPr id="6" name="object 6"/>
            <p:cNvSpPr/>
            <p:nvPr/>
          </p:nvSpPr>
          <p:spPr>
            <a:xfrm>
              <a:off x="609599" y="1047749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727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81914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1047749"/>
              <a:ext cx="38100" cy="819150"/>
            </a:xfrm>
            <a:custGeom>
              <a:avLst/>
              <a:gdLst/>
              <a:ahLst/>
              <a:cxnLst/>
              <a:rect l="l" t="t" r="r" b="b"/>
              <a:pathLst>
                <a:path w="38100" h="819150">
                  <a:moveTo>
                    <a:pt x="380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1914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7699" y="939321"/>
            <a:ext cx="10934700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674370">
              <a:lnSpc>
                <a:spcPct val="112500"/>
              </a:lnSpc>
              <a:spcBef>
                <a:spcPts val="95"/>
              </a:spcBef>
            </a:pPr>
            <a:r>
              <a:rPr sz="1500" b="0" spc="-110" dirty="0">
                <a:solidFill>
                  <a:srgbClr val="374050"/>
                </a:solidFill>
                <a:latin typeface="Montserrat Medium"/>
                <a:cs typeface="Montserrat Medium"/>
              </a:rPr>
              <a:t>Our</a:t>
            </a:r>
            <a:r>
              <a:rPr sz="1500" b="0" spc="-2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90" dirty="0">
                <a:solidFill>
                  <a:srgbClr val="374050"/>
                </a:solidFill>
                <a:latin typeface="Montserrat Medium"/>
                <a:cs typeface="Montserrat Medium"/>
              </a:rPr>
              <a:t>analysis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90" dirty="0">
                <a:solidFill>
                  <a:srgbClr val="374050"/>
                </a:solidFill>
                <a:latin typeface="Montserrat Medium"/>
                <a:cs typeface="Montserrat Medium"/>
              </a:rPr>
              <a:t>reveals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95" dirty="0">
                <a:solidFill>
                  <a:srgbClr val="374050"/>
                </a:solidFill>
                <a:latin typeface="Montserrat Medium"/>
                <a:cs typeface="Montserrat Medium"/>
              </a:rPr>
              <a:t>that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80" dirty="0" smtClean="0">
                <a:solidFill>
                  <a:srgbClr val="374050"/>
                </a:solidFill>
                <a:latin typeface="Montserrat Medium"/>
                <a:cs typeface="Montserrat Medium"/>
              </a:rPr>
              <a:t>default</a:t>
            </a:r>
            <a:r>
              <a:rPr lang="en-US" sz="1500" b="0" spc="-80" dirty="0" smtClean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80" dirty="0" smtClean="0">
                <a:solidFill>
                  <a:srgbClr val="374050"/>
                </a:solidFill>
                <a:latin typeface="Montserrat Medium"/>
                <a:cs typeface="Montserrat Medium"/>
              </a:rPr>
              <a:t>risk</a:t>
            </a:r>
            <a:r>
              <a:rPr sz="1500" b="0" spc="-20" dirty="0" smtClean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100" dirty="0">
                <a:solidFill>
                  <a:srgbClr val="374050"/>
                </a:solidFill>
                <a:latin typeface="Montserrat Medium"/>
                <a:cs typeface="Montserrat Medium"/>
              </a:rPr>
              <a:t>score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65" dirty="0">
                <a:solidFill>
                  <a:srgbClr val="374050"/>
                </a:solidFill>
                <a:latin typeface="Montserrat Medium"/>
                <a:cs typeface="Montserrat Medium"/>
              </a:rPr>
              <a:t>is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100" dirty="0">
                <a:solidFill>
                  <a:srgbClr val="374050"/>
                </a:solidFill>
                <a:latin typeface="Montserrat Medium"/>
                <a:cs typeface="Montserrat Medium"/>
              </a:rPr>
              <a:t>the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90" dirty="0">
                <a:solidFill>
                  <a:srgbClr val="374050"/>
                </a:solidFill>
                <a:latin typeface="Montserrat Medium"/>
                <a:cs typeface="Montserrat Medium"/>
              </a:rPr>
              <a:t>strongest</a:t>
            </a:r>
            <a:r>
              <a:rPr sz="1500" b="0" spc="-2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90" dirty="0">
                <a:solidFill>
                  <a:srgbClr val="374050"/>
                </a:solidFill>
                <a:latin typeface="Montserrat Medium"/>
                <a:cs typeface="Montserrat Medium"/>
              </a:rPr>
              <a:t>predictor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85" dirty="0">
                <a:solidFill>
                  <a:srgbClr val="374050"/>
                </a:solidFill>
                <a:latin typeface="Montserrat Medium"/>
                <a:cs typeface="Montserrat Medium"/>
              </a:rPr>
              <a:t>of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100" dirty="0">
                <a:solidFill>
                  <a:srgbClr val="374050"/>
                </a:solidFill>
                <a:latin typeface="Montserrat Medium"/>
                <a:cs typeface="Montserrat Medium"/>
              </a:rPr>
              <a:t>loan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105" dirty="0">
                <a:solidFill>
                  <a:srgbClr val="374050"/>
                </a:solidFill>
                <a:latin typeface="Montserrat Medium"/>
                <a:cs typeface="Montserrat Medium"/>
              </a:rPr>
              <a:t>repayment</a:t>
            </a:r>
            <a:r>
              <a:rPr sz="1500" b="0" spc="-2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90" dirty="0">
                <a:solidFill>
                  <a:srgbClr val="374050"/>
                </a:solidFill>
                <a:latin typeface="Montserrat Medium"/>
                <a:cs typeface="Montserrat Medium"/>
              </a:rPr>
              <a:t>behavior,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100" dirty="0">
                <a:solidFill>
                  <a:srgbClr val="374050"/>
                </a:solidFill>
                <a:latin typeface="Montserrat Medium"/>
                <a:cs typeface="Montserrat Medium"/>
              </a:rPr>
              <a:t>with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90" dirty="0">
                <a:solidFill>
                  <a:srgbClr val="374050"/>
                </a:solidFill>
                <a:latin typeface="Montserrat Medium"/>
                <a:cs typeface="Montserrat Medium"/>
              </a:rPr>
              <a:t>clear</a:t>
            </a:r>
            <a:r>
              <a:rPr sz="1500" b="0" spc="-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20" dirty="0">
                <a:solidFill>
                  <a:srgbClr val="374050"/>
                </a:solidFill>
                <a:latin typeface="Montserrat Medium"/>
                <a:cs typeface="Montserrat Medium"/>
              </a:rPr>
              <a:t>patterns </a:t>
            </a:r>
            <a:r>
              <a:rPr sz="1500" b="0" spc="-110" dirty="0">
                <a:solidFill>
                  <a:srgbClr val="374050"/>
                </a:solidFill>
                <a:latin typeface="Montserrat Medium"/>
                <a:cs typeface="Montserrat Medium"/>
              </a:rPr>
              <a:t>emerging</a:t>
            </a:r>
            <a:r>
              <a:rPr sz="1500" b="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95" dirty="0">
                <a:solidFill>
                  <a:srgbClr val="374050"/>
                </a:solidFill>
                <a:latin typeface="Montserrat Medium"/>
                <a:cs typeface="Montserrat Medium"/>
              </a:rPr>
              <a:t>across</a:t>
            </a:r>
            <a:r>
              <a:rPr sz="1500" b="0" spc="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90" dirty="0">
                <a:solidFill>
                  <a:srgbClr val="374050"/>
                </a:solidFill>
                <a:latin typeface="Montserrat Medium"/>
                <a:cs typeface="Montserrat Medium"/>
              </a:rPr>
              <a:t>user</a:t>
            </a:r>
            <a:r>
              <a:rPr sz="1500" b="0" spc="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00" b="0" spc="-10" dirty="0">
                <a:solidFill>
                  <a:srgbClr val="374050"/>
                </a:solidFill>
                <a:latin typeface="Montserrat Medium"/>
                <a:cs typeface="Montserrat Medium"/>
              </a:rPr>
              <a:t>segments.</a:t>
            </a:r>
            <a:endParaRPr sz="1500" dirty="0">
              <a:latin typeface="Montserrat Medium"/>
              <a:cs typeface="Montserrat Medium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1888805"/>
            <a:ext cx="209550" cy="1833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2650" y="1805501"/>
            <a:ext cx="142240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50" dirty="0">
                <a:solidFill>
                  <a:srgbClr val="3A5E85"/>
                </a:solidFill>
                <a:latin typeface="Montserrat SemiBold"/>
                <a:cs typeface="Montserrat SemiBold"/>
              </a:rPr>
              <a:t>Key</a:t>
            </a:r>
            <a:r>
              <a:rPr sz="1850" b="1" spc="-45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0" dirty="0">
                <a:solidFill>
                  <a:srgbClr val="3A5E85"/>
                </a:solidFill>
                <a:latin typeface="Montserrat SemiBold"/>
                <a:cs typeface="Montserrat SemiBold"/>
              </a:rPr>
              <a:t>Findings</a:t>
            </a:r>
            <a:endParaRPr sz="1850" dirty="0">
              <a:latin typeface="Montserrat SemiBold"/>
              <a:cs typeface="Montserrat SemiBold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132806"/>
            <a:ext cx="190499" cy="1904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930" y="3068638"/>
            <a:ext cx="191839" cy="1666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3980656"/>
            <a:ext cx="238124" cy="190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5374069"/>
            <a:ext cx="228600" cy="2285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01700" y="5333206"/>
            <a:ext cx="217106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75" dirty="0">
                <a:solidFill>
                  <a:srgbClr val="333333"/>
                </a:solidFill>
                <a:latin typeface="Montserrat"/>
                <a:cs typeface="Montserrat"/>
              </a:rPr>
              <a:t>Score</a:t>
            </a:r>
            <a:r>
              <a:rPr sz="1450" b="1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60" dirty="0">
                <a:solidFill>
                  <a:srgbClr val="333333"/>
                </a:solidFill>
                <a:latin typeface="Montserrat"/>
                <a:cs typeface="Montserrat"/>
              </a:rPr>
              <a:t>1-</a:t>
            </a:r>
            <a:r>
              <a:rPr sz="1450" b="1" spc="-50" dirty="0">
                <a:solidFill>
                  <a:srgbClr val="333333"/>
                </a:solidFill>
                <a:latin typeface="Montserrat"/>
                <a:cs typeface="Montserrat"/>
              </a:rPr>
              <a:t>2:</a:t>
            </a:r>
            <a:r>
              <a:rPr sz="1450" b="1" spc="-4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500" spc="-125" dirty="0" smtClean="0">
                <a:solidFill>
                  <a:srgbClr val="333333"/>
                </a:solidFill>
                <a:latin typeface="Montserrat"/>
                <a:cs typeface="Montserrat"/>
              </a:rPr>
              <a:t>34</a:t>
            </a:r>
            <a:r>
              <a:rPr sz="1500" spc="-125" dirty="0" smtClean="0">
                <a:solidFill>
                  <a:srgbClr val="333333"/>
                </a:solidFill>
                <a:latin typeface="Montserrat"/>
                <a:cs typeface="Montserrat"/>
              </a:rPr>
              <a:t>%</a:t>
            </a:r>
            <a:r>
              <a:rPr sz="1500" spc="-25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500" spc="-85" dirty="0" smtClean="0">
                <a:solidFill>
                  <a:srgbClr val="333333"/>
                </a:solidFill>
                <a:latin typeface="Montserrat"/>
                <a:cs typeface="Montserrat"/>
              </a:rPr>
              <a:t>Low risk</a:t>
            </a:r>
            <a:endParaRPr sz="1500" dirty="0">
              <a:latin typeface="Montserrat"/>
              <a:cs typeface="Montserra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9599" y="5707445"/>
            <a:ext cx="228600" cy="22859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01700" y="5666581"/>
            <a:ext cx="210629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75" dirty="0">
                <a:solidFill>
                  <a:srgbClr val="333333"/>
                </a:solidFill>
                <a:latin typeface="Montserrat"/>
                <a:cs typeface="Montserrat"/>
              </a:rPr>
              <a:t>Score</a:t>
            </a:r>
            <a:r>
              <a:rPr sz="1450" b="1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45" dirty="0">
                <a:solidFill>
                  <a:srgbClr val="333333"/>
                </a:solidFill>
                <a:latin typeface="Montserrat"/>
                <a:cs typeface="Montserrat"/>
              </a:rPr>
              <a:t>3:</a:t>
            </a:r>
            <a:r>
              <a:rPr sz="1450" b="1" spc="-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500" spc="-105" dirty="0" smtClean="0">
                <a:solidFill>
                  <a:srgbClr val="333333"/>
                </a:solidFill>
                <a:latin typeface="Montserrat"/>
                <a:cs typeface="Montserrat"/>
              </a:rPr>
              <a:t>18</a:t>
            </a:r>
            <a:r>
              <a:rPr sz="1500" spc="-105" dirty="0" smtClean="0">
                <a:solidFill>
                  <a:srgbClr val="333333"/>
                </a:solidFill>
                <a:latin typeface="Montserrat"/>
                <a:cs typeface="Montserrat"/>
              </a:rPr>
              <a:t>%</a:t>
            </a:r>
            <a:r>
              <a:rPr lang="en-US" sz="1500" spc="-105" dirty="0" smtClean="0">
                <a:solidFill>
                  <a:srgbClr val="333333"/>
                </a:solidFill>
                <a:latin typeface="Montserrat"/>
                <a:cs typeface="Montserrat"/>
              </a:rPr>
              <a:t>     </a:t>
            </a:r>
            <a:r>
              <a:rPr lang="en-US" sz="1500" spc="-105" dirty="0" smtClean="0">
                <a:solidFill>
                  <a:srgbClr val="333333"/>
                </a:solidFill>
                <a:latin typeface="Montserrat"/>
                <a:cs typeface="Montserrat"/>
              </a:rPr>
              <a:t>Medium risk</a:t>
            </a:r>
            <a:endParaRPr sz="1500" dirty="0">
              <a:latin typeface="Montserrat"/>
              <a:cs typeface="Montserra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6040819"/>
            <a:ext cx="228600" cy="2285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01700" y="5999956"/>
            <a:ext cx="233045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75" dirty="0">
                <a:solidFill>
                  <a:srgbClr val="333333"/>
                </a:solidFill>
                <a:latin typeface="Montserrat"/>
                <a:cs typeface="Montserrat"/>
              </a:rPr>
              <a:t>Score</a:t>
            </a:r>
            <a:r>
              <a:rPr sz="1450" b="1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60" dirty="0">
                <a:solidFill>
                  <a:srgbClr val="333333"/>
                </a:solidFill>
                <a:latin typeface="Montserrat"/>
                <a:cs typeface="Montserrat"/>
              </a:rPr>
              <a:t>4-</a:t>
            </a:r>
            <a:r>
              <a:rPr sz="1450" b="1" spc="-45" dirty="0">
                <a:solidFill>
                  <a:srgbClr val="333333"/>
                </a:solidFill>
                <a:latin typeface="Montserrat"/>
                <a:cs typeface="Montserrat"/>
              </a:rPr>
              <a:t>5: </a:t>
            </a:r>
            <a:r>
              <a:rPr lang="en-US" sz="1500" spc="-125" dirty="0" smtClean="0">
                <a:solidFill>
                  <a:srgbClr val="333333"/>
                </a:solidFill>
                <a:latin typeface="Montserrat"/>
                <a:cs typeface="Montserrat"/>
              </a:rPr>
              <a:t>47</a:t>
            </a:r>
            <a:r>
              <a:rPr sz="1500" spc="-125" dirty="0" smtClean="0">
                <a:solidFill>
                  <a:srgbClr val="333333"/>
                </a:solidFill>
                <a:latin typeface="Montserrat"/>
                <a:cs typeface="Montserrat"/>
              </a:rPr>
              <a:t>%</a:t>
            </a:r>
            <a:r>
              <a:rPr sz="1500" spc="-25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500" spc="-85" dirty="0" smtClean="0">
                <a:solidFill>
                  <a:srgbClr val="333333"/>
                </a:solidFill>
                <a:latin typeface="Montserrat"/>
                <a:cs typeface="Montserrat"/>
              </a:rPr>
              <a:t>High </a:t>
            </a:r>
            <a:r>
              <a:rPr sz="1500" spc="-25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500" spc="-60" dirty="0" smtClean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endParaRPr sz="1500" dirty="0">
              <a:latin typeface="Montserrat"/>
              <a:cs typeface="Montserra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48399" y="4952207"/>
            <a:ext cx="5334000" cy="1143000"/>
            <a:chOff x="6248399" y="5953124"/>
            <a:chExt cx="5334000" cy="1419225"/>
          </a:xfrm>
        </p:grpSpPr>
        <p:sp>
          <p:nvSpPr>
            <p:cNvPr id="25" name="object 25"/>
            <p:cNvSpPr/>
            <p:nvPr/>
          </p:nvSpPr>
          <p:spPr>
            <a:xfrm>
              <a:off x="6267449" y="5953124"/>
              <a:ext cx="5314950" cy="1419225"/>
            </a:xfrm>
            <a:custGeom>
              <a:avLst/>
              <a:gdLst/>
              <a:ahLst/>
              <a:cxnLst/>
              <a:rect l="l" t="t" r="r" b="b"/>
              <a:pathLst>
                <a:path w="5314950" h="1419225">
                  <a:moveTo>
                    <a:pt x="5243752" y="1419224"/>
                  </a:moveTo>
                  <a:lnTo>
                    <a:pt x="53397" y="1419224"/>
                  </a:lnTo>
                  <a:lnTo>
                    <a:pt x="49680" y="1418735"/>
                  </a:lnTo>
                  <a:lnTo>
                    <a:pt x="14084" y="1393367"/>
                  </a:lnTo>
                  <a:lnTo>
                    <a:pt x="365" y="1352983"/>
                  </a:lnTo>
                  <a:lnTo>
                    <a:pt x="0" y="1348028"/>
                  </a:lnTo>
                  <a:lnTo>
                    <a:pt x="0" y="1343024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2" y="15621"/>
                  </a:lnTo>
                  <a:lnTo>
                    <a:pt x="5311061" y="51660"/>
                  </a:lnTo>
                  <a:lnTo>
                    <a:pt x="5314948" y="71196"/>
                  </a:lnTo>
                  <a:lnTo>
                    <a:pt x="5314948" y="1348028"/>
                  </a:lnTo>
                  <a:lnTo>
                    <a:pt x="5299326" y="1389518"/>
                  </a:lnTo>
                  <a:lnTo>
                    <a:pt x="5263286" y="1415337"/>
                  </a:lnTo>
                  <a:lnTo>
                    <a:pt x="5248707" y="1418736"/>
                  </a:lnTo>
                  <a:lnTo>
                    <a:pt x="5243752" y="14192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48399" y="5953402"/>
              <a:ext cx="70485" cy="1419225"/>
            </a:xfrm>
            <a:custGeom>
              <a:avLst/>
              <a:gdLst/>
              <a:ahLst/>
              <a:cxnLst/>
              <a:rect l="l" t="t" r="r" b="b"/>
              <a:pathLst>
                <a:path w="70485" h="1419225">
                  <a:moveTo>
                    <a:pt x="70449" y="1418669"/>
                  </a:moveTo>
                  <a:lnTo>
                    <a:pt x="33857" y="1406116"/>
                  </a:lnTo>
                  <a:lnTo>
                    <a:pt x="5800" y="1371907"/>
                  </a:lnTo>
                  <a:lnTo>
                    <a:pt x="0" y="1342747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342747"/>
                  </a:lnTo>
                  <a:lnTo>
                    <a:pt x="44515" y="1385088"/>
                  </a:lnTo>
                  <a:lnTo>
                    <a:pt x="66287" y="1417013"/>
                  </a:lnTo>
                  <a:lnTo>
                    <a:pt x="70449" y="141866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48399" y="1888805"/>
            <a:ext cx="209550" cy="18335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521450" y="1805501"/>
            <a:ext cx="286956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b="1" spc="-125" dirty="0" smtClean="0">
                <a:solidFill>
                  <a:srgbClr val="3A5E85"/>
                </a:solidFill>
                <a:latin typeface="Montserrat SemiBold"/>
                <a:cs typeface="Montserrat SemiBold"/>
              </a:rPr>
              <a:t>Loan Amount by Age Group</a:t>
            </a:r>
            <a:endParaRPr sz="1850" dirty="0">
              <a:latin typeface="Montserrat SemiBold"/>
              <a:cs typeface="Montserrat Semi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26199" y="5087284"/>
            <a:ext cx="202311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80" dirty="0">
                <a:solidFill>
                  <a:srgbClr val="1D40AF"/>
                </a:solidFill>
                <a:latin typeface="Montserrat SemiBold"/>
                <a:cs typeface="Montserrat SemiBold"/>
              </a:rPr>
              <a:t>Statistical</a:t>
            </a:r>
            <a:r>
              <a:rPr sz="1500" b="1" spc="-25" dirty="0">
                <a:solidFill>
                  <a:srgbClr val="1D40AF"/>
                </a:solidFill>
                <a:latin typeface="Montserrat SemiBold"/>
                <a:cs typeface="Montserrat SemiBold"/>
              </a:rPr>
              <a:t> </a:t>
            </a:r>
            <a:r>
              <a:rPr sz="1500" b="1" spc="-80" dirty="0">
                <a:solidFill>
                  <a:srgbClr val="1D40AF"/>
                </a:solidFill>
                <a:latin typeface="Montserrat SemiBold"/>
                <a:cs typeface="Montserrat SemiBold"/>
              </a:rPr>
              <a:t>Significance</a:t>
            </a:r>
            <a:endParaRPr sz="1500" dirty="0">
              <a:latin typeface="Montserrat SemiBold"/>
              <a:cs typeface="Montserrat Semi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6199" y="5396624"/>
            <a:ext cx="4909185" cy="51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Analysis</a:t>
            </a:r>
            <a:r>
              <a:rPr sz="150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confirms</a:t>
            </a:r>
            <a:r>
              <a:rPr sz="15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5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ontserrat"/>
                <a:cs typeface="Montserrat"/>
              </a:rPr>
              <a:t>strong</a:t>
            </a:r>
            <a:r>
              <a:rPr sz="150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correlation</a:t>
            </a:r>
            <a:r>
              <a:rPr sz="15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" dirty="0" smtClean="0">
                <a:solidFill>
                  <a:srgbClr val="333333"/>
                </a:solidFill>
                <a:latin typeface="Montserrat"/>
                <a:cs typeface="Montserrat"/>
              </a:rPr>
              <a:t>between </a:t>
            </a:r>
            <a:r>
              <a:rPr sz="1500" spc="-80" dirty="0">
                <a:solidFill>
                  <a:srgbClr val="333333"/>
                </a:solidFill>
                <a:latin typeface="Montserrat"/>
                <a:cs typeface="Montserrat"/>
              </a:rPr>
              <a:t>default_risk</a:t>
            </a:r>
            <a:r>
              <a:rPr sz="150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ontserrat"/>
                <a:cs typeface="Montserrat"/>
              </a:rPr>
              <a:t>score</a:t>
            </a:r>
            <a:r>
              <a:rPr sz="15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1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50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Montserrat"/>
                <a:cs typeface="Montserrat"/>
              </a:rPr>
              <a:t>actual</a:t>
            </a:r>
            <a:r>
              <a:rPr sz="15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Montserrat"/>
                <a:cs typeface="Montserrat"/>
              </a:rPr>
              <a:t>default</a:t>
            </a:r>
            <a:r>
              <a:rPr sz="15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Montserrat"/>
                <a:cs typeface="Montserrat"/>
              </a:rPr>
              <a:t>rates,</a:t>
            </a:r>
            <a:r>
              <a:rPr sz="150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5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Montserrat"/>
                <a:cs typeface="Montserrat"/>
              </a:rPr>
              <a:t>statistical </a:t>
            </a:r>
            <a:r>
              <a:rPr sz="1500" spc="-85" dirty="0" smtClean="0">
                <a:solidFill>
                  <a:srgbClr val="333333"/>
                </a:solidFill>
                <a:latin typeface="Montserrat"/>
                <a:cs typeface="Montserrat"/>
              </a:rPr>
              <a:t>significance</a:t>
            </a:r>
            <a:endParaRPr sz="1500" dirty="0">
              <a:latin typeface="Montserrat"/>
              <a:cs typeface="Montserra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6825976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689232" y="6627118"/>
            <a:ext cx="12109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244">
              <a:lnSpc>
                <a:spcPts val="1155"/>
              </a:lnSpc>
            </a:pPr>
            <a:fld id="{81D60167-4931-47E6-BA6A-407CBD079E47}" type="slidenum">
              <a:rPr sz="1150" spc="-50" smtClean="0">
                <a:solidFill>
                  <a:srgbClr val="4A5462"/>
                </a:solidFill>
                <a:latin typeface="Montserrat"/>
                <a:cs typeface="Montserrat"/>
              </a:rPr>
              <a:t>4</a:t>
            </a:fld>
            <a:endParaRPr sz="1150" dirty="0">
              <a:latin typeface="Montserrat"/>
              <a:cs typeface="Montserra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6899" y="6552406"/>
            <a:ext cx="8496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July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27,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2025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029823" y="-794"/>
            <a:ext cx="1405255" cy="580749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1450" y="2146972"/>
            <a:ext cx="5156201" cy="23887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6477000" y="1732324"/>
            <a:ext cx="5518883" cy="692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 algn="l">
              <a:lnSpc>
                <a:spcPct val="109800"/>
              </a:lnSpc>
              <a:spcBef>
                <a:spcPts val="100"/>
              </a:spcBef>
            </a:pPr>
            <a:r>
              <a:rPr sz="2050" b="1" spc="-175" dirty="0">
                <a:solidFill>
                  <a:srgbClr val="3A5E85"/>
                </a:solidFill>
                <a:latin typeface="Montserrat SemiBold"/>
                <a:cs typeface="Montserrat SemiBold"/>
              </a:rPr>
              <a:t>Targeted</a:t>
            </a:r>
            <a:r>
              <a:rPr sz="2050" b="1" spc="-4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2050" b="1" spc="-145" dirty="0">
                <a:solidFill>
                  <a:srgbClr val="3A5E85"/>
                </a:solidFill>
                <a:latin typeface="Montserrat SemiBold"/>
                <a:cs typeface="Montserrat SemiBold"/>
              </a:rPr>
              <a:t>Interventions</a:t>
            </a:r>
            <a:r>
              <a:rPr sz="2050" b="1" spc="-35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2050" b="1" spc="-135" dirty="0">
                <a:solidFill>
                  <a:srgbClr val="3A5E85"/>
                </a:solidFill>
                <a:latin typeface="Montserrat SemiBold"/>
                <a:cs typeface="Montserrat SemiBold"/>
              </a:rPr>
              <a:t>for</a:t>
            </a:r>
            <a:r>
              <a:rPr sz="2050" b="1" spc="-3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2050" b="1" spc="-125" dirty="0">
                <a:solidFill>
                  <a:srgbClr val="3A5E85"/>
                </a:solidFill>
                <a:latin typeface="Montserrat SemiBold"/>
                <a:cs typeface="Montserrat SemiBold"/>
              </a:rPr>
              <a:t>'Loan </a:t>
            </a:r>
            <a:r>
              <a:rPr lang="en-US" sz="2050" b="1" spc="-125" dirty="0" smtClean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2050" b="1" spc="-140" dirty="0" smtClean="0">
                <a:solidFill>
                  <a:srgbClr val="3A5E85"/>
                </a:solidFill>
                <a:latin typeface="Montserrat SemiBold"/>
                <a:cs typeface="Montserrat SemiBold"/>
              </a:rPr>
              <a:t>Service</a:t>
            </a:r>
            <a:r>
              <a:rPr sz="2050" b="1" spc="-140" dirty="0">
                <a:solidFill>
                  <a:srgbClr val="3A5E85"/>
                </a:solidFill>
                <a:latin typeface="Montserrat SemiBold"/>
                <a:cs typeface="Montserrat SemiBold"/>
              </a:rPr>
              <a:t>'</a:t>
            </a:r>
            <a:r>
              <a:rPr sz="2050" b="1" spc="-2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endParaRPr lang="en-US" sz="2050" b="1" spc="-20" dirty="0" smtClean="0">
              <a:solidFill>
                <a:srgbClr val="3A5E85"/>
              </a:solidFill>
              <a:latin typeface="Montserrat SemiBold"/>
              <a:cs typeface="Montserrat SemiBold"/>
            </a:endParaRPr>
          </a:p>
          <a:p>
            <a:pPr marL="12700" marR="5080" indent="304800" algn="l">
              <a:lnSpc>
                <a:spcPct val="109800"/>
              </a:lnSpc>
              <a:spcBef>
                <a:spcPts val="100"/>
              </a:spcBef>
            </a:pPr>
            <a:r>
              <a:rPr sz="2050" b="1" spc="-20" dirty="0" smtClean="0">
                <a:solidFill>
                  <a:srgbClr val="3A5E85"/>
                </a:solidFill>
                <a:latin typeface="Montserrat SemiBold"/>
                <a:cs typeface="Montserrat SemiBold"/>
              </a:rPr>
              <a:t>Users</a:t>
            </a:r>
            <a:endParaRPr sz="2050" dirty="0">
              <a:latin typeface="Montserrat SemiBold"/>
              <a:cs typeface="Montserrat SemiBold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8576"/>
            <a:ext cx="852551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10" dirty="0"/>
              <a:t>Default</a:t>
            </a:r>
            <a:r>
              <a:rPr spc="-50" dirty="0"/>
              <a:t> </a:t>
            </a:r>
            <a:r>
              <a:rPr spc="-204" dirty="0"/>
              <a:t>Risk</a:t>
            </a:r>
            <a:r>
              <a:rPr spc="-55" dirty="0"/>
              <a:t> </a:t>
            </a:r>
            <a:r>
              <a:rPr spc="-245" dirty="0"/>
              <a:t>Management:</a:t>
            </a:r>
            <a:r>
              <a:rPr spc="-50" dirty="0"/>
              <a:t> </a:t>
            </a:r>
            <a:r>
              <a:rPr spc="-220" dirty="0"/>
              <a:t>Recommendations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609599" y="704056"/>
            <a:ext cx="10972800" cy="567487"/>
          </a:xfrm>
          <a:custGeom>
            <a:avLst/>
            <a:gdLst/>
            <a:ahLst/>
            <a:cxnLst/>
            <a:rect l="l" t="t" r="r" b="b"/>
            <a:pathLst>
              <a:path w="10972800" h="819150">
                <a:moveTo>
                  <a:pt x="10939751" y="819149"/>
                </a:moveTo>
                <a:lnTo>
                  <a:pt x="33047" y="819149"/>
                </a:lnTo>
                <a:lnTo>
                  <a:pt x="28187" y="818182"/>
                </a:lnTo>
                <a:lnTo>
                  <a:pt x="966" y="790962"/>
                </a:lnTo>
                <a:lnTo>
                  <a:pt x="0" y="786102"/>
                </a:lnTo>
                <a:lnTo>
                  <a:pt x="0" y="7810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0939751" y="0"/>
                </a:lnTo>
                <a:lnTo>
                  <a:pt x="10971830" y="28187"/>
                </a:lnTo>
                <a:lnTo>
                  <a:pt x="10972798" y="33047"/>
                </a:lnTo>
                <a:lnTo>
                  <a:pt x="10972798" y="786102"/>
                </a:lnTo>
                <a:lnTo>
                  <a:pt x="10944610" y="818182"/>
                </a:lnTo>
                <a:lnTo>
                  <a:pt x="10939751" y="81914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599" y="7000874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299" y="805390"/>
            <a:ext cx="1014031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Our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analysis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identified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374050"/>
                </a:solidFill>
                <a:latin typeface="Montserrat"/>
                <a:cs typeface="Montserrat"/>
              </a:rPr>
              <a:t>two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ontserrat"/>
                <a:cs typeface="Montserrat"/>
              </a:rPr>
              <a:t>key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strategies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effectively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reduce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loan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defaults,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focusing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on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risk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scoring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targeted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74050"/>
                </a:solidFill>
                <a:latin typeface="Montserrat"/>
                <a:cs typeface="Montserrat"/>
              </a:rPr>
              <a:t>user 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interventions.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8" name="object 8"/>
          <p:cNvSpPr/>
          <p:nvPr/>
        </p:nvSpPr>
        <p:spPr>
          <a:xfrm flipH="1">
            <a:off x="563879" y="1751806"/>
            <a:ext cx="45719" cy="3103833"/>
          </a:xfrm>
          <a:custGeom>
            <a:avLst/>
            <a:gdLst/>
            <a:ahLst/>
            <a:cxnLst/>
            <a:rect l="l" t="t" r="r" b="b"/>
            <a:pathLst>
              <a:path w="38100" h="4524375">
                <a:moveTo>
                  <a:pt x="38099" y="4524374"/>
                </a:moveTo>
                <a:lnTo>
                  <a:pt x="2789" y="4500900"/>
                </a:lnTo>
                <a:lnTo>
                  <a:pt x="0" y="4486274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45243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90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43" y="1751806"/>
            <a:ext cx="214312" cy="2282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8399" y="1675606"/>
            <a:ext cx="334772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0" dirty="0">
                <a:solidFill>
                  <a:srgbClr val="3A5E85"/>
                </a:solidFill>
                <a:latin typeface="Montserrat SemiBold"/>
                <a:cs typeface="Montserrat SemiBold"/>
              </a:rPr>
              <a:t>Proactive</a:t>
            </a:r>
            <a:r>
              <a:rPr sz="2050" b="1" spc="-1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2050" b="1" spc="-150" dirty="0">
                <a:solidFill>
                  <a:srgbClr val="3A5E85"/>
                </a:solidFill>
                <a:latin typeface="Montserrat SemiBold"/>
                <a:cs typeface="Montserrat SemiBold"/>
              </a:rPr>
              <a:t>Risk</a:t>
            </a:r>
            <a:r>
              <a:rPr sz="2050" b="1" spc="-1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2050" b="1" spc="-170" dirty="0">
                <a:solidFill>
                  <a:srgbClr val="3A5E85"/>
                </a:solidFill>
                <a:latin typeface="Montserrat SemiBold"/>
                <a:cs typeface="Montserrat SemiBold"/>
              </a:rPr>
              <a:t>Management</a:t>
            </a:r>
            <a:endParaRPr sz="2050" dirty="0">
              <a:latin typeface="Montserrat SemiBold"/>
              <a:cs typeface="Montserrat SemiBold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883" y="2158019"/>
            <a:ext cx="169333" cy="1704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9350" y="2081819"/>
            <a:ext cx="4833216" cy="79573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80"/>
              </a:spcBef>
            </a:pP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Tiered</a:t>
            </a:r>
            <a:r>
              <a:rPr sz="1500" b="1" spc="-1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14" dirty="0">
                <a:solidFill>
                  <a:srgbClr val="333333"/>
                </a:solidFill>
                <a:latin typeface="Montserrat SemiBold"/>
                <a:cs typeface="Montserrat SemiBold"/>
              </a:rPr>
              <a:t>Loan</a:t>
            </a:r>
            <a:r>
              <a:rPr sz="1500" b="1" spc="-1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Offering</a:t>
            </a:r>
            <a:r>
              <a:rPr sz="1450" spc="-90" dirty="0">
                <a:solidFill>
                  <a:srgbClr val="333333"/>
                </a:solidFill>
                <a:latin typeface="Montserrat"/>
                <a:cs typeface="Montserrat"/>
              </a:rPr>
              <a:t>: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 smtClean="0">
                <a:solidFill>
                  <a:srgbClr val="333333"/>
                </a:solidFill>
                <a:latin typeface="Montserrat"/>
                <a:cs typeface="Montserrat"/>
              </a:rPr>
              <a:t>default</a:t>
            </a:r>
            <a:r>
              <a:rPr lang="en-US" sz="1450" spc="-4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 smtClean="0">
                <a:solidFill>
                  <a:srgbClr val="333333"/>
                </a:solidFill>
                <a:latin typeface="Montserrat"/>
                <a:cs typeface="Montserrat"/>
              </a:rPr>
              <a:t>risk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scores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of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4-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5,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implement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smaller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initial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loan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amounts,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stricter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eligibility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criteria,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robust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collateral/guarantees</a:t>
            </a:r>
            <a:r>
              <a:rPr sz="1450" spc="10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requirements.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5825" y="2986695"/>
            <a:ext cx="172488" cy="17252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49350" y="2920019"/>
            <a:ext cx="4833216" cy="8026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85"/>
              </a:spcBef>
            </a:pPr>
            <a:r>
              <a:rPr sz="1500" b="1" spc="-114" dirty="0">
                <a:solidFill>
                  <a:srgbClr val="333333"/>
                </a:solidFill>
                <a:latin typeface="Montserrat SemiBold"/>
                <a:cs typeface="Montserrat SemiBold"/>
              </a:rPr>
              <a:t>Enhanced</a:t>
            </a:r>
            <a:r>
              <a:rPr sz="1500" b="1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20" dirty="0">
                <a:solidFill>
                  <a:srgbClr val="333333"/>
                </a:solidFill>
                <a:latin typeface="Montserrat SemiBold"/>
                <a:cs typeface="Montserrat SemiBold"/>
              </a:rPr>
              <a:t>Due</a:t>
            </a:r>
            <a:r>
              <a:rPr sz="1500" b="1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Diligence</a:t>
            </a:r>
            <a:r>
              <a:rPr sz="1450" spc="-90" dirty="0">
                <a:solidFill>
                  <a:srgbClr val="333333"/>
                </a:solidFill>
                <a:latin typeface="Montserrat"/>
                <a:cs typeface="Montserrat"/>
              </a:rPr>
              <a:t>: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Conduct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more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thorough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background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checks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financial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assessments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for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high-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applicants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before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loan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approval.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770" y="3891570"/>
            <a:ext cx="151592" cy="1714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49350" y="3834419"/>
            <a:ext cx="4833216" cy="79573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80"/>
              </a:spcBef>
            </a:pP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Personalized</a:t>
            </a:r>
            <a:r>
              <a:rPr sz="1500" b="1" spc="-30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10" dirty="0">
                <a:solidFill>
                  <a:srgbClr val="333333"/>
                </a:solidFill>
                <a:latin typeface="Montserrat SemiBold"/>
                <a:cs typeface="Montserrat SemiBold"/>
              </a:rPr>
              <a:t>Repayment</a:t>
            </a:r>
            <a:r>
              <a:rPr sz="1500" b="1" spc="-2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Reminders</a:t>
            </a:r>
            <a:r>
              <a:rPr sz="1450" spc="-95" dirty="0">
                <a:solidFill>
                  <a:srgbClr val="333333"/>
                </a:solidFill>
                <a:latin typeface="Montserrat"/>
                <a:cs typeface="Montserrat"/>
              </a:rPr>
              <a:t>: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Send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more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frequent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diverse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reminders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(SMS,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in-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app,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 smtClean="0">
                <a:solidFill>
                  <a:srgbClr val="333333"/>
                </a:solidFill>
                <a:latin typeface="Montserrat"/>
                <a:cs typeface="Montserrat"/>
              </a:rPr>
              <a:t>email</a:t>
            </a:r>
            <a:r>
              <a:rPr lang="en-US" sz="1450" spc="-30" dirty="0" smtClean="0">
                <a:solidFill>
                  <a:srgbClr val="333333"/>
                </a:solidFill>
                <a:latin typeface="Montserrat"/>
                <a:cs typeface="Montserrat"/>
              </a:rPr>
              <a:t>, calls</a:t>
            </a:r>
            <a:r>
              <a:rPr sz="1450" spc="-30" dirty="0" smtClean="0">
                <a:solidFill>
                  <a:srgbClr val="333333"/>
                </a:solidFill>
                <a:latin typeface="Montserrat"/>
                <a:cs typeface="Montserrat"/>
              </a:rPr>
              <a:t>)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higher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default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as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payment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due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dates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approach.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48397" y="1675607"/>
            <a:ext cx="45719" cy="3276599"/>
          </a:xfrm>
          <a:custGeom>
            <a:avLst/>
            <a:gdLst/>
            <a:ahLst/>
            <a:cxnLst/>
            <a:rect l="l" t="t" r="r" b="b"/>
            <a:pathLst>
              <a:path w="38100" h="4524375">
                <a:moveTo>
                  <a:pt x="38099" y="4524374"/>
                </a:moveTo>
                <a:lnTo>
                  <a:pt x="2789" y="4500900"/>
                </a:lnTo>
                <a:lnTo>
                  <a:pt x="0" y="4486274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45243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800" dirty="0"/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15831" y="1797684"/>
            <a:ext cx="227135" cy="22733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15100" y="2473166"/>
            <a:ext cx="190499" cy="14661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88150" y="2396966"/>
            <a:ext cx="4721441" cy="79573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80"/>
              </a:spcBef>
            </a:pP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Financial</a:t>
            </a:r>
            <a:r>
              <a:rPr sz="1500" b="1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0" dirty="0">
                <a:solidFill>
                  <a:srgbClr val="333333"/>
                </a:solidFill>
                <a:latin typeface="Montserrat SemiBold"/>
                <a:cs typeface="Montserrat SemiBold"/>
              </a:rPr>
              <a:t>Literacy</a:t>
            </a:r>
            <a:r>
              <a:rPr sz="1500" b="1" spc="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Tools</a:t>
            </a:r>
            <a:r>
              <a:rPr sz="1450" spc="-95" dirty="0">
                <a:solidFill>
                  <a:srgbClr val="333333"/>
                </a:solidFill>
                <a:latin typeface="Montserrat"/>
                <a:cs typeface="Montserrat"/>
              </a:rPr>
              <a:t>: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Integrate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quick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financial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health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checks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educational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resources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directly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within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'Loan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Service'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interface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promote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responsible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borrowing.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35340" y="3311366"/>
            <a:ext cx="150018" cy="1714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788150" y="3277635"/>
            <a:ext cx="4565650" cy="79573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80"/>
              </a:spcBef>
            </a:pP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Flexible</a:t>
            </a:r>
            <a:r>
              <a:rPr sz="1500" b="1" spc="-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10" dirty="0">
                <a:solidFill>
                  <a:srgbClr val="333333"/>
                </a:solidFill>
                <a:latin typeface="Montserrat SemiBold"/>
                <a:cs typeface="Montserrat SemiBold"/>
              </a:rPr>
              <a:t>Repayment</a:t>
            </a:r>
            <a:r>
              <a:rPr sz="1500" b="1" spc="-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Options</a:t>
            </a:r>
            <a:r>
              <a:rPr sz="1450" spc="-95" dirty="0">
                <a:solidFill>
                  <a:srgbClr val="333333"/>
                </a:solidFill>
                <a:latin typeface="Montserrat"/>
                <a:cs typeface="Montserrat"/>
              </a:rPr>
              <a:t>: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Proactively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offer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struggling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'Loan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Service'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payment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deferrals,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small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extensions,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or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restructuring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plans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before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defaults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occur.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24625" y="4225766"/>
            <a:ext cx="171449" cy="17144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788150" y="4149566"/>
            <a:ext cx="4646928" cy="8026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85"/>
              </a:spcBef>
            </a:pP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Dedicated</a:t>
            </a:r>
            <a:r>
              <a:rPr sz="1500" b="1" spc="-10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0" dirty="0">
                <a:solidFill>
                  <a:srgbClr val="333333"/>
                </a:solidFill>
                <a:latin typeface="Montserrat SemiBold"/>
                <a:cs typeface="Montserrat SemiBold"/>
              </a:rPr>
              <a:t>Support</a:t>
            </a:r>
            <a:r>
              <a:rPr sz="1500" b="1" spc="-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5" dirty="0">
                <a:solidFill>
                  <a:srgbClr val="333333"/>
                </a:solidFill>
                <a:latin typeface="Montserrat SemiBold"/>
                <a:cs typeface="Montserrat SemiBold"/>
              </a:rPr>
              <a:t>Outreach</a:t>
            </a:r>
            <a:r>
              <a:rPr sz="1450" spc="-105" dirty="0">
                <a:solidFill>
                  <a:srgbClr val="333333"/>
                </a:solidFill>
                <a:latin typeface="Montserrat"/>
                <a:cs typeface="Montserrat"/>
              </a:rPr>
              <a:t>: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Establish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specialized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support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Montserrat"/>
                <a:cs typeface="Montserrat"/>
              </a:rPr>
              <a:t>teams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contact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high-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risk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'Loan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Service'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users,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offering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personalized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assistance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advice.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9599" y="4963132"/>
            <a:ext cx="228600" cy="20002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01700" y="4876006"/>
            <a:ext cx="203581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75" dirty="0">
                <a:solidFill>
                  <a:srgbClr val="3A5E85"/>
                </a:solidFill>
                <a:latin typeface="Montserrat SemiBold"/>
                <a:cs typeface="Montserrat SemiBold"/>
              </a:rPr>
              <a:t>Expected</a:t>
            </a:r>
            <a:r>
              <a:rPr sz="2050" b="1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2050" b="1" spc="-140" dirty="0">
                <a:solidFill>
                  <a:srgbClr val="3A5E85"/>
                </a:solidFill>
                <a:latin typeface="Montserrat SemiBold"/>
                <a:cs typeface="Montserrat SemiBold"/>
              </a:rPr>
              <a:t>Impact</a:t>
            </a:r>
            <a:endParaRPr sz="2050">
              <a:latin typeface="Montserrat SemiBold"/>
              <a:cs typeface="Montserrat 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9599" y="5396519"/>
            <a:ext cx="3505200" cy="904875"/>
          </a:xfrm>
          <a:custGeom>
            <a:avLst/>
            <a:gdLst/>
            <a:ahLst/>
            <a:cxnLst/>
            <a:rect l="l" t="t" r="r" b="b"/>
            <a:pathLst>
              <a:path w="3505200" h="904875">
                <a:moveTo>
                  <a:pt x="3472152" y="904874"/>
                </a:moveTo>
                <a:lnTo>
                  <a:pt x="33047" y="904874"/>
                </a:lnTo>
                <a:lnTo>
                  <a:pt x="28187" y="903907"/>
                </a:lnTo>
                <a:lnTo>
                  <a:pt x="966" y="876686"/>
                </a:lnTo>
                <a:lnTo>
                  <a:pt x="0" y="871826"/>
                </a:lnTo>
                <a:lnTo>
                  <a:pt x="0" y="866774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472152" y="0"/>
                </a:lnTo>
                <a:lnTo>
                  <a:pt x="3504232" y="28186"/>
                </a:lnTo>
                <a:lnTo>
                  <a:pt x="3505199" y="33047"/>
                </a:lnTo>
                <a:lnTo>
                  <a:pt x="3505199" y="871826"/>
                </a:lnTo>
                <a:lnTo>
                  <a:pt x="3477011" y="903907"/>
                </a:lnTo>
                <a:lnTo>
                  <a:pt x="3472152" y="904874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4467" y="5525122"/>
            <a:ext cx="24555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90" dirty="0">
                <a:solidFill>
                  <a:srgbClr val="1D40AF"/>
                </a:solidFill>
                <a:latin typeface="Montserrat Medium"/>
                <a:cs typeface="Montserrat Medium"/>
              </a:rPr>
              <a:t>Potential</a:t>
            </a:r>
            <a:r>
              <a:rPr sz="1500" b="0" spc="-5" dirty="0">
                <a:solidFill>
                  <a:srgbClr val="1D40AF"/>
                </a:solidFill>
                <a:latin typeface="Montserrat Medium"/>
                <a:cs typeface="Montserrat Medium"/>
              </a:rPr>
              <a:t> </a:t>
            </a:r>
            <a:r>
              <a:rPr sz="1500" b="0" spc="-95" dirty="0">
                <a:solidFill>
                  <a:srgbClr val="1D40AF"/>
                </a:solidFill>
                <a:latin typeface="Montserrat Medium"/>
                <a:cs typeface="Montserrat Medium"/>
              </a:rPr>
              <a:t>Default</a:t>
            </a:r>
            <a:r>
              <a:rPr sz="1500" b="0" dirty="0">
                <a:solidFill>
                  <a:srgbClr val="1D40AF"/>
                </a:solidFill>
                <a:latin typeface="Montserrat Medium"/>
                <a:cs typeface="Montserrat Medium"/>
              </a:rPr>
              <a:t> </a:t>
            </a:r>
            <a:r>
              <a:rPr sz="1500" b="0" spc="-75" dirty="0">
                <a:solidFill>
                  <a:srgbClr val="1D40AF"/>
                </a:solidFill>
                <a:latin typeface="Montserrat Medium"/>
                <a:cs typeface="Montserrat Medium"/>
              </a:rPr>
              <a:t>Reduction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49003" y="5815824"/>
            <a:ext cx="82613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65" dirty="0">
                <a:solidFill>
                  <a:srgbClr val="1D3A8A"/>
                </a:solidFill>
                <a:latin typeface="Montserrat"/>
                <a:cs typeface="Montserrat"/>
              </a:rPr>
              <a:t>15-</a:t>
            </a:r>
            <a:r>
              <a:rPr sz="1900" b="1" spc="-60" dirty="0">
                <a:solidFill>
                  <a:srgbClr val="1D3A8A"/>
                </a:solidFill>
                <a:latin typeface="Montserrat"/>
                <a:cs typeface="Montserrat"/>
              </a:rPr>
              <a:t>20%</a:t>
            </a:r>
            <a:endParaRPr sz="1900">
              <a:latin typeface="Montserrat"/>
              <a:cs typeface="Montserra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43399" y="5396519"/>
            <a:ext cx="3505200" cy="904875"/>
          </a:xfrm>
          <a:custGeom>
            <a:avLst/>
            <a:gdLst/>
            <a:ahLst/>
            <a:cxnLst/>
            <a:rect l="l" t="t" r="r" b="b"/>
            <a:pathLst>
              <a:path w="3505200" h="904875">
                <a:moveTo>
                  <a:pt x="3472152" y="904874"/>
                </a:moveTo>
                <a:lnTo>
                  <a:pt x="33047" y="904874"/>
                </a:lnTo>
                <a:lnTo>
                  <a:pt x="28187" y="903907"/>
                </a:lnTo>
                <a:lnTo>
                  <a:pt x="966" y="876686"/>
                </a:lnTo>
                <a:lnTo>
                  <a:pt x="0" y="871826"/>
                </a:lnTo>
                <a:lnTo>
                  <a:pt x="0" y="866774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472152" y="0"/>
                </a:lnTo>
                <a:lnTo>
                  <a:pt x="3504232" y="28186"/>
                </a:lnTo>
                <a:lnTo>
                  <a:pt x="3505199" y="33047"/>
                </a:lnTo>
                <a:lnTo>
                  <a:pt x="3505199" y="871826"/>
                </a:lnTo>
                <a:lnTo>
                  <a:pt x="3477011" y="903907"/>
                </a:lnTo>
                <a:lnTo>
                  <a:pt x="3472152" y="904874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687143" y="5525122"/>
            <a:ext cx="281813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100" dirty="0">
                <a:solidFill>
                  <a:srgbClr val="055E45"/>
                </a:solidFill>
                <a:latin typeface="Montserrat Medium"/>
                <a:cs typeface="Montserrat Medium"/>
              </a:rPr>
              <a:t>Risk-</a:t>
            </a:r>
            <a:r>
              <a:rPr sz="1500" b="0" spc="-95" dirty="0">
                <a:solidFill>
                  <a:srgbClr val="055E45"/>
                </a:solidFill>
                <a:latin typeface="Montserrat Medium"/>
                <a:cs typeface="Montserrat Medium"/>
              </a:rPr>
              <a:t>Adjusted</a:t>
            </a:r>
            <a:r>
              <a:rPr sz="1500" b="0" spc="-20" dirty="0">
                <a:solidFill>
                  <a:srgbClr val="055E45"/>
                </a:solidFill>
                <a:latin typeface="Montserrat Medium"/>
                <a:cs typeface="Montserrat Medium"/>
              </a:rPr>
              <a:t> </a:t>
            </a:r>
            <a:r>
              <a:rPr sz="1500" b="0" spc="-105" dirty="0">
                <a:solidFill>
                  <a:srgbClr val="055E45"/>
                </a:solidFill>
                <a:latin typeface="Montserrat Medium"/>
                <a:cs typeface="Montserrat Medium"/>
              </a:rPr>
              <a:t>Revenue</a:t>
            </a:r>
            <a:r>
              <a:rPr sz="1500" b="0" spc="-15" dirty="0">
                <a:solidFill>
                  <a:srgbClr val="055E45"/>
                </a:solidFill>
                <a:latin typeface="Montserrat Medium"/>
                <a:cs typeface="Montserrat Medium"/>
              </a:rPr>
              <a:t> </a:t>
            </a:r>
            <a:r>
              <a:rPr sz="1500" b="0" spc="-70" dirty="0">
                <a:solidFill>
                  <a:srgbClr val="055E45"/>
                </a:solidFill>
                <a:latin typeface="Montserrat Medium"/>
                <a:cs typeface="Montserrat Medium"/>
              </a:rPr>
              <a:t>Increase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69582" y="5815824"/>
            <a:ext cx="632817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50" dirty="0">
                <a:solidFill>
                  <a:srgbClr val="054E3B"/>
                </a:solidFill>
                <a:latin typeface="Montserrat"/>
                <a:cs typeface="Montserrat"/>
              </a:rPr>
              <a:t>12%</a:t>
            </a:r>
            <a:endParaRPr sz="1900" dirty="0">
              <a:latin typeface="Montserrat"/>
              <a:cs typeface="Montserra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77198" y="5396519"/>
            <a:ext cx="3505200" cy="904875"/>
          </a:xfrm>
          <a:custGeom>
            <a:avLst/>
            <a:gdLst/>
            <a:ahLst/>
            <a:cxnLst/>
            <a:rect l="l" t="t" r="r" b="b"/>
            <a:pathLst>
              <a:path w="3505200" h="904875">
                <a:moveTo>
                  <a:pt x="3472152" y="904874"/>
                </a:moveTo>
                <a:lnTo>
                  <a:pt x="33047" y="904874"/>
                </a:lnTo>
                <a:lnTo>
                  <a:pt x="28186" y="903907"/>
                </a:lnTo>
                <a:lnTo>
                  <a:pt x="966" y="876686"/>
                </a:lnTo>
                <a:lnTo>
                  <a:pt x="0" y="871826"/>
                </a:lnTo>
                <a:lnTo>
                  <a:pt x="0" y="866774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3472152" y="0"/>
                </a:lnTo>
                <a:lnTo>
                  <a:pt x="3504231" y="28186"/>
                </a:lnTo>
                <a:lnTo>
                  <a:pt x="3505199" y="33047"/>
                </a:lnTo>
                <a:lnTo>
                  <a:pt x="3505199" y="871826"/>
                </a:lnTo>
                <a:lnTo>
                  <a:pt x="3477011" y="903907"/>
                </a:lnTo>
                <a:lnTo>
                  <a:pt x="3472152" y="904874"/>
                </a:lnTo>
                <a:close/>
              </a:path>
            </a:pathLst>
          </a:custGeom>
          <a:solidFill>
            <a:srgbClr val="F5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707288" y="5525122"/>
            <a:ext cx="224536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100" dirty="0">
                <a:solidFill>
                  <a:srgbClr val="5B20B5"/>
                </a:solidFill>
                <a:latin typeface="Montserrat Medium"/>
                <a:cs typeface="Montserrat Medium"/>
              </a:rPr>
              <a:t>Implementation</a:t>
            </a:r>
            <a:r>
              <a:rPr sz="1500" b="0" spc="20" dirty="0">
                <a:solidFill>
                  <a:srgbClr val="5B20B5"/>
                </a:solidFill>
                <a:latin typeface="Montserrat Medium"/>
                <a:cs typeface="Montserrat Medium"/>
              </a:rPr>
              <a:t> </a:t>
            </a:r>
            <a:r>
              <a:rPr sz="1500" b="0" spc="-70" dirty="0">
                <a:solidFill>
                  <a:srgbClr val="5B20B5"/>
                </a:solidFill>
                <a:latin typeface="Montserrat Medium"/>
                <a:cs typeface="Montserrat Medium"/>
              </a:rPr>
              <a:t>Timeline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36062" y="5807880"/>
            <a:ext cx="13874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-85" dirty="0">
                <a:solidFill>
                  <a:srgbClr val="4B1C94"/>
                </a:solidFill>
                <a:latin typeface="Montserrat"/>
                <a:cs typeface="Montserrat"/>
              </a:rPr>
              <a:t>3-</a:t>
            </a:r>
            <a:r>
              <a:rPr sz="1950" b="1" spc="-100" dirty="0">
                <a:solidFill>
                  <a:srgbClr val="4B1C94"/>
                </a:solidFill>
                <a:latin typeface="Montserrat"/>
                <a:cs typeface="Montserrat"/>
              </a:rPr>
              <a:t>6</a:t>
            </a:r>
            <a:r>
              <a:rPr sz="1950" b="1" spc="-30" dirty="0">
                <a:solidFill>
                  <a:srgbClr val="4B1C94"/>
                </a:solidFill>
                <a:latin typeface="Montserrat"/>
                <a:cs typeface="Montserrat"/>
              </a:rPr>
              <a:t> </a:t>
            </a:r>
            <a:r>
              <a:rPr sz="1950" b="1" spc="-95" dirty="0">
                <a:solidFill>
                  <a:srgbClr val="4B1C94"/>
                </a:solidFill>
                <a:latin typeface="Montserrat"/>
                <a:cs typeface="Montserrat"/>
              </a:rPr>
              <a:t>months</a:t>
            </a:r>
            <a:endParaRPr sz="1950">
              <a:latin typeface="Montserrat"/>
              <a:cs typeface="Montserra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864951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689232" y="6500626"/>
            <a:ext cx="121094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4545">
              <a:lnSpc>
                <a:spcPts val="1120"/>
              </a:lnSpc>
            </a:pPr>
            <a:fld id="{81D60167-4931-47E6-BA6A-407CBD079E47}" type="slidenum">
              <a:rPr sz="1150" spc="-50" smtClean="0">
                <a:solidFill>
                  <a:srgbClr val="4A5462"/>
                </a:solidFill>
                <a:latin typeface="Montserrat"/>
                <a:cs typeface="Montserrat"/>
              </a:rPr>
              <a:t>5</a:t>
            </a:fld>
            <a:endParaRPr sz="1150" dirty="0">
              <a:latin typeface="Montserrat"/>
              <a:cs typeface="Montserra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6899" y="6591381"/>
            <a:ext cx="8496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July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27,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2025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029823" y="-794"/>
            <a:ext cx="1405255" cy="580749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bject 7"/>
          <p:cNvSpPr/>
          <p:nvPr/>
        </p:nvSpPr>
        <p:spPr>
          <a:xfrm flipH="1">
            <a:off x="563880" y="704056"/>
            <a:ext cx="45719" cy="567487"/>
          </a:xfrm>
          <a:custGeom>
            <a:avLst/>
            <a:gdLst/>
            <a:ahLst/>
            <a:cxnLst/>
            <a:rect l="l" t="t" r="r" b="b"/>
            <a:pathLst>
              <a:path w="38100" h="819150">
                <a:moveTo>
                  <a:pt x="38099" y="819149"/>
                </a:moveTo>
                <a:lnTo>
                  <a:pt x="0" y="819149"/>
                </a:lnTo>
                <a:lnTo>
                  <a:pt x="0" y="0"/>
                </a:lnTo>
                <a:lnTo>
                  <a:pt x="38099" y="0"/>
                </a:lnTo>
                <a:lnTo>
                  <a:pt x="38099" y="81914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 sz="7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75406"/>
            <a:ext cx="852551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4" dirty="0"/>
              <a:t>Customer</a:t>
            </a:r>
            <a:r>
              <a:rPr spc="-65" dirty="0"/>
              <a:t> </a:t>
            </a:r>
            <a:r>
              <a:rPr lang="en-US" spc="-250" dirty="0" smtClean="0"/>
              <a:t>Attrition</a:t>
            </a:r>
            <a:r>
              <a:rPr spc="-55" dirty="0" smtClean="0"/>
              <a:t> </a:t>
            </a:r>
            <a:r>
              <a:rPr spc="-190" dirty="0"/>
              <a:t>Analysis:</a:t>
            </a:r>
            <a:r>
              <a:rPr spc="-50" dirty="0"/>
              <a:t> </a:t>
            </a:r>
            <a:r>
              <a:rPr spc="-260" dirty="0"/>
              <a:t>Key</a:t>
            </a:r>
            <a:r>
              <a:rPr spc="-55" dirty="0"/>
              <a:t> </a:t>
            </a:r>
            <a:r>
              <a:rPr spc="-150" dirty="0"/>
              <a:t>Insights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761206"/>
            <a:ext cx="10972800" cy="819150"/>
            <a:chOff x="609599" y="1047749"/>
            <a:chExt cx="10972800" cy="819150"/>
          </a:xfrm>
        </p:grpSpPr>
        <p:sp>
          <p:nvSpPr>
            <p:cNvPr id="6" name="object 6"/>
            <p:cNvSpPr/>
            <p:nvPr/>
          </p:nvSpPr>
          <p:spPr>
            <a:xfrm>
              <a:off x="609599" y="1047749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727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81914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1047749"/>
              <a:ext cx="38100" cy="819150"/>
            </a:xfrm>
            <a:custGeom>
              <a:avLst/>
              <a:gdLst/>
              <a:ahLst/>
              <a:cxnLst/>
              <a:rect l="l" t="t" r="r" b="b"/>
              <a:pathLst>
                <a:path w="38100" h="819150">
                  <a:moveTo>
                    <a:pt x="380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1914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7699" y="862540"/>
            <a:ext cx="10934700" cy="5069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0" marR="327025">
              <a:lnSpc>
                <a:spcPct val="116399"/>
              </a:lnSpc>
              <a:spcBef>
                <a:spcPts val="90"/>
              </a:spcBef>
            </a:pP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Our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analysis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has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identified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374050"/>
                </a:solidFill>
                <a:latin typeface="Montserrat"/>
                <a:cs typeface="Montserrat"/>
              </a:rPr>
              <a:t>two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74050"/>
                </a:solidFill>
                <a:latin typeface="Montserrat"/>
                <a:cs typeface="Montserrat"/>
              </a:rPr>
              <a:t>critical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early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warning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signals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for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customer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lang="en-US" sz="1450" spc="-75" dirty="0" smtClean="0">
                <a:solidFill>
                  <a:srgbClr val="374050"/>
                </a:solidFill>
                <a:latin typeface="Montserrat"/>
                <a:cs typeface="Montserrat"/>
              </a:rPr>
              <a:t>attrition</a:t>
            </a:r>
            <a:r>
              <a:rPr sz="1450" spc="-70" dirty="0" smtClean="0">
                <a:solidFill>
                  <a:srgbClr val="374050"/>
                </a:solidFill>
                <a:latin typeface="Montserrat"/>
                <a:cs typeface="Montserrat"/>
              </a:rPr>
              <a:t>,</a:t>
            </a:r>
            <a:r>
              <a:rPr sz="1450" spc="-5" dirty="0" smtClean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enabling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us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ontserrat"/>
                <a:cs typeface="Montserrat"/>
              </a:rPr>
              <a:t>take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proactive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measures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74050"/>
                </a:solidFill>
                <a:latin typeface="Montserrat"/>
                <a:cs typeface="Montserrat"/>
              </a:rPr>
              <a:t>to </a:t>
            </a:r>
            <a:r>
              <a:rPr sz="1450" spc="-85" dirty="0">
                <a:solidFill>
                  <a:srgbClr val="374050"/>
                </a:solidFill>
                <a:latin typeface="Montserrat"/>
                <a:cs typeface="Montserrat"/>
              </a:rPr>
              <a:t>improve</a:t>
            </a:r>
            <a:r>
              <a:rPr sz="1450" spc="3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retention.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863" y="1751806"/>
            <a:ext cx="211023" cy="1833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2650" y="1675606"/>
            <a:ext cx="22536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50" dirty="0">
                <a:solidFill>
                  <a:srgbClr val="3A5E85"/>
                </a:solidFill>
                <a:latin typeface="Montserrat SemiBold"/>
                <a:cs typeface="Montserrat SemiBold"/>
              </a:rPr>
              <a:t>Key</a:t>
            </a:r>
            <a:r>
              <a:rPr sz="1850" b="1" spc="-3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5" dirty="0">
                <a:solidFill>
                  <a:srgbClr val="3A5E85"/>
                </a:solidFill>
                <a:latin typeface="Montserrat SemiBold"/>
                <a:cs typeface="Montserrat SemiBold"/>
              </a:rPr>
              <a:t>Warning</a:t>
            </a:r>
            <a:r>
              <a:rPr sz="1850" b="1" spc="-3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0" dirty="0">
                <a:solidFill>
                  <a:srgbClr val="3A5E85"/>
                </a:solidFill>
                <a:latin typeface="Montserrat SemiBold"/>
                <a:cs typeface="Montserrat SemiBold"/>
              </a:rPr>
              <a:t>Signals</a:t>
            </a:r>
            <a:endParaRPr sz="1850">
              <a:latin typeface="Montserrat SemiBold"/>
              <a:cs typeface="Montserrat SemiBold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076848"/>
            <a:ext cx="171449" cy="15001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863600" y="1980406"/>
            <a:ext cx="4961890" cy="267938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67359" algn="just">
              <a:lnSpc>
                <a:spcPct val="115799"/>
              </a:lnSpc>
              <a:spcBef>
                <a:spcPts val="85"/>
              </a:spcBef>
            </a:pPr>
            <a:r>
              <a:rPr sz="1500" b="1" spc="-100" dirty="0">
                <a:latin typeface="Montserrat SemiBold"/>
                <a:cs typeface="Montserrat SemiBold"/>
              </a:rPr>
              <a:t>Transaction</a:t>
            </a:r>
            <a:r>
              <a:rPr sz="1500" b="1" spc="-45" dirty="0">
                <a:latin typeface="Montserrat SemiBold"/>
                <a:cs typeface="Montserrat SemiBold"/>
              </a:rPr>
              <a:t> </a:t>
            </a:r>
            <a:r>
              <a:rPr sz="1500" b="1" spc="-90" dirty="0">
                <a:latin typeface="Montserrat SemiBold"/>
                <a:cs typeface="Montserrat SemiBold"/>
              </a:rPr>
              <a:t>Drop:</a:t>
            </a:r>
            <a:r>
              <a:rPr sz="1500" b="1" spc="-65" dirty="0">
                <a:latin typeface="Montserrat SemiBold"/>
                <a:cs typeface="Montserrat SemiBold"/>
              </a:rPr>
              <a:t> </a:t>
            </a:r>
            <a:r>
              <a:rPr spc="-75" dirty="0"/>
              <a:t>A</a:t>
            </a:r>
            <a:r>
              <a:rPr spc="-30" dirty="0"/>
              <a:t> </a:t>
            </a:r>
            <a:r>
              <a:rPr spc="-55" dirty="0"/>
              <a:t>significant</a:t>
            </a:r>
            <a:r>
              <a:rPr spc="-30" dirty="0"/>
              <a:t> </a:t>
            </a:r>
            <a:r>
              <a:rPr spc="-70" dirty="0"/>
              <a:t>decrease</a:t>
            </a:r>
            <a:r>
              <a:rPr spc="-30" dirty="0"/>
              <a:t> </a:t>
            </a:r>
            <a:r>
              <a:rPr spc="-50" dirty="0"/>
              <a:t>in</a:t>
            </a:r>
            <a:r>
              <a:rPr spc="-30" dirty="0"/>
              <a:t> </a:t>
            </a:r>
            <a:r>
              <a:rPr spc="-70" dirty="0"/>
              <a:t>monthly</a:t>
            </a:r>
            <a:r>
              <a:rPr spc="-30" dirty="0"/>
              <a:t> </a:t>
            </a:r>
            <a:r>
              <a:rPr spc="-65" dirty="0"/>
              <a:t>transactions</a:t>
            </a:r>
            <a:r>
              <a:rPr spc="-30" dirty="0"/>
              <a:t> </a:t>
            </a:r>
            <a:r>
              <a:rPr spc="-45" dirty="0"/>
              <a:t>is</a:t>
            </a:r>
            <a:r>
              <a:rPr spc="-30" dirty="0"/>
              <a:t> </a:t>
            </a:r>
            <a:r>
              <a:rPr spc="-60" dirty="0"/>
              <a:t>the</a:t>
            </a:r>
            <a:r>
              <a:rPr spc="-30" dirty="0"/>
              <a:t> </a:t>
            </a:r>
            <a:r>
              <a:rPr spc="-65" dirty="0"/>
              <a:t>strongest</a:t>
            </a:r>
            <a:r>
              <a:rPr spc="-30" dirty="0"/>
              <a:t> </a:t>
            </a:r>
            <a:r>
              <a:rPr spc="-60" dirty="0"/>
              <a:t>predictor</a:t>
            </a:r>
            <a:r>
              <a:rPr spc="-30" dirty="0"/>
              <a:t> </a:t>
            </a:r>
            <a:r>
              <a:rPr spc="-60" dirty="0"/>
              <a:t>of</a:t>
            </a:r>
            <a:r>
              <a:rPr spc="-30" dirty="0"/>
              <a:t> </a:t>
            </a:r>
            <a:r>
              <a:rPr spc="-65" dirty="0"/>
              <a:t>impending</a:t>
            </a:r>
            <a:r>
              <a:rPr spc="-30" dirty="0"/>
              <a:t> </a:t>
            </a:r>
            <a:r>
              <a:rPr spc="-75" dirty="0"/>
              <a:t>customer</a:t>
            </a:r>
            <a:r>
              <a:rPr spc="-30" dirty="0"/>
              <a:t> </a:t>
            </a:r>
            <a:r>
              <a:rPr lang="en-US" spc="-75" dirty="0" smtClean="0">
                <a:solidFill>
                  <a:srgbClr val="374050"/>
                </a:solidFill>
              </a:rPr>
              <a:t>attrition.</a:t>
            </a:r>
            <a:endParaRPr sz="1500" dirty="0">
              <a:latin typeface="Montserrat SemiBold"/>
              <a:cs typeface="Montserrat SemiBold"/>
            </a:endParaRPr>
          </a:p>
          <a:p>
            <a:pPr marL="33655" marR="5080" algn="just">
              <a:lnSpc>
                <a:spcPct val="115799"/>
              </a:lnSpc>
              <a:spcBef>
                <a:spcPts val="700"/>
              </a:spcBef>
            </a:pPr>
            <a:r>
              <a:rPr sz="1500" b="1" spc="-114" dirty="0">
                <a:latin typeface="Montserrat SemiBold"/>
                <a:cs typeface="Montserrat SemiBold"/>
              </a:rPr>
              <a:t>Payment</a:t>
            </a:r>
            <a:r>
              <a:rPr sz="1500" b="1" spc="-45" dirty="0">
                <a:latin typeface="Montserrat SemiBold"/>
                <a:cs typeface="Montserrat SemiBold"/>
              </a:rPr>
              <a:t> </a:t>
            </a:r>
            <a:r>
              <a:rPr sz="1500" b="1" spc="-80" dirty="0">
                <a:latin typeface="Montserrat SemiBold"/>
                <a:cs typeface="Montserrat SemiBold"/>
              </a:rPr>
              <a:t>Issues:</a:t>
            </a:r>
            <a:r>
              <a:rPr sz="1500" b="1" spc="-60" dirty="0">
                <a:latin typeface="Montserrat SemiBold"/>
                <a:cs typeface="Montserrat SemiBold"/>
              </a:rPr>
              <a:t> </a:t>
            </a:r>
            <a:r>
              <a:rPr spc="-65" dirty="0"/>
              <a:t>Users</a:t>
            </a:r>
            <a:r>
              <a:rPr spc="-30" dirty="0"/>
              <a:t> </a:t>
            </a:r>
            <a:r>
              <a:rPr spc="-80" dirty="0"/>
              <a:t>who</a:t>
            </a:r>
            <a:r>
              <a:rPr spc="-30" dirty="0"/>
              <a:t> </a:t>
            </a:r>
            <a:r>
              <a:rPr spc="-80" dirty="0"/>
              <a:t>have</a:t>
            </a:r>
            <a:r>
              <a:rPr spc="-30" dirty="0"/>
              <a:t> </a:t>
            </a:r>
            <a:r>
              <a:rPr spc="-65" dirty="0"/>
              <a:t>defaulted</a:t>
            </a:r>
            <a:r>
              <a:rPr spc="-30" dirty="0"/>
              <a:t> </a:t>
            </a:r>
            <a:r>
              <a:rPr spc="-75" dirty="0"/>
              <a:t>on</a:t>
            </a:r>
            <a:r>
              <a:rPr spc="-30" dirty="0"/>
              <a:t> </a:t>
            </a:r>
            <a:r>
              <a:rPr spc="-75" dirty="0"/>
              <a:t>payments</a:t>
            </a:r>
            <a:r>
              <a:rPr spc="-30" dirty="0"/>
              <a:t> </a:t>
            </a:r>
            <a:r>
              <a:rPr spc="-60" dirty="0"/>
              <a:t>or</a:t>
            </a:r>
            <a:r>
              <a:rPr spc="-30" dirty="0"/>
              <a:t> </a:t>
            </a:r>
            <a:r>
              <a:rPr spc="-80" dirty="0"/>
              <a:t>have</a:t>
            </a:r>
            <a:r>
              <a:rPr spc="-30" dirty="0"/>
              <a:t> </a:t>
            </a:r>
            <a:r>
              <a:rPr spc="-70" dirty="0"/>
              <a:t>a</a:t>
            </a:r>
            <a:r>
              <a:rPr spc="-30" dirty="0"/>
              <a:t> </a:t>
            </a:r>
            <a:r>
              <a:rPr spc="-60" dirty="0"/>
              <a:t>history</a:t>
            </a:r>
            <a:r>
              <a:rPr spc="-30" dirty="0"/>
              <a:t> </a:t>
            </a:r>
            <a:r>
              <a:rPr spc="-60" dirty="0"/>
              <a:t>of</a:t>
            </a:r>
            <a:r>
              <a:rPr spc="-30" dirty="0"/>
              <a:t> </a:t>
            </a:r>
            <a:r>
              <a:rPr spc="-60" dirty="0"/>
              <a:t>late</a:t>
            </a:r>
            <a:r>
              <a:rPr spc="-30" dirty="0"/>
              <a:t> </a:t>
            </a:r>
            <a:r>
              <a:rPr spc="-75" dirty="0"/>
              <a:t>payments</a:t>
            </a:r>
            <a:r>
              <a:rPr spc="-30" dirty="0"/>
              <a:t> </a:t>
            </a:r>
            <a:r>
              <a:rPr spc="-80" dirty="0"/>
              <a:t>show</a:t>
            </a:r>
            <a:r>
              <a:rPr spc="-30" dirty="0"/>
              <a:t> </a:t>
            </a:r>
            <a:r>
              <a:rPr spc="-55" dirty="0"/>
              <a:t>3.2x</a:t>
            </a:r>
            <a:r>
              <a:rPr spc="-30" dirty="0"/>
              <a:t> </a:t>
            </a:r>
            <a:r>
              <a:rPr spc="-60" dirty="0"/>
              <a:t>higher</a:t>
            </a:r>
            <a:r>
              <a:rPr spc="-30" dirty="0"/>
              <a:t> </a:t>
            </a:r>
            <a:r>
              <a:rPr lang="en-US" spc="-75" dirty="0">
                <a:solidFill>
                  <a:srgbClr val="374050"/>
                </a:solidFill>
              </a:rPr>
              <a:t>attrition</a:t>
            </a:r>
            <a:r>
              <a:rPr spc="-30" dirty="0" smtClean="0"/>
              <a:t> </a:t>
            </a:r>
            <a:r>
              <a:rPr spc="-75" dirty="0"/>
              <a:t>rates</a:t>
            </a:r>
            <a:endParaRPr sz="1500" dirty="0">
              <a:latin typeface="Montserrat SemiBold"/>
              <a:cs typeface="Montserrat SemiBold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350" dirty="0"/>
          </a:p>
          <a:p>
            <a:pPr marL="31115" algn="just">
              <a:lnSpc>
                <a:spcPct val="100000"/>
              </a:lnSpc>
            </a:pPr>
            <a:r>
              <a:rPr sz="1850" b="1" spc="-114" dirty="0">
                <a:solidFill>
                  <a:srgbClr val="3A5E85"/>
                </a:solidFill>
                <a:latin typeface="Montserrat SemiBold"/>
                <a:cs typeface="Montserrat SemiBold"/>
              </a:rPr>
              <a:t>Additional</a:t>
            </a:r>
            <a:r>
              <a:rPr sz="1850" b="1" spc="-4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" dirty="0">
                <a:solidFill>
                  <a:srgbClr val="3A5E85"/>
                </a:solidFill>
                <a:latin typeface="Montserrat SemiBold"/>
                <a:cs typeface="Montserrat SemiBold"/>
              </a:rPr>
              <a:t>Findings</a:t>
            </a:r>
            <a:endParaRPr sz="1850" dirty="0">
              <a:latin typeface="Montserrat SemiBold"/>
              <a:cs typeface="Montserrat SemiBold"/>
            </a:endParaRPr>
          </a:p>
          <a:p>
            <a:pPr marL="12700" marR="337820">
              <a:lnSpc>
                <a:spcPct val="116399"/>
              </a:lnSpc>
              <a:spcBef>
                <a:spcPts val="1195"/>
              </a:spcBef>
            </a:pPr>
            <a:r>
              <a:rPr spc="-80" dirty="0"/>
              <a:t>Churn</a:t>
            </a:r>
            <a:r>
              <a:rPr spc="-5" dirty="0"/>
              <a:t> </a:t>
            </a:r>
            <a:r>
              <a:rPr spc="-60" dirty="0"/>
              <a:t>typically</a:t>
            </a:r>
            <a:r>
              <a:rPr dirty="0"/>
              <a:t> </a:t>
            </a:r>
            <a:r>
              <a:rPr spc="-75" dirty="0"/>
              <a:t>occurs</a:t>
            </a:r>
            <a:r>
              <a:rPr dirty="0"/>
              <a:t> </a:t>
            </a:r>
            <a:r>
              <a:rPr spc="-65" dirty="0"/>
              <a:t>within</a:t>
            </a:r>
            <a:r>
              <a:rPr dirty="0"/>
              <a:t> </a:t>
            </a:r>
            <a:r>
              <a:rPr spc="-60" dirty="0"/>
              <a:t>45-</a:t>
            </a:r>
            <a:r>
              <a:rPr spc="-70" dirty="0"/>
              <a:t>60</a:t>
            </a:r>
            <a:r>
              <a:rPr dirty="0"/>
              <a:t> </a:t>
            </a:r>
            <a:r>
              <a:rPr spc="-80" dirty="0"/>
              <a:t>days</a:t>
            </a:r>
            <a:r>
              <a:rPr dirty="0"/>
              <a:t> </a:t>
            </a:r>
            <a:r>
              <a:rPr spc="-60" dirty="0"/>
              <a:t>after</a:t>
            </a:r>
            <a:r>
              <a:rPr dirty="0"/>
              <a:t> </a:t>
            </a:r>
            <a:r>
              <a:rPr spc="-65" dirty="0"/>
              <a:t>the</a:t>
            </a:r>
            <a:r>
              <a:rPr dirty="0"/>
              <a:t> </a:t>
            </a:r>
            <a:r>
              <a:rPr spc="-10" dirty="0"/>
              <a:t>first </a:t>
            </a:r>
            <a:r>
              <a:rPr spc="-75" dirty="0"/>
              <a:t>warning</a:t>
            </a:r>
            <a:r>
              <a:rPr spc="15" dirty="0"/>
              <a:t> </a:t>
            </a:r>
            <a:r>
              <a:rPr spc="-60" dirty="0"/>
              <a:t>signal</a:t>
            </a:r>
            <a:r>
              <a:rPr spc="15" dirty="0"/>
              <a:t> </a:t>
            </a:r>
            <a:r>
              <a:rPr spc="-10" dirty="0"/>
              <a:t>appears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2944101"/>
            <a:ext cx="192881" cy="1490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3733006"/>
            <a:ext cx="210818" cy="2108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4190206"/>
            <a:ext cx="171449" cy="1714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9599" y="4876006"/>
            <a:ext cx="214312" cy="1714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06462" y="4799806"/>
            <a:ext cx="458089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95" dirty="0">
                <a:solidFill>
                  <a:srgbClr val="333333"/>
                </a:solidFill>
                <a:latin typeface="Montserrat"/>
                <a:cs typeface="Montserrat"/>
              </a:rPr>
              <a:t>New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(&lt;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6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months)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payment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issues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are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40%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more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likely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450" spc="-75" dirty="0" smtClean="0">
                <a:solidFill>
                  <a:srgbClr val="374050"/>
                </a:solidFill>
                <a:latin typeface="Montserrat"/>
                <a:cs typeface="Montserrat"/>
              </a:rPr>
              <a:t>attrition</a:t>
            </a:r>
            <a:r>
              <a:rPr sz="1450" spc="-10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than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established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customers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48398" y="2171699"/>
            <a:ext cx="5364480" cy="2704307"/>
          </a:xfrm>
          <a:custGeom>
            <a:avLst/>
            <a:gdLst/>
            <a:ahLst/>
            <a:cxnLst/>
            <a:rect l="l" t="t" r="r" b="b"/>
            <a:pathLst>
              <a:path w="5334000" h="3124200">
                <a:moveTo>
                  <a:pt x="5262803" y="3124199"/>
                </a:moveTo>
                <a:lnTo>
                  <a:pt x="71196" y="3124199"/>
                </a:lnTo>
                <a:lnTo>
                  <a:pt x="66241" y="3123711"/>
                </a:lnTo>
                <a:lnTo>
                  <a:pt x="29705" y="3108577"/>
                </a:lnTo>
                <a:lnTo>
                  <a:pt x="3885" y="3072536"/>
                </a:lnTo>
                <a:lnTo>
                  <a:pt x="0" y="3053002"/>
                </a:lnTo>
                <a:lnTo>
                  <a:pt x="0" y="30479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262803" y="0"/>
                </a:lnTo>
                <a:lnTo>
                  <a:pt x="5304292" y="15621"/>
                </a:lnTo>
                <a:lnTo>
                  <a:pt x="5330112" y="51661"/>
                </a:lnTo>
                <a:lnTo>
                  <a:pt x="5333999" y="71196"/>
                </a:lnTo>
                <a:lnTo>
                  <a:pt x="5333999" y="3053002"/>
                </a:lnTo>
                <a:lnTo>
                  <a:pt x="5318376" y="3094493"/>
                </a:lnTo>
                <a:lnTo>
                  <a:pt x="5282337" y="3120313"/>
                </a:lnTo>
                <a:lnTo>
                  <a:pt x="5267757" y="3123711"/>
                </a:lnTo>
                <a:lnTo>
                  <a:pt x="5262803" y="31241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248399" y="5059362"/>
            <a:ext cx="5334000" cy="1416844"/>
            <a:chOff x="6248399" y="5524499"/>
            <a:chExt cx="5334000" cy="1409700"/>
          </a:xfrm>
        </p:grpSpPr>
        <p:sp>
          <p:nvSpPr>
            <p:cNvPr id="20" name="object 20"/>
            <p:cNvSpPr/>
            <p:nvPr/>
          </p:nvSpPr>
          <p:spPr>
            <a:xfrm>
              <a:off x="6267449" y="5524499"/>
              <a:ext cx="5314950" cy="1409700"/>
            </a:xfrm>
            <a:custGeom>
              <a:avLst/>
              <a:gdLst/>
              <a:ahLst/>
              <a:cxnLst/>
              <a:rect l="l" t="t" r="r" b="b"/>
              <a:pathLst>
                <a:path w="5314950" h="1409700">
                  <a:moveTo>
                    <a:pt x="5243752" y="1409699"/>
                  </a:moveTo>
                  <a:lnTo>
                    <a:pt x="53397" y="1409699"/>
                  </a:lnTo>
                  <a:lnTo>
                    <a:pt x="49680" y="1409210"/>
                  </a:lnTo>
                  <a:lnTo>
                    <a:pt x="14084" y="1383843"/>
                  </a:lnTo>
                  <a:lnTo>
                    <a:pt x="365" y="1343457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2" y="15621"/>
                  </a:lnTo>
                  <a:lnTo>
                    <a:pt x="5311061" y="51661"/>
                  </a:lnTo>
                  <a:lnTo>
                    <a:pt x="5314948" y="71196"/>
                  </a:lnTo>
                  <a:lnTo>
                    <a:pt x="5314948" y="1338503"/>
                  </a:lnTo>
                  <a:lnTo>
                    <a:pt x="5299326" y="1379994"/>
                  </a:lnTo>
                  <a:lnTo>
                    <a:pt x="5263286" y="1405813"/>
                  </a:lnTo>
                  <a:lnTo>
                    <a:pt x="5248707" y="1409210"/>
                  </a:lnTo>
                  <a:lnTo>
                    <a:pt x="5243752" y="1409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48399" y="5524777"/>
              <a:ext cx="70485" cy="1409700"/>
            </a:xfrm>
            <a:custGeom>
              <a:avLst/>
              <a:gdLst/>
              <a:ahLst/>
              <a:cxnLst/>
              <a:rect l="l" t="t" r="r" b="b"/>
              <a:pathLst>
                <a:path w="70485" h="1409700">
                  <a:moveTo>
                    <a:pt x="70449" y="1409144"/>
                  </a:moveTo>
                  <a:lnTo>
                    <a:pt x="33857" y="1396591"/>
                  </a:lnTo>
                  <a:lnTo>
                    <a:pt x="5800" y="1362382"/>
                  </a:lnTo>
                  <a:lnTo>
                    <a:pt x="0" y="13332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333222"/>
                  </a:lnTo>
                  <a:lnTo>
                    <a:pt x="44515" y="1375563"/>
                  </a:lnTo>
                  <a:lnTo>
                    <a:pt x="66287" y="1407488"/>
                  </a:lnTo>
                  <a:lnTo>
                    <a:pt x="70449" y="1409144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26199" y="5236121"/>
            <a:ext cx="126873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b="1" spc="-85" dirty="0">
                <a:solidFill>
                  <a:srgbClr val="1D40AF"/>
                </a:solidFill>
                <a:latin typeface="Montserrat SemiBold"/>
                <a:cs typeface="Montserrat SemiBold"/>
              </a:rPr>
              <a:t>Key</a:t>
            </a:r>
            <a:r>
              <a:rPr sz="1450" b="1" spc="-20" dirty="0">
                <a:solidFill>
                  <a:srgbClr val="1D40AF"/>
                </a:solidFill>
                <a:latin typeface="Montserrat SemiBold"/>
                <a:cs typeface="Montserrat SemiBold"/>
              </a:rPr>
              <a:t> </a:t>
            </a:r>
            <a:r>
              <a:rPr sz="1450" b="1" spc="-80" dirty="0">
                <a:solidFill>
                  <a:srgbClr val="1D40AF"/>
                </a:solidFill>
                <a:latin typeface="Montserrat SemiBold"/>
                <a:cs typeface="Montserrat SemiBold"/>
              </a:rPr>
              <a:t>Takeaway</a:t>
            </a:r>
            <a:endParaRPr sz="1450" dirty="0">
              <a:latin typeface="Montserrat SemiBold"/>
              <a:cs typeface="Montserrat Semi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6199" y="5485606"/>
            <a:ext cx="4996815" cy="796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6399"/>
              </a:lnSpc>
              <a:spcBef>
                <a:spcPts val="90"/>
              </a:spcBef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Early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intervention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is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critical.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Our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data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shows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that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proactive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engagement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within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2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weeks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of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detecting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warning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signals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can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reduce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lang="en-US" sz="1450" spc="-75" dirty="0" smtClean="0">
                <a:solidFill>
                  <a:srgbClr val="374050"/>
                </a:solidFill>
                <a:latin typeface="Montserrat"/>
                <a:cs typeface="Montserrat"/>
              </a:rPr>
              <a:t>attrition</a:t>
            </a:r>
            <a:r>
              <a:rPr sz="1450" spc="-15" dirty="0" smtClean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likelihood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by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up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65%.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6850056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689232" y="6627118"/>
            <a:ext cx="12109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244">
              <a:lnSpc>
                <a:spcPts val="1155"/>
              </a:lnSpc>
            </a:pPr>
            <a:fld id="{81D60167-4931-47E6-BA6A-407CBD079E47}" type="slidenum">
              <a:rPr sz="1150" spc="-50" smtClean="0">
                <a:solidFill>
                  <a:srgbClr val="4A5462"/>
                </a:solidFill>
                <a:latin typeface="Montserrat"/>
                <a:cs typeface="Montserrat"/>
              </a:rPr>
              <a:t>6</a:t>
            </a:fld>
            <a:endParaRPr sz="1150" dirty="0">
              <a:latin typeface="Montserrat"/>
              <a:cs typeface="Montserra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6899" y="6629876"/>
            <a:ext cx="8496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July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27,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2025</a:t>
            </a:r>
            <a:endParaRPr sz="1150" dirty="0">
              <a:latin typeface="Montserrat"/>
              <a:cs typeface="Montserra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029823" y="-794"/>
            <a:ext cx="1405255" cy="580749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2200" y="1980406"/>
            <a:ext cx="5440679" cy="29408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248398" y="1828006"/>
            <a:ext cx="4669536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500" b="1" spc="-114" dirty="0" smtClean="0">
                <a:solidFill>
                  <a:srgbClr val="374050"/>
                </a:solidFill>
                <a:latin typeface="Montserrat SemiBold"/>
                <a:cs typeface="Montserrat SemiBold"/>
              </a:rPr>
              <a:t>Attrition (Churn): Number of Active Users vs Inactive Users</a:t>
            </a:r>
            <a:endParaRPr sz="1500" dirty="0">
              <a:latin typeface="Montserrat SemiBold"/>
              <a:cs typeface="Montserrat Semi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51606"/>
            <a:ext cx="8525510" cy="9541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4" dirty="0"/>
              <a:t>Customer</a:t>
            </a:r>
            <a:r>
              <a:rPr spc="-75" dirty="0"/>
              <a:t> </a:t>
            </a:r>
            <a:r>
              <a:rPr lang="en-US" spc="-250" dirty="0" smtClean="0"/>
              <a:t>Attrition(Churn)</a:t>
            </a:r>
            <a:r>
              <a:rPr spc="-65" dirty="0" smtClean="0"/>
              <a:t> </a:t>
            </a:r>
            <a:r>
              <a:rPr spc="-210" dirty="0"/>
              <a:t>Prevention:</a:t>
            </a:r>
            <a:r>
              <a:rPr spc="-60" dirty="0"/>
              <a:t> </a:t>
            </a:r>
            <a:r>
              <a:rPr spc="-215" dirty="0"/>
              <a:t>Recommendations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685006"/>
            <a:ext cx="10972800" cy="819150"/>
            <a:chOff x="609599" y="1047749"/>
            <a:chExt cx="10972800" cy="819150"/>
          </a:xfrm>
        </p:grpSpPr>
        <p:sp>
          <p:nvSpPr>
            <p:cNvPr id="6" name="object 6"/>
            <p:cNvSpPr/>
            <p:nvPr/>
          </p:nvSpPr>
          <p:spPr>
            <a:xfrm>
              <a:off x="609599" y="1047749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727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81914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1047749"/>
              <a:ext cx="38100" cy="819150"/>
            </a:xfrm>
            <a:custGeom>
              <a:avLst/>
              <a:gdLst/>
              <a:ahLst/>
              <a:cxnLst/>
              <a:rect l="l" t="t" r="r" b="b"/>
              <a:pathLst>
                <a:path w="38100" h="819150">
                  <a:moveTo>
                    <a:pt x="380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1914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09599" y="5104606"/>
            <a:ext cx="10972800" cy="1295400"/>
          </a:xfrm>
          <a:custGeom>
            <a:avLst/>
            <a:gdLst/>
            <a:ahLst/>
            <a:cxnLst/>
            <a:rect l="l" t="t" r="r" b="b"/>
            <a:pathLst>
              <a:path w="10972800" h="1295400">
                <a:moveTo>
                  <a:pt x="10901602" y="1295399"/>
                </a:moveTo>
                <a:lnTo>
                  <a:pt x="71196" y="1295399"/>
                </a:lnTo>
                <a:lnTo>
                  <a:pt x="66241" y="1294911"/>
                </a:lnTo>
                <a:lnTo>
                  <a:pt x="29705" y="1279776"/>
                </a:lnTo>
                <a:lnTo>
                  <a:pt x="3885" y="1243736"/>
                </a:lnTo>
                <a:lnTo>
                  <a:pt x="0" y="1224203"/>
                </a:lnTo>
                <a:lnTo>
                  <a:pt x="0" y="1219199"/>
                </a:lnTo>
                <a:lnTo>
                  <a:pt x="0" y="71196"/>
                </a:lnTo>
                <a:lnTo>
                  <a:pt x="15621" y="29703"/>
                </a:lnTo>
                <a:lnTo>
                  <a:pt x="51661" y="3885"/>
                </a:lnTo>
                <a:lnTo>
                  <a:pt x="71196" y="0"/>
                </a:lnTo>
                <a:lnTo>
                  <a:pt x="10901602" y="0"/>
                </a:lnTo>
                <a:lnTo>
                  <a:pt x="10943091" y="15621"/>
                </a:lnTo>
                <a:lnTo>
                  <a:pt x="10968911" y="51660"/>
                </a:lnTo>
                <a:lnTo>
                  <a:pt x="10972798" y="71196"/>
                </a:lnTo>
                <a:lnTo>
                  <a:pt x="10972798" y="1224203"/>
                </a:lnTo>
                <a:lnTo>
                  <a:pt x="10957175" y="1265693"/>
                </a:lnTo>
                <a:lnTo>
                  <a:pt x="10921136" y="1291513"/>
                </a:lnTo>
                <a:lnTo>
                  <a:pt x="10906556" y="1294911"/>
                </a:lnTo>
                <a:lnTo>
                  <a:pt x="10901602" y="12953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7699" y="786340"/>
            <a:ext cx="1093470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0" marR="145415">
              <a:lnSpc>
                <a:spcPct val="116399"/>
              </a:lnSpc>
              <a:spcBef>
                <a:spcPts val="90"/>
              </a:spcBef>
            </a:pP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Our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analysis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identified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three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ontserrat"/>
                <a:cs typeface="Montserrat"/>
              </a:rPr>
              <a:t>key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strategies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significantly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reduce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customer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churn,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with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potential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ontserrat"/>
                <a:cs typeface="Montserrat"/>
              </a:rPr>
              <a:t>improve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retention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by</a:t>
            </a:r>
            <a:r>
              <a:rPr sz="14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74050"/>
                </a:solidFill>
                <a:latin typeface="Montserrat"/>
                <a:cs typeface="Montserrat"/>
              </a:rPr>
              <a:t>10-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15%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increase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customer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lifetime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value.</a:t>
            </a:r>
            <a:endParaRPr sz="1450" dirty="0">
              <a:latin typeface="Montserrat"/>
              <a:cs typeface="Montserra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1675606"/>
            <a:ext cx="3505200" cy="3453847"/>
            <a:chOff x="609599" y="2171699"/>
            <a:chExt cx="3505200" cy="4276725"/>
          </a:xfrm>
        </p:grpSpPr>
        <p:sp>
          <p:nvSpPr>
            <p:cNvPr id="11" name="object 11"/>
            <p:cNvSpPr/>
            <p:nvPr/>
          </p:nvSpPr>
          <p:spPr>
            <a:xfrm>
              <a:off x="628649" y="2171699"/>
              <a:ext cx="3486150" cy="4276725"/>
            </a:xfrm>
            <a:custGeom>
              <a:avLst/>
              <a:gdLst/>
              <a:ahLst/>
              <a:cxnLst/>
              <a:rect l="l" t="t" r="r" b="b"/>
              <a:pathLst>
                <a:path w="3486150" h="4276725">
                  <a:moveTo>
                    <a:pt x="3453102" y="4276724"/>
                  </a:moveTo>
                  <a:lnTo>
                    <a:pt x="16523" y="4276724"/>
                  </a:lnTo>
                  <a:lnTo>
                    <a:pt x="14093" y="4275757"/>
                  </a:lnTo>
                  <a:lnTo>
                    <a:pt x="0" y="4243676"/>
                  </a:lnTo>
                  <a:lnTo>
                    <a:pt x="0" y="42386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4243676"/>
                  </a:lnTo>
                  <a:lnTo>
                    <a:pt x="3457961" y="4275757"/>
                  </a:lnTo>
                  <a:lnTo>
                    <a:pt x="3453102" y="42767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2171699"/>
              <a:ext cx="38100" cy="4276725"/>
            </a:xfrm>
            <a:custGeom>
              <a:avLst/>
              <a:gdLst/>
              <a:ahLst/>
              <a:cxnLst/>
              <a:rect l="l" t="t" r="r" b="b"/>
              <a:pathLst>
                <a:path w="38100" h="4276725">
                  <a:moveTo>
                    <a:pt x="38099" y="4276724"/>
                  </a:moveTo>
                  <a:lnTo>
                    <a:pt x="2789" y="4253250"/>
                  </a:lnTo>
                  <a:lnTo>
                    <a:pt x="0" y="42386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42767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258" y="2346706"/>
              <a:ext cx="185279" cy="2095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85056" y="1744821"/>
            <a:ext cx="240728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14" dirty="0">
                <a:solidFill>
                  <a:srgbClr val="3A5E85"/>
                </a:solidFill>
                <a:latin typeface="Montserrat SemiBold"/>
                <a:cs typeface="Montserrat SemiBold"/>
              </a:rPr>
              <a:t>Early</a:t>
            </a:r>
            <a:r>
              <a:rPr sz="1850" b="1" spc="-25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5" dirty="0">
                <a:solidFill>
                  <a:srgbClr val="3A5E85"/>
                </a:solidFill>
                <a:latin typeface="Montserrat SemiBold"/>
                <a:cs typeface="Montserrat SemiBold"/>
              </a:rPr>
              <a:t>Warning</a:t>
            </a:r>
            <a:r>
              <a:rPr sz="1850" b="1" spc="-2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5" dirty="0">
                <a:solidFill>
                  <a:srgbClr val="3A5E85"/>
                </a:solidFill>
                <a:latin typeface="Montserrat SemiBold"/>
                <a:cs typeface="Montserrat SemiBold"/>
              </a:rPr>
              <a:t>System</a:t>
            </a:r>
            <a:endParaRPr sz="1850" dirty="0">
              <a:latin typeface="Montserrat SemiBold"/>
              <a:cs typeface="Montserrat SemiBol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8200" y="2148551"/>
            <a:ext cx="171449" cy="2213104"/>
            <a:chOff x="838200" y="2867024"/>
            <a:chExt cx="171449" cy="2213104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2867024"/>
              <a:ext cx="171449" cy="1714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3994279"/>
              <a:ext cx="171449" cy="1714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4908679"/>
              <a:ext cx="171449" cy="1714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92200" y="2056606"/>
            <a:ext cx="3079748" cy="10520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60"/>
              </a:spcBef>
            </a:pPr>
            <a:r>
              <a:rPr sz="1500" b="0" spc="-95" dirty="0">
                <a:solidFill>
                  <a:srgbClr val="333333"/>
                </a:solidFill>
                <a:latin typeface="Montserrat Medium"/>
                <a:cs typeface="Montserrat Medium"/>
              </a:rPr>
              <a:t>Transaction</a:t>
            </a:r>
            <a:r>
              <a:rPr sz="1500" b="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100" dirty="0">
                <a:solidFill>
                  <a:srgbClr val="333333"/>
                </a:solidFill>
                <a:latin typeface="Montserrat Medium"/>
                <a:cs typeface="Montserrat Medium"/>
              </a:rPr>
              <a:t>Threshold</a:t>
            </a:r>
            <a:r>
              <a:rPr sz="1500" b="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10" dirty="0">
                <a:solidFill>
                  <a:srgbClr val="333333"/>
                </a:solidFill>
                <a:latin typeface="Montserrat Medium"/>
                <a:cs typeface="Montserrat Medium"/>
              </a:rPr>
              <a:t>Alerts: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Flag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50%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drop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in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monthly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transactions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or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below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10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transactions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two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consecutive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months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2200" y="3199606"/>
            <a:ext cx="3060698" cy="79316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"/>
              </a:spcBef>
            </a:pPr>
            <a:r>
              <a:rPr sz="1500" b="0" spc="-90" dirty="0">
                <a:solidFill>
                  <a:srgbClr val="333333"/>
                </a:solidFill>
                <a:latin typeface="Montserrat Medium"/>
                <a:cs typeface="Montserrat Medium"/>
              </a:rPr>
              <a:t>Re-</a:t>
            </a:r>
            <a:r>
              <a:rPr sz="1500" b="0" spc="-114" dirty="0">
                <a:solidFill>
                  <a:srgbClr val="333333"/>
                </a:solidFill>
                <a:latin typeface="Montserrat Medium"/>
                <a:cs typeface="Montserrat Medium"/>
              </a:rPr>
              <a:t>engagement</a:t>
            </a:r>
            <a:r>
              <a:rPr sz="1500" b="0" spc="7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95" dirty="0">
                <a:solidFill>
                  <a:srgbClr val="333333"/>
                </a:solidFill>
                <a:latin typeface="Montserrat Medium"/>
                <a:cs typeface="Montserrat Medium"/>
              </a:rPr>
              <a:t>Campaigns: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Personalized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5" dirty="0">
                <a:solidFill>
                  <a:srgbClr val="333333"/>
                </a:solidFill>
                <a:latin typeface="Montserrat"/>
                <a:cs typeface="Montserrat"/>
              </a:rPr>
              <a:t>"We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miss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you!"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messages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transaction incentives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2200" y="4152106"/>
            <a:ext cx="3041648" cy="8001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65"/>
              </a:spcBef>
            </a:pPr>
            <a:r>
              <a:rPr sz="1500" b="0" spc="-95" dirty="0">
                <a:solidFill>
                  <a:srgbClr val="333333"/>
                </a:solidFill>
                <a:latin typeface="Montserrat Medium"/>
                <a:cs typeface="Montserrat Medium"/>
              </a:rPr>
              <a:t>User</a:t>
            </a:r>
            <a:r>
              <a:rPr sz="1500" b="0" spc="-5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85" dirty="0">
                <a:solidFill>
                  <a:srgbClr val="333333"/>
                </a:solidFill>
                <a:latin typeface="Montserrat Medium"/>
                <a:cs typeface="Montserrat Medium"/>
              </a:rPr>
              <a:t>Surveys:</a:t>
            </a:r>
            <a:r>
              <a:rPr sz="1500" b="0" spc="-15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Gather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feedback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on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reduced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activity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reasons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to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improve</a:t>
            </a:r>
            <a:r>
              <a:rPr sz="1450" spc="3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service</a:t>
            </a:r>
            <a:endParaRPr sz="1450" dirty="0">
              <a:latin typeface="Montserrat"/>
              <a:cs typeface="Montserra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43399" y="1675606"/>
            <a:ext cx="3505200" cy="3453847"/>
            <a:chOff x="4343399" y="2171699"/>
            <a:chExt cx="3505200" cy="4276725"/>
          </a:xfrm>
        </p:grpSpPr>
        <p:sp>
          <p:nvSpPr>
            <p:cNvPr id="23" name="object 23"/>
            <p:cNvSpPr/>
            <p:nvPr/>
          </p:nvSpPr>
          <p:spPr>
            <a:xfrm>
              <a:off x="4362449" y="2171699"/>
              <a:ext cx="3486150" cy="4276725"/>
            </a:xfrm>
            <a:custGeom>
              <a:avLst/>
              <a:gdLst/>
              <a:ahLst/>
              <a:cxnLst/>
              <a:rect l="l" t="t" r="r" b="b"/>
              <a:pathLst>
                <a:path w="3486150" h="4276725">
                  <a:moveTo>
                    <a:pt x="3453102" y="4276724"/>
                  </a:moveTo>
                  <a:lnTo>
                    <a:pt x="16523" y="4276724"/>
                  </a:lnTo>
                  <a:lnTo>
                    <a:pt x="14093" y="4275757"/>
                  </a:lnTo>
                  <a:lnTo>
                    <a:pt x="0" y="4243676"/>
                  </a:lnTo>
                  <a:lnTo>
                    <a:pt x="0" y="42386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4243676"/>
                  </a:lnTo>
                  <a:lnTo>
                    <a:pt x="3457961" y="4275757"/>
                  </a:lnTo>
                  <a:lnTo>
                    <a:pt x="3453102" y="42767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43399" y="2171699"/>
              <a:ext cx="38100" cy="4276725"/>
            </a:xfrm>
            <a:custGeom>
              <a:avLst/>
              <a:gdLst/>
              <a:ahLst/>
              <a:cxnLst/>
              <a:rect l="l" t="t" r="r" b="b"/>
              <a:pathLst>
                <a:path w="38100" h="4276725">
                  <a:moveTo>
                    <a:pt x="38099" y="4276724"/>
                  </a:moveTo>
                  <a:lnTo>
                    <a:pt x="2789" y="4253250"/>
                  </a:lnTo>
                  <a:lnTo>
                    <a:pt x="0" y="4238624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38099" y="42767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6041" y="2247899"/>
              <a:ext cx="253854" cy="20224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559299" y="1675606"/>
            <a:ext cx="3099753" cy="3310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7820">
              <a:lnSpc>
                <a:spcPct val="111500"/>
              </a:lnSpc>
              <a:spcBef>
                <a:spcPts val="95"/>
              </a:spcBef>
            </a:pPr>
            <a:r>
              <a:rPr sz="1850" b="1" spc="-110" dirty="0">
                <a:solidFill>
                  <a:srgbClr val="3A5E85"/>
                </a:solidFill>
                <a:latin typeface="Montserrat SemiBold"/>
                <a:cs typeface="Montserrat SemiBold"/>
              </a:rPr>
              <a:t>Financial</a:t>
            </a:r>
            <a:r>
              <a:rPr sz="1850" b="1" spc="-45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0" dirty="0">
                <a:solidFill>
                  <a:srgbClr val="3A5E85"/>
                </a:solidFill>
                <a:latin typeface="Montserrat SemiBold"/>
                <a:cs typeface="Montserrat SemiBold"/>
              </a:rPr>
              <a:t>Distress </a:t>
            </a:r>
            <a:r>
              <a:rPr sz="1850" b="1" spc="-10" dirty="0">
                <a:solidFill>
                  <a:srgbClr val="3A5E85"/>
                </a:solidFill>
                <a:latin typeface="Montserrat SemiBold"/>
                <a:cs typeface="Montserrat SemiBold"/>
              </a:rPr>
              <a:t>Support</a:t>
            </a:r>
            <a:endParaRPr sz="1850" dirty="0">
              <a:latin typeface="Montserrat SemiBold"/>
              <a:cs typeface="Montserrat SemiBold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72000" y="2072350"/>
            <a:ext cx="171450" cy="1943100"/>
            <a:chOff x="4572000" y="3181349"/>
            <a:chExt cx="171450" cy="194310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0" y="3181349"/>
              <a:ext cx="171449" cy="1714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2000" y="4067174"/>
              <a:ext cx="171449" cy="1714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0" y="4952999"/>
              <a:ext cx="171449" cy="1714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825998" y="1980406"/>
            <a:ext cx="3018157" cy="8001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65"/>
              </a:spcBef>
            </a:pPr>
            <a:r>
              <a:rPr sz="1500" b="0" spc="-100" dirty="0">
                <a:solidFill>
                  <a:srgbClr val="333333"/>
                </a:solidFill>
                <a:latin typeface="Montserrat Medium"/>
                <a:cs typeface="Montserrat Medium"/>
              </a:rPr>
              <a:t>Empathetic</a:t>
            </a:r>
            <a:r>
              <a:rPr sz="1500" b="0" spc="-5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45" dirty="0">
                <a:solidFill>
                  <a:srgbClr val="333333"/>
                </a:solidFill>
                <a:latin typeface="Montserrat Medium"/>
                <a:cs typeface="Montserrat Medium"/>
              </a:rPr>
              <a:t>Communication: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Replace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collection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calls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with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assistance-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focused</a:t>
            </a:r>
            <a:r>
              <a:rPr sz="1450" spc="10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messaging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25999" y="2866230"/>
            <a:ext cx="3018156" cy="8001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65"/>
              </a:spcBef>
            </a:pPr>
            <a:r>
              <a:rPr sz="1500" b="0" spc="-110" dirty="0">
                <a:solidFill>
                  <a:srgbClr val="333333"/>
                </a:solidFill>
                <a:latin typeface="Montserrat Medium"/>
                <a:cs typeface="Montserrat Medium"/>
              </a:rPr>
              <a:t>Recovery</a:t>
            </a:r>
            <a:r>
              <a:rPr sz="1500" b="0" spc="-5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105" dirty="0">
                <a:solidFill>
                  <a:srgbClr val="333333"/>
                </a:solidFill>
                <a:latin typeface="Montserrat Medium"/>
                <a:cs typeface="Montserrat Medium"/>
              </a:rPr>
              <a:t>Pathways:</a:t>
            </a:r>
            <a:r>
              <a:rPr sz="1500" b="0" spc="-15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Offer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debt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restructuring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options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grace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periods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struggling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25998" y="3752055"/>
            <a:ext cx="3105151" cy="8001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65"/>
              </a:spcBef>
            </a:pPr>
            <a:r>
              <a:rPr sz="1500" b="0" spc="-85" dirty="0">
                <a:solidFill>
                  <a:srgbClr val="333333"/>
                </a:solidFill>
                <a:latin typeface="Montserrat Medium"/>
                <a:cs typeface="Montserrat Medium"/>
              </a:rPr>
              <a:t>Financial</a:t>
            </a:r>
            <a:r>
              <a:rPr sz="150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95" dirty="0">
                <a:solidFill>
                  <a:srgbClr val="333333"/>
                </a:solidFill>
                <a:latin typeface="Montserrat Medium"/>
                <a:cs typeface="Montserrat Medium"/>
              </a:rPr>
              <a:t>Counseling:</a:t>
            </a:r>
            <a:r>
              <a:rPr sz="150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Connect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free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resources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for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improving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financial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health</a:t>
            </a:r>
            <a:endParaRPr sz="1450" dirty="0">
              <a:latin typeface="Montserrat"/>
              <a:cs typeface="Montserra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77199" y="1675606"/>
            <a:ext cx="3505199" cy="3453847"/>
            <a:chOff x="8077199" y="2171699"/>
            <a:chExt cx="3505199" cy="4276725"/>
          </a:xfrm>
        </p:grpSpPr>
        <p:sp>
          <p:nvSpPr>
            <p:cNvPr id="35" name="object 35"/>
            <p:cNvSpPr/>
            <p:nvPr/>
          </p:nvSpPr>
          <p:spPr>
            <a:xfrm>
              <a:off x="8096248" y="2171699"/>
              <a:ext cx="3486150" cy="4276725"/>
            </a:xfrm>
            <a:custGeom>
              <a:avLst/>
              <a:gdLst/>
              <a:ahLst/>
              <a:cxnLst/>
              <a:rect l="l" t="t" r="r" b="b"/>
              <a:pathLst>
                <a:path w="3486150" h="4276725">
                  <a:moveTo>
                    <a:pt x="3453102" y="4276724"/>
                  </a:moveTo>
                  <a:lnTo>
                    <a:pt x="16523" y="4276724"/>
                  </a:lnTo>
                  <a:lnTo>
                    <a:pt x="14093" y="4275757"/>
                  </a:lnTo>
                  <a:lnTo>
                    <a:pt x="0" y="4243676"/>
                  </a:lnTo>
                  <a:lnTo>
                    <a:pt x="0" y="42386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1" y="28187"/>
                  </a:lnTo>
                  <a:lnTo>
                    <a:pt x="3486149" y="33047"/>
                  </a:lnTo>
                  <a:lnTo>
                    <a:pt x="3486149" y="4243676"/>
                  </a:lnTo>
                  <a:lnTo>
                    <a:pt x="3457961" y="4275757"/>
                  </a:lnTo>
                  <a:lnTo>
                    <a:pt x="3453102" y="42767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77199" y="2171699"/>
              <a:ext cx="38100" cy="4276725"/>
            </a:xfrm>
            <a:custGeom>
              <a:avLst/>
              <a:gdLst/>
              <a:ahLst/>
              <a:cxnLst/>
              <a:rect l="l" t="t" r="r" b="b"/>
              <a:pathLst>
                <a:path w="38100" h="4276725">
                  <a:moveTo>
                    <a:pt x="38099" y="4276724"/>
                  </a:moveTo>
                  <a:lnTo>
                    <a:pt x="2789" y="4253250"/>
                  </a:lnTo>
                  <a:lnTo>
                    <a:pt x="0" y="42386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427672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5799" y="2247899"/>
              <a:ext cx="262255" cy="209550"/>
            </a:xfrm>
            <a:custGeom>
              <a:avLst/>
              <a:gdLst/>
              <a:ahLst/>
              <a:cxnLst/>
              <a:rect l="l" t="t" r="r" b="b"/>
              <a:pathLst>
                <a:path w="262254" h="209550">
                  <a:moveTo>
                    <a:pt x="63277" y="65484"/>
                  </a:moveTo>
                  <a:lnTo>
                    <a:pt x="54594" y="65484"/>
                  </a:lnTo>
                  <a:lnTo>
                    <a:pt x="50417" y="64653"/>
                  </a:lnTo>
                  <a:lnTo>
                    <a:pt x="26193" y="37084"/>
                  </a:lnTo>
                  <a:lnTo>
                    <a:pt x="26193" y="28400"/>
                  </a:lnTo>
                  <a:lnTo>
                    <a:pt x="54594" y="0"/>
                  </a:lnTo>
                  <a:lnTo>
                    <a:pt x="63277" y="0"/>
                  </a:lnTo>
                  <a:lnTo>
                    <a:pt x="91678" y="28400"/>
                  </a:lnTo>
                  <a:lnTo>
                    <a:pt x="91678" y="37084"/>
                  </a:lnTo>
                  <a:lnTo>
                    <a:pt x="63277" y="65484"/>
                  </a:lnTo>
                  <a:close/>
                </a:path>
                <a:path w="262254" h="209550">
                  <a:moveTo>
                    <a:pt x="213891" y="65484"/>
                  </a:moveTo>
                  <a:lnTo>
                    <a:pt x="205208" y="65484"/>
                  </a:lnTo>
                  <a:lnTo>
                    <a:pt x="201031" y="64653"/>
                  </a:lnTo>
                  <a:lnTo>
                    <a:pt x="176807" y="37084"/>
                  </a:lnTo>
                  <a:lnTo>
                    <a:pt x="176807" y="28400"/>
                  </a:lnTo>
                  <a:lnTo>
                    <a:pt x="205208" y="0"/>
                  </a:lnTo>
                  <a:lnTo>
                    <a:pt x="213891" y="0"/>
                  </a:lnTo>
                  <a:lnTo>
                    <a:pt x="242292" y="28400"/>
                  </a:lnTo>
                  <a:lnTo>
                    <a:pt x="242292" y="37084"/>
                  </a:lnTo>
                  <a:lnTo>
                    <a:pt x="213891" y="65484"/>
                  </a:lnTo>
                  <a:close/>
                </a:path>
                <a:path w="262254" h="209550">
                  <a:moveTo>
                    <a:pt x="136588" y="130887"/>
                  </a:moveTo>
                  <a:lnTo>
                    <a:pt x="125349" y="130887"/>
                  </a:lnTo>
                  <a:lnTo>
                    <a:pt x="120746" y="129971"/>
                  </a:lnTo>
                  <a:lnTo>
                    <a:pt x="92675" y="101900"/>
                  </a:lnTo>
                  <a:lnTo>
                    <a:pt x="91678" y="96888"/>
                  </a:lnTo>
                  <a:lnTo>
                    <a:pt x="91678" y="86467"/>
                  </a:lnTo>
                  <a:lnTo>
                    <a:pt x="92457" y="82551"/>
                  </a:lnTo>
                  <a:lnTo>
                    <a:pt x="92563" y="82014"/>
                  </a:lnTo>
                  <a:lnTo>
                    <a:pt x="92675" y="81455"/>
                  </a:lnTo>
                  <a:lnTo>
                    <a:pt x="120746" y="53384"/>
                  </a:lnTo>
                  <a:lnTo>
                    <a:pt x="125758" y="52387"/>
                  </a:lnTo>
                  <a:lnTo>
                    <a:pt x="136179" y="52387"/>
                  </a:lnTo>
                  <a:lnTo>
                    <a:pt x="169262" y="81455"/>
                  </a:lnTo>
                  <a:lnTo>
                    <a:pt x="170259" y="86467"/>
                  </a:lnTo>
                  <a:lnTo>
                    <a:pt x="170259" y="96888"/>
                  </a:lnTo>
                  <a:lnTo>
                    <a:pt x="141190" y="129971"/>
                  </a:lnTo>
                  <a:lnTo>
                    <a:pt x="136588" y="130887"/>
                  </a:lnTo>
                  <a:close/>
                </a:path>
                <a:path w="262254" h="209550">
                  <a:moveTo>
                    <a:pt x="96269" y="130887"/>
                  </a:moveTo>
                  <a:lnTo>
                    <a:pt x="3847" y="130887"/>
                  </a:lnTo>
                  <a:lnTo>
                    <a:pt x="0" y="127039"/>
                  </a:lnTo>
                  <a:lnTo>
                    <a:pt x="0" y="122251"/>
                  </a:lnTo>
                  <a:lnTo>
                    <a:pt x="3433" y="105257"/>
                  </a:lnTo>
                  <a:lnTo>
                    <a:pt x="12795" y="91376"/>
                  </a:lnTo>
                  <a:lnTo>
                    <a:pt x="26676" y="82014"/>
                  </a:lnTo>
                  <a:lnTo>
                    <a:pt x="43669" y="78581"/>
                  </a:lnTo>
                  <a:lnTo>
                    <a:pt x="67653" y="78581"/>
                  </a:lnTo>
                  <a:lnTo>
                    <a:pt x="73657" y="79972"/>
                  </a:lnTo>
                  <a:lnTo>
                    <a:pt x="76997" y="81455"/>
                  </a:lnTo>
                  <a:lnTo>
                    <a:pt x="79399" y="82551"/>
                  </a:lnTo>
                  <a:lnTo>
                    <a:pt x="78867" y="85498"/>
                  </a:lnTo>
                  <a:lnTo>
                    <a:pt x="78622" y="88567"/>
                  </a:lnTo>
                  <a:lnTo>
                    <a:pt x="78622" y="91678"/>
                  </a:lnTo>
                  <a:lnTo>
                    <a:pt x="79739" y="101900"/>
                  </a:lnTo>
                  <a:lnTo>
                    <a:pt x="79866" y="103060"/>
                  </a:lnTo>
                  <a:lnTo>
                    <a:pt x="83415" y="113579"/>
                  </a:lnTo>
                  <a:lnTo>
                    <a:pt x="88999" y="122970"/>
                  </a:lnTo>
                  <a:lnTo>
                    <a:pt x="96269" y="130887"/>
                  </a:lnTo>
                  <a:close/>
                </a:path>
                <a:path w="262254" h="209550">
                  <a:moveTo>
                    <a:pt x="258090" y="130887"/>
                  </a:moveTo>
                  <a:lnTo>
                    <a:pt x="165790" y="130887"/>
                  </a:lnTo>
                  <a:lnTo>
                    <a:pt x="172955" y="122970"/>
                  </a:lnTo>
                  <a:lnTo>
                    <a:pt x="178537" y="113579"/>
                  </a:lnTo>
                  <a:lnTo>
                    <a:pt x="182077" y="103060"/>
                  </a:lnTo>
                  <a:lnTo>
                    <a:pt x="183315" y="91678"/>
                  </a:lnTo>
                  <a:lnTo>
                    <a:pt x="183315" y="88567"/>
                  </a:lnTo>
                  <a:lnTo>
                    <a:pt x="183116" y="86467"/>
                  </a:lnTo>
                  <a:lnTo>
                    <a:pt x="183022" y="85498"/>
                  </a:lnTo>
                  <a:lnTo>
                    <a:pt x="182537" y="82551"/>
                  </a:lnTo>
                  <a:lnTo>
                    <a:pt x="188103" y="79972"/>
                  </a:lnTo>
                  <a:lnTo>
                    <a:pt x="194283" y="78581"/>
                  </a:lnTo>
                  <a:lnTo>
                    <a:pt x="218267" y="78581"/>
                  </a:lnTo>
                  <a:lnTo>
                    <a:pt x="235260" y="82014"/>
                  </a:lnTo>
                  <a:lnTo>
                    <a:pt x="249142" y="91376"/>
                  </a:lnTo>
                  <a:lnTo>
                    <a:pt x="258504" y="105257"/>
                  </a:lnTo>
                  <a:lnTo>
                    <a:pt x="261937" y="122251"/>
                  </a:lnTo>
                  <a:lnTo>
                    <a:pt x="261937" y="127039"/>
                  </a:lnTo>
                  <a:lnTo>
                    <a:pt x="258090" y="130887"/>
                  </a:lnTo>
                  <a:close/>
                </a:path>
                <a:path w="262254" h="209550">
                  <a:moveTo>
                    <a:pt x="204679" y="209550"/>
                  </a:moveTo>
                  <a:lnTo>
                    <a:pt x="57298" y="209550"/>
                  </a:lnTo>
                  <a:lnTo>
                    <a:pt x="52387" y="204638"/>
                  </a:lnTo>
                  <a:lnTo>
                    <a:pt x="52387" y="198622"/>
                  </a:lnTo>
                  <a:lnTo>
                    <a:pt x="56675" y="177389"/>
                  </a:lnTo>
                  <a:lnTo>
                    <a:pt x="68369" y="160047"/>
                  </a:lnTo>
                  <a:lnTo>
                    <a:pt x="85711" y="148354"/>
                  </a:lnTo>
                  <a:lnTo>
                    <a:pt x="106944" y="144065"/>
                  </a:lnTo>
                  <a:lnTo>
                    <a:pt x="154993" y="144065"/>
                  </a:lnTo>
                  <a:lnTo>
                    <a:pt x="176225" y="148354"/>
                  </a:lnTo>
                  <a:lnTo>
                    <a:pt x="193567" y="160047"/>
                  </a:lnTo>
                  <a:lnTo>
                    <a:pt x="205261" y="177389"/>
                  </a:lnTo>
                  <a:lnTo>
                    <a:pt x="209550" y="198622"/>
                  </a:lnTo>
                  <a:lnTo>
                    <a:pt x="209550" y="204638"/>
                  </a:lnTo>
                  <a:lnTo>
                    <a:pt x="204679" y="209550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631237" y="1675606"/>
            <a:ext cx="23044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45" dirty="0">
                <a:solidFill>
                  <a:srgbClr val="3A5E85"/>
                </a:solidFill>
                <a:latin typeface="Montserrat SemiBold"/>
                <a:cs typeface="Montserrat SemiBold"/>
              </a:rPr>
              <a:t>Value</a:t>
            </a:r>
            <a:r>
              <a:rPr sz="1850" b="1" spc="-3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5" dirty="0">
                <a:solidFill>
                  <a:srgbClr val="3A5E85"/>
                </a:solidFill>
                <a:latin typeface="Montserrat SemiBold"/>
                <a:cs typeface="Montserrat SemiBold"/>
              </a:rPr>
              <a:t>Reinforcement</a:t>
            </a:r>
            <a:endParaRPr sz="1850" dirty="0">
              <a:latin typeface="Montserrat SemiBold"/>
              <a:cs typeface="Montserrat SemiBold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05800" y="2072351"/>
            <a:ext cx="171450" cy="2200275"/>
            <a:chOff x="8305800" y="2867024"/>
            <a:chExt cx="171450" cy="2200275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5800" y="2867024"/>
              <a:ext cx="171449" cy="1714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5800" y="4010024"/>
              <a:ext cx="171449" cy="1714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05800" y="4895849"/>
              <a:ext cx="171449" cy="1714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559800" y="1980406"/>
            <a:ext cx="3022598" cy="79316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"/>
              </a:spcBef>
            </a:pPr>
            <a:r>
              <a:rPr sz="1500" b="0" spc="-90" dirty="0">
                <a:solidFill>
                  <a:srgbClr val="333333"/>
                </a:solidFill>
                <a:latin typeface="Montserrat Medium"/>
                <a:cs typeface="Montserrat Medium"/>
              </a:rPr>
              <a:t>Personalized</a:t>
            </a:r>
            <a:r>
              <a:rPr sz="1500" b="0" spc="-35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10" dirty="0">
                <a:solidFill>
                  <a:srgbClr val="333333"/>
                </a:solidFill>
                <a:latin typeface="Montserrat Medium"/>
                <a:cs typeface="Montserrat Medium"/>
              </a:rPr>
              <a:t>Summaries: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Highlight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financial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benefits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gained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(savings,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interest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earned,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etc.)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59800" y="3123406"/>
            <a:ext cx="3022598" cy="8001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65"/>
              </a:spcBef>
            </a:pPr>
            <a:r>
              <a:rPr sz="1500" b="0" spc="-120" dirty="0">
                <a:solidFill>
                  <a:srgbClr val="333333"/>
                </a:solidFill>
                <a:latin typeface="Montserrat Medium"/>
                <a:cs typeface="Montserrat Medium"/>
              </a:rPr>
              <a:t>Community</a:t>
            </a:r>
            <a:r>
              <a:rPr sz="1500" b="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105" dirty="0">
                <a:solidFill>
                  <a:srgbClr val="333333"/>
                </a:solidFill>
                <a:latin typeface="Montserrat Medium"/>
                <a:cs typeface="Montserrat Medium"/>
              </a:rPr>
              <a:t>Forums:</a:t>
            </a:r>
            <a:r>
              <a:rPr sz="1500" b="0" spc="-5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Create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spaces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share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financial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tips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success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stories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59800" y="4009231"/>
            <a:ext cx="2870200" cy="8001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65"/>
              </a:spcBef>
            </a:pPr>
            <a:r>
              <a:rPr sz="1500" b="0" spc="-100" dirty="0">
                <a:solidFill>
                  <a:srgbClr val="333333"/>
                </a:solidFill>
                <a:latin typeface="Montserrat Medium"/>
                <a:cs typeface="Montserrat Medium"/>
              </a:rPr>
              <a:t>Loyalty</a:t>
            </a:r>
            <a:r>
              <a:rPr sz="1500" b="0" spc="-3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500" b="0" spc="-105" dirty="0">
                <a:solidFill>
                  <a:srgbClr val="333333"/>
                </a:solidFill>
                <a:latin typeface="Montserrat Medium"/>
                <a:cs typeface="Montserrat Medium"/>
              </a:rPr>
              <a:t>Programs:</a:t>
            </a:r>
            <a:r>
              <a:rPr sz="1500" b="0" spc="-3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Reward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long-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term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users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enhanced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service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features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or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reduced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fees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7399" y="5272252"/>
            <a:ext cx="17005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10" dirty="0">
                <a:solidFill>
                  <a:srgbClr val="1F2937"/>
                </a:solidFill>
                <a:latin typeface="Montserrat SemiBold"/>
                <a:cs typeface="Montserrat SemiBold"/>
              </a:rPr>
              <a:t>Expected</a:t>
            </a:r>
            <a:r>
              <a:rPr sz="1650" b="1" spc="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650" b="1" spc="-85" dirty="0">
                <a:solidFill>
                  <a:srgbClr val="1F2937"/>
                </a:solidFill>
                <a:latin typeface="Montserrat SemiBold"/>
                <a:cs typeface="Montserrat SemiBold"/>
              </a:rPr>
              <a:t>Impact</a:t>
            </a:r>
            <a:endParaRPr sz="1650" dirty="0">
              <a:latin typeface="Montserrat SemiBold"/>
              <a:cs typeface="Montserrat Semi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9800" y="5602194"/>
            <a:ext cx="1174115" cy="601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400" b="1" spc="-100" dirty="0">
                <a:solidFill>
                  <a:srgbClr val="1C4ED8"/>
                </a:solidFill>
                <a:latin typeface="Montserrat"/>
                <a:cs typeface="Montserrat"/>
              </a:rPr>
              <a:t>10-</a:t>
            </a:r>
            <a:r>
              <a:rPr sz="2400" b="1" spc="-25" dirty="0">
                <a:solidFill>
                  <a:srgbClr val="1C4ED8"/>
                </a:solidFill>
                <a:latin typeface="Montserrat"/>
                <a:cs typeface="Montserrat"/>
              </a:rPr>
              <a:t>15%</a:t>
            </a:r>
            <a:endParaRPr sz="2400" dirty="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150" spc="-80" dirty="0">
                <a:solidFill>
                  <a:srgbClr val="4A5462"/>
                </a:solidFill>
                <a:latin typeface="Montserrat"/>
                <a:cs typeface="Montserrat"/>
              </a:rPr>
              <a:t>A</a:t>
            </a:r>
            <a:r>
              <a:rPr lang="en-US" sz="1150" spc="-80" dirty="0" smtClean="0">
                <a:solidFill>
                  <a:srgbClr val="4A5462"/>
                </a:solidFill>
                <a:latin typeface="Montserrat"/>
                <a:cs typeface="Montserrat"/>
              </a:rPr>
              <a:t>ttrition</a:t>
            </a:r>
            <a:r>
              <a:rPr sz="1150" spc="10" dirty="0" smtClean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Reduction</a:t>
            </a:r>
            <a:endParaRPr sz="1150" dirty="0">
              <a:latin typeface="Montserrat"/>
              <a:cs typeface="Montserra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34221" y="5602194"/>
            <a:ext cx="1477010" cy="601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400" b="1" spc="-25" dirty="0">
                <a:solidFill>
                  <a:srgbClr val="047857"/>
                </a:solidFill>
                <a:latin typeface="Montserrat"/>
                <a:cs typeface="Montserrat"/>
              </a:rPr>
              <a:t>20%</a:t>
            </a:r>
            <a:endParaRPr sz="240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Re-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engagement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Rate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31211" y="5583151"/>
            <a:ext cx="1590675" cy="601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400" b="1" spc="-25" dirty="0">
                <a:solidFill>
                  <a:srgbClr val="6D28D9"/>
                </a:solidFill>
                <a:latin typeface="Montserrat"/>
                <a:cs typeface="Montserrat"/>
              </a:rPr>
              <a:t>25%</a:t>
            </a:r>
            <a:endParaRPr sz="240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Default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Rate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Montserrat"/>
                <a:cs typeface="Montserrat"/>
              </a:rPr>
              <a:t>Reduction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642053" y="5583151"/>
            <a:ext cx="610235" cy="601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400" b="1" spc="-40" dirty="0">
                <a:solidFill>
                  <a:srgbClr val="333333"/>
                </a:solidFill>
                <a:latin typeface="Montserrat"/>
                <a:cs typeface="Montserrat"/>
              </a:rPr>
              <a:t>3.2x</a:t>
            </a:r>
            <a:endParaRPr sz="240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solidFill>
                  <a:srgbClr val="4A5462"/>
                </a:solidFill>
                <a:latin typeface="Montserrat"/>
                <a:cs typeface="Montserrat"/>
              </a:rPr>
              <a:t>ROI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6802431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10689232" y="6400006"/>
            <a:ext cx="12109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1530">
              <a:lnSpc>
                <a:spcPts val="1155"/>
              </a:lnSpc>
            </a:pPr>
            <a:fld id="{81D60167-4931-47E6-BA6A-407CBD079E47}" type="slidenum">
              <a:rPr sz="1150" spc="-50" smtClean="0">
                <a:solidFill>
                  <a:srgbClr val="4A5462"/>
                </a:solidFill>
              </a:rPr>
              <a:t>7</a:t>
            </a:fld>
            <a:endParaRPr sz="1150" dirty="0"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596899" y="6500286"/>
            <a:ext cx="849630" cy="1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60" dirty="0"/>
              <a:t>July</a:t>
            </a:r>
            <a:r>
              <a:rPr spc="-10" dirty="0"/>
              <a:t> </a:t>
            </a:r>
            <a:r>
              <a:rPr spc="-75" dirty="0"/>
              <a:t>27,</a:t>
            </a:r>
            <a:r>
              <a:rPr spc="-10" dirty="0"/>
              <a:t> </a:t>
            </a:r>
            <a:r>
              <a:rPr spc="-45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63012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79"/>
          <a:stretch/>
        </p:blipFill>
        <p:spPr>
          <a:xfrm>
            <a:off x="0" y="61410"/>
            <a:ext cx="12184175" cy="67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40" dirty="0"/>
              <a:t>Expected</a:t>
            </a:r>
            <a:r>
              <a:rPr spc="-70" dirty="0"/>
              <a:t> </a:t>
            </a:r>
            <a:r>
              <a:rPr spc="-240" dirty="0"/>
              <a:t>ROI</a:t>
            </a:r>
            <a:r>
              <a:rPr spc="-60" dirty="0"/>
              <a:t> </a:t>
            </a:r>
            <a:r>
              <a:rPr spc="-260" dirty="0"/>
              <a:t>&amp;</a:t>
            </a:r>
            <a:r>
              <a:rPr spc="-60" dirty="0"/>
              <a:t> </a:t>
            </a:r>
            <a:r>
              <a:rPr spc="-215" dirty="0"/>
              <a:t>Business</a:t>
            </a:r>
            <a:r>
              <a:rPr spc="-60" dirty="0"/>
              <a:t> </a:t>
            </a:r>
            <a:r>
              <a:rPr spc="-175" dirty="0"/>
              <a:t>Impact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1047750"/>
            <a:ext cx="10972800" cy="819150"/>
            <a:chOff x="609599" y="1047750"/>
            <a:chExt cx="10972800" cy="819150"/>
          </a:xfrm>
        </p:grpSpPr>
        <p:sp>
          <p:nvSpPr>
            <p:cNvPr id="6" name="object 6"/>
            <p:cNvSpPr/>
            <p:nvPr/>
          </p:nvSpPr>
          <p:spPr>
            <a:xfrm>
              <a:off x="609599" y="1047750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727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81914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1047750"/>
              <a:ext cx="38100" cy="819150"/>
            </a:xfrm>
            <a:custGeom>
              <a:avLst/>
              <a:gdLst/>
              <a:ahLst/>
              <a:cxnLst/>
              <a:rect l="l" t="t" r="r" b="b"/>
              <a:pathLst>
                <a:path w="38100" h="819150">
                  <a:moveTo>
                    <a:pt x="380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1914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7699" y="1149083"/>
            <a:ext cx="1093470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0" marR="1000760">
              <a:lnSpc>
                <a:spcPct val="116399"/>
              </a:lnSpc>
              <a:spcBef>
                <a:spcPts val="90"/>
              </a:spcBef>
            </a:pP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Implementing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our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recommendations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74050"/>
                </a:solidFill>
                <a:latin typeface="Montserrat"/>
                <a:cs typeface="Montserrat"/>
              </a:rPr>
              <a:t>is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projected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deliver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significant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returns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through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reduced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defaults, </a:t>
            </a: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improved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customer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retention,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increased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lifetime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ontserrat"/>
                <a:cs typeface="Montserrat"/>
              </a:rPr>
              <a:t>value.</a:t>
            </a:r>
            <a:endParaRPr sz="1450" dirty="0">
              <a:latin typeface="Montserrat"/>
              <a:cs typeface="Montserra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99" y="2056606"/>
            <a:ext cx="3618234" cy="1524000"/>
            <a:chOff x="609599" y="2095499"/>
            <a:chExt cx="3505200" cy="1524000"/>
          </a:xfrm>
        </p:grpSpPr>
        <p:sp>
          <p:nvSpPr>
            <p:cNvPr id="10" name="object 10"/>
            <p:cNvSpPr/>
            <p:nvPr/>
          </p:nvSpPr>
          <p:spPr>
            <a:xfrm>
              <a:off x="628649" y="2095499"/>
              <a:ext cx="3486150" cy="1524000"/>
            </a:xfrm>
            <a:custGeom>
              <a:avLst/>
              <a:gdLst/>
              <a:ahLst/>
              <a:cxnLst/>
              <a:rect l="l" t="t" r="r" b="b"/>
              <a:pathLst>
                <a:path w="3486150" h="1524000">
                  <a:moveTo>
                    <a:pt x="3453102" y="1523999"/>
                  </a:moveTo>
                  <a:lnTo>
                    <a:pt x="16523" y="1523999"/>
                  </a:lnTo>
                  <a:lnTo>
                    <a:pt x="14093" y="1523032"/>
                  </a:lnTo>
                  <a:lnTo>
                    <a:pt x="0" y="1490952"/>
                  </a:lnTo>
                  <a:lnTo>
                    <a:pt x="0" y="1485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1490952"/>
                  </a:lnTo>
                  <a:lnTo>
                    <a:pt x="3457961" y="1523032"/>
                  </a:lnTo>
                  <a:lnTo>
                    <a:pt x="3453102" y="152399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2095500"/>
              <a:ext cx="38100" cy="1524000"/>
            </a:xfrm>
            <a:custGeom>
              <a:avLst/>
              <a:gdLst/>
              <a:ahLst/>
              <a:cxnLst/>
              <a:rect l="l" t="t" r="r" b="b"/>
              <a:pathLst>
                <a:path w="38100" h="1524000">
                  <a:moveTo>
                    <a:pt x="38099" y="1523999"/>
                  </a:moveTo>
                  <a:lnTo>
                    <a:pt x="2789" y="1500525"/>
                  </a:lnTo>
                  <a:lnTo>
                    <a:pt x="0" y="14858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52399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319337"/>
              <a:ext cx="228600" cy="20002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68399" y="2217629"/>
            <a:ext cx="18230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25" dirty="0">
                <a:solidFill>
                  <a:srgbClr val="1D40AF"/>
                </a:solidFill>
                <a:latin typeface="Montserrat SemiBold"/>
                <a:cs typeface="Montserrat SemiBold"/>
              </a:rPr>
              <a:t>Default</a:t>
            </a:r>
            <a:r>
              <a:rPr sz="1700" b="1" spc="-10" dirty="0">
                <a:solidFill>
                  <a:srgbClr val="1D40AF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4" dirty="0">
                <a:solidFill>
                  <a:srgbClr val="1D40AF"/>
                </a:solidFill>
                <a:latin typeface="Montserrat SemiBold"/>
                <a:cs typeface="Montserrat SemiBold"/>
              </a:rPr>
              <a:t>Reduction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500" y="2538669"/>
            <a:ext cx="1026794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95" dirty="0">
                <a:solidFill>
                  <a:srgbClr val="1D3A8A"/>
                </a:solidFill>
                <a:latin typeface="Montserrat"/>
                <a:cs typeface="Montserrat"/>
              </a:rPr>
              <a:t>15-</a:t>
            </a:r>
            <a:r>
              <a:rPr sz="2400" b="1" spc="-85" dirty="0">
                <a:solidFill>
                  <a:srgbClr val="1D3A8A"/>
                </a:solidFill>
                <a:latin typeface="Montserrat"/>
                <a:cs typeface="Montserrat"/>
              </a:rPr>
              <a:t>20%</a:t>
            </a:r>
            <a:endParaRPr sz="240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500" y="2978207"/>
            <a:ext cx="328929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200" spc="-70" dirty="0">
                <a:solidFill>
                  <a:srgbClr val="4A5462"/>
                </a:solidFill>
                <a:latin typeface="Montserrat"/>
                <a:cs typeface="Montserrat"/>
              </a:rPr>
              <a:t>Projected</a:t>
            </a:r>
            <a:r>
              <a:rPr sz="12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00" spc="-70" dirty="0">
                <a:solidFill>
                  <a:srgbClr val="4A5462"/>
                </a:solidFill>
                <a:latin typeface="Montserrat"/>
                <a:cs typeface="Montserrat"/>
              </a:rPr>
              <a:t>decrease</a:t>
            </a:r>
            <a:r>
              <a:rPr sz="12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00" spc="-65" dirty="0">
                <a:solidFill>
                  <a:srgbClr val="4A5462"/>
                </a:solidFill>
                <a:latin typeface="Montserrat"/>
                <a:cs typeface="Montserrat"/>
              </a:rPr>
              <a:t>in</a:t>
            </a:r>
            <a:r>
              <a:rPr sz="12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00" spc="-70" dirty="0">
                <a:solidFill>
                  <a:srgbClr val="4A5462"/>
                </a:solidFill>
                <a:latin typeface="Montserrat"/>
                <a:cs typeface="Montserrat"/>
              </a:rPr>
              <a:t>loan</a:t>
            </a:r>
            <a:r>
              <a:rPr sz="12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00" spc="-60" dirty="0">
                <a:solidFill>
                  <a:srgbClr val="4A5462"/>
                </a:solidFill>
                <a:latin typeface="Montserrat"/>
                <a:cs typeface="Montserrat"/>
              </a:rPr>
              <a:t>defaults</a:t>
            </a:r>
            <a:r>
              <a:rPr sz="12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4A5462"/>
                </a:solidFill>
                <a:latin typeface="Montserrat"/>
                <a:cs typeface="Montserrat"/>
              </a:rPr>
              <a:t>from</a:t>
            </a:r>
            <a:r>
              <a:rPr sz="12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Montserrat"/>
                <a:cs typeface="Montserrat"/>
              </a:rPr>
              <a:t>high- </a:t>
            </a:r>
            <a:r>
              <a:rPr sz="1200" spc="-55" dirty="0">
                <a:solidFill>
                  <a:srgbClr val="4A5462"/>
                </a:solidFill>
                <a:latin typeface="Montserrat"/>
                <a:cs typeface="Montserrat"/>
              </a:rPr>
              <a:t>risk</a:t>
            </a:r>
            <a:r>
              <a:rPr sz="120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Montserrat"/>
                <a:cs typeface="Montserrat"/>
              </a:rPr>
              <a:t>segments</a:t>
            </a:r>
            <a:endParaRPr sz="1200" dirty="0">
              <a:latin typeface="Montserrat"/>
              <a:cs typeface="Montserra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43399" y="2056606"/>
            <a:ext cx="3505200" cy="1524000"/>
            <a:chOff x="4343399" y="2095499"/>
            <a:chExt cx="3505200" cy="1524000"/>
          </a:xfrm>
        </p:grpSpPr>
        <p:sp>
          <p:nvSpPr>
            <p:cNvPr id="17" name="object 17"/>
            <p:cNvSpPr/>
            <p:nvPr/>
          </p:nvSpPr>
          <p:spPr>
            <a:xfrm>
              <a:off x="4362449" y="2095499"/>
              <a:ext cx="3486150" cy="1524000"/>
            </a:xfrm>
            <a:custGeom>
              <a:avLst/>
              <a:gdLst/>
              <a:ahLst/>
              <a:cxnLst/>
              <a:rect l="l" t="t" r="r" b="b"/>
              <a:pathLst>
                <a:path w="3486150" h="1524000">
                  <a:moveTo>
                    <a:pt x="3453102" y="1523999"/>
                  </a:moveTo>
                  <a:lnTo>
                    <a:pt x="16523" y="1523999"/>
                  </a:lnTo>
                  <a:lnTo>
                    <a:pt x="14093" y="1523032"/>
                  </a:lnTo>
                  <a:lnTo>
                    <a:pt x="0" y="1490952"/>
                  </a:lnTo>
                  <a:lnTo>
                    <a:pt x="0" y="1485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1490952"/>
                  </a:lnTo>
                  <a:lnTo>
                    <a:pt x="3457961" y="1523032"/>
                  </a:lnTo>
                  <a:lnTo>
                    <a:pt x="3453102" y="152399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99" y="2095500"/>
              <a:ext cx="38100" cy="1524000"/>
            </a:xfrm>
            <a:custGeom>
              <a:avLst/>
              <a:gdLst/>
              <a:ahLst/>
              <a:cxnLst/>
              <a:rect l="l" t="t" r="r" b="b"/>
              <a:pathLst>
                <a:path w="38100" h="1524000">
                  <a:moveTo>
                    <a:pt x="38099" y="1523999"/>
                  </a:moveTo>
                  <a:lnTo>
                    <a:pt x="2789" y="1500525"/>
                  </a:lnTo>
                  <a:lnTo>
                    <a:pt x="0" y="148589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38099" y="152399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1999" y="23050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03765" y="114299"/>
                  </a:moveTo>
                  <a:lnTo>
                    <a:pt x="96259" y="114299"/>
                  </a:lnTo>
                  <a:lnTo>
                    <a:pt x="92543" y="113933"/>
                  </a:lnTo>
                  <a:lnTo>
                    <a:pt x="56947" y="94907"/>
                  </a:lnTo>
                  <a:lnTo>
                    <a:pt x="42862" y="60902"/>
                  </a:lnTo>
                  <a:lnTo>
                    <a:pt x="42862" y="53397"/>
                  </a:lnTo>
                  <a:lnTo>
                    <a:pt x="62254" y="14085"/>
                  </a:lnTo>
                  <a:lnTo>
                    <a:pt x="96259" y="0"/>
                  </a:lnTo>
                  <a:lnTo>
                    <a:pt x="103765" y="0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60902"/>
                  </a:lnTo>
                  <a:lnTo>
                    <a:pt x="137770" y="100214"/>
                  </a:lnTo>
                  <a:lnTo>
                    <a:pt x="103765" y="114299"/>
                  </a:lnTo>
                  <a:close/>
                </a:path>
                <a:path w="285750" h="228600">
                  <a:moveTo>
                    <a:pt x="246459" y="89296"/>
                  </a:moveTo>
                  <a:lnTo>
                    <a:pt x="225028" y="89296"/>
                  </a:lnTo>
                  <a:lnTo>
                    <a:pt x="225028" y="54783"/>
                  </a:lnTo>
                  <a:lnTo>
                    <a:pt x="229805" y="50006"/>
                  </a:lnTo>
                  <a:lnTo>
                    <a:pt x="241681" y="50006"/>
                  </a:lnTo>
                  <a:lnTo>
                    <a:pt x="246459" y="54783"/>
                  </a:lnTo>
                  <a:lnTo>
                    <a:pt x="246459" y="89296"/>
                  </a:lnTo>
                  <a:close/>
                </a:path>
                <a:path w="285750" h="228600">
                  <a:moveTo>
                    <a:pt x="280972" y="110728"/>
                  </a:moveTo>
                  <a:lnTo>
                    <a:pt x="190514" y="110728"/>
                  </a:lnTo>
                  <a:lnTo>
                    <a:pt x="185737" y="105950"/>
                  </a:lnTo>
                  <a:lnTo>
                    <a:pt x="185737" y="94074"/>
                  </a:lnTo>
                  <a:lnTo>
                    <a:pt x="190514" y="89296"/>
                  </a:lnTo>
                  <a:lnTo>
                    <a:pt x="280972" y="89296"/>
                  </a:lnTo>
                  <a:lnTo>
                    <a:pt x="285750" y="94074"/>
                  </a:lnTo>
                  <a:lnTo>
                    <a:pt x="285750" y="105950"/>
                  </a:lnTo>
                  <a:lnTo>
                    <a:pt x="280972" y="110728"/>
                  </a:lnTo>
                  <a:close/>
                </a:path>
                <a:path w="285750" h="228600">
                  <a:moveTo>
                    <a:pt x="241681" y="150018"/>
                  </a:moveTo>
                  <a:lnTo>
                    <a:pt x="229805" y="150018"/>
                  </a:lnTo>
                  <a:lnTo>
                    <a:pt x="225028" y="145241"/>
                  </a:lnTo>
                  <a:lnTo>
                    <a:pt x="225028" y="110728"/>
                  </a:lnTo>
                  <a:lnTo>
                    <a:pt x="246459" y="110728"/>
                  </a:lnTo>
                  <a:lnTo>
                    <a:pt x="246459" y="145241"/>
                  </a:lnTo>
                  <a:lnTo>
                    <a:pt x="241681" y="150018"/>
                  </a:lnTo>
                  <a:close/>
                </a:path>
                <a:path w="285750" h="228600">
                  <a:moveTo>
                    <a:pt x="194086" y="228600"/>
                  </a:moveTo>
                  <a:lnTo>
                    <a:pt x="5938" y="228600"/>
                  </a:lnTo>
                  <a:lnTo>
                    <a:pt x="0" y="222661"/>
                  </a:lnTo>
                  <a:lnTo>
                    <a:pt x="0" y="215339"/>
                  </a:lnTo>
                  <a:lnTo>
                    <a:pt x="6254" y="184347"/>
                  </a:lnTo>
                  <a:lnTo>
                    <a:pt x="23312" y="159043"/>
                  </a:lnTo>
                  <a:lnTo>
                    <a:pt x="48615" y="141985"/>
                  </a:lnTo>
                  <a:lnTo>
                    <a:pt x="79608" y="135731"/>
                  </a:lnTo>
                  <a:lnTo>
                    <a:pt x="120416" y="135731"/>
                  </a:lnTo>
                  <a:lnTo>
                    <a:pt x="151409" y="141985"/>
                  </a:lnTo>
                  <a:lnTo>
                    <a:pt x="176712" y="159043"/>
                  </a:lnTo>
                  <a:lnTo>
                    <a:pt x="193770" y="184347"/>
                  </a:lnTo>
                  <a:lnTo>
                    <a:pt x="200025" y="215339"/>
                  </a:lnTo>
                  <a:lnTo>
                    <a:pt x="200025" y="222661"/>
                  </a:lnTo>
                  <a:lnTo>
                    <a:pt x="194086" y="228600"/>
                  </a:lnTo>
                  <a:close/>
                </a:path>
              </a:pathLst>
            </a:custGeom>
            <a:solidFill>
              <a:srgbClr val="055E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59349" y="2217629"/>
            <a:ext cx="18796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25" dirty="0">
                <a:solidFill>
                  <a:srgbClr val="055E45"/>
                </a:solidFill>
                <a:latin typeface="Montserrat SemiBold"/>
                <a:cs typeface="Montserrat SemiBold"/>
              </a:rPr>
              <a:t>Retention</a:t>
            </a:r>
            <a:r>
              <a:rPr sz="1700" b="1" spc="-55" dirty="0">
                <a:solidFill>
                  <a:srgbClr val="055E45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055E45"/>
                </a:solidFill>
                <a:latin typeface="Montserrat SemiBold"/>
                <a:cs typeface="Montserrat SemiBold"/>
              </a:rPr>
              <a:t>Increase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9300" y="2538669"/>
            <a:ext cx="11557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0" dirty="0">
                <a:solidFill>
                  <a:srgbClr val="054E3B"/>
                </a:solidFill>
                <a:latin typeface="Montserrat"/>
                <a:cs typeface="Montserrat"/>
              </a:rPr>
              <a:t>10-</a:t>
            </a:r>
            <a:r>
              <a:rPr sz="2400" b="1" spc="-80" dirty="0">
                <a:solidFill>
                  <a:srgbClr val="054E3B"/>
                </a:solidFill>
                <a:latin typeface="Montserrat"/>
                <a:cs typeface="Montserrat"/>
              </a:rPr>
              <a:t>15%</a:t>
            </a:r>
            <a:endParaRPr sz="2400" dirty="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9300" y="2978207"/>
            <a:ext cx="30962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Expected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improvement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in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customer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Montserrat"/>
                <a:cs typeface="Montserrat"/>
              </a:rPr>
              <a:t>retention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rates</a:t>
            </a:r>
            <a:endParaRPr sz="1150" dirty="0">
              <a:latin typeface="Montserrat"/>
              <a:cs typeface="Montserra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77199" y="2056606"/>
            <a:ext cx="3505200" cy="1524000"/>
            <a:chOff x="8077199" y="2095499"/>
            <a:chExt cx="3505200" cy="1524000"/>
          </a:xfrm>
        </p:grpSpPr>
        <p:sp>
          <p:nvSpPr>
            <p:cNvPr id="24" name="object 24"/>
            <p:cNvSpPr/>
            <p:nvPr/>
          </p:nvSpPr>
          <p:spPr>
            <a:xfrm>
              <a:off x="8096248" y="2095499"/>
              <a:ext cx="3486150" cy="1524000"/>
            </a:xfrm>
            <a:custGeom>
              <a:avLst/>
              <a:gdLst/>
              <a:ahLst/>
              <a:cxnLst/>
              <a:rect l="l" t="t" r="r" b="b"/>
              <a:pathLst>
                <a:path w="3486150" h="1524000">
                  <a:moveTo>
                    <a:pt x="3453102" y="1523999"/>
                  </a:moveTo>
                  <a:lnTo>
                    <a:pt x="16523" y="1523999"/>
                  </a:lnTo>
                  <a:lnTo>
                    <a:pt x="14093" y="1523032"/>
                  </a:lnTo>
                  <a:lnTo>
                    <a:pt x="0" y="1490952"/>
                  </a:lnTo>
                  <a:lnTo>
                    <a:pt x="0" y="1485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1" y="28187"/>
                  </a:lnTo>
                  <a:lnTo>
                    <a:pt x="3486149" y="33047"/>
                  </a:lnTo>
                  <a:lnTo>
                    <a:pt x="3486149" y="1490952"/>
                  </a:lnTo>
                  <a:lnTo>
                    <a:pt x="3457961" y="1523032"/>
                  </a:lnTo>
                  <a:lnTo>
                    <a:pt x="3453102" y="152399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77199" y="2095500"/>
              <a:ext cx="38100" cy="1524000"/>
            </a:xfrm>
            <a:custGeom>
              <a:avLst/>
              <a:gdLst/>
              <a:ahLst/>
              <a:cxnLst/>
              <a:rect l="l" t="t" r="r" b="b"/>
              <a:pathLst>
                <a:path w="38100" h="1524000">
                  <a:moveTo>
                    <a:pt x="38099" y="1523999"/>
                  </a:moveTo>
                  <a:lnTo>
                    <a:pt x="2789" y="1500525"/>
                  </a:lnTo>
                  <a:lnTo>
                    <a:pt x="0" y="14858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523999"/>
                  </a:lnTo>
                  <a:close/>
                </a:path>
              </a:pathLst>
            </a:custGeom>
            <a:solidFill>
              <a:srgbClr val="0D2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0978" y="2305049"/>
              <a:ext cx="130480" cy="22860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550275" y="2224253"/>
            <a:ext cx="11226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5" dirty="0">
                <a:solidFill>
                  <a:srgbClr val="5B20B5"/>
                </a:solidFill>
                <a:latin typeface="Montserrat SemiBold"/>
                <a:cs typeface="Montserrat SemiBold"/>
              </a:rPr>
              <a:t>Overall</a:t>
            </a:r>
            <a:r>
              <a:rPr sz="1650" b="1" spc="15" dirty="0">
                <a:solidFill>
                  <a:srgbClr val="5B20B5"/>
                </a:solidFill>
                <a:latin typeface="Montserrat SemiBold"/>
                <a:cs typeface="Montserrat SemiBold"/>
              </a:rPr>
              <a:t> </a:t>
            </a:r>
            <a:r>
              <a:rPr sz="1650" b="1" spc="-60" dirty="0">
                <a:solidFill>
                  <a:srgbClr val="5B20B5"/>
                </a:solidFill>
                <a:latin typeface="Montserrat SemiBold"/>
                <a:cs typeface="Montserrat SemiBold"/>
              </a:rPr>
              <a:t>ROI</a:t>
            </a:r>
            <a:endParaRPr sz="1650">
              <a:latin typeface="Montserrat SemiBold"/>
              <a:cs typeface="Montserrat Semi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93100" y="2542540"/>
            <a:ext cx="60642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-50" dirty="0">
                <a:solidFill>
                  <a:srgbClr val="4B1C94"/>
                </a:solidFill>
                <a:latin typeface="Montserrat"/>
                <a:cs typeface="Montserrat"/>
              </a:rPr>
              <a:t>3.5x</a:t>
            </a:r>
            <a:endParaRPr sz="235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93100" y="2992152"/>
            <a:ext cx="29578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Return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on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investment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within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Montserrat"/>
                <a:cs typeface="Montserrat"/>
              </a:rPr>
              <a:t>first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12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Montserrat"/>
                <a:cs typeface="Montserrat"/>
              </a:rPr>
              <a:t>months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733125"/>
            <a:ext cx="235743" cy="18335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908843" y="3649821"/>
            <a:ext cx="300672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35" dirty="0">
                <a:solidFill>
                  <a:srgbClr val="3A5E85"/>
                </a:solidFill>
                <a:latin typeface="Montserrat SemiBold"/>
                <a:cs typeface="Montserrat SemiBold"/>
              </a:rPr>
              <a:t>ROI</a:t>
            </a:r>
            <a:r>
              <a:rPr sz="1850" b="1" spc="-2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60" dirty="0">
                <a:solidFill>
                  <a:srgbClr val="3A5E85"/>
                </a:solidFill>
                <a:latin typeface="Montserrat SemiBold"/>
                <a:cs typeface="Montserrat SemiBold"/>
              </a:rPr>
              <a:t>Breakdown</a:t>
            </a:r>
            <a:r>
              <a:rPr sz="1850" b="1" spc="-2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5" dirty="0">
                <a:solidFill>
                  <a:srgbClr val="3A5E85"/>
                </a:solidFill>
                <a:latin typeface="Montserrat SemiBold"/>
                <a:cs typeface="Montserrat SemiBold"/>
              </a:rPr>
              <a:t>by</a:t>
            </a:r>
            <a:r>
              <a:rPr sz="1850" b="1" spc="-20" dirty="0">
                <a:solidFill>
                  <a:srgbClr val="3A5E85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4" dirty="0">
                <a:solidFill>
                  <a:srgbClr val="3A5E85"/>
                </a:solidFill>
                <a:latin typeface="Montserrat SemiBold"/>
                <a:cs typeface="Montserrat SemiBold"/>
              </a:rPr>
              <a:t>Strategy</a:t>
            </a:r>
            <a:endParaRPr sz="1850" dirty="0">
              <a:latin typeface="Montserrat SemiBold"/>
              <a:cs typeface="Montserrat SemiBold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5559" y="4056856"/>
            <a:ext cx="5372100" cy="2114550"/>
            <a:chOff x="609599" y="7296149"/>
            <a:chExt cx="5372100" cy="2114550"/>
          </a:xfrm>
        </p:grpSpPr>
        <p:sp>
          <p:nvSpPr>
            <p:cNvPr id="35" name="object 35"/>
            <p:cNvSpPr/>
            <p:nvPr/>
          </p:nvSpPr>
          <p:spPr>
            <a:xfrm>
              <a:off x="614362" y="7300911"/>
              <a:ext cx="5362575" cy="2105025"/>
            </a:xfrm>
            <a:custGeom>
              <a:avLst/>
              <a:gdLst/>
              <a:ahLst/>
              <a:cxnLst/>
              <a:rect l="l" t="t" r="r" b="b"/>
              <a:pathLst>
                <a:path w="5362575" h="2105025">
                  <a:moveTo>
                    <a:pt x="0" y="20716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5329237" y="0"/>
                  </a:lnTo>
                  <a:lnTo>
                    <a:pt x="5333657" y="0"/>
                  </a:lnTo>
                  <a:lnTo>
                    <a:pt x="5337909" y="845"/>
                  </a:lnTo>
                  <a:lnTo>
                    <a:pt x="5341994" y="2537"/>
                  </a:lnTo>
                  <a:lnTo>
                    <a:pt x="5346078" y="4228"/>
                  </a:lnTo>
                  <a:lnTo>
                    <a:pt x="5349683" y="6637"/>
                  </a:lnTo>
                  <a:lnTo>
                    <a:pt x="5352809" y="9763"/>
                  </a:lnTo>
                  <a:lnTo>
                    <a:pt x="5355935" y="12889"/>
                  </a:lnTo>
                  <a:lnTo>
                    <a:pt x="5362574" y="33337"/>
                  </a:lnTo>
                  <a:lnTo>
                    <a:pt x="5362574" y="2071687"/>
                  </a:lnTo>
                  <a:lnTo>
                    <a:pt x="5362574" y="2076107"/>
                  </a:lnTo>
                  <a:lnTo>
                    <a:pt x="5361728" y="2080359"/>
                  </a:lnTo>
                  <a:lnTo>
                    <a:pt x="5360036" y="2084443"/>
                  </a:lnTo>
                  <a:lnTo>
                    <a:pt x="5358344" y="2088527"/>
                  </a:lnTo>
                  <a:lnTo>
                    <a:pt x="5329237" y="2105024"/>
                  </a:lnTo>
                  <a:lnTo>
                    <a:pt x="33337" y="2105024"/>
                  </a:lnTo>
                  <a:lnTo>
                    <a:pt x="845" y="2080359"/>
                  </a:lnTo>
                  <a:lnTo>
                    <a:pt x="0" y="2076107"/>
                  </a:lnTo>
                  <a:lnTo>
                    <a:pt x="0" y="2071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1524" y="8124824"/>
              <a:ext cx="5048250" cy="76200"/>
            </a:xfrm>
            <a:custGeom>
              <a:avLst/>
              <a:gdLst/>
              <a:ahLst/>
              <a:cxnLst/>
              <a:rect l="l" t="t" r="r" b="b"/>
              <a:pathLst>
                <a:path w="5048250" h="76200">
                  <a:moveTo>
                    <a:pt x="5015201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5201" y="0"/>
                  </a:lnTo>
                  <a:lnTo>
                    <a:pt x="5047282" y="28186"/>
                  </a:lnTo>
                  <a:lnTo>
                    <a:pt x="5048249" y="33047"/>
                  </a:lnTo>
                  <a:lnTo>
                    <a:pt x="5048249" y="43151"/>
                  </a:lnTo>
                  <a:lnTo>
                    <a:pt x="5020061" y="75232"/>
                  </a:lnTo>
                  <a:lnTo>
                    <a:pt x="5015201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1524" y="8124824"/>
              <a:ext cx="4238625" cy="76200"/>
            </a:xfrm>
            <a:custGeom>
              <a:avLst/>
              <a:gdLst/>
              <a:ahLst/>
              <a:cxnLst/>
              <a:rect l="l" t="t" r="r" b="b"/>
              <a:pathLst>
                <a:path w="4238625" h="76200">
                  <a:moveTo>
                    <a:pt x="420557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205576" y="0"/>
                  </a:lnTo>
                  <a:lnTo>
                    <a:pt x="4237657" y="28186"/>
                  </a:lnTo>
                  <a:lnTo>
                    <a:pt x="4238624" y="33047"/>
                  </a:lnTo>
                  <a:lnTo>
                    <a:pt x="4238624" y="43151"/>
                  </a:lnTo>
                  <a:lnTo>
                    <a:pt x="4210436" y="75232"/>
                  </a:lnTo>
                  <a:lnTo>
                    <a:pt x="4205576" y="76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1524" y="8648699"/>
              <a:ext cx="5048250" cy="76200"/>
            </a:xfrm>
            <a:custGeom>
              <a:avLst/>
              <a:gdLst/>
              <a:ahLst/>
              <a:cxnLst/>
              <a:rect l="l" t="t" r="r" b="b"/>
              <a:pathLst>
                <a:path w="5048250" h="76200">
                  <a:moveTo>
                    <a:pt x="5015201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5201" y="0"/>
                  </a:lnTo>
                  <a:lnTo>
                    <a:pt x="5047282" y="28186"/>
                  </a:lnTo>
                  <a:lnTo>
                    <a:pt x="5048249" y="33046"/>
                  </a:lnTo>
                  <a:lnTo>
                    <a:pt x="5048249" y="43151"/>
                  </a:lnTo>
                  <a:lnTo>
                    <a:pt x="5020061" y="75232"/>
                  </a:lnTo>
                  <a:lnTo>
                    <a:pt x="5015201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1524" y="8648699"/>
              <a:ext cx="3838575" cy="76200"/>
            </a:xfrm>
            <a:custGeom>
              <a:avLst/>
              <a:gdLst/>
              <a:ahLst/>
              <a:cxnLst/>
              <a:rect l="l" t="t" r="r" b="b"/>
              <a:pathLst>
                <a:path w="3838575" h="76200">
                  <a:moveTo>
                    <a:pt x="3805527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05527" y="0"/>
                  </a:lnTo>
                  <a:lnTo>
                    <a:pt x="3837607" y="28186"/>
                  </a:lnTo>
                  <a:lnTo>
                    <a:pt x="3838574" y="33046"/>
                  </a:lnTo>
                  <a:lnTo>
                    <a:pt x="3838574" y="43151"/>
                  </a:lnTo>
                  <a:lnTo>
                    <a:pt x="3810386" y="75232"/>
                  </a:lnTo>
                  <a:lnTo>
                    <a:pt x="3805527" y="76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1524" y="9172574"/>
              <a:ext cx="5048250" cy="76200"/>
            </a:xfrm>
            <a:custGeom>
              <a:avLst/>
              <a:gdLst/>
              <a:ahLst/>
              <a:cxnLst/>
              <a:rect l="l" t="t" r="r" b="b"/>
              <a:pathLst>
                <a:path w="5048250" h="76200">
                  <a:moveTo>
                    <a:pt x="5015201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5201" y="0"/>
                  </a:lnTo>
                  <a:lnTo>
                    <a:pt x="5047282" y="28186"/>
                  </a:lnTo>
                  <a:lnTo>
                    <a:pt x="5048249" y="33046"/>
                  </a:lnTo>
                  <a:lnTo>
                    <a:pt x="5048249" y="43151"/>
                  </a:lnTo>
                  <a:lnTo>
                    <a:pt x="5020061" y="75232"/>
                  </a:lnTo>
                  <a:lnTo>
                    <a:pt x="5015201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1524" y="9172574"/>
              <a:ext cx="4648200" cy="76200"/>
            </a:xfrm>
            <a:custGeom>
              <a:avLst/>
              <a:gdLst/>
              <a:ahLst/>
              <a:cxnLst/>
              <a:rect l="l" t="t" r="r" b="b"/>
              <a:pathLst>
                <a:path w="4648200" h="76200">
                  <a:moveTo>
                    <a:pt x="4615151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615151" y="0"/>
                  </a:lnTo>
                  <a:lnTo>
                    <a:pt x="4647232" y="28186"/>
                  </a:lnTo>
                  <a:lnTo>
                    <a:pt x="4648199" y="33046"/>
                  </a:lnTo>
                  <a:lnTo>
                    <a:pt x="4648199" y="43151"/>
                  </a:lnTo>
                  <a:lnTo>
                    <a:pt x="4620011" y="75232"/>
                  </a:lnTo>
                  <a:lnTo>
                    <a:pt x="4615151" y="76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58824" y="4202465"/>
            <a:ext cx="203453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90" dirty="0">
                <a:solidFill>
                  <a:srgbClr val="1D40AF"/>
                </a:solidFill>
                <a:latin typeface="Montserrat SemiBold"/>
                <a:cs typeface="Montserrat SemiBold"/>
              </a:rPr>
              <a:t>Default</a:t>
            </a:r>
            <a:r>
              <a:rPr sz="1500" b="1" spc="-30" dirty="0">
                <a:solidFill>
                  <a:srgbClr val="1D40AF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1D40AF"/>
                </a:solidFill>
                <a:latin typeface="Montserrat SemiBold"/>
                <a:cs typeface="Montserrat SemiBold"/>
              </a:rPr>
              <a:t>Risk</a:t>
            </a:r>
            <a:r>
              <a:rPr sz="1500" b="1" spc="-25" dirty="0">
                <a:solidFill>
                  <a:srgbClr val="1D40AF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1D40AF"/>
                </a:solidFill>
                <a:latin typeface="Montserrat SemiBold"/>
                <a:cs typeface="Montserrat SemiBold"/>
              </a:rPr>
              <a:t>Strategies</a:t>
            </a:r>
            <a:endParaRPr sz="1500" dirty="0">
              <a:latin typeface="Montserrat SemiBold"/>
              <a:cs typeface="Montserrat Semi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8824" y="4541795"/>
            <a:ext cx="178308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Tiered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Loan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Offering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60850" y="4547760"/>
            <a:ext cx="77216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45" dirty="0">
                <a:solidFill>
                  <a:srgbClr val="333333"/>
                </a:solidFill>
                <a:latin typeface="Montserrat"/>
                <a:cs typeface="Montserrat"/>
              </a:rPr>
              <a:t>4.2x ROI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8824" y="5065670"/>
            <a:ext cx="216979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Enhanced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Due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Diligence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69929" y="5071635"/>
            <a:ext cx="7626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55" dirty="0">
                <a:solidFill>
                  <a:srgbClr val="333333"/>
                </a:solidFill>
                <a:latin typeface="Montserrat"/>
                <a:cs typeface="Montserrat"/>
              </a:rPr>
              <a:t>3.8x</a:t>
            </a:r>
            <a:r>
              <a:rPr sz="1450" b="1" spc="-3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55" dirty="0">
                <a:solidFill>
                  <a:srgbClr val="333333"/>
                </a:solidFill>
                <a:latin typeface="Montserrat"/>
                <a:cs typeface="Montserrat"/>
              </a:rPr>
              <a:t>ROI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8824" y="5589545"/>
            <a:ext cx="316293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Personalized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Repayment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Reminders</a:t>
            </a:r>
            <a:endParaRPr sz="1450" dirty="0">
              <a:latin typeface="Montserrat"/>
              <a:cs typeface="Montserra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18149" y="5595510"/>
            <a:ext cx="7143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50" dirty="0">
                <a:solidFill>
                  <a:srgbClr val="333333"/>
                </a:solidFill>
                <a:latin typeface="Montserrat"/>
                <a:cs typeface="Montserrat"/>
              </a:rPr>
              <a:t>5.1x</a:t>
            </a:r>
            <a:r>
              <a:rPr sz="1450" b="1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50" dirty="0">
                <a:solidFill>
                  <a:srgbClr val="333333"/>
                </a:solidFill>
                <a:latin typeface="Montserrat"/>
                <a:cs typeface="Montserrat"/>
              </a:rPr>
              <a:t>ROI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210298" y="4050065"/>
            <a:ext cx="5372100" cy="2114550"/>
            <a:chOff x="6210298" y="7296149"/>
            <a:chExt cx="5372100" cy="2114550"/>
          </a:xfrm>
        </p:grpSpPr>
        <p:sp>
          <p:nvSpPr>
            <p:cNvPr id="50" name="object 50"/>
            <p:cNvSpPr/>
            <p:nvPr/>
          </p:nvSpPr>
          <p:spPr>
            <a:xfrm>
              <a:off x="6215061" y="7300911"/>
              <a:ext cx="5362575" cy="2105025"/>
            </a:xfrm>
            <a:custGeom>
              <a:avLst/>
              <a:gdLst/>
              <a:ahLst/>
              <a:cxnLst/>
              <a:rect l="l" t="t" r="r" b="b"/>
              <a:pathLst>
                <a:path w="5362575" h="2105025">
                  <a:moveTo>
                    <a:pt x="0" y="20716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6" y="4228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329237" y="0"/>
                  </a:lnTo>
                  <a:lnTo>
                    <a:pt x="5333658" y="0"/>
                  </a:lnTo>
                  <a:lnTo>
                    <a:pt x="5337910" y="845"/>
                  </a:lnTo>
                  <a:lnTo>
                    <a:pt x="5362575" y="33337"/>
                  </a:lnTo>
                  <a:lnTo>
                    <a:pt x="5362575" y="2071687"/>
                  </a:lnTo>
                  <a:lnTo>
                    <a:pt x="5362574" y="2076107"/>
                  </a:lnTo>
                  <a:lnTo>
                    <a:pt x="5361727" y="2080359"/>
                  </a:lnTo>
                  <a:lnTo>
                    <a:pt x="5360035" y="2084443"/>
                  </a:lnTo>
                  <a:lnTo>
                    <a:pt x="5358344" y="2088527"/>
                  </a:lnTo>
                  <a:lnTo>
                    <a:pt x="5329237" y="2105024"/>
                  </a:lnTo>
                  <a:lnTo>
                    <a:pt x="33338" y="2105024"/>
                  </a:lnTo>
                  <a:lnTo>
                    <a:pt x="2537" y="2084443"/>
                  </a:lnTo>
                  <a:lnTo>
                    <a:pt x="845" y="2080359"/>
                  </a:lnTo>
                  <a:lnTo>
                    <a:pt x="0" y="2076107"/>
                  </a:lnTo>
                  <a:lnTo>
                    <a:pt x="0" y="2071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2223" y="8124824"/>
              <a:ext cx="5048250" cy="76200"/>
            </a:xfrm>
            <a:custGeom>
              <a:avLst/>
              <a:gdLst/>
              <a:ahLst/>
              <a:cxnLst/>
              <a:rect l="l" t="t" r="r" b="b"/>
              <a:pathLst>
                <a:path w="5048250" h="76200">
                  <a:moveTo>
                    <a:pt x="501520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5202" y="0"/>
                  </a:lnTo>
                  <a:lnTo>
                    <a:pt x="5047281" y="28186"/>
                  </a:lnTo>
                  <a:lnTo>
                    <a:pt x="5048249" y="33047"/>
                  </a:lnTo>
                  <a:lnTo>
                    <a:pt x="5048249" y="43151"/>
                  </a:lnTo>
                  <a:lnTo>
                    <a:pt x="5020061" y="75232"/>
                  </a:lnTo>
                  <a:lnTo>
                    <a:pt x="5015202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72223" y="8124824"/>
              <a:ext cx="3638550" cy="76200"/>
            </a:xfrm>
            <a:custGeom>
              <a:avLst/>
              <a:gdLst/>
              <a:ahLst/>
              <a:cxnLst/>
              <a:rect l="l" t="t" r="r" b="b"/>
              <a:pathLst>
                <a:path w="3638550" h="76200">
                  <a:moveTo>
                    <a:pt x="360550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05502" y="0"/>
                  </a:lnTo>
                  <a:lnTo>
                    <a:pt x="3637582" y="28186"/>
                  </a:lnTo>
                  <a:lnTo>
                    <a:pt x="3638549" y="33047"/>
                  </a:lnTo>
                  <a:lnTo>
                    <a:pt x="3638549" y="43151"/>
                  </a:lnTo>
                  <a:lnTo>
                    <a:pt x="3610361" y="75232"/>
                  </a:lnTo>
                  <a:lnTo>
                    <a:pt x="3605502" y="761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2223" y="8648699"/>
              <a:ext cx="5048250" cy="76200"/>
            </a:xfrm>
            <a:custGeom>
              <a:avLst/>
              <a:gdLst/>
              <a:ahLst/>
              <a:cxnLst/>
              <a:rect l="l" t="t" r="r" b="b"/>
              <a:pathLst>
                <a:path w="5048250" h="76200">
                  <a:moveTo>
                    <a:pt x="501520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5202" y="0"/>
                  </a:lnTo>
                  <a:lnTo>
                    <a:pt x="5047281" y="28186"/>
                  </a:lnTo>
                  <a:lnTo>
                    <a:pt x="5048249" y="33046"/>
                  </a:lnTo>
                  <a:lnTo>
                    <a:pt x="5048249" y="43151"/>
                  </a:lnTo>
                  <a:lnTo>
                    <a:pt x="5020061" y="75232"/>
                  </a:lnTo>
                  <a:lnTo>
                    <a:pt x="5015202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72223" y="8648699"/>
              <a:ext cx="3429000" cy="76200"/>
            </a:xfrm>
            <a:custGeom>
              <a:avLst/>
              <a:gdLst/>
              <a:ahLst/>
              <a:cxnLst/>
              <a:rect l="l" t="t" r="r" b="b"/>
              <a:pathLst>
                <a:path w="3429000" h="76200">
                  <a:moveTo>
                    <a:pt x="339595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395952" y="0"/>
                  </a:lnTo>
                  <a:lnTo>
                    <a:pt x="3428032" y="28186"/>
                  </a:lnTo>
                  <a:lnTo>
                    <a:pt x="3428999" y="33046"/>
                  </a:lnTo>
                  <a:lnTo>
                    <a:pt x="3428999" y="43151"/>
                  </a:lnTo>
                  <a:lnTo>
                    <a:pt x="3400811" y="75232"/>
                  </a:lnTo>
                  <a:lnTo>
                    <a:pt x="3395952" y="761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72223" y="9172574"/>
              <a:ext cx="5048250" cy="76200"/>
            </a:xfrm>
            <a:custGeom>
              <a:avLst/>
              <a:gdLst/>
              <a:ahLst/>
              <a:cxnLst/>
              <a:rect l="l" t="t" r="r" b="b"/>
              <a:pathLst>
                <a:path w="5048250" h="76200">
                  <a:moveTo>
                    <a:pt x="501520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5202" y="0"/>
                  </a:lnTo>
                  <a:lnTo>
                    <a:pt x="5047281" y="28186"/>
                  </a:lnTo>
                  <a:lnTo>
                    <a:pt x="5048249" y="33046"/>
                  </a:lnTo>
                  <a:lnTo>
                    <a:pt x="5048249" y="43151"/>
                  </a:lnTo>
                  <a:lnTo>
                    <a:pt x="5020061" y="75232"/>
                  </a:lnTo>
                  <a:lnTo>
                    <a:pt x="5015202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72223" y="9172574"/>
              <a:ext cx="3228975" cy="76200"/>
            </a:xfrm>
            <a:custGeom>
              <a:avLst/>
              <a:gdLst/>
              <a:ahLst/>
              <a:cxnLst/>
              <a:rect l="l" t="t" r="r" b="b"/>
              <a:pathLst>
                <a:path w="3228975" h="76200">
                  <a:moveTo>
                    <a:pt x="31959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1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195926" y="0"/>
                  </a:lnTo>
                  <a:lnTo>
                    <a:pt x="3228007" y="28186"/>
                  </a:lnTo>
                  <a:lnTo>
                    <a:pt x="3228974" y="33046"/>
                  </a:lnTo>
                  <a:lnTo>
                    <a:pt x="3228974" y="43151"/>
                  </a:lnTo>
                  <a:lnTo>
                    <a:pt x="3200786" y="75232"/>
                  </a:lnTo>
                  <a:lnTo>
                    <a:pt x="3195926" y="761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359524" y="4185143"/>
            <a:ext cx="252349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500" b="1" spc="-114" dirty="0" smtClean="0">
                <a:solidFill>
                  <a:srgbClr val="055E45"/>
                </a:solidFill>
                <a:latin typeface="Montserrat SemiBold"/>
                <a:cs typeface="Montserrat SemiBold"/>
              </a:rPr>
              <a:t>Attrition</a:t>
            </a:r>
            <a:r>
              <a:rPr sz="1500" b="1" spc="-15" dirty="0" smtClean="0">
                <a:solidFill>
                  <a:srgbClr val="055E45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0" dirty="0">
                <a:solidFill>
                  <a:srgbClr val="055E45"/>
                </a:solidFill>
                <a:latin typeface="Montserrat SemiBold"/>
                <a:cs typeface="Montserrat SemiBold"/>
              </a:rPr>
              <a:t>Prevention</a:t>
            </a:r>
            <a:r>
              <a:rPr sz="1500" b="1" spc="-10" dirty="0">
                <a:solidFill>
                  <a:srgbClr val="055E45"/>
                </a:solidFill>
                <a:latin typeface="Montserrat SemiBold"/>
                <a:cs typeface="Montserrat SemiBold"/>
              </a:rPr>
              <a:t> </a:t>
            </a:r>
            <a:r>
              <a:rPr sz="1500" b="1" spc="-80" dirty="0">
                <a:solidFill>
                  <a:srgbClr val="055E45"/>
                </a:solidFill>
                <a:latin typeface="Montserrat SemiBold"/>
                <a:cs typeface="Montserrat SemiBold"/>
              </a:rPr>
              <a:t>Strategies</a:t>
            </a:r>
            <a:endParaRPr sz="1500" dirty="0">
              <a:latin typeface="Montserrat SemiBold"/>
              <a:cs typeface="Montserrat SemiBol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59524" y="4524473"/>
            <a:ext cx="1913889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Early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Warning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System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681492" y="4530438"/>
            <a:ext cx="75184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50" dirty="0">
                <a:solidFill>
                  <a:srgbClr val="333333"/>
                </a:solidFill>
                <a:latin typeface="Montserrat"/>
                <a:cs typeface="Montserrat"/>
              </a:rPr>
              <a:t>3.2x</a:t>
            </a:r>
            <a:r>
              <a:rPr sz="1450" b="1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45" dirty="0">
                <a:solidFill>
                  <a:srgbClr val="333333"/>
                </a:solidFill>
                <a:latin typeface="Montserrat"/>
                <a:cs typeface="Montserrat"/>
              </a:rPr>
              <a:t>ROI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59524" y="5048348"/>
            <a:ext cx="292036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Support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During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Financial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Distress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674944" y="5054313"/>
            <a:ext cx="7581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55" dirty="0">
                <a:solidFill>
                  <a:srgbClr val="333333"/>
                </a:solidFill>
                <a:latin typeface="Montserrat"/>
                <a:cs typeface="Montserrat"/>
              </a:rPr>
              <a:t>2.9x</a:t>
            </a:r>
            <a:r>
              <a:rPr sz="1450" b="1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45" dirty="0">
                <a:solidFill>
                  <a:srgbClr val="333333"/>
                </a:solidFill>
                <a:latin typeface="Montserrat"/>
                <a:cs typeface="Montserrat"/>
              </a:rPr>
              <a:t>ROI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59524" y="5572223"/>
            <a:ext cx="306260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Value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Reinforcement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&amp;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Community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680748" y="5578188"/>
            <a:ext cx="7524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60" dirty="0">
                <a:solidFill>
                  <a:srgbClr val="333333"/>
                </a:solidFill>
                <a:latin typeface="Montserrat"/>
                <a:cs typeface="Montserrat"/>
              </a:rPr>
              <a:t>2.7x</a:t>
            </a:r>
            <a:r>
              <a:rPr sz="1450" b="1" spc="-3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45" dirty="0">
                <a:solidFill>
                  <a:srgbClr val="333333"/>
                </a:solidFill>
                <a:latin typeface="Montserrat"/>
                <a:cs typeface="Montserrat"/>
              </a:rPr>
              <a:t>ROI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0" y="6832163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0D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0689232" y="6552406"/>
            <a:ext cx="12109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7720">
              <a:lnSpc>
                <a:spcPts val="1155"/>
              </a:lnSpc>
            </a:pPr>
            <a:fld id="{81D60167-4931-47E6-BA6A-407CBD079E47}" type="slidenum">
              <a:rPr sz="1150" spc="-50" smtClean="0">
                <a:solidFill>
                  <a:srgbClr val="4A5462"/>
                </a:solidFill>
                <a:latin typeface="Montserrat"/>
                <a:cs typeface="Montserrat"/>
              </a:rPr>
              <a:t>9</a:t>
            </a:fld>
            <a:endParaRPr sz="1150" dirty="0">
              <a:latin typeface="Montserrat"/>
              <a:cs typeface="Montserra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6899" y="6557926"/>
            <a:ext cx="84963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July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27,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2025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6679" y="180181"/>
            <a:ext cx="1409700" cy="581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40A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1102</Words>
  <Application>Microsoft Office PowerPoint</Application>
  <PresentationFormat>Custom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Montserrat</vt:lpstr>
      <vt:lpstr>Montserrat Medium</vt:lpstr>
      <vt:lpstr>Montserrat SemiBold</vt:lpstr>
      <vt:lpstr>Office Theme</vt:lpstr>
      <vt:lpstr>Loan Default Risk &amp; Customer Attrition Analysis</vt:lpstr>
      <vt:lpstr>PaySwift</vt:lpstr>
      <vt:lpstr>Executive Summary &amp; Key Insights</vt:lpstr>
      <vt:lpstr>Default Risk Analysis: Key Insights</vt:lpstr>
      <vt:lpstr>Default Risk Management: Recommendations</vt:lpstr>
      <vt:lpstr>Customer Attrition Analysis: Key Insights</vt:lpstr>
      <vt:lpstr>Customer Attrition(Churn) Prevention: Recommendations</vt:lpstr>
      <vt:lpstr>PowerPoint Presentation</vt:lpstr>
      <vt:lpstr>Expected ROI &amp; Business Impact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Risk &amp; Customer Churn Analysis</dc:title>
  <cp:lastModifiedBy>arafik</cp:lastModifiedBy>
  <cp:revision>35</cp:revision>
  <dcterms:created xsi:type="dcterms:W3CDTF">2025-07-27T12:39:00Z</dcterms:created>
  <dcterms:modified xsi:type="dcterms:W3CDTF">2025-08-15T23:19:20Z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2025-07-27T00:00:00Z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2025-07-27T00:00:00Z</vt:filetime>
  </property>
</Properties>
</file>