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71" r:id="rId7"/>
    <p:sldId id="272" r:id="rId8"/>
    <p:sldId id="263" r:id="rId9"/>
    <p:sldId id="264" r:id="rId10"/>
    <p:sldId id="273" r:id="rId11"/>
    <p:sldId id="265" r:id="rId12"/>
    <p:sldId id="274" r:id="rId13"/>
    <p:sldId id="266" r:id="rId14"/>
    <p:sldId id="275" r:id="rId15"/>
    <p:sldId id="267" r:id="rId16"/>
    <p:sldId id="276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BF6E52-CEA0-43D2-AB27-A4B351B8F208}" v="167" dt="2024-12-11T08:38:54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6" Type="http://schemas.openxmlformats.org/officeDocument/2006/relationships/image" Target="../media/image28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6" Type="http://schemas.openxmlformats.org/officeDocument/2006/relationships/image" Target="../media/image28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8A28B4-C4B7-4CFC-8425-8583081881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0A6222-BF02-4F80-BD39-1282EAFA52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Skills Acquired:</a:t>
          </a:r>
        </a:p>
      </dgm:t>
    </dgm:pt>
    <dgm:pt modelId="{0D99ABB0-595E-443B-ACA0-984D53F51E2A}" type="parTrans" cxnId="{2162666B-4176-4FEB-99FA-1EC0E9EFDC76}">
      <dgm:prSet/>
      <dgm:spPr/>
      <dgm:t>
        <a:bodyPr/>
        <a:lstStyle/>
        <a:p>
          <a:endParaRPr lang="en-US"/>
        </a:p>
      </dgm:t>
    </dgm:pt>
    <dgm:pt modelId="{92F9E7CA-270D-4251-A9D6-A6BD72B62AA6}" type="sibTrans" cxnId="{2162666B-4176-4FEB-99FA-1EC0E9EFDC76}">
      <dgm:prSet/>
      <dgm:spPr/>
      <dgm:t>
        <a:bodyPr/>
        <a:lstStyle/>
        <a:p>
          <a:endParaRPr lang="en-US"/>
        </a:p>
      </dgm:t>
    </dgm:pt>
    <dgm:pt modelId="{414A615F-08A7-494A-ABDA-A8330E4466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Brand Perception Analysis</a:t>
          </a:r>
        </a:p>
      </dgm:t>
    </dgm:pt>
    <dgm:pt modelId="{0D9D4196-55B5-4103-A038-BACBF4262D11}" type="parTrans" cxnId="{6C65344E-A143-43F9-8237-4D1A94ED23FA}">
      <dgm:prSet/>
      <dgm:spPr/>
      <dgm:t>
        <a:bodyPr/>
        <a:lstStyle/>
        <a:p>
          <a:endParaRPr lang="en-US"/>
        </a:p>
      </dgm:t>
    </dgm:pt>
    <dgm:pt modelId="{1EFC47EB-D1C1-4F86-8F4C-17E5048BD80C}" type="sibTrans" cxnId="{6C65344E-A143-43F9-8237-4D1A94ED23FA}">
      <dgm:prSet/>
      <dgm:spPr/>
      <dgm:t>
        <a:bodyPr/>
        <a:lstStyle/>
        <a:p>
          <a:endParaRPr lang="en-US"/>
        </a:p>
      </dgm:t>
    </dgm:pt>
    <dgm:pt modelId="{FD08AE3D-7A6D-4EE1-86BE-8E0D80DCC4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Customer Sentiment Analysis</a:t>
          </a:r>
        </a:p>
      </dgm:t>
    </dgm:pt>
    <dgm:pt modelId="{F4865ADF-9AF5-42E9-9E83-9EC2196C46A3}" type="parTrans" cxnId="{25682235-B0F8-44E8-9C8B-7307D4AAEDA8}">
      <dgm:prSet/>
      <dgm:spPr/>
      <dgm:t>
        <a:bodyPr/>
        <a:lstStyle/>
        <a:p>
          <a:endParaRPr lang="en-US"/>
        </a:p>
      </dgm:t>
    </dgm:pt>
    <dgm:pt modelId="{7072FBA7-70F3-42BA-B4C3-1C911D3179BE}" type="sibTrans" cxnId="{25682235-B0F8-44E8-9C8B-7307D4AAEDA8}">
      <dgm:prSet/>
      <dgm:spPr/>
      <dgm:t>
        <a:bodyPr/>
        <a:lstStyle/>
        <a:p>
          <a:endParaRPr lang="en-US"/>
        </a:p>
      </dgm:t>
    </dgm:pt>
    <dgm:pt modelId="{0DC65459-33DD-443F-B6E7-375025657F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Market Trends Identification</a:t>
          </a:r>
        </a:p>
      </dgm:t>
    </dgm:pt>
    <dgm:pt modelId="{C1FF6714-838D-4640-BBF1-8882125CFAE4}" type="parTrans" cxnId="{BF53A176-BD92-4B40-8CD7-33673E4F68F1}">
      <dgm:prSet/>
      <dgm:spPr/>
      <dgm:t>
        <a:bodyPr/>
        <a:lstStyle/>
        <a:p>
          <a:endParaRPr lang="en-US"/>
        </a:p>
      </dgm:t>
    </dgm:pt>
    <dgm:pt modelId="{D4C69D3A-CDF8-48FB-9EE2-804DAB798F60}" type="sibTrans" cxnId="{BF53A176-BD92-4B40-8CD7-33673E4F68F1}">
      <dgm:prSet/>
      <dgm:spPr/>
      <dgm:t>
        <a:bodyPr/>
        <a:lstStyle/>
        <a:p>
          <a:endParaRPr lang="en-US"/>
        </a:p>
      </dgm:t>
    </dgm:pt>
    <dgm:pt modelId="{C7F61B31-7132-492C-8DD1-98B8BD7CA9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Strategic Recommendations</a:t>
          </a:r>
        </a:p>
      </dgm:t>
    </dgm:pt>
    <dgm:pt modelId="{8EF4B8B1-CB11-4D89-BC16-1E1685E68F1B}" type="parTrans" cxnId="{E23A0A94-021F-459C-B08B-B9A978B421F3}">
      <dgm:prSet/>
      <dgm:spPr/>
      <dgm:t>
        <a:bodyPr/>
        <a:lstStyle/>
        <a:p>
          <a:endParaRPr lang="en-US"/>
        </a:p>
      </dgm:t>
    </dgm:pt>
    <dgm:pt modelId="{22B46597-7A82-4D44-8282-ED5169B82CEE}" type="sibTrans" cxnId="{E23A0A94-021F-459C-B08B-B9A978B421F3}">
      <dgm:prSet/>
      <dgm:spPr/>
      <dgm:t>
        <a:bodyPr/>
        <a:lstStyle/>
        <a:p>
          <a:endParaRPr lang="en-US"/>
        </a:p>
      </dgm:t>
    </dgm:pt>
    <dgm:pt modelId="{BD3B47DC-9A1D-40E9-A88C-83A60583D5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Objective:</a:t>
          </a:r>
        </a:p>
      </dgm:t>
    </dgm:pt>
    <dgm:pt modelId="{A5CFA0AB-FC63-4C3B-AC81-025EF6FD83AA}" type="parTrans" cxnId="{12FB62B8-9BF7-4B98-AC05-A147F5EE0145}">
      <dgm:prSet/>
      <dgm:spPr/>
      <dgm:t>
        <a:bodyPr/>
        <a:lstStyle/>
        <a:p>
          <a:endParaRPr lang="en-US"/>
        </a:p>
      </dgm:t>
    </dgm:pt>
    <dgm:pt modelId="{FF4D4210-FAB7-4D4E-9CA3-3E52EC0D8C9C}" type="sibTrans" cxnId="{12FB62B8-9BF7-4B98-AC05-A147F5EE0145}">
      <dgm:prSet/>
      <dgm:spPr/>
      <dgm:t>
        <a:bodyPr/>
        <a:lstStyle/>
        <a:p>
          <a:endParaRPr lang="en-US"/>
        </a:p>
      </dgm:t>
    </dgm:pt>
    <dgm:pt modelId="{7A81392E-FFBE-44DF-92D6-C89873442D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Evaluate Myntra's online reputation</a:t>
          </a:r>
        </a:p>
      </dgm:t>
    </dgm:pt>
    <dgm:pt modelId="{1DE2F0C4-9F09-4EB6-8FE4-A53A00C02953}" type="parTrans" cxnId="{45A278F5-B20B-4248-8540-5CFEB35EBE9E}">
      <dgm:prSet/>
      <dgm:spPr/>
      <dgm:t>
        <a:bodyPr/>
        <a:lstStyle/>
        <a:p>
          <a:endParaRPr lang="en-US"/>
        </a:p>
      </dgm:t>
    </dgm:pt>
    <dgm:pt modelId="{B661712F-77AC-4D46-B8EC-1A5DE89D4062}" type="sibTrans" cxnId="{45A278F5-B20B-4248-8540-5CFEB35EBE9E}">
      <dgm:prSet/>
      <dgm:spPr/>
      <dgm:t>
        <a:bodyPr/>
        <a:lstStyle/>
        <a:p>
          <a:endParaRPr lang="en-US"/>
        </a:p>
      </dgm:t>
    </dgm:pt>
    <dgm:pt modelId="{D28DB047-5D74-4720-A6FF-1484E30FAB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Provide actionable recommendations</a:t>
          </a:r>
        </a:p>
      </dgm:t>
    </dgm:pt>
    <dgm:pt modelId="{1922AD79-BF61-4C15-8FFE-CEF9C67348F1}" type="parTrans" cxnId="{E385887E-262E-4F9A-B8A0-C28AA6B4CBEE}">
      <dgm:prSet/>
      <dgm:spPr/>
      <dgm:t>
        <a:bodyPr/>
        <a:lstStyle/>
        <a:p>
          <a:endParaRPr lang="en-US"/>
        </a:p>
      </dgm:t>
    </dgm:pt>
    <dgm:pt modelId="{97DD5D33-791D-473B-A500-33D34A3A07B3}" type="sibTrans" cxnId="{E385887E-262E-4F9A-B8A0-C28AA6B4CBEE}">
      <dgm:prSet/>
      <dgm:spPr/>
      <dgm:t>
        <a:bodyPr/>
        <a:lstStyle/>
        <a:p>
          <a:endParaRPr lang="en-US"/>
        </a:p>
      </dgm:t>
    </dgm:pt>
    <dgm:pt modelId="{71B2F17E-66D8-423B-881E-ED53DB8580B9}" type="pres">
      <dgm:prSet presAssocID="{508A28B4-C4B7-4CFC-8425-8583081881CF}" presName="root" presStyleCnt="0">
        <dgm:presLayoutVars>
          <dgm:dir/>
          <dgm:resizeHandles val="exact"/>
        </dgm:presLayoutVars>
      </dgm:prSet>
      <dgm:spPr/>
    </dgm:pt>
    <dgm:pt modelId="{6EABD907-553F-498B-AFC3-4BB2013436AC}" type="pres">
      <dgm:prSet presAssocID="{0D0A6222-BF02-4F80-BD39-1282EAFA52EB}" presName="compNode" presStyleCnt="0"/>
      <dgm:spPr/>
    </dgm:pt>
    <dgm:pt modelId="{74DD6944-4245-4ED3-86C7-46E5AF186377}" type="pres">
      <dgm:prSet presAssocID="{0D0A6222-BF02-4F80-BD39-1282EAFA52EB}" presName="bgRect" presStyleLbl="bgShp" presStyleIdx="0" presStyleCnt="8"/>
      <dgm:spPr/>
    </dgm:pt>
    <dgm:pt modelId="{E1729637-E9D2-4D20-A147-DA1A95613817}" type="pres">
      <dgm:prSet presAssocID="{0D0A6222-BF02-4F80-BD39-1282EAFA52E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484A501-B437-4579-B1B5-25B40055E634}" type="pres">
      <dgm:prSet presAssocID="{0D0A6222-BF02-4F80-BD39-1282EAFA52EB}" presName="spaceRect" presStyleCnt="0"/>
      <dgm:spPr/>
    </dgm:pt>
    <dgm:pt modelId="{B4AFCD5D-F3C4-4A1C-AFF7-FEA5AF08D2D1}" type="pres">
      <dgm:prSet presAssocID="{0D0A6222-BF02-4F80-BD39-1282EAFA52EB}" presName="parTx" presStyleLbl="revTx" presStyleIdx="0" presStyleCnt="8">
        <dgm:presLayoutVars>
          <dgm:chMax val="0"/>
          <dgm:chPref val="0"/>
        </dgm:presLayoutVars>
      </dgm:prSet>
      <dgm:spPr/>
    </dgm:pt>
    <dgm:pt modelId="{6FA73B58-74FA-4943-8177-8A4827CB412E}" type="pres">
      <dgm:prSet presAssocID="{92F9E7CA-270D-4251-A9D6-A6BD72B62AA6}" presName="sibTrans" presStyleCnt="0"/>
      <dgm:spPr/>
    </dgm:pt>
    <dgm:pt modelId="{45BF5FDA-46DF-4597-AF92-81F7A42649CF}" type="pres">
      <dgm:prSet presAssocID="{414A615F-08A7-494A-ABDA-A8330E44661C}" presName="compNode" presStyleCnt="0"/>
      <dgm:spPr/>
    </dgm:pt>
    <dgm:pt modelId="{F4332365-D9D0-48CD-80F0-7CA8736202FA}" type="pres">
      <dgm:prSet presAssocID="{414A615F-08A7-494A-ABDA-A8330E44661C}" presName="bgRect" presStyleLbl="bgShp" presStyleIdx="1" presStyleCnt="8"/>
      <dgm:spPr/>
    </dgm:pt>
    <dgm:pt modelId="{0A450BAC-E563-4423-9E25-37C99B8E2A5F}" type="pres">
      <dgm:prSet presAssocID="{414A615F-08A7-494A-ABDA-A8330E44661C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9D241C8-626D-44E3-B7A5-3B962FEE3152}" type="pres">
      <dgm:prSet presAssocID="{414A615F-08A7-494A-ABDA-A8330E44661C}" presName="spaceRect" presStyleCnt="0"/>
      <dgm:spPr/>
    </dgm:pt>
    <dgm:pt modelId="{02F8B94A-18C6-4C3F-A9D3-1C9CE1D832BA}" type="pres">
      <dgm:prSet presAssocID="{414A615F-08A7-494A-ABDA-A8330E44661C}" presName="parTx" presStyleLbl="revTx" presStyleIdx="1" presStyleCnt="8">
        <dgm:presLayoutVars>
          <dgm:chMax val="0"/>
          <dgm:chPref val="0"/>
        </dgm:presLayoutVars>
      </dgm:prSet>
      <dgm:spPr/>
    </dgm:pt>
    <dgm:pt modelId="{184BBA87-593A-4394-81B5-ACB6D22ADF95}" type="pres">
      <dgm:prSet presAssocID="{1EFC47EB-D1C1-4F86-8F4C-17E5048BD80C}" presName="sibTrans" presStyleCnt="0"/>
      <dgm:spPr/>
    </dgm:pt>
    <dgm:pt modelId="{47947298-5207-4737-91CF-D2FEF2BFADCC}" type="pres">
      <dgm:prSet presAssocID="{FD08AE3D-7A6D-4EE1-86BE-8E0D80DCC419}" presName="compNode" presStyleCnt="0"/>
      <dgm:spPr/>
    </dgm:pt>
    <dgm:pt modelId="{0E686E86-A592-45B6-9A74-F28440B0EC25}" type="pres">
      <dgm:prSet presAssocID="{FD08AE3D-7A6D-4EE1-86BE-8E0D80DCC419}" presName="bgRect" presStyleLbl="bgShp" presStyleIdx="2" presStyleCnt="8"/>
      <dgm:spPr/>
    </dgm:pt>
    <dgm:pt modelId="{03044959-7DB6-4185-B51C-1C8D69F88019}" type="pres">
      <dgm:prSet presAssocID="{FD08AE3D-7A6D-4EE1-86BE-8E0D80DCC41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98CBF4AA-4322-4082-9BDD-80A166516170}" type="pres">
      <dgm:prSet presAssocID="{FD08AE3D-7A6D-4EE1-86BE-8E0D80DCC419}" presName="spaceRect" presStyleCnt="0"/>
      <dgm:spPr/>
    </dgm:pt>
    <dgm:pt modelId="{6E79FCF2-A219-4923-84B7-56A1E88A316D}" type="pres">
      <dgm:prSet presAssocID="{FD08AE3D-7A6D-4EE1-86BE-8E0D80DCC419}" presName="parTx" presStyleLbl="revTx" presStyleIdx="2" presStyleCnt="8">
        <dgm:presLayoutVars>
          <dgm:chMax val="0"/>
          <dgm:chPref val="0"/>
        </dgm:presLayoutVars>
      </dgm:prSet>
      <dgm:spPr/>
    </dgm:pt>
    <dgm:pt modelId="{D5B7F336-C939-4185-BF3F-4DD351DC27C9}" type="pres">
      <dgm:prSet presAssocID="{7072FBA7-70F3-42BA-B4C3-1C911D3179BE}" presName="sibTrans" presStyleCnt="0"/>
      <dgm:spPr/>
    </dgm:pt>
    <dgm:pt modelId="{AE099988-8D83-4342-865B-C4A8A5C587B5}" type="pres">
      <dgm:prSet presAssocID="{0DC65459-33DD-443F-B6E7-375025657F8A}" presName="compNode" presStyleCnt="0"/>
      <dgm:spPr/>
    </dgm:pt>
    <dgm:pt modelId="{C2E01DE3-B035-4719-920A-53E504FC1F41}" type="pres">
      <dgm:prSet presAssocID="{0DC65459-33DD-443F-B6E7-375025657F8A}" presName="bgRect" presStyleLbl="bgShp" presStyleIdx="3" presStyleCnt="8"/>
      <dgm:spPr/>
    </dgm:pt>
    <dgm:pt modelId="{E6B610A8-8FC6-44FB-BBCA-6245235F98D9}" type="pres">
      <dgm:prSet presAssocID="{0DC65459-33DD-443F-B6E7-375025657F8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6EB6079-3B58-4887-99E1-270665C7782E}" type="pres">
      <dgm:prSet presAssocID="{0DC65459-33DD-443F-B6E7-375025657F8A}" presName="spaceRect" presStyleCnt="0"/>
      <dgm:spPr/>
    </dgm:pt>
    <dgm:pt modelId="{FAA87C30-2E0B-4D56-B443-CF5620A671C0}" type="pres">
      <dgm:prSet presAssocID="{0DC65459-33DD-443F-B6E7-375025657F8A}" presName="parTx" presStyleLbl="revTx" presStyleIdx="3" presStyleCnt="8">
        <dgm:presLayoutVars>
          <dgm:chMax val="0"/>
          <dgm:chPref val="0"/>
        </dgm:presLayoutVars>
      </dgm:prSet>
      <dgm:spPr/>
    </dgm:pt>
    <dgm:pt modelId="{BC520ADE-A788-4844-B738-D84396344235}" type="pres">
      <dgm:prSet presAssocID="{D4C69D3A-CDF8-48FB-9EE2-804DAB798F60}" presName="sibTrans" presStyleCnt="0"/>
      <dgm:spPr/>
    </dgm:pt>
    <dgm:pt modelId="{CC3FD10E-F874-4160-A187-81325AA826E5}" type="pres">
      <dgm:prSet presAssocID="{C7F61B31-7132-492C-8DD1-98B8BD7CA9DB}" presName="compNode" presStyleCnt="0"/>
      <dgm:spPr/>
    </dgm:pt>
    <dgm:pt modelId="{CE1EE401-340D-4979-9538-985E5CA60F56}" type="pres">
      <dgm:prSet presAssocID="{C7F61B31-7132-492C-8DD1-98B8BD7CA9DB}" presName="bgRect" presStyleLbl="bgShp" presStyleIdx="4" presStyleCnt="8"/>
      <dgm:spPr/>
    </dgm:pt>
    <dgm:pt modelId="{8426B16A-9B52-4BFA-9284-0086F8CCA6BD}" type="pres">
      <dgm:prSet presAssocID="{C7F61B31-7132-492C-8DD1-98B8BD7CA9D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1CAFFE8-FE49-476B-B3F1-F3BFF44072C8}" type="pres">
      <dgm:prSet presAssocID="{C7F61B31-7132-492C-8DD1-98B8BD7CA9DB}" presName="spaceRect" presStyleCnt="0"/>
      <dgm:spPr/>
    </dgm:pt>
    <dgm:pt modelId="{4829A05F-E9C5-4537-B89D-6DEFAAA66C3E}" type="pres">
      <dgm:prSet presAssocID="{C7F61B31-7132-492C-8DD1-98B8BD7CA9DB}" presName="parTx" presStyleLbl="revTx" presStyleIdx="4" presStyleCnt="8">
        <dgm:presLayoutVars>
          <dgm:chMax val="0"/>
          <dgm:chPref val="0"/>
        </dgm:presLayoutVars>
      </dgm:prSet>
      <dgm:spPr/>
    </dgm:pt>
    <dgm:pt modelId="{87109856-E691-43D8-8357-8BD82D6D3E00}" type="pres">
      <dgm:prSet presAssocID="{22B46597-7A82-4D44-8282-ED5169B82CEE}" presName="sibTrans" presStyleCnt="0"/>
      <dgm:spPr/>
    </dgm:pt>
    <dgm:pt modelId="{49C79365-108A-4B9E-A560-08AE03C59FCE}" type="pres">
      <dgm:prSet presAssocID="{BD3B47DC-9A1D-40E9-A88C-83A60583D596}" presName="compNode" presStyleCnt="0"/>
      <dgm:spPr/>
    </dgm:pt>
    <dgm:pt modelId="{AAE7F694-F773-41C6-8B8D-9EF848B728BE}" type="pres">
      <dgm:prSet presAssocID="{BD3B47DC-9A1D-40E9-A88C-83A60583D596}" presName="bgRect" presStyleLbl="bgShp" presStyleIdx="5" presStyleCnt="8"/>
      <dgm:spPr/>
    </dgm:pt>
    <dgm:pt modelId="{00C83A97-D97B-4219-A59A-5BECE3D23476}" type="pres">
      <dgm:prSet presAssocID="{BD3B47DC-9A1D-40E9-A88C-83A60583D596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3A877BD-6CD5-4847-9C54-BFE2909A5CF1}" type="pres">
      <dgm:prSet presAssocID="{BD3B47DC-9A1D-40E9-A88C-83A60583D596}" presName="spaceRect" presStyleCnt="0"/>
      <dgm:spPr/>
    </dgm:pt>
    <dgm:pt modelId="{D7B331D2-72E0-48F8-9140-9217AC38BCAC}" type="pres">
      <dgm:prSet presAssocID="{BD3B47DC-9A1D-40E9-A88C-83A60583D596}" presName="parTx" presStyleLbl="revTx" presStyleIdx="5" presStyleCnt="8">
        <dgm:presLayoutVars>
          <dgm:chMax val="0"/>
          <dgm:chPref val="0"/>
        </dgm:presLayoutVars>
      </dgm:prSet>
      <dgm:spPr/>
    </dgm:pt>
    <dgm:pt modelId="{17DFBE37-8C80-4990-896F-3475311A8E8A}" type="pres">
      <dgm:prSet presAssocID="{FF4D4210-FAB7-4D4E-9CA3-3E52EC0D8C9C}" presName="sibTrans" presStyleCnt="0"/>
      <dgm:spPr/>
    </dgm:pt>
    <dgm:pt modelId="{C5ABF232-0F80-4BFE-924F-D726168ED52D}" type="pres">
      <dgm:prSet presAssocID="{7A81392E-FFBE-44DF-92D6-C89873442DC4}" presName="compNode" presStyleCnt="0"/>
      <dgm:spPr/>
    </dgm:pt>
    <dgm:pt modelId="{7E10211A-065A-48F1-A952-7B094574E5F7}" type="pres">
      <dgm:prSet presAssocID="{7A81392E-FFBE-44DF-92D6-C89873442DC4}" presName="bgRect" presStyleLbl="bgShp" presStyleIdx="6" presStyleCnt="8"/>
      <dgm:spPr/>
    </dgm:pt>
    <dgm:pt modelId="{49DE22B0-8264-476E-B73F-1E660F24A0CF}" type="pres">
      <dgm:prSet presAssocID="{7A81392E-FFBE-44DF-92D6-C89873442DC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FBDEC81F-964C-4F07-95BE-24129A17D622}" type="pres">
      <dgm:prSet presAssocID="{7A81392E-FFBE-44DF-92D6-C89873442DC4}" presName="spaceRect" presStyleCnt="0"/>
      <dgm:spPr/>
    </dgm:pt>
    <dgm:pt modelId="{C22DC35D-8CE6-4C24-AF67-DCC70DFE906D}" type="pres">
      <dgm:prSet presAssocID="{7A81392E-FFBE-44DF-92D6-C89873442DC4}" presName="parTx" presStyleLbl="revTx" presStyleIdx="6" presStyleCnt="8">
        <dgm:presLayoutVars>
          <dgm:chMax val="0"/>
          <dgm:chPref val="0"/>
        </dgm:presLayoutVars>
      </dgm:prSet>
      <dgm:spPr/>
    </dgm:pt>
    <dgm:pt modelId="{87AF2F87-E144-4F11-BA5A-2BD7C2CEF74F}" type="pres">
      <dgm:prSet presAssocID="{B661712F-77AC-4D46-B8EC-1A5DE89D4062}" presName="sibTrans" presStyleCnt="0"/>
      <dgm:spPr/>
    </dgm:pt>
    <dgm:pt modelId="{8429605B-8492-4F1F-ACD3-2D8E426014EC}" type="pres">
      <dgm:prSet presAssocID="{D28DB047-5D74-4720-A6FF-1484E30FAB19}" presName="compNode" presStyleCnt="0"/>
      <dgm:spPr/>
    </dgm:pt>
    <dgm:pt modelId="{1A5F103D-1EBD-40B6-A11D-DC896B8E023B}" type="pres">
      <dgm:prSet presAssocID="{D28DB047-5D74-4720-A6FF-1484E30FAB19}" presName="bgRect" presStyleLbl="bgShp" presStyleIdx="7" presStyleCnt="8"/>
      <dgm:spPr/>
    </dgm:pt>
    <dgm:pt modelId="{CF8B978F-B760-4A0C-BB53-9A5AD9FBB5E2}" type="pres">
      <dgm:prSet presAssocID="{D28DB047-5D74-4720-A6FF-1484E30FAB1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88CF0E9-3E42-487D-9D9C-B598DC5CC923}" type="pres">
      <dgm:prSet presAssocID="{D28DB047-5D74-4720-A6FF-1484E30FAB19}" presName="spaceRect" presStyleCnt="0"/>
      <dgm:spPr/>
    </dgm:pt>
    <dgm:pt modelId="{EF188F05-560E-4403-A3AF-1F0A8F3F5B4F}" type="pres">
      <dgm:prSet presAssocID="{D28DB047-5D74-4720-A6FF-1484E30FAB19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E758B41E-EE4E-4640-8E3B-39BD4BE7A744}" type="presOf" srcId="{BD3B47DC-9A1D-40E9-A88C-83A60583D596}" destId="{D7B331D2-72E0-48F8-9140-9217AC38BCAC}" srcOrd="0" destOrd="0" presId="urn:microsoft.com/office/officeart/2018/2/layout/IconVerticalSolidList"/>
    <dgm:cxn modelId="{E52BBB29-D8DA-402F-9597-42C363E758B4}" type="presOf" srcId="{0D0A6222-BF02-4F80-BD39-1282EAFA52EB}" destId="{B4AFCD5D-F3C4-4A1C-AFF7-FEA5AF08D2D1}" srcOrd="0" destOrd="0" presId="urn:microsoft.com/office/officeart/2018/2/layout/IconVerticalSolidList"/>
    <dgm:cxn modelId="{09E6642E-A6B4-4CF1-BDAE-9444557FA98D}" type="presOf" srcId="{7A81392E-FFBE-44DF-92D6-C89873442DC4}" destId="{C22DC35D-8CE6-4C24-AF67-DCC70DFE906D}" srcOrd="0" destOrd="0" presId="urn:microsoft.com/office/officeart/2018/2/layout/IconVerticalSolidList"/>
    <dgm:cxn modelId="{AF20C330-B8BF-48D1-BAEA-CFCCFBD9E9D7}" type="presOf" srcId="{FD08AE3D-7A6D-4EE1-86BE-8E0D80DCC419}" destId="{6E79FCF2-A219-4923-84B7-56A1E88A316D}" srcOrd="0" destOrd="0" presId="urn:microsoft.com/office/officeart/2018/2/layout/IconVerticalSolidList"/>
    <dgm:cxn modelId="{25682235-B0F8-44E8-9C8B-7307D4AAEDA8}" srcId="{508A28B4-C4B7-4CFC-8425-8583081881CF}" destId="{FD08AE3D-7A6D-4EE1-86BE-8E0D80DCC419}" srcOrd="2" destOrd="0" parTransId="{F4865ADF-9AF5-42E9-9E83-9EC2196C46A3}" sibTransId="{7072FBA7-70F3-42BA-B4C3-1C911D3179BE}"/>
    <dgm:cxn modelId="{2162666B-4176-4FEB-99FA-1EC0E9EFDC76}" srcId="{508A28B4-C4B7-4CFC-8425-8583081881CF}" destId="{0D0A6222-BF02-4F80-BD39-1282EAFA52EB}" srcOrd="0" destOrd="0" parTransId="{0D99ABB0-595E-443B-ACA0-984D53F51E2A}" sibTransId="{92F9E7CA-270D-4251-A9D6-A6BD72B62AA6}"/>
    <dgm:cxn modelId="{6C65344E-A143-43F9-8237-4D1A94ED23FA}" srcId="{508A28B4-C4B7-4CFC-8425-8583081881CF}" destId="{414A615F-08A7-494A-ABDA-A8330E44661C}" srcOrd="1" destOrd="0" parTransId="{0D9D4196-55B5-4103-A038-BACBF4262D11}" sibTransId="{1EFC47EB-D1C1-4F86-8F4C-17E5048BD80C}"/>
    <dgm:cxn modelId="{F23FEB55-D538-42A2-B7A8-8E624F4FDD65}" type="presOf" srcId="{D28DB047-5D74-4720-A6FF-1484E30FAB19}" destId="{EF188F05-560E-4403-A3AF-1F0A8F3F5B4F}" srcOrd="0" destOrd="0" presId="urn:microsoft.com/office/officeart/2018/2/layout/IconVerticalSolidList"/>
    <dgm:cxn modelId="{BF53A176-BD92-4B40-8CD7-33673E4F68F1}" srcId="{508A28B4-C4B7-4CFC-8425-8583081881CF}" destId="{0DC65459-33DD-443F-B6E7-375025657F8A}" srcOrd="3" destOrd="0" parTransId="{C1FF6714-838D-4640-BBF1-8882125CFAE4}" sibTransId="{D4C69D3A-CDF8-48FB-9EE2-804DAB798F60}"/>
    <dgm:cxn modelId="{C5B08178-B923-470C-B778-1598402BB78A}" type="presOf" srcId="{0DC65459-33DD-443F-B6E7-375025657F8A}" destId="{FAA87C30-2E0B-4D56-B443-CF5620A671C0}" srcOrd="0" destOrd="0" presId="urn:microsoft.com/office/officeart/2018/2/layout/IconVerticalSolidList"/>
    <dgm:cxn modelId="{E385887E-262E-4F9A-B8A0-C28AA6B4CBEE}" srcId="{508A28B4-C4B7-4CFC-8425-8583081881CF}" destId="{D28DB047-5D74-4720-A6FF-1484E30FAB19}" srcOrd="7" destOrd="0" parTransId="{1922AD79-BF61-4C15-8FFE-CEF9C67348F1}" sibTransId="{97DD5D33-791D-473B-A500-33D34A3A07B3}"/>
    <dgm:cxn modelId="{3E670491-DBDB-4C44-8806-2309C4CD4EA0}" type="presOf" srcId="{414A615F-08A7-494A-ABDA-A8330E44661C}" destId="{02F8B94A-18C6-4C3F-A9D3-1C9CE1D832BA}" srcOrd="0" destOrd="0" presId="urn:microsoft.com/office/officeart/2018/2/layout/IconVerticalSolidList"/>
    <dgm:cxn modelId="{E23A0A94-021F-459C-B08B-B9A978B421F3}" srcId="{508A28B4-C4B7-4CFC-8425-8583081881CF}" destId="{C7F61B31-7132-492C-8DD1-98B8BD7CA9DB}" srcOrd="4" destOrd="0" parTransId="{8EF4B8B1-CB11-4D89-BC16-1E1685E68F1B}" sibTransId="{22B46597-7A82-4D44-8282-ED5169B82CEE}"/>
    <dgm:cxn modelId="{12FB62B8-9BF7-4B98-AC05-A147F5EE0145}" srcId="{508A28B4-C4B7-4CFC-8425-8583081881CF}" destId="{BD3B47DC-9A1D-40E9-A88C-83A60583D596}" srcOrd="5" destOrd="0" parTransId="{A5CFA0AB-FC63-4C3B-AC81-025EF6FD83AA}" sibTransId="{FF4D4210-FAB7-4D4E-9CA3-3E52EC0D8C9C}"/>
    <dgm:cxn modelId="{2FEEF8C9-BE34-4DF3-99EA-48B9E12A02C2}" type="presOf" srcId="{508A28B4-C4B7-4CFC-8425-8583081881CF}" destId="{71B2F17E-66D8-423B-881E-ED53DB8580B9}" srcOrd="0" destOrd="0" presId="urn:microsoft.com/office/officeart/2018/2/layout/IconVerticalSolidList"/>
    <dgm:cxn modelId="{7714ACDB-263A-4F04-A484-8F24E62A549F}" type="presOf" srcId="{C7F61B31-7132-492C-8DD1-98B8BD7CA9DB}" destId="{4829A05F-E9C5-4537-B89D-6DEFAAA66C3E}" srcOrd="0" destOrd="0" presId="urn:microsoft.com/office/officeart/2018/2/layout/IconVerticalSolidList"/>
    <dgm:cxn modelId="{45A278F5-B20B-4248-8540-5CFEB35EBE9E}" srcId="{508A28B4-C4B7-4CFC-8425-8583081881CF}" destId="{7A81392E-FFBE-44DF-92D6-C89873442DC4}" srcOrd="6" destOrd="0" parTransId="{1DE2F0C4-9F09-4EB6-8FE4-A53A00C02953}" sibTransId="{B661712F-77AC-4D46-B8EC-1A5DE89D4062}"/>
    <dgm:cxn modelId="{26584FF5-D4D0-48BE-9A69-E86AD6CF3AB3}" type="presParOf" srcId="{71B2F17E-66D8-423B-881E-ED53DB8580B9}" destId="{6EABD907-553F-498B-AFC3-4BB2013436AC}" srcOrd="0" destOrd="0" presId="urn:microsoft.com/office/officeart/2018/2/layout/IconVerticalSolidList"/>
    <dgm:cxn modelId="{46D82A85-12A8-4D7A-9863-CA80975752C0}" type="presParOf" srcId="{6EABD907-553F-498B-AFC3-4BB2013436AC}" destId="{74DD6944-4245-4ED3-86C7-46E5AF186377}" srcOrd="0" destOrd="0" presId="urn:microsoft.com/office/officeart/2018/2/layout/IconVerticalSolidList"/>
    <dgm:cxn modelId="{66B1E9BA-7695-44DB-B91B-68433C1817E3}" type="presParOf" srcId="{6EABD907-553F-498B-AFC3-4BB2013436AC}" destId="{E1729637-E9D2-4D20-A147-DA1A95613817}" srcOrd="1" destOrd="0" presId="urn:microsoft.com/office/officeart/2018/2/layout/IconVerticalSolidList"/>
    <dgm:cxn modelId="{C6F778A6-DEB8-4580-8B0E-89DD9411CB73}" type="presParOf" srcId="{6EABD907-553F-498B-AFC3-4BB2013436AC}" destId="{B484A501-B437-4579-B1B5-25B40055E634}" srcOrd="2" destOrd="0" presId="urn:microsoft.com/office/officeart/2018/2/layout/IconVerticalSolidList"/>
    <dgm:cxn modelId="{7D82F870-0062-4DF9-B855-6955AEE3817F}" type="presParOf" srcId="{6EABD907-553F-498B-AFC3-4BB2013436AC}" destId="{B4AFCD5D-F3C4-4A1C-AFF7-FEA5AF08D2D1}" srcOrd="3" destOrd="0" presId="urn:microsoft.com/office/officeart/2018/2/layout/IconVerticalSolidList"/>
    <dgm:cxn modelId="{BFA5F339-3914-4172-96E7-72207839CDFD}" type="presParOf" srcId="{71B2F17E-66D8-423B-881E-ED53DB8580B9}" destId="{6FA73B58-74FA-4943-8177-8A4827CB412E}" srcOrd="1" destOrd="0" presId="urn:microsoft.com/office/officeart/2018/2/layout/IconVerticalSolidList"/>
    <dgm:cxn modelId="{C797CDFC-913D-4AB3-8184-9598FCE6F5E6}" type="presParOf" srcId="{71B2F17E-66D8-423B-881E-ED53DB8580B9}" destId="{45BF5FDA-46DF-4597-AF92-81F7A42649CF}" srcOrd="2" destOrd="0" presId="urn:microsoft.com/office/officeart/2018/2/layout/IconVerticalSolidList"/>
    <dgm:cxn modelId="{BAAA8517-6C7D-4082-ABEA-113438CB5650}" type="presParOf" srcId="{45BF5FDA-46DF-4597-AF92-81F7A42649CF}" destId="{F4332365-D9D0-48CD-80F0-7CA8736202FA}" srcOrd="0" destOrd="0" presId="urn:microsoft.com/office/officeart/2018/2/layout/IconVerticalSolidList"/>
    <dgm:cxn modelId="{9D7E1454-3BA6-4D8B-98A3-6A37BF852C74}" type="presParOf" srcId="{45BF5FDA-46DF-4597-AF92-81F7A42649CF}" destId="{0A450BAC-E563-4423-9E25-37C99B8E2A5F}" srcOrd="1" destOrd="0" presId="urn:microsoft.com/office/officeart/2018/2/layout/IconVerticalSolidList"/>
    <dgm:cxn modelId="{2C7CC55A-52BE-494F-A5DD-66C53D7366B5}" type="presParOf" srcId="{45BF5FDA-46DF-4597-AF92-81F7A42649CF}" destId="{59D241C8-626D-44E3-B7A5-3B962FEE3152}" srcOrd="2" destOrd="0" presId="urn:microsoft.com/office/officeart/2018/2/layout/IconVerticalSolidList"/>
    <dgm:cxn modelId="{91C4E911-BFBF-41B5-87AA-225F26D5C477}" type="presParOf" srcId="{45BF5FDA-46DF-4597-AF92-81F7A42649CF}" destId="{02F8B94A-18C6-4C3F-A9D3-1C9CE1D832BA}" srcOrd="3" destOrd="0" presId="urn:microsoft.com/office/officeart/2018/2/layout/IconVerticalSolidList"/>
    <dgm:cxn modelId="{C490EDB1-2BB7-4D61-928C-6C2F6F603C54}" type="presParOf" srcId="{71B2F17E-66D8-423B-881E-ED53DB8580B9}" destId="{184BBA87-593A-4394-81B5-ACB6D22ADF95}" srcOrd="3" destOrd="0" presId="urn:microsoft.com/office/officeart/2018/2/layout/IconVerticalSolidList"/>
    <dgm:cxn modelId="{F6D56BA9-21B3-4D18-8FD1-2A97EBAFCF1A}" type="presParOf" srcId="{71B2F17E-66D8-423B-881E-ED53DB8580B9}" destId="{47947298-5207-4737-91CF-D2FEF2BFADCC}" srcOrd="4" destOrd="0" presId="urn:microsoft.com/office/officeart/2018/2/layout/IconVerticalSolidList"/>
    <dgm:cxn modelId="{F0B56855-4C76-49B3-A07B-36AA4FA3DC5F}" type="presParOf" srcId="{47947298-5207-4737-91CF-D2FEF2BFADCC}" destId="{0E686E86-A592-45B6-9A74-F28440B0EC25}" srcOrd="0" destOrd="0" presId="urn:microsoft.com/office/officeart/2018/2/layout/IconVerticalSolidList"/>
    <dgm:cxn modelId="{1EC8DB43-5BD7-4C41-9A96-217428C97C72}" type="presParOf" srcId="{47947298-5207-4737-91CF-D2FEF2BFADCC}" destId="{03044959-7DB6-4185-B51C-1C8D69F88019}" srcOrd="1" destOrd="0" presId="urn:microsoft.com/office/officeart/2018/2/layout/IconVerticalSolidList"/>
    <dgm:cxn modelId="{3F5741A0-FADF-46AB-AB05-8137A239DBD1}" type="presParOf" srcId="{47947298-5207-4737-91CF-D2FEF2BFADCC}" destId="{98CBF4AA-4322-4082-9BDD-80A166516170}" srcOrd="2" destOrd="0" presId="urn:microsoft.com/office/officeart/2018/2/layout/IconVerticalSolidList"/>
    <dgm:cxn modelId="{360A71B2-4922-4554-BBE9-EBEC33EEB40A}" type="presParOf" srcId="{47947298-5207-4737-91CF-D2FEF2BFADCC}" destId="{6E79FCF2-A219-4923-84B7-56A1E88A316D}" srcOrd="3" destOrd="0" presId="urn:microsoft.com/office/officeart/2018/2/layout/IconVerticalSolidList"/>
    <dgm:cxn modelId="{3B4F7126-D387-4C2E-B860-35012DE99C21}" type="presParOf" srcId="{71B2F17E-66D8-423B-881E-ED53DB8580B9}" destId="{D5B7F336-C939-4185-BF3F-4DD351DC27C9}" srcOrd="5" destOrd="0" presId="urn:microsoft.com/office/officeart/2018/2/layout/IconVerticalSolidList"/>
    <dgm:cxn modelId="{678E6B56-11AB-4042-8D3B-E8A439F622A5}" type="presParOf" srcId="{71B2F17E-66D8-423B-881E-ED53DB8580B9}" destId="{AE099988-8D83-4342-865B-C4A8A5C587B5}" srcOrd="6" destOrd="0" presId="urn:microsoft.com/office/officeart/2018/2/layout/IconVerticalSolidList"/>
    <dgm:cxn modelId="{DBDCDC58-01B9-442C-AF4D-A8768838FFCF}" type="presParOf" srcId="{AE099988-8D83-4342-865B-C4A8A5C587B5}" destId="{C2E01DE3-B035-4719-920A-53E504FC1F41}" srcOrd="0" destOrd="0" presId="urn:microsoft.com/office/officeart/2018/2/layout/IconVerticalSolidList"/>
    <dgm:cxn modelId="{6FA96863-8C03-4829-AEEA-DDC9789F01EC}" type="presParOf" srcId="{AE099988-8D83-4342-865B-C4A8A5C587B5}" destId="{E6B610A8-8FC6-44FB-BBCA-6245235F98D9}" srcOrd="1" destOrd="0" presId="urn:microsoft.com/office/officeart/2018/2/layout/IconVerticalSolidList"/>
    <dgm:cxn modelId="{7D2AF49B-1766-4834-8636-768E9665220A}" type="presParOf" srcId="{AE099988-8D83-4342-865B-C4A8A5C587B5}" destId="{46EB6079-3B58-4887-99E1-270665C7782E}" srcOrd="2" destOrd="0" presId="urn:microsoft.com/office/officeart/2018/2/layout/IconVerticalSolidList"/>
    <dgm:cxn modelId="{2A93E3E0-AB8F-4CD3-8DDB-616E16FA3E2D}" type="presParOf" srcId="{AE099988-8D83-4342-865B-C4A8A5C587B5}" destId="{FAA87C30-2E0B-4D56-B443-CF5620A671C0}" srcOrd="3" destOrd="0" presId="urn:microsoft.com/office/officeart/2018/2/layout/IconVerticalSolidList"/>
    <dgm:cxn modelId="{E114A70C-6653-4E3C-86C6-AECAA7DA1F3D}" type="presParOf" srcId="{71B2F17E-66D8-423B-881E-ED53DB8580B9}" destId="{BC520ADE-A788-4844-B738-D84396344235}" srcOrd="7" destOrd="0" presId="urn:microsoft.com/office/officeart/2018/2/layout/IconVerticalSolidList"/>
    <dgm:cxn modelId="{F2C9FCAA-6F20-4237-B60E-16A05C13E432}" type="presParOf" srcId="{71B2F17E-66D8-423B-881E-ED53DB8580B9}" destId="{CC3FD10E-F874-4160-A187-81325AA826E5}" srcOrd="8" destOrd="0" presId="urn:microsoft.com/office/officeart/2018/2/layout/IconVerticalSolidList"/>
    <dgm:cxn modelId="{7A72F391-0C2B-4C9B-BCCC-4B45317F694E}" type="presParOf" srcId="{CC3FD10E-F874-4160-A187-81325AA826E5}" destId="{CE1EE401-340D-4979-9538-985E5CA60F56}" srcOrd="0" destOrd="0" presId="urn:microsoft.com/office/officeart/2018/2/layout/IconVerticalSolidList"/>
    <dgm:cxn modelId="{2C2D6386-BD15-4C54-8ADE-C3C7AD386A36}" type="presParOf" srcId="{CC3FD10E-F874-4160-A187-81325AA826E5}" destId="{8426B16A-9B52-4BFA-9284-0086F8CCA6BD}" srcOrd="1" destOrd="0" presId="urn:microsoft.com/office/officeart/2018/2/layout/IconVerticalSolidList"/>
    <dgm:cxn modelId="{AD0788DA-7AE8-424A-99C4-E151D3DD6DEC}" type="presParOf" srcId="{CC3FD10E-F874-4160-A187-81325AA826E5}" destId="{F1CAFFE8-FE49-476B-B3F1-F3BFF44072C8}" srcOrd="2" destOrd="0" presId="urn:microsoft.com/office/officeart/2018/2/layout/IconVerticalSolidList"/>
    <dgm:cxn modelId="{5E8BEA3C-F614-40DF-8C93-510ABE273917}" type="presParOf" srcId="{CC3FD10E-F874-4160-A187-81325AA826E5}" destId="{4829A05F-E9C5-4537-B89D-6DEFAAA66C3E}" srcOrd="3" destOrd="0" presId="urn:microsoft.com/office/officeart/2018/2/layout/IconVerticalSolidList"/>
    <dgm:cxn modelId="{45996390-D062-454B-AA4B-F1CB75E24CD8}" type="presParOf" srcId="{71B2F17E-66D8-423B-881E-ED53DB8580B9}" destId="{87109856-E691-43D8-8357-8BD82D6D3E00}" srcOrd="9" destOrd="0" presId="urn:microsoft.com/office/officeart/2018/2/layout/IconVerticalSolidList"/>
    <dgm:cxn modelId="{FD03C0F0-6D30-45E2-9E9B-56ED322460C5}" type="presParOf" srcId="{71B2F17E-66D8-423B-881E-ED53DB8580B9}" destId="{49C79365-108A-4B9E-A560-08AE03C59FCE}" srcOrd="10" destOrd="0" presId="urn:microsoft.com/office/officeart/2018/2/layout/IconVerticalSolidList"/>
    <dgm:cxn modelId="{2BFDB8FA-08E9-4250-9B85-BAF53EDAC0CB}" type="presParOf" srcId="{49C79365-108A-4B9E-A560-08AE03C59FCE}" destId="{AAE7F694-F773-41C6-8B8D-9EF848B728BE}" srcOrd="0" destOrd="0" presId="urn:microsoft.com/office/officeart/2018/2/layout/IconVerticalSolidList"/>
    <dgm:cxn modelId="{894AFF0F-B77A-4646-A7F0-06CBAC973698}" type="presParOf" srcId="{49C79365-108A-4B9E-A560-08AE03C59FCE}" destId="{00C83A97-D97B-4219-A59A-5BECE3D23476}" srcOrd="1" destOrd="0" presId="urn:microsoft.com/office/officeart/2018/2/layout/IconVerticalSolidList"/>
    <dgm:cxn modelId="{0FF31EA3-94F9-41D4-B060-1908BB945FC7}" type="presParOf" srcId="{49C79365-108A-4B9E-A560-08AE03C59FCE}" destId="{F3A877BD-6CD5-4847-9C54-BFE2909A5CF1}" srcOrd="2" destOrd="0" presId="urn:microsoft.com/office/officeart/2018/2/layout/IconVerticalSolidList"/>
    <dgm:cxn modelId="{4146DA5A-DA5C-4501-96F9-4ECCC574B625}" type="presParOf" srcId="{49C79365-108A-4B9E-A560-08AE03C59FCE}" destId="{D7B331D2-72E0-48F8-9140-9217AC38BCAC}" srcOrd="3" destOrd="0" presId="urn:microsoft.com/office/officeart/2018/2/layout/IconVerticalSolidList"/>
    <dgm:cxn modelId="{183F28D4-5C29-4C5A-9E8A-EAF751E39217}" type="presParOf" srcId="{71B2F17E-66D8-423B-881E-ED53DB8580B9}" destId="{17DFBE37-8C80-4990-896F-3475311A8E8A}" srcOrd="11" destOrd="0" presId="urn:microsoft.com/office/officeart/2018/2/layout/IconVerticalSolidList"/>
    <dgm:cxn modelId="{900F8026-3819-413F-B7C4-344F91E5994F}" type="presParOf" srcId="{71B2F17E-66D8-423B-881E-ED53DB8580B9}" destId="{C5ABF232-0F80-4BFE-924F-D726168ED52D}" srcOrd="12" destOrd="0" presId="urn:microsoft.com/office/officeart/2018/2/layout/IconVerticalSolidList"/>
    <dgm:cxn modelId="{AABF4EE1-4C9D-4044-9096-F639C854ADE9}" type="presParOf" srcId="{C5ABF232-0F80-4BFE-924F-D726168ED52D}" destId="{7E10211A-065A-48F1-A952-7B094574E5F7}" srcOrd="0" destOrd="0" presId="urn:microsoft.com/office/officeart/2018/2/layout/IconVerticalSolidList"/>
    <dgm:cxn modelId="{3804C26E-ABCC-4A2A-824F-4FA31D6C0480}" type="presParOf" srcId="{C5ABF232-0F80-4BFE-924F-D726168ED52D}" destId="{49DE22B0-8264-476E-B73F-1E660F24A0CF}" srcOrd="1" destOrd="0" presId="urn:microsoft.com/office/officeart/2018/2/layout/IconVerticalSolidList"/>
    <dgm:cxn modelId="{D26217BD-0819-4BA7-97C2-FA908F6FBE9A}" type="presParOf" srcId="{C5ABF232-0F80-4BFE-924F-D726168ED52D}" destId="{FBDEC81F-964C-4F07-95BE-24129A17D622}" srcOrd="2" destOrd="0" presId="urn:microsoft.com/office/officeart/2018/2/layout/IconVerticalSolidList"/>
    <dgm:cxn modelId="{881B8BF4-80B9-4C8D-BC9F-348360B5820A}" type="presParOf" srcId="{C5ABF232-0F80-4BFE-924F-D726168ED52D}" destId="{C22DC35D-8CE6-4C24-AF67-DCC70DFE906D}" srcOrd="3" destOrd="0" presId="urn:microsoft.com/office/officeart/2018/2/layout/IconVerticalSolidList"/>
    <dgm:cxn modelId="{D32214F3-1045-47DD-AC8B-603D785EB6C0}" type="presParOf" srcId="{71B2F17E-66D8-423B-881E-ED53DB8580B9}" destId="{87AF2F87-E144-4F11-BA5A-2BD7C2CEF74F}" srcOrd="13" destOrd="0" presId="urn:microsoft.com/office/officeart/2018/2/layout/IconVerticalSolidList"/>
    <dgm:cxn modelId="{7CBCEFEE-8E87-4C6C-9CD8-504CD54642E9}" type="presParOf" srcId="{71B2F17E-66D8-423B-881E-ED53DB8580B9}" destId="{8429605B-8492-4F1F-ACD3-2D8E426014EC}" srcOrd="14" destOrd="0" presId="urn:microsoft.com/office/officeart/2018/2/layout/IconVerticalSolidList"/>
    <dgm:cxn modelId="{49CA7678-E25C-481B-8F40-5A4488256C83}" type="presParOf" srcId="{8429605B-8492-4F1F-ACD3-2D8E426014EC}" destId="{1A5F103D-1EBD-40B6-A11D-DC896B8E023B}" srcOrd="0" destOrd="0" presId="urn:microsoft.com/office/officeart/2018/2/layout/IconVerticalSolidList"/>
    <dgm:cxn modelId="{571D7A04-109F-4068-8E98-E8170DDA27BC}" type="presParOf" srcId="{8429605B-8492-4F1F-ACD3-2D8E426014EC}" destId="{CF8B978F-B760-4A0C-BB53-9A5AD9FBB5E2}" srcOrd="1" destOrd="0" presId="urn:microsoft.com/office/officeart/2018/2/layout/IconVerticalSolidList"/>
    <dgm:cxn modelId="{24775D17-1714-4D12-AFD0-368F09F9335B}" type="presParOf" srcId="{8429605B-8492-4F1F-ACD3-2D8E426014EC}" destId="{B88CF0E9-3E42-487D-9D9C-B598DC5CC923}" srcOrd="2" destOrd="0" presId="urn:microsoft.com/office/officeart/2018/2/layout/IconVerticalSolidList"/>
    <dgm:cxn modelId="{20EE74E5-8FAD-4A42-BA79-27AE9D89D0C5}" type="presParOf" srcId="{8429605B-8492-4F1F-ACD3-2D8E426014EC}" destId="{EF188F05-560E-4403-A3AF-1F0A8F3F5B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6B8023-1B37-478F-8C20-6D02221EFFF6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28EB984-EF7F-415A-BA14-00367691C7BE}">
      <dgm:prSet/>
      <dgm:spPr/>
      <dgm:t>
        <a:bodyPr/>
        <a:lstStyle/>
        <a:p>
          <a:r>
            <a:rPr lang="en-US"/>
            <a:t>Data Sources:</a:t>
          </a:r>
        </a:p>
      </dgm:t>
    </dgm:pt>
    <dgm:pt modelId="{FF303CB9-A1BF-4464-932C-CC361A69A942}" type="parTrans" cxnId="{1EC4F424-4DDB-4C8F-ADB8-8DEA540E31BE}">
      <dgm:prSet/>
      <dgm:spPr/>
      <dgm:t>
        <a:bodyPr/>
        <a:lstStyle/>
        <a:p>
          <a:endParaRPr lang="en-US"/>
        </a:p>
      </dgm:t>
    </dgm:pt>
    <dgm:pt modelId="{D4135D8C-35EB-4989-ADBF-2015832A650D}" type="sibTrans" cxnId="{1EC4F424-4DDB-4C8F-ADB8-8DEA540E31BE}">
      <dgm:prSet/>
      <dgm:spPr/>
      <dgm:t>
        <a:bodyPr/>
        <a:lstStyle/>
        <a:p>
          <a:endParaRPr lang="en-US"/>
        </a:p>
      </dgm:t>
    </dgm:pt>
    <dgm:pt modelId="{D0D2097D-961C-4681-A0B3-8659677B4E74}">
      <dgm:prSet/>
      <dgm:spPr/>
      <dgm:t>
        <a:bodyPr/>
        <a:lstStyle/>
        <a:p>
          <a:r>
            <a:rPr lang="en-US"/>
            <a:t>- Social Media (Twitter, Instagram)</a:t>
          </a:r>
        </a:p>
      </dgm:t>
    </dgm:pt>
    <dgm:pt modelId="{2892CB72-DA9D-4EB9-8973-56AAFDDF6D93}" type="parTrans" cxnId="{7DAF80DC-0A0E-406D-B03F-911F228F02EC}">
      <dgm:prSet/>
      <dgm:spPr/>
      <dgm:t>
        <a:bodyPr/>
        <a:lstStyle/>
        <a:p>
          <a:endParaRPr lang="en-US"/>
        </a:p>
      </dgm:t>
    </dgm:pt>
    <dgm:pt modelId="{BC6FF81A-1222-458E-97D5-D8FEE96F591F}" type="sibTrans" cxnId="{7DAF80DC-0A0E-406D-B03F-911F228F02EC}">
      <dgm:prSet/>
      <dgm:spPr/>
      <dgm:t>
        <a:bodyPr/>
        <a:lstStyle/>
        <a:p>
          <a:endParaRPr lang="en-US"/>
        </a:p>
      </dgm:t>
    </dgm:pt>
    <dgm:pt modelId="{D554767B-9F81-42FE-B563-44D9F95EF39E}">
      <dgm:prSet/>
      <dgm:spPr/>
      <dgm:t>
        <a:bodyPr/>
        <a:lstStyle/>
        <a:p>
          <a:r>
            <a:rPr lang="en-US"/>
            <a:t>- Review Platforms (Google Reviews)</a:t>
          </a:r>
        </a:p>
      </dgm:t>
    </dgm:pt>
    <dgm:pt modelId="{52866E3B-0F88-4F9C-84F0-7D4717E8F679}" type="parTrans" cxnId="{FDDB25B8-893C-4716-A1AF-C48D0D41D88C}">
      <dgm:prSet/>
      <dgm:spPr/>
      <dgm:t>
        <a:bodyPr/>
        <a:lstStyle/>
        <a:p>
          <a:endParaRPr lang="en-US"/>
        </a:p>
      </dgm:t>
    </dgm:pt>
    <dgm:pt modelId="{14B09087-68C9-4536-8D04-A205699FD758}" type="sibTrans" cxnId="{FDDB25B8-893C-4716-A1AF-C48D0D41D88C}">
      <dgm:prSet/>
      <dgm:spPr/>
      <dgm:t>
        <a:bodyPr/>
        <a:lstStyle/>
        <a:p>
          <a:endParaRPr lang="en-US"/>
        </a:p>
      </dgm:t>
    </dgm:pt>
    <dgm:pt modelId="{CCE1D99C-BD13-400B-B0CF-B3993EAC6B74}">
      <dgm:prSet/>
      <dgm:spPr/>
      <dgm:t>
        <a:bodyPr/>
        <a:lstStyle/>
        <a:p>
          <a:r>
            <a:rPr lang="en-US"/>
            <a:t>Tools Used:</a:t>
          </a:r>
        </a:p>
      </dgm:t>
    </dgm:pt>
    <dgm:pt modelId="{E31A5BCE-5379-47FB-A4E6-B87CC53A5FC3}" type="parTrans" cxnId="{661BA346-7E5B-452F-A0CF-38178F2E248F}">
      <dgm:prSet/>
      <dgm:spPr/>
      <dgm:t>
        <a:bodyPr/>
        <a:lstStyle/>
        <a:p>
          <a:endParaRPr lang="en-US"/>
        </a:p>
      </dgm:t>
    </dgm:pt>
    <dgm:pt modelId="{12E53896-247C-43C2-AED0-8FC5E11FC4CA}" type="sibTrans" cxnId="{661BA346-7E5B-452F-A0CF-38178F2E248F}">
      <dgm:prSet/>
      <dgm:spPr/>
      <dgm:t>
        <a:bodyPr/>
        <a:lstStyle/>
        <a:p>
          <a:endParaRPr lang="en-US"/>
        </a:p>
      </dgm:t>
    </dgm:pt>
    <dgm:pt modelId="{6E3AD64B-DA25-4660-ADFF-4F04B23DC760}">
      <dgm:prSet/>
      <dgm:spPr/>
      <dgm:t>
        <a:bodyPr/>
        <a:lstStyle/>
        <a:p>
          <a:r>
            <a:rPr lang="en-US"/>
            <a:t>- Sentiment Analysis: TextBlob, VADER</a:t>
          </a:r>
        </a:p>
      </dgm:t>
    </dgm:pt>
    <dgm:pt modelId="{B335B2F1-26CB-4860-AA1A-DBAAD73B2096}" type="parTrans" cxnId="{4AC45A3B-9479-4464-967D-92F55B74B21A}">
      <dgm:prSet/>
      <dgm:spPr/>
      <dgm:t>
        <a:bodyPr/>
        <a:lstStyle/>
        <a:p>
          <a:endParaRPr lang="en-US"/>
        </a:p>
      </dgm:t>
    </dgm:pt>
    <dgm:pt modelId="{135C503E-A5B2-4F63-9302-700A42233BFD}" type="sibTrans" cxnId="{4AC45A3B-9479-4464-967D-92F55B74B21A}">
      <dgm:prSet/>
      <dgm:spPr/>
      <dgm:t>
        <a:bodyPr/>
        <a:lstStyle/>
        <a:p>
          <a:endParaRPr lang="en-US"/>
        </a:p>
      </dgm:t>
    </dgm:pt>
    <dgm:pt modelId="{8FFF1A80-177E-42BC-A3CD-E301B5DB840D}">
      <dgm:prSet/>
      <dgm:spPr/>
      <dgm:t>
        <a:bodyPr/>
        <a:lstStyle/>
        <a:p>
          <a:r>
            <a:rPr lang="en-US" dirty="0"/>
            <a:t>- Visualization: Tableau, Power BI</a:t>
          </a:r>
        </a:p>
      </dgm:t>
    </dgm:pt>
    <dgm:pt modelId="{DF3572E5-4DFB-432A-BC42-B67FAAB3CF86}" type="parTrans" cxnId="{401DBD34-FF8C-4AC5-AB9C-655378BE6571}">
      <dgm:prSet/>
      <dgm:spPr/>
      <dgm:t>
        <a:bodyPr/>
        <a:lstStyle/>
        <a:p>
          <a:endParaRPr lang="en-US"/>
        </a:p>
      </dgm:t>
    </dgm:pt>
    <dgm:pt modelId="{2156DF94-4B61-49ED-8D57-C3CD1484D8BD}" type="sibTrans" cxnId="{401DBD34-FF8C-4AC5-AB9C-655378BE6571}">
      <dgm:prSet/>
      <dgm:spPr/>
      <dgm:t>
        <a:bodyPr/>
        <a:lstStyle/>
        <a:p>
          <a:endParaRPr lang="en-US"/>
        </a:p>
      </dgm:t>
    </dgm:pt>
    <dgm:pt modelId="{F1629222-3C13-4BDF-BCC2-FE38C6F08B1E}">
      <dgm:prSet/>
      <dgm:spPr/>
      <dgm:t>
        <a:bodyPr/>
        <a:lstStyle/>
        <a:p>
          <a:r>
            <a:rPr lang="en-US"/>
            <a:t>- Trend Monitoring: Google Trends</a:t>
          </a:r>
        </a:p>
      </dgm:t>
    </dgm:pt>
    <dgm:pt modelId="{CF3215C3-D3EE-457D-810B-CB8980C29933}" type="parTrans" cxnId="{053EAFAE-E196-4515-9ADD-D020FCF6476F}">
      <dgm:prSet/>
      <dgm:spPr/>
      <dgm:t>
        <a:bodyPr/>
        <a:lstStyle/>
        <a:p>
          <a:endParaRPr lang="en-US"/>
        </a:p>
      </dgm:t>
    </dgm:pt>
    <dgm:pt modelId="{11BD461E-C213-4D11-A9F9-80710A8B51B6}" type="sibTrans" cxnId="{053EAFAE-E196-4515-9ADD-D020FCF6476F}">
      <dgm:prSet/>
      <dgm:spPr/>
      <dgm:t>
        <a:bodyPr/>
        <a:lstStyle/>
        <a:p>
          <a:endParaRPr lang="en-US"/>
        </a:p>
      </dgm:t>
    </dgm:pt>
    <dgm:pt modelId="{336396CE-F40A-4576-9AAF-F398A8FA1F81}" type="pres">
      <dgm:prSet presAssocID="{6F6B8023-1B37-478F-8C20-6D02221EFFF6}" presName="diagram" presStyleCnt="0">
        <dgm:presLayoutVars>
          <dgm:dir/>
          <dgm:resizeHandles val="exact"/>
        </dgm:presLayoutVars>
      </dgm:prSet>
      <dgm:spPr/>
    </dgm:pt>
    <dgm:pt modelId="{833F3A2C-19D0-4CAA-8F61-8457916095F9}" type="pres">
      <dgm:prSet presAssocID="{B28EB984-EF7F-415A-BA14-00367691C7BE}" presName="node" presStyleLbl="node1" presStyleIdx="0" presStyleCnt="7">
        <dgm:presLayoutVars>
          <dgm:bulletEnabled val="1"/>
        </dgm:presLayoutVars>
      </dgm:prSet>
      <dgm:spPr/>
    </dgm:pt>
    <dgm:pt modelId="{17A82966-EDC5-4075-8C2F-7D3BADF74735}" type="pres">
      <dgm:prSet presAssocID="{D4135D8C-35EB-4989-ADBF-2015832A650D}" presName="sibTrans" presStyleCnt="0"/>
      <dgm:spPr/>
    </dgm:pt>
    <dgm:pt modelId="{53B3F44C-FA89-4523-9F8F-AD817B346A6B}" type="pres">
      <dgm:prSet presAssocID="{D0D2097D-961C-4681-A0B3-8659677B4E74}" presName="node" presStyleLbl="node1" presStyleIdx="1" presStyleCnt="7">
        <dgm:presLayoutVars>
          <dgm:bulletEnabled val="1"/>
        </dgm:presLayoutVars>
      </dgm:prSet>
      <dgm:spPr/>
    </dgm:pt>
    <dgm:pt modelId="{07679782-18DC-45CB-B98A-2E5615E6EC4F}" type="pres">
      <dgm:prSet presAssocID="{BC6FF81A-1222-458E-97D5-D8FEE96F591F}" presName="sibTrans" presStyleCnt="0"/>
      <dgm:spPr/>
    </dgm:pt>
    <dgm:pt modelId="{8A8182B6-3A11-4C89-92A4-A838DEA9EB50}" type="pres">
      <dgm:prSet presAssocID="{D554767B-9F81-42FE-B563-44D9F95EF39E}" presName="node" presStyleLbl="node1" presStyleIdx="2" presStyleCnt="7">
        <dgm:presLayoutVars>
          <dgm:bulletEnabled val="1"/>
        </dgm:presLayoutVars>
      </dgm:prSet>
      <dgm:spPr/>
    </dgm:pt>
    <dgm:pt modelId="{79387703-DF49-4984-9830-52331500DA2E}" type="pres">
      <dgm:prSet presAssocID="{14B09087-68C9-4536-8D04-A205699FD758}" presName="sibTrans" presStyleCnt="0"/>
      <dgm:spPr/>
    </dgm:pt>
    <dgm:pt modelId="{86950850-EE94-4A2F-8961-2F3FB7611B95}" type="pres">
      <dgm:prSet presAssocID="{CCE1D99C-BD13-400B-B0CF-B3993EAC6B74}" presName="node" presStyleLbl="node1" presStyleIdx="3" presStyleCnt="7">
        <dgm:presLayoutVars>
          <dgm:bulletEnabled val="1"/>
        </dgm:presLayoutVars>
      </dgm:prSet>
      <dgm:spPr/>
    </dgm:pt>
    <dgm:pt modelId="{88B1287C-BFEF-46E3-8B03-8C90F9DA6B2E}" type="pres">
      <dgm:prSet presAssocID="{12E53896-247C-43C2-AED0-8FC5E11FC4CA}" presName="sibTrans" presStyleCnt="0"/>
      <dgm:spPr/>
    </dgm:pt>
    <dgm:pt modelId="{1355790E-0D06-4FC8-8EF8-57CCBE82B861}" type="pres">
      <dgm:prSet presAssocID="{6E3AD64B-DA25-4660-ADFF-4F04B23DC760}" presName="node" presStyleLbl="node1" presStyleIdx="4" presStyleCnt="7">
        <dgm:presLayoutVars>
          <dgm:bulletEnabled val="1"/>
        </dgm:presLayoutVars>
      </dgm:prSet>
      <dgm:spPr/>
    </dgm:pt>
    <dgm:pt modelId="{4F0767AF-3DC2-437B-BE01-F84E95074C66}" type="pres">
      <dgm:prSet presAssocID="{135C503E-A5B2-4F63-9302-700A42233BFD}" presName="sibTrans" presStyleCnt="0"/>
      <dgm:spPr/>
    </dgm:pt>
    <dgm:pt modelId="{7949F6FF-FDEC-48D5-85BD-90C8FFA50630}" type="pres">
      <dgm:prSet presAssocID="{8FFF1A80-177E-42BC-A3CD-E301B5DB840D}" presName="node" presStyleLbl="node1" presStyleIdx="5" presStyleCnt="7">
        <dgm:presLayoutVars>
          <dgm:bulletEnabled val="1"/>
        </dgm:presLayoutVars>
      </dgm:prSet>
      <dgm:spPr/>
    </dgm:pt>
    <dgm:pt modelId="{6A423B76-6026-478E-A90F-3A43DCF5616C}" type="pres">
      <dgm:prSet presAssocID="{2156DF94-4B61-49ED-8D57-C3CD1484D8BD}" presName="sibTrans" presStyleCnt="0"/>
      <dgm:spPr/>
    </dgm:pt>
    <dgm:pt modelId="{E9F82672-50DE-47FB-998C-4580BCA2EA74}" type="pres">
      <dgm:prSet presAssocID="{F1629222-3C13-4BDF-BCC2-FE38C6F08B1E}" presName="node" presStyleLbl="node1" presStyleIdx="6" presStyleCnt="7">
        <dgm:presLayoutVars>
          <dgm:bulletEnabled val="1"/>
        </dgm:presLayoutVars>
      </dgm:prSet>
      <dgm:spPr/>
    </dgm:pt>
  </dgm:ptLst>
  <dgm:cxnLst>
    <dgm:cxn modelId="{CD1C0C06-2F98-473D-9D1C-26FA182F960B}" type="presOf" srcId="{D554767B-9F81-42FE-B563-44D9F95EF39E}" destId="{8A8182B6-3A11-4C89-92A4-A838DEA9EB50}" srcOrd="0" destOrd="0" presId="urn:microsoft.com/office/officeart/2005/8/layout/default"/>
    <dgm:cxn modelId="{1EC4F424-4DDB-4C8F-ADB8-8DEA540E31BE}" srcId="{6F6B8023-1B37-478F-8C20-6D02221EFFF6}" destId="{B28EB984-EF7F-415A-BA14-00367691C7BE}" srcOrd="0" destOrd="0" parTransId="{FF303CB9-A1BF-4464-932C-CC361A69A942}" sibTransId="{D4135D8C-35EB-4989-ADBF-2015832A650D}"/>
    <dgm:cxn modelId="{401DBD34-FF8C-4AC5-AB9C-655378BE6571}" srcId="{6F6B8023-1B37-478F-8C20-6D02221EFFF6}" destId="{8FFF1A80-177E-42BC-A3CD-E301B5DB840D}" srcOrd="5" destOrd="0" parTransId="{DF3572E5-4DFB-432A-BC42-B67FAAB3CF86}" sibTransId="{2156DF94-4B61-49ED-8D57-C3CD1484D8BD}"/>
    <dgm:cxn modelId="{4AC45A3B-9479-4464-967D-92F55B74B21A}" srcId="{6F6B8023-1B37-478F-8C20-6D02221EFFF6}" destId="{6E3AD64B-DA25-4660-ADFF-4F04B23DC760}" srcOrd="4" destOrd="0" parTransId="{B335B2F1-26CB-4860-AA1A-DBAAD73B2096}" sibTransId="{135C503E-A5B2-4F63-9302-700A42233BFD}"/>
    <dgm:cxn modelId="{D5ADCC5F-7EAD-4D3D-B2A5-8BE845B784D3}" type="presOf" srcId="{F1629222-3C13-4BDF-BCC2-FE38C6F08B1E}" destId="{E9F82672-50DE-47FB-998C-4580BCA2EA74}" srcOrd="0" destOrd="0" presId="urn:microsoft.com/office/officeart/2005/8/layout/default"/>
    <dgm:cxn modelId="{661BA346-7E5B-452F-A0CF-38178F2E248F}" srcId="{6F6B8023-1B37-478F-8C20-6D02221EFFF6}" destId="{CCE1D99C-BD13-400B-B0CF-B3993EAC6B74}" srcOrd="3" destOrd="0" parTransId="{E31A5BCE-5379-47FB-A4E6-B87CC53A5FC3}" sibTransId="{12E53896-247C-43C2-AED0-8FC5E11FC4CA}"/>
    <dgm:cxn modelId="{CD71456E-563F-4A18-B3A8-7F97268B821C}" type="presOf" srcId="{6F6B8023-1B37-478F-8C20-6D02221EFFF6}" destId="{336396CE-F40A-4576-9AAF-F398A8FA1F81}" srcOrd="0" destOrd="0" presId="urn:microsoft.com/office/officeart/2005/8/layout/default"/>
    <dgm:cxn modelId="{DE24F970-07A3-44BB-BC0D-2D2FE9AC520A}" type="presOf" srcId="{B28EB984-EF7F-415A-BA14-00367691C7BE}" destId="{833F3A2C-19D0-4CAA-8F61-8457916095F9}" srcOrd="0" destOrd="0" presId="urn:microsoft.com/office/officeart/2005/8/layout/default"/>
    <dgm:cxn modelId="{7515E186-B61E-4529-AE8C-B4D0F5AACED6}" type="presOf" srcId="{D0D2097D-961C-4681-A0B3-8659677B4E74}" destId="{53B3F44C-FA89-4523-9F8F-AD817B346A6B}" srcOrd="0" destOrd="0" presId="urn:microsoft.com/office/officeart/2005/8/layout/default"/>
    <dgm:cxn modelId="{16796394-9216-43D0-91E7-8D85873BC391}" type="presOf" srcId="{8FFF1A80-177E-42BC-A3CD-E301B5DB840D}" destId="{7949F6FF-FDEC-48D5-85BD-90C8FFA50630}" srcOrd="0" destOrd="0" presId="urn:microsoft.com/office/officeart/2005/8/layout/default"/>
    <dgm:cxn modelId="{DBA77D9C-C679-416A-B74C-0DFE6430B9C6}" type="presOf" srcId="{CCE1D99C-BD13-400B-B0CF-B3993EAC6B74}" destId="{86950850-EE94-4A2F-8961-2F3FB7611B95}" srcOrd="0" destOrd="0" presId="urn:microsoft.com/office/officeart/2005/8/layout/default"/>
    <dgm:cxn modelId="{053EAFAE-E196-4515-9ADD-D020FCF6476F}" srcId="{6F6B8023-1B37-478F-8C20-6D02221EFFF6}" destId="{F1629222-3C13-4BDF-BCC2-FE38C6F08B1E}" srcOrd="6" destOrd="0" parTransId="{CF3215C3-D3EE-457D-810B-CB8980C29933}" sibTransId="{11BD461E-C213-4D11-A9F9-80710A8B51B6}"/>
    <dgm:cxn modelId="{FDDB25B8-893C-4716-A1AF-C48D0D41D88C}" srcId="{6F6B8023-1B37-478F-8C20-6D02221EFFF6}" destId="{D554767B-9F81-42FE-B563-44D9F95EF39E}" srcOrd="2" destOrd="0" parTransId="{52866E3B-0F88-4F9C-84F0-7D4717E8F679}" sibTransId="{14B09087-68C9-4536-8D04-A205699FD758}"/>
    <dgm:cxn modelId="{7DAF80DC-0A0E-406D-B03F-911F228F02EC}" srcId="{6F6B8023-1B37-478F-8C20-6D02221EFFF6}" destId="{D0D2097D-961C-4681-A0B3-8659677B4E74}" srcOrd="1" destOrd="0" parTransId="{2892CB72-DA9D-4EB9-8973-56AAFDDF6D93}" sibTransId="{BC6FF81A-1222-458E-97D5-D8FEE96F591F}"/>
    <dgm:cxn modelId="{77311AF9-E8E0-475E-88F8-E4C9DEAD7150}" type="presOf" srcId="{6E3AD64B-DA25-4660-ADFF-4F04B23DC760}" destId="{1355790E-0D06-4FC8-8EF8-57CCBE82B861}" srcOrd="0" destOrd="0" presId="urn:microsoft.com/office/officeart/2005/8/layout/default"/>
    <dgm:cxn modelId="{8CC9E5EB-1771-4EF8-A950-346C338B419D}" type="presParOf" srcId="{336396CE-F40A-4576-9AAF-F398A8FA1F81}" destId="{833F3A2C-19D0-4CAA-8F61-8457916095F9}" srcOrd="0" destOrd="0" presId="urn:microsoft.com/office/officeart/2005/8/layout/default"/>
    <dgm:cxn modelId="{A86B4A0E-718A-43E6-A820-FC19978A33BE}" type="presParOf" srcId="{336396CE-F40A-4576-9AAF-F398A8FA1F81}" destId="{17A82966-EDC5-4075-8C2F-7D3BADF74735}" srcOrd="1" destOrd="0" presId="urn:microsoft.com/office/officeart/2005/8/layout/default"/>
    <dgm:cxn modelId="{E6118809-E686-4F74-80A7-E6DBE804970A}" type="presParOf" srcId="{336396CE-F40A-4576-9AAF-F398A8FA1F81}" destId="{53B3F44C-FA89-4523-9F8F-AD817B346A6B}" srcOrd="2" destOrd="0" presId="urn:microsoft.com/office/officeart/2005/8/layout/default"/>
    <dgm:cxn modelId="{E85BE999-6C8A-4661-9AD3-F0F8C9A90159}" type="presParOf" srcId="{336396CE-F40A-4576-9AAF-F398A8FA1F81}" destId="{07679782-18DC-45CB-B98A-2E5615E6EC4F}" srcOrd="3" destOrd="0" presId="urn:microsoft.com/office/officeart/2005/8/layout/default"/>
    <dgm:cxn modelId="{BB5CC7B4-F471-445E-9BEF-42DA11B3C187}" type="presParOf" srcId="{336396CE-F40A-4576-9AAF-F398A8FA1F81}" destId="{8A8182B6-3A11-4C89-92A4-A838DEA9EB50}" srcOrd="4" destOrd="0" presId="urn:microsoft.com/office/officeart/2005/8/layout/default"/>
    <dgm:cxn modelId="{8BA64731-E582-4D42-868F-DB2B5734171B}" type="presParOf" srcId="{336396CE-F40A-4576-9AAF-F398A8FA1F81}" destId="{79387703-DF49-4984-9830-52331500DA2E}" srcOrd="5" destOrd="0" presId="urn:microsoft.com/office/officeart/2005/8/layout/default"/>
    <dgm:cxn modelId="{ECDD7C24-13AC-4CFA-AD42-773B1EF30F9E}" type="presParOf" srcId="{336396CE-F40A-4576-9AAF-F398A8FA1F81}" destId="{86950850-EE94-4A2F-8961-2F3FB7611B95}" srcOrd="6" destOrd="0" presId="urn:microsoft.com/office/officeart/2005/8/layout/default"/>
    <dgm:cxn modelId="{BAA642DF-8D0D-4D65-9B39-A1E9FBEAC80C}" type="presParOf" srcId="{336396CE-F40A-4576-9AAF-F398A8FA1F81}" destId="{88B1287C-BFEF-46E3-8B03-8C90F9DA6B2E}" srcOrd="7" destOrd="0" presId="urn:microsoft.com/office/officeart/2005/8/layout/default"/>
    <dgm:cxn modelId="{8148C9FE-9823-45F0-BCE2-7319336751E0}" type="presParOf" srcId="{336396CE-F40A-4576-9AAF-F398A8FA1F81}" destId="{1355790E-0D06-4FC8-8EF8-57CCBE82B861}" srcOrd="8" destOrd="0" presId="urn:microsoft.com/office/officeart/2005/8/layout/default"/>
    <dgm:cxn modelId="{F2E51FB4-1537-4F22-9E68-2A14E276DD54}" type="presParOf" srcId="{336396CE-F40A-4576-9AAF-F398A8FA1F81}" destId="{4F0767AF-3DC2-437B-BE01-F84E95074C66}" srcOrd="9" destOrd="0" presId="urn:microsoft.com/office/officeart/2005/8/layout/default"/>
    <dgm:cxn modelId="{6825D1B6-6162-47DC-956A-4DF7B30EE004}" type="presParOf" srcId="{336396CE-F40A-4576-9AAF-F398A8FA1F81}" destId="{7949F6FF-FDEC-48D5-85BD-90C8FFA50630}" srcOrd="10" destOrd="0" presId="urn:microsoft.com/office/officeart/2005/8/layout/default"/>
    <dgm:cxn modelId="{7C327E81-3D60-4210-9778-DB2B11E5D425}" type="presParOf" srcId="{336396CE-F40A-4576-9AAF-F398A8FA1F81}" destId="{6A423B76-6026-478E-A90F-3A43DCF5616C}" srcOrd="11" destOrd="0" presId="urn:microsoft.com/office/officeart/2005/8/layout/default"/>
    <dgm:cxn modelId="{ADC266B3-7EE4-4FE2-8E14-7E1DE8254BA4}" type="presParOf" srcId="{336396CE-F40A-4576-9AAF-F398A8FA1F81}" destId="{E9F82672-50DE-47FB-998C-4580BCA2EA7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8FC859-C29D-4BAC-AE8B-C174BE25F8DB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BB6B2D6-3EB7-4365-9DBE-1FC48DED80AD}">
      <dgm:prSet/>
      <dgm:spPr/>
      <dgm:t>
        <a:bodyPr/>
        <a:lstStyle/>
        <a:p>
          <a:r>
            <a:rPr lang="en-US"/>
            <a:t>Brand Perception: Understand customer feedback</a:t>
          </a:r>
        </a:p>
      </dgm:t>
    </dgm:pt>
    <dgm:pt modelId="{4DA96F88-4DE9-454F-A9B0-E9E18782848E}" type="parTrans" cxnId="{0961034A-95CA-4EA1-946E-1FBFBA03A58F}">
      <dgm:prSet/>
      <dgm:spPr/>
      <dgm:t>
        <a:bodyPr/>
        <a:lstStyle/>
        <a:p>
          <a:endParaRPr lang="en-US"/>
        </a:p>
      </dgm:t>
    </dgm:pt>
    <dgm:pt modelId="{EBA88B45-8547-44D2-941F-D36E57F42F06}" type="sibTrans" cxnId="{0961034A-95CA-4EA1-946E-1FBFBA03A58F}">
      <dgm:prSet/>
      <dgm:spPr/>
      <dgm:t>
        <a:bodyPr/>
        <a:lstStyle/>
        <a:p>
          <a:endParaRPr lang="en-US"/>
        </a:p>
      </dgm:t>
    </dgm:pt>
    <dgm:pt modelId="{6791888A-AE6F-4FE5-AA3D-11FE8DBA6EA5}">
      <dgm:prSet/>
      <dgm:spPr/>
      <dgm:t>
        <a:bodyPr/>
        <a:lstStyle/>
        <a:p>
          <a:r>
            <a:rPr lang="en-US"/>
            <a:t>Customer Satisfaction: Identify areas of improvement</a:t>
          </a:r>
        </a:p>
      </dgm:t>
    </dgm:pt>
    <dgm:pt modelId="{9CA25605-0CE0-430F-A19D-E5E6B109C51D}" type="parTrans" cxnId="{6C11B40C-0B93-4E66-8120-506D5283DB1F}">
      <dgm:prSet/>
      <dgm:spPr/>
      <dgm:t>
        <a:bodyPr/>
        <a:lstStyle/>
        <a:p>
          <a:endParaRPr lang="en-US"/>
        </a:p>
      </dgm:t>
    </dgm:pt>
    <dgm:pt modelId="{4D213943-F711-4288-8165-E34F21C8F4CA}" type="sibTrans" cxnId="{6C11B40C-0B93-4E66-8120-506D5283DB1F}">
      <dgm:prSet/>
      <dgm:spPr/>
      <dgm:t>
        <a:bodyPr/>
        <a:lstStyle/>
        <a:p>
          <a:endParaRPr lang="en-US"/>
        </a:p>
      </dgm:t>
    </dgm:pt>
    <dgm:pt modelId="{7BFF6385-2484-45AC-BF92-5577FDBA0916}">
      <dgm:prSet/>
      <dgm:spPr/>
      <dgm:t>
        <a:bodyPr/>
        <a:lstStyle/>
        <a:p>
          <a:r>
            <a:rPr lang="en-US"/>
            <a:t>Market Trends: Track preferences and hashtags</a:t>
          </a:r>
        </a:p>
      </dgm:t>
    </dgm:pt>
    <dgm:pt modelId="{49853568-4F38-43EA-B8D2-F3566ACF21FF}" type="parTrans" cxnId="{FB058763-B377-4BE3-B83D-1BF2EEC6D956}">
      <dgm:prSet/>
      <dgm:spPr/>
      <dgm:t>
        <a:bodyPr/>
        <a:lstStyle/>
        <a:p>
          <a:endParaRPr lang="en-US"/>
        </a:p>
      </dgm:t>
    </dgm:pt>
    <dgm:pt modelId="{A3E8535D-D230-4F60-957B-93C42BDD7020}" type="sibTrans" cxnId="{FB058763-B377-4BE3-B83D-1BF2EEC6D956}">
      <dgm:prSet/>
      <dgm:spPr/>
      <dgm:t>
        <a:bodyPr/>
        <a:lstStyle/>
        <a:p>
          <a:endParaRPr lang="en-US"/>
        </a:p>
      </dgm:t>
    </dgm:pt>
    <dgm:pt modelId="{85AFA639-92FF-49DF-9E12-D1F64CA4E96E}">
      <dgm:prSet/>
      <dgm:spPr/>
      <dgm:t>
        <a:bodyPr/>
        <a:lstStyle/>
        <a:p>
          <a:r>
            <a:rPr lang="en-US"/>
            <a:t>Competitive Landscape: Benchmark against competitors</a:t>
          </a:r>
        </a:p>
      </dgm:t>
    </dgm:pt>
    <dgm:pt modelId="{BCDE9C42-A7DF-4646-B480-E154CD55265B}" type="parTrans" cxnId="{869EDA60-8649-4916-8DEF-CE2C97B94647}">
      <dgm:prSet/>
      <dgm:spPr/>
      <dgm:t>
        <a:bodyPr/>
        <a:lstStyle/>
        <a:p>
          <a:endParaRPr lang="en-US"/>
        </a:p>
      </dgm:t>
    </dgm:pt>
    <dgm:pt modelId="{0E634E37-2A6D-4E8B-9CB9-28BFC72AF917}" type="sibTrans" cxnId="{869EDA60-8649-4916-8DEF-CE2C97B94647}">
      <dgm:prSet/>
      <dgm:spPr/>
      <dgm:t>
        <a:bodyPr/>
        <a:lstStyle/>
        <a:p>
          <a:endParaRPr lang="en-US"/>
        </a:p>
      </dgm:t>
    </dgm:pt>
    <dgm:pt modelId="{849BB959-F6DA-48FE-A17E-FDCD5983FEA3}" type="pres">
      <dgm:prSet presAssocID="{848FC859-C29D-4BAC-AE8B-C174BE25F8DB}" presName="linear" presStyleCnt="0">
        <dgm:presLayoutVars>
          <dgm:animLvl val="lvl"/>
          <dgm:resizeHandles val="exact"/>
        </dgm:presLayoutVars>
      </dgm:prSet>
      <dgm:spPr/>
    </dgm:pt>
    <dgm:pt modelId="{7A2534D3-00E2-4B32-989A-3CDC6B70D501}" type="pres">
      <dgm:prSet presAssocID="{3BB6B2D6-3EB7-4365-9DBE-1FC48DED80A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1D68395-E494-41D8-89A7-35CA0E641A22}" type="pres">
      <dgm:prSet presAssocID="{EBA88B45-8547-44D2-941F-D36E57F42F06}" presName="spacer" presStyleCnt="0"/>
      <dgm:spPr/>
    </dgm:pt>
    <dgm:pt modelId="{356BC115-A9BF-45C2-AC19-B9D471A08CE7}" type="pres">
      <dgm:prSet presAssocID="{6791888A-AE6F-4FE5-AA3D-11FE8DBA6EA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A1958AD-6273-403E-965C-4CA79676729A}" type="pres">
      <dgm:prSet presAssocID="{4D213943-F711-4288-8165-E34F21C8F4CA}" presName="spacer" presStyleCnt="0"/>
      <dgm:spPr/>
    </dgm:pt>
    <dgm:pt modelId="{979254E8-B4B5-400F-A1BB-D7828B325167}" type="pres">
      <dgm:prSet presAssocID="{7BFF6385-2484-45AC-BF92-5577FDBA09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76AC329-7D94-413F-8F78-B4922EC80F6F}" type="pres">
      <dgm:prSet presAssocID="{A3E8535D-D230-4F60-957B-93C42BDD7020}" presName="spacer" presStyleCnt="0"/>
      <dgm:spPr/>
    </dgm:pt>
    <dgm:pt modelId="{5E002C9C-690B-4A73-8EE2-CB3B3BF1EEEA}" type="pres">
      <dgm:prSet presAssocID="{85AFA639-92FF-49DF-9E12-D1F64CA4E96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C11B40C-0B93-4E66-8120-506D5283DB1F}" srcId="{848FC859-C29D-4BAC-AE8B-C174BE25F8DB}" destId="{6791888A-AE6F-4FE5-AA3D-11FE8DBA6EA5}" srcOrd="1" destOrd="0" parTransId="{9CA25605-0CE0-430F-A19D-E5E6B109C51D}" sibTransId="{4D213943-F711-4288-8165-E34F21C8F4CA}"/>
    <dgm:cxn modelId="{869EDA60-8649-4916-8DEF-CE2C97B94647}" srcId="{848FC859-C29D-4BAC-AE8B-C174BE25F8DB}" destId="{85AFA639-92FF-49DF-9E12-D1F64CA4E96E}" srcOrd="3" destOrd="0" parTransId="{BCDE9C42-A7DF-4646-B480-E154CD55265B}" sibTransId="{0E634E37-2A6D-4E8B-9CB9-28BFC72AF917}"/>
    <dgm:cxn modelId="{FB058763-B377-4BE3-B83D-1BF2EEC6D956}" srcId="{848FC859-C29D-4BAC-AE8B-C174BE25F8DB}" destId="{7BFF6385-2484-45AC-BF92-5577FDBA0916}" srcOrd="2" destOrd="0" parTransId="{49853568-4F38-43EA-B8D2-F3566ACF21FF}" sibTransId="{A3E8535D-D230-4F60-957B-93C42BDD7020}"/>
    <dgm:cxn modelId="{0961034A-95CA-4EA1-946E-1FBFBA03A58F}" srcId="{848FC859-C29D-4BAC-AE8B-C174BE25F8DB}" destId="{3BB6B2D6-3EB7-4365-9DBE-1FC48DED80AD}" srcOrd="0" destOrd="0" parTransId="{4DA96F88-4DE9-454F-A9B0-E9E18782848E}" sibTransId="{EBA88B45-8547-44D2-941F-D36E57F42F06}"/>
    <dgm:cxn modelId="{CEE9874B-5BBB-431B-8EBC-7594F4A1D73E}" type="presOf" srcId="{848FC859-C29D-4BAC-AE8B-C174BE25F8DB}" destId="{849BB959-F6DA-48FE-A17E-FDCD5983FEA3}" srcOrd="0" destOrd="0" presId="urn:microsoft.com/office/officeart/2005/8/layout/vList2"/>
    <dgm:cxn modelId="{65FE92B0-127D-44CD-AE14-1F215CABB757}" type="presOf" srcId="{85AFA639-92FF-49DF-9E12-D1F64CA4E96E}" destId="{5E002C9C-690B-4A73-8EE2-CB3B3BF1EEEA}" srcOrd="0" destOrd="0" presId="urn:microsoft.com/office/officeart/2005/8/layout/vList2"/>
    <dgm:cxn modelId="{3792DBB5-25A5-4572-BAF5-A3FEE7E70B04}" type="presOf" srcId="{3BB6B2D6-3EB7-4365-9DBE-1FC48DED80AD}" destId="{7A2534D3-00E2-4B32-989A-3CDC6B70D501}" srcOrd="0" destOrd="0" presId="urn:microsoft.com/office/officeart/2005/8/layout/vList2"/>
    <dgm:cxn modelId="{82F82BC0-7104-4C06-8C0C-FB0C550F4C75}" type="presOf" srcId="{7BFF6385-2484-45AC-BF92-5577FDBA0916}" destId="{979254E8-B4B5-400F-A1BB-D7828B325167}" srcOrd="0" destOrd="0" presId="urn:microsoft.com/office/officeart/2005/8/layout/vList2"/>
    <dgm:cxn modelId="{FCEEF7C3-0C4C-46F1-90A0-0D74DC84303E}" type="presOf" srcId="{6791888A-AE6F-4FE5-AA3D-11FE8DBA6EA5}" destId="{356BC115-A9BF-45C2-AC19-B9D471A08CE7}" srcOrd="0" destOrd="0" presId="urn:microsoft.com/office/officeart/2005/8/layout/vList2"/>
    <dgm:cxn modelId="{897E326A-1C24-4069-B5E5-5D74F7D25AB3}" type="presParOf" srcId="{849BB959-F6DA-48FE-A17E-FDCD5983FEA3}" destId="{7A2534D3-00E2-4B32-989A-3CDC6B70D501}" srcOrd="0" destOrd="0" presId="urn:microsoft.com/office/officeart/2005/8/layout/vList2"/>
    <dgm:cxn modelId="{E9EA8D78-B5A4-4CB8-91FB-4F9A82E71954}" type="presParOf" srcId="{849BB959-F6DA-48FE-A17E-FDCD5983FEA3}" destId="{D1D68395-E494-41D8-89A7-35CA0E641A22}" srcOrd="1" destOrd="0" presId="urn:microsoft.com/office/officeart/2005/8/layout/vList2"/>
    <dgm:cxn modelId="{3CEDBCB1-046F-488C-9582-06B9533E900D}" type="presParOf" srcId="{849BB959-F6DA-48FE-A17E-FDCD5983FEA3}" destId="{356BC115-A9BF-45C2-AC19-B9D471A08CE7}" srcOrd="2" destOrd="0" presId="urn:microsoft.com/office/officeart/2005/8/layout/vList2"/>
    <dgm:cxn modelId="{C7097E9D-0D9E-41C7-8415-FC7F62F4E266}" type="presParOf" srcId="{849BB959-F6DA-48FE-A17E-FDCD5983FEA3}" destId="{2A1958AD-6273-403E-965C-4CA79676729A}" srcOrd="3" destOrd="0" presId="urn:microsoft.com/office/officeart/2005/8/layout/vList2"/>
    <dgm:cxn modelId="{810F6573-0540-4F92-B648-D02C65DFE385}" type="presParOf" srcId="{849BB959-F6DA-48FE-A17E-FDCD5983FEA3}" destId="{979254E8-B4B5-400F-A1BB-D7828B325167}" srcOrd="4" destOrd="0" presId="urn:microsoft.com/office/officeart/2005/8/layout/vList2"/>
    <dgm:cxn modelId="{C1D1EBD5-8255-454A-BC30-0AA6704B162D}" type="presParOf" srcId="{849BB959-F6DA-48FE-A17E-FDCD5983FEA3}" destId="{F76AC329-7D94-413F-8F78-B4922EC80F6F}" srcOrd="5" destOrd="0" presId="urn:microsoft.com/office/officeart/2005/8/layout/vList2"/>
    <dgm:cxn modelId="{BE39F944-6187-4971-B831-3F64A1609D2F}" type="presParOf" srcId="{849BB959-F6DA-48FE-A17E-FDCD5983FEA3}" destId="{5E002C9C-690B-4A73-8EE2-CB3B3BF1EEE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96B3C0-AC64-49CF-991D-91233172E7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36A194-9CEC-4DEA-8B26-FD8316D75B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Myntra operates in a competitive e-commerce fashion space, with primary competitors being:</a:t>
          </a:r>
        </a:p>
      </dgm:t>
    </dgm:pt>
    <dgm:pt modelId="{6D195D9A-D39A-4A32-80B7-1A15431BDDB3}" type="parTrans" cxnId="{42DA2DC5-E1D9-410B-A42E-375EB280795D}">
      <dgm:prSet/>
      <dgm:spPr/>
      <dgm:t>
        <a:bodyPr/>
        <a:lstStyle/>
        <a:p>
          <a:endParaRPr lang="en-US"/>
        </a:p>
      </dgm:t>
    </dgm:pt>
    <dgm:pt modelId="{21B1C0BB-70C2-4B3D-B301-057B6A930940}" type="sibTrans" cxnId="{42DA2DC5-E1D9-410B-A42E-375EB280795D}">
      <dgm:prSet/>
      <dgm:spPr/>
      <dgm:t>
        <a:bodyPr/>
        <a:lstStyle/>
        <a:p>
          <a:endParaRPr lang="en-US"/>
        </a:p>
      </dgm:t>
    </dgm:pt>
    <dgm:pt modelId="{D8D7F804-CCFC-4AAE-8DFC-61D2F9577D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Amazon Fashion:</a:t>
          </a:r>
          <a:r>
            <a:rPr lang="en-US" dirty="0"/>
            <a:t> Known for its extensive product range and competitive pricing. However, it struggles to deliver the specialized focus on fashion that Myntra excels in.</a:t>
          </a:r>
        </a:p>
      </dgm:t>
    </dgm:pt>
    <dgm:pt modelId="{E8A13B74-DBC5-4153-8D2B-CC79B2BDB5DD}" type="parTrans" cxnId="{ADC4FBCF-A4A0-4C1F-8E55-8C6DB49838C8}">
      <dgm:prSet/>
      <dgm:spPr/>
      <dgm:t>
        <a:bodyPr/>
        <a:lstStyle/>
        <a:p>
          <a:endParaRPr lang="en-US"/>
        </a:p>
      </dgm:t>
    </dgm:pt>
    <dgm:pt modelId="{47AD0166-748C-47EB-ABAE-8FC111704AA6}" type="sibTrans" cxnId="{ADC4FBCF-A4A0-4C1F-8E55-8C6DB49838C8}">
      <dgm:prSet/>
      <dgm:spPr/>
      <dgm:t>
        <a:bodyPr/>
        <a:lstStyle/>
        <a:p>
          <a:endParaRPr lang="en-US"/>
        </a:p>
      </dgm:t>
    </dgm:pt>
    <dgm:pt modelId="{2BFC45F3-EECC-48FC-8DF1-D50F17C73A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Flipkart Fashion:</a:t>
          </a:r>
          <a:r>
            <a:rPr lang="en-US" dirty="0"/>
            <a:t> Offers attractive discounts and a broad customer base but has limitations in premium collections.</a:t>
          </a:r>
        </a:p>
      </dgm:t>
    </dgm:pt>
    <dgm:pt modelId="{90A3B837-CF82-4865-A1DA-A86E550E0292}" type="parTrans" cxnId="{BD415794-3227-41DB-90B4-590EBD846D58}">
      <dgm:prSet/>
      <dgm:spPr/>
      <dgm:t>
        <a:bodyPr/>
        <a:lstStyle/>
        <a:p>
          <a:endParaRPr lang="en-US"/>
        </a:p>
      </dgm:t>
    </dgm:pt>
    <dgm:pt modelId="{7496EC68-FABD-4024-B3D4-098A550AE195}" type="sibTrans" cxnId="{BD415794-3227-41DB-90B4-590EBD846D58}">
      <dgm:prSet/>
      <dgm:spPr/>
      <dgm:t>
        <a:bodyPr/>
        <a:lstStyle/>
        <a:p>
          <a:endParaRPr lang="en-US"/>
        </a:p>
      </dgm:t>
    </dgm:pt>
    <dgm:pt modelId="{232440FE-1CB0-4E31-BE4F-E255EC01AA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AJIO:</a:t>
          </a:r>
          <a:r>
            <a:rPr lang="en-US"/>
            <a:t> Gaining popularity for unique styles and curated collections but has a smaller product catalog compared to Myntra.</a:t>
          </a:r>
        </a:p>
      </dgm:t>
    </dgm:pt>
    <dgm:pt modelId="{99857723-2852-457A-8467-7E7CBF029EEC}" type="parTrans" cxnId="{AA908062-DC35-4895-87A2-8C370054589A}">
      <dgm:prSet/>
      <dgm:spPr/>
      <dgm:t>
        <a:bodyPr/>
        <a:lstStyle/>
        <a:p>
          <a:endParaRPr lang="en-US"/>
        </a:p>
      </dgm:t>
    </dgm:pt>
    <dgm:pt modelId="{F97C996D-0AF7-46D6-B1BD-7A0D1431F6BD}" type="sibTrans" cxnId="{AA908062-DC35-4895-87A2-8C370054589A}">
      <dgm:prSet/>
      <dgm:spPr/>
      <dgm:t>
        <a:bodyPr/>
        <a:lstStyle/>
        <a:p>
          <a:endParaRPr lang="en-US"/>
        </a:p>
      </dgm:t>
    </dgm:pt>
    <dgm:pt modelId="{296D492A-747E-4CC3-9049-EEAE154CC4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Competitor insights were gathered from social media platforms and customer reviews to analyze their positioning and performance in the market.</a:t>
          </a:r>
        </a:p>
      </dgm:t>
    </dgm:pt>
    <dgm:pt modelId="{97A2F8D8-58B7-4A87-A48C-8C69939CFFCA}" type="parTrans" cxnId="{A92925E3-75D3-403A-A2C8-AEF165DC2660}">
      <dgm:prSet/>
      <dgm:spPr/>
      <dgm:t>
        <a:bodyPr/>
        <a:lstStyle/>
        <a:p>
          <a:endParaRPr lang="en-US"/>
        </a:p>
      </dgm:t>
    </dgm:pt>
    <dgm:pt modelId="{05ED94B7-84E3-4C96-9168-3B22F7ECA4CD}" type="sibTrans" cxnId="{A92925E3-75D3-403A-A2C8-AEF165DC2660}">
      <dgm:prSet/>
      <dgm:spPr/>
      <dgm:t>
        <a:bodyPr/>
        <a:lstStyle/>
        <a:p>
          <a:endParaRPr lang="en-US"/>
        </a:p>
      </dgm:t>
    </dgm:pt>
    <dgm:pt modelId="{72B3C79D-837A-4170-BA37-34FDD149C628}" type="pres">
      <dgm:prSet presAssocID="{0296B3C0-AC64-49CF-991D-91233172E75C}" presName="root" presStyleCnt="0">
        <dgm:presLayoutVars>
          <dgm:dir/>
          <dgm:resizeHandles val="exact"/>
        </dgm:presLayoutVars>
      </dgm:prSet>
      <dgm:spPr/>
    </dgm:pt>
    <dgm:pt modelId="{A7162D9E-EEBB-426D-97D0-26CC2E2DAF35}" type="pres">
      <dgm:prSet presAssocID="{E236A194-9CEC-4DEA-8B26-FD8316D75B91}" presName="compNode" presStyleCnt="0"/>
      <dgm:spPr/>
    </dgm:pt>
    <dgm:pt modelId="{2022E3B8-2548-464C-9339-AC77FE5FF302}" type="pres">
      <dgm:prSet presAssocID="{E236A194-9CEC-4DEA-8B26-FD8316D75B91}" presName="bgRect" presStyleLbl="bgShp" presStyleIdx="0" presStyleCnt="5"/>
      <dgm:spPr/>
    </dgm:pt>
    <dgm:pt modelId="{26D511CF-AD8C-4A1B-9A5F-9FD756DEE512}" type="pres">
      <dgm:prSet presAssocID="{E236A194-9CEC-4DEA-8B26-FD8316D75B9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B13F3159-86CD-41DB-95FF-D1BA55837E89}" type="pres">
      <dgm:prSet presAssocID="{E236A194-9CEC-4DEA-8B26-FD8316D75B91}" presName="spaceRect" presStyleCnt="0"/>
      <dgm:spPr/>
    </dgm:pt>
    <dgm:pt modelId="{6EEAF67D-B137-450B-8FCB-73C1FD6A17CC}" type="pres">
      <dgm:prSet presAssocID="{E236A194-9CEC-4DEA-8B26-FD8316D75B91}" presName="parTx" presStyleLbl="revTx" presStyleIdx="0" presStyleCnt="5" custScaleX="100000" custScaleY="66795" custLinFactY="70389" custLinFactNeighborX="-235" custLinFactNeighborY="100000">
        <dgm:presLayoutVars>
          <dgm:chMax val="0"/>
          <dgm:chPref val="0"/>
        </dgm:presLayoutVars>
      </dgm:prSet>
      <dgm:spPr/>
    </dgm:pt>
    <dgm:pt modelId="{8D3D8489-AE81-46D3-A6BE-F363FC7FB655}" type="pres">
      <dgm:prSet presAssocID="{21B1C0BB-70C2-4B3D-B301-057B6A930940}" presName="sibTrans" presStyleCnt="0"/>
      <dgm:spPr/>
    </dgm:pt>
    <dgm:pt modelId="{1F9B5DA3-B524-4C59-82F8-2AC845A03478}" type="pres">
      <dgm:prSet presAssocID="{D8D7F804-CCFC-4AAE-8DFC-61D2F9577D73}" presName="compNode" presStyleCnt="0"/>
      <dgm:spPr/>
    </dgm:pt>
    <dgm:pt modelId="{1F1CBC75-4C5C-4183-9E02-C33AFFF0E052}" type="pres">
      <dgm:prSet presAssocID="{D8D7F804-CCFC-4AAE-8DFC-61D2F9577D73}" presName="bgRect" presStyleLbl="bgShp" presStyleIdx="1" presStyleCnt="5" custScaleY="192308"/>
      <dgm:spPr/>
    </dgm:pt>
    <dgm:pt modelId="{4FE7E8A8-2102-4418-AB39-8D8BBEDD6FD5}" type="pres">
      <dgm:prSet presAssocID="{D8D7F804-CCFC-4AAE-8DFC-61D2F9577D7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8056B4C3-9D9C-4C60-9974-BC0C36232CC0}" type="pres">
      <dgm:prSet presAssocID="{D8D7F804-CCFC-4AAE-8DFC-61D2F9577D73}" presName="spaceRect" presStyleCnt="0"/>
      <dgm:spPr/>
    </dgm:pt>
    <dgm:pt modelId="{C68B1C15-4C88-4531-91A7-125777CB01AC}" type="pres">
      <dgm:prSet presAssocID="{D8D7F804-CCFC-4AAE-8DFC-61D2F9577D73}" presName="parTx" presStyleLbl="revTx" presStyleIdx="1" presStyleCnt="5" custScaleX="100000" custScaleY="97523" custLinFactNeighborX="-235" custLinFactNeighborY="-26404">
        <dgm:presLayoutVars>
          <dgm:chMax val="0"/>
          <dgm:chPref val="0"/>
        </dgm:presLayoutVars>
      </dgm:prSet>
      <dgm:spPr/>
    </dgm:pt>
    <dgm:pt modelId="{083CEB67-B9A9-4892-8E7E-6D04EFE8F2B1}" type="pres">
      <dgm:prSet presAssocID="{47AD0166-748C-47EB-ABAE-8FC111704AA6}" presName="sibTrans" presStyleCnt="0"/>
      <dgm:spPr/>
    </dgm:pt>
    <dgm:pt modelId="{62FE921C-FB3D-4C84-9F40-4DCAE690C595}" type="pres">
      <dgm:prSet presAssocID="{2BFC45F3-EECC-48FC-8DF1-D50F17C73A5C}" presName="compNode" presStyleCnt="0"/>
      <dgm:spPr/>
    </dgm:pt>
    <dgm:pt modelId="{D288610F-4609-45D9-919C-A3E6F55EB810}" type="pres">
      <dgm:prSet presAssocID="{2BFC45F3-EECC-48FC-8DF1-D50F17C73A5C}" presName="bgRect" presStyleLbl="bgShp" presStyleIdx="2" presStyleCnt="5"/>
      <dgm:spPr/>
    </dgm:pt>
    <dgm:pt modelId="{22306821-6305-483E-91EF-10422A1D69C6}" type="pres">
      <dgm:prSet presAssocID="{2BFC45F3-EECC-48FC-8DF1-D50F17C73A5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ng sleeve shirt"/>
        </a:ext>
      </dgm:extLst>
    </dgm:pt>
    <dgm:pt modelId="{20D16BC4-9703-4EFA-88CC-3C39EEBD356C}" type="pres">
      <dgm:prSet presAssocID="{2BFC45F3-EECC-48FC-8DF1-D50F17C73A5C}" presName="spaceRect" presStyleCnt="0"/>
      <dgm:spPr/>
    </dgm:pt>
    <dgm:pt modelId="{96F45BF6-E37D-4675-9052-41C56A011A9F}" type="pres">
      <dgm:prSet presAssocID="{2BFC45F3-EECC-48FC-8DF1-D50F17C73A5C}" presName="parTx" presStyleLbl="revTx" presStyleIdx="2" presStyleCnt="5">
        <dgm:presLayoutVars>
          <dgm:chMax val="0"/>
          <dgm:chPref val="0"/>
        </dgm:presLayoutVars>
      </dgm:prSet>
      <dgm:spPr/>
    </dgm:pt>
    <dgm:pt modelId="{83EF6E92-EAA1-4B6C-8587-F0A10DF3E7A3}" type="pres">
      <dgm:prSet presAssocID="{7496EC68-FABD-4024-B3D4-098A550AE195}" presName="sibTrans" presStyleCnt="0"/>
      <dgm:spPr/>
    </dgm:pt>
    <dgm:pt modelId="{3475D4D9-321F-40B7-BD23-108D99BED10E}" type="pres">
      <dgm:prSet presAssocID="{232440FE-1CB0-4E31-BE4F-E255EC01AAAF}" presName="compNode" presStyleCnt="0"/>
      <dgm:spPr/>
    </dgm:pt>
    <dgm:pt modelId="{FA5293B6-F919-4248-8868-C36D5A84A477}" type="pres">
      <dgm:prSet presAssocID="{232440FE-1CB0-4E31-BE4F-E255EC01AAAF}" presName="bgRect" presStyleLbl="bgShp" presStyleIdx="3" presStyleCnt="5"/>
      <dgm:spPr/>
    </dgm:pt>
    <dgm:pt modelId="{26C6D4FB-5143-45E2-8D79-A2FBCD319F69}" type="pres">
      <dgm:prSet presAssocID="{232440FE-1CB0-4E31-BE4F-E255EC01AAA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ger"/>
        </a:ext>
      </dgm:extLst>
    </dgm:pt>
    <dgm:pt modelId="{A0ABDC7F-75CC-4094-B289-54E4BBCB3069}" type="pres">
      <dgm:prSet presAssocID="{232440FE-1CB0-4E31-BE4F-E255EC01AAAF}" presName="spaceRect" presStyleCnt="0"/>
      <dgm:spPr/>
    </dgm:pt>
    <dgm:pt modelId="{FC0225D4-1BAA-4462-A222-1D3720431560}" type="pres">
      <dgm:prSet presAssocID="{232440FE-1CB0-4E31-BE4F-E255EC01AAAF}" presName="parTx" presStyleLbl="revTx" presStyleIdx="3" presStyleCnt="5">
        <dgm:presLayoutVars>
          <dgm:chMax val="0"/>
          <dgm:chPref val="0"/>
        </dgm:presLayoutVars>
      </dgm:prSet>
      <dgm:spPr/>
    </dgm:pt>
    <dgm:pt modelId="{F4184FC1-F05E-4064-8091-21391640DEE1}" type="pres">
      <dgm:prSet presAssocID="{F97C996D-0AF7-46D6-B1BD-7A0D1431F6BD}" presName="sibTrans" presStyleCnt="0"/>
      <dgm:spPr/>
    </dgm:pt>
    <dgm:pt modelId="{C7A700E8-7439-47F5-B885-3AAC9DD955F4}" type="pres">
      <dgm:prSet presAssocID="{296D492A-747E-4CC3-9049-EEAE154CC4D3}" presName="compNode" presStyleCnt="0"/>
      <dgm:spPr/>
    </dgm:pt>
    <dgm:pt modelId="{5225535A-2D9D-4075-A84E-B7F9678726A3}" type="pres">
      <dgm:prSet presAssocID="{296D492A-747E-4CC3-9049-EEAE154CC4D3}" presName="bgRect" presStyleLbl="bgShp" presStyleIdx="4" presStyleCnt="5"/>
      <dgm:spPr/>
    </dgm:pt>
    <dgm:pt modelId="{2CEC31CB-382A-4250-8123-FDD797EA663F}" type="pres">
      <dgm:prSet presAssocID="{296D492A-747E-4CC3-9049-EEAE154CC4D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A8C1868-1C4E-4EBB-A5D2-377D2B6BF2B5}" type="pres">
      <dgm:prSet presAssocID="{296D492A-747E-4CC3-9049-EEAE154CC4D3}" presName="spaceRect" presStyleCnt="0"/>
      <dgm:spPr/>
    </dgm:pt>
    <dgm:pt modelId="{FEECF9DD-63B2-409F-9292-1044BB9C36C9}" type="pres">
      <dgm:prSet presAssocID="{296D492A-747E-4CC3-9049-EEAE154CC4D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AA8E918-A16D-4E1B-98C1-529DF09872FF}" type="presOf" srcId="{2BFC45F3-EECC-48FC-8DF1-D50F17C73A5C}" destId="{96F45BF6-E37D-4675-9052-41C56A011A9F}" srcOrd="0" destOrd="0" presId="urn:microsoft.com/office/officeart/2018/2/layout/IconVerticalSolidList"/>
    <dgm:cxn modelId="{21D2CF61-980A-4FDF-832D-3342A62DDE2F}" type="presOf" srcId="{232440FE-1CB0-4E31-BE4F-E255EC01AAAF}" destId="{FC0225D4-1BAA-4462-A222-1D3720431560}" srcOrd="0" destOrd="0" presId="urn:microsoft.com/office/officeart/2018/2/layout/IconVerticalSolidList"/>
    <dgm:cxn modelId="{AA908062-DC35-4895-87A2-8C370054589A}" srcId="{0296B3C0-AC64-49CF-991D-91233172E75C}" destId="{232440FE-1CB0-4E31-BE4F-E255EC01AAAF}" srcOrd="3" destOrd="0" parTransId="{99857723-2852-457A-8467-7E7CBF029EEC}" sibTransId="{F97C996D-0AF7-46D6-B1BD-7A0D1431F6BD}"/>
    <dgm:cxn modelId="{1C62C46A-A026-4E06-B555-678BBBA318D8}" type="presOf" srcId="{D8D7F804-CCFC-4AAE-8DFC-61D2F9577D73}" destId="{C68B1C15-4C88-4531-91A7-125777CB01AC}" srcOrd="0" destOrd="0" presId="urn:microsoft.com/office/officeart/2018/2/layout/IconVerticalSolidList"/>
    <dgm:cxn modelId="{2EE1B671-D8DC-44CD-A49C-E5D6333EDC33}" type="presOf" srcId="{0296B3C0-AC64-49CF-991D-91233172E75C}" destId="{72B3C79D-837A-4170-BA37-34FDD149C628}" srcOrd="0" destOrd="0" presId="urn:microsoft.com/office/officeart/2018/2/layout/IconVerticalSolidList"/>
    <dgm:cxn modelId="{655B0A87-265F-4021-AB28-6773B3A46531}" type="presOf" srcId="{296D492A-747E-4CC3-9049-EEAE154CC4D3}" destId="{FEECF9DD-63B2-409F-9292-1044BB9C36C9}" srcOrd="0" destOrd="0" presId="urn:microsoft.com/office/officeart/2018/2/layout/IconVerticalSolidList"/>
    <dgm:cxn modelId="{BD415794-3227-41DB-90B4-590EBD846D58}" srcId="{0296B3C0-AC64-49CF-991D-91233172E75C}" destId="{2BFC45F3-EECC-48FC-8DF1-D50F17C73A5C}" srcOrd="2" destOrd="0" parTransId="{90A3B837-CF82-4865-A1DA-A86E550E0292}" sibTransId="{7496EC68-FABD-4024-B3D4-098A550AE195}"/>
    <dgm:cxn modelId="{42DA2DC5-E1D9-410B-A42E-375EB280795D}" srcId="{0296B3C0-AC64-49CF-991D-91233172E75C}" destId="{E236A194-9CEC-4DEA-8B26-FD8316D75B91}" srcOrd="0" destOrd="0" parTransId="{6D195D9A-D39A-4A32-80B7-1A15431BDDB3}" sibTransId="{21B1C0BB-70C2-4B3D-B301-057B6A930940}"/>
    <dgm:cxn modelId="{ADC4FBCF-A4A0-4C1F-8E55-8C6DB49838C8}" srcId="{0296B3C0-AC64-49CF-991D-91233172E75C}" destId="{D8D7F804-CCFC-4AAE-8DFC-61D2F9577D73}" srcOrd="1" destOrd="0" parTransId="{E8A13B74-DBC5-4153-8D2B-CC79B2BDB5DD}" sibTransId="{47AD0166-748C-47EB-ABAE-8FC111704AA6}"/>
    <dgm:cxn modelId="{A92925E3-75D3-403A-A2C8-AEF165DC2660}" srcId="{0296B3C0-AC64-49CF-991D-91233172E75C}" destId="{296D492A-747E-4CC3-9049-EEAE154CC4D3}" srcOrd="4" destOrd="0" parTransId="{97A2F8D8-58B7-4A87-A48C-8C69939CFFCA}" sibTransId="{05ED94B7-84E3-4C96-9168-3B22F7ECA4CD}"/>
    <dgm:cxn modelId="{8BCDEEF7-624A-4649-9800-EB59DAA59E51}" type="presOf" srcId="{E236A194-9CEC-4DEA-8B26-FD8316D75B91}" destId="{6EEAF67D-B137-450B-8FCB-73C1FD6A17CC}" srcOrd="0" destOrd="0" presId="urn:microsoft.com/office/officeart/2018/2/layout/IconVerticalSolidList"/>
    <dgm:cxn modelId="{BE1F3B90-B057-43F0-8E07-343505F3604B}" type="presParOf" srcId="{72B3C79D-837A-4170-BA37-34FDD149C628}" destId="{A7162D9E-EEBB-426D-97D0-26CC2E2DAF35}" srcOrd="0" destOrd="0" presId="urn:microsoft.com/office/officeart/2018/2/layout/IconVerticalSolidList"/>
    <dgm:cxn modelId="{DCD84E84-D1DB-442A-890E-BDAB2729E27E}" type="presParOf" srcId="{A7162D9E-EEBB-426D-97D0-26CC2E2DAF35}" destId="{2022E3B8-2548-464C-9339-AC77FE5FF302}" srcOrd="0" destOrd="0" presId="urn:microsoft.com/office/officeart/2018/2/layout/IconVerticalSolidList"/>
    <dgm:cxn modelId="{4E3A9B22-C2EA-436D-8B86-C1D8FAE7EC35}" type="presParOf" srcId="{A7162D9E-EEBB-426D-97D0-26CC2E2DAF35}" destId="{26D511CF-AD8C-4A1B-9A5F-9FD756DEE512}" srcOrd="1" destOrd="0" presId="urn:microsoft.com/office/officeart/2018/2/layout/IconVerticalSolidList"/>
    <dgm:cxn modelId="{1B481940-8EB9-4929-8778-C5BF167098B8}" type="presParOf" srcId="{A7162D9E-EEBB-426D-97D0-26CC2E2DAF35}" destId="{B13F3159-86CD-41DB-95FF-D1BA55837E89}" srcOrd="2" destOrd="0" presId="urn:microsoft.com/office/officeart/2018/2/layout/IconVerticalSolidList"/>
    <dgm:cxn modelId="{C2E83CCA-7773-48F2-A730-2756EF85D1DF}" type="presParOf" srcId="{A7162D9E-EEBB-426D-97D0-26CC2E2DAF35}" destId="{6EEAF67D-B137-450B-8FCB-73C1FD6A17CC}" srcOrd="3" destOrd="0" presId="urn:microsoft.com/office/officeart/2018/2/layout/IconVerticalSolidList"/>
    <dgm:cxn modelId="{4A6319DD-7F79-4488-AD98-F4BA0CBCF6C1}" type="presParOf" srcId="{72B3C79D-837A-4170-BA37-34FDD149C628}" destId="{8D3D8489-AE81-46D3-A6BE-F363FC7FB655}" srcOrd="1" destOrd="0" presId="urn:microsoft.com/office/officeart/2018/2/layout/IconVerticalSolidList"/>
    <dgm:cxn modelId="{F3D68EF0-FE3B-4801-96B9-860135FAA1F0}" type="presParOf" srcId="{72B3C79D-837A-4170-BA37-34FDD149C628}" destId="{1F9B5DA3-B524-4C59-82F8-2AC845A03478}" srcOrd="2" destOrd="0" presId="urn:microsoft.com/office/officeart/2018/2/layout/IconVerticalSolidList"/>
    <dgm:cxn modelId="{D3A1B96A-35B1-4375-BDB9-CD9FD03DF0A6}" type="presParOf" srcId="{1F9B5DA3-B524-4C59-82F8-2AC845A03478}" destId="{1F1CBC75-4C5C-4183-9E02-C33AFFF0E052}" srcOrd="0" destOrd="0" presId="urn:microsoft.com/office/officeart/2018/2/layout/IconVerticalSolidList"/>
    <dgm:cxn modelId="{11F32702-63F7-40D8-BBB5-9B60859C64E2}" type="presParOf" srcId="{1F9B5DA3-B524-4C59-82F8-2AC845A03478}" destId="{4FE7E8A8-2102-4418-AB39-8D8BBEDD6FD5}" srcOrd="1" destOrd="0" presId="urn:microsoft.com/office/officeart/2018/2/layout/IconVerticalSolidList"/>
    <dgm:cxn modelId="{E5F11CEF-86B2-4933-81D9-EB12055AC4E1}" type="presParOf" srcId="{1F9B5DA3-B524-4C59-82F8-2AC845A03478}" destId="{8056B4C3-9D9C-4C60-9974-BC0C36232CC0}" srcOrd="2" destOrd="0" presId="urn:microsoft.com/office/officeart/2018/2/layout/IconVerticalSolidList"/>
    <dgm:cxn modelId="{A6093913-37F5-4940-AD55-0E2D018C7CF9}" type="presParOf" srcId="{1F9B5DA3-B524-4C59-82F8-2AC845A03478}" destId="{C68B1C15-4C88-4531-91A7-125777CB01AC}" srcOrd="3" destOrd="0" presId="urn:microsoft.com/office/officeart/2018/2/layout/IconVerticalSolidList"/>
    <dgm:cxn modelId="{7FAA1BDE-9E5B-421B-A78E-348A5C3BA9D1}" type="presParOf" srcId="{72B3C79D-837A-4170-BA37-34FDD149C628}" destId="{083CEB67-B9A9-4892-8E7E-6D04EFE8F2B1}" srcOrd="3" destOrd="0" presId="urn:microsoft.com/office/officeart/2018/2/layout/IconVerticalSolidList"/>
    <dgm:cxn modelId="{FC270A67-25C1-4A32-8C6C-54E8F15F25BB}" type="presParOf" srcId="{72B3C79D-837A-4170-BA37-34FDD149C628}" destId="{62FE921C-FB3D-4C84-9F40-4DCAE690C595}" srcOrd="4" destOrd="0" presId="urn:microsoft.com/office/officeart/2018/2/layout/IconVerticalSolidList"/>
    <dgm:cxn modelId="{A8915764-A117-47B7-B6B7-2A3B7F65F27A}" type="presParOf" srcId="{62FE921C-FB3D-4C84-9F40-4DCAE690C595}" destId="{D288610F-4609-45D9-919C-A3E6F55EB810}" srcOrd="0" destOrd="0" presId="urn:microsoft.com/office/officeart/2018/2/layout/IconVerticalSolidList"/>
    <dgm:cxn modelId="{A878B92A-6F07-4072-9853-0DC22B14F3B7}" type="presParOf" srcId="{62FE921C-FB3D-4C84-9F40-4DCAE690C595}" destId="{22306821-6305-483E-91EF-10422A1D69C6}" srcOrd="1" destOrd="0" presId="urn:microsoft.com/office/officeart/2018/2/layout/IconVerticalSolidList"/>
    <dgm:cxn modelId="{EB1678DF-F9BB-44E7-B244-81CD20DE49A1}" type="presParOf" srcId="{62FE921C-FB3D-4C84-9F40-4DCAE690C595}" destId="{20D16BC4-9703-4EFA-88CC-3C39EEBD356C}" srcOrd="2" destOrd="0" presId="urn:microsoft.com/office/officeart/2018/2/layout/IconVerticalSolidList"/>
    <dgm:cxn modelId="{4A1FAA59-02A2-4820-9E0B-EDECE729792A}" type="presParOf" srcId="{62FE921C-FB3D-4C84-9F40-4DCAE690C595}" destId="{96F45BF6-E37D-4675-9052-41C56A011A9F}" srcOrd="3" destOrd="0" presId="urn:microsoft.com/office/officeart/2018/2/layout/IconVerticalSolidList"/>
    <dgm:cxn modelId="{0FF00083-3754-4571-AB56-B2902DC644E1}" type="presParOf" srcId="{72B3C79D-837A-4170-BA37-34FDD149C628}" destId="{83EF6E92-EAA1-4B6C-8587-F0A10DF3E7A3}" srcOrd="5" destOrd="0" presId="urn:microsoft.com/office/officeart/2018/2/layout/IconVerticalSolidList"/>
    <dgm:cxn modelId="{AA1970EA-A449-4C70-907D-5D181161E5EB}" type="presParOf" srcId="{72B3C79D-837A-4170-BA37-34FDD149C628}" destId="{3475D4D9-321F-40B7-BD23-108D99BED10E}" srcOrd="6" destOrd="0" presId="urn:microsoft.com/office/officeart/2018/2/layout/IconVerticalSolidList"/>
    <dgm:cxn modelId="{0D0BB295-4F63-4B4C-AF61-61E9BC6838CB}" type="presParOf" srcId="{3475D4D9-321F-40B7-BD23-108D99BED10E}" destId="{FA5293B6-F919-4248-8868-C36D5A84A477}" srcOrd="0" destOrd="0" presId="urn:microsoft.com/office/officeart/2018/2/layout/IconVerticalSolidList"/>
    <dgm:cxn modelId="{B8225DFF-FBF6-4ABD-B8E7-4ACE821577BE}" type="presParOf" srcId="{3475D4D9-321F-40B7-BD23-108D99BED10E}" destId="{26C6D4FB-5143-45E2-8D79-A2FBCD319F69}" srcOrd="1" destOrd="0" presId="urn:microsoft.com/office/officeart/2018/2/layout/IconVerticalSolidList"/>
    <dgm:cxn modelId="{0DD580A9-8A6F-4E82-9E79-7561C0EB7FE2}" type="presParOf" srcId="{3475D4D9-321F-40B7-BD23-108D99BED10E}" destId="{A0ABDC7F-75CC-4094-B289-54E4BBCB3069}" srcOrd="2" destOrd="0" presId="urn:microsoft.com/office/officeart/2018/2/layout/IconVerticalSolidList"/>
    <dgm:cxn modelId="{7698FD2E-1FC1-441A-918A-BE23C58B17F9}" type="presParOf" srcId="{3475D4D9-321F-40B7-BD23-108D99BED10E}" destId="{FC0225D4-1BAA-4462-A222-1D3720431560}" srcOrd="3" destOrd="0" presId="urn:microsoft.com/office/officeart/2018/2/layout/IconVerticalSolidList"/>
    <dgm:cxn modelId="{58B45C58-D353-4EEF-8268-405B89207A78}" type="presParOf" srcId="{72B3C79D-837A-4170-BA37-34FDD149C628}" destId="{F4184FC1-F05E-4064-8091-21391640DEE1}" srcOrd="7" destOrd="0" presId="urn:microsoft.com/office/officeart/2018/2/layout/IconVerticalSolidList"/>
    <dgm:cxn modelId="{DCF6E98B-F840-4542-BDD7-E53720F40AE9}" type="presParOf" srcId="{72B3C79D-837A-4170-BA37-34FDD149C628}" destId="{C7A700E8-7439-47F5-B885-3AAC9DD955F4}" srcOrd="8" destOrd="0" presId="urn:microsoft.com/office/officeart/2018/2/layout/IconVerticalSolidList"/>
    <dgm:cxn modelId="{BCB74089-8C95-411C-84BD-B5536A96C6CA}" type="presParOf" srcId="{C7A700E8-7439-47F5-B885-3AAC9DD955F4}" destId="{5225535A-2D9D-4075-A84E-B7F9678726A3}" srcOrd="0" destOrd="0" presId="urn:microsoft.com/office/officeart/2018/2/layout/IconVerticalSolidList"/>
    <dgm:cxn modelId="{0939ABCD-EC0F-45F9-B6AA-C07182C16D55}" type="presParOf" srcId="{C7A700E8-7439-47F5-B885-3AAC9DD955F4}" destId="{2CEC31CB-382A-4250-8123-FDD797EA663F}" srcOrd="1" destOrd="0" presId="urn:microsoft.com/office/officeart/2018/2/layout/IconVerticalSolidList"/>
    <dgm:cxn modelId="{8D9AD15D-2709-4649-99DC-D53CD075CFD3}" type="presParOf" srcId="{C7A700E8-7439-47F5-B885-3AAC9DD955F4}" destId="{8A8C1868-1C4E-4EBB-A5D2-377D2B6BF2B5}" srcOrd="2" destOrd="0" presId="urn:microsoft.com/office/officeart/2018/2/layout/IconVerticalSolidList"/>
    <dgm:cxn modelId="{E28DD3D9-7D75-479E-B85E-47133E42C6D6}" type="presParOf" srcId="{C7A700E8-7439-47F5-B885-3AAC9DD955F4}" destId="{FEECF9DD-63B2-409F-9292-1044BB9C36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D6944-4245-4ED3-86C7-46E5AF186377}">
      <dsp:nvSpPr>
        <dsp:cNvPr id="0" name=""/>
        <dsp:cNvSpPr/>
      </dsp:nvSpPr>
      <dsp:spPr>
        <a:xfrm>
          <a:off x="0" y="640"/>
          <a:ext cx="4435656" cy="538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29637-E9D2-4D20-A147-DA1A95613817}">
      <dsp:nvSpPr>
        <dsp:cNvPr id="0" name=""/>
        <dsp:cNvSpPr/>
      </dsp:nvSpPr>
      <dsp:spPr>
        <a:xfrm>
          <a:off x="162803" y="121733"/>
          <a:ext cx="296005" cy="2960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FCD5D-F3C4-4A1C-AFF7-FEA5AF08D2D1}">
      <dsp:nvSpPr>
        <dsp:cNvPr id="0" name=""/>
        <dsp:cNvSpPr/>
      </dsp:nvSpPr>
      <dsp:spPr>
        <a:xfrm>
          <a:off x="621612" y="640"/>
          <a:ext cx="3814043" cy="538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59" tIns="56959" rIns="56959" bIns="569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Skills Acquired:</a:t>
          </a:r>
        </a:p>
      </dsp:txBody>
      <dsp:txXfrm>
        <a:off x="621612" y="640"/>
        <a:ext cx="3814043" cy="538192"/>
      </dsp:txXfrm>
    </dsp:sp>
    <dsp:sp modelId="{F4332365-D9D0-48CD-80F0-7CA8736202FA}">
      <dsp:nvSpPr>
        <dsp:cNvPr id="0" name=""/>
        <dsp:cNvSpPr/>
      </dsp:nvSpPr>
      <dsp:spPr>
        <a:xfrm>
          <a:off x="0" y="673381"/>
          <a:ext cx="4435656" cy="538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50BAC-E563-4423-9E25-37C99B8E2A5F}">
      <dsp:nvSpPr>
        <dsp:cNvPr id="0" name=""/>
        <dsp:cNvSpPr/>
      </dsp:nvSpPr>
      <dsp:spPr>
        <a:xfrm>
          <a:off x="162803" y="794474"/>
          <a:ext cx="296005" cy="2960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8B94A-18C6-4C3F-A9D3-1C9CE1D832BA}">
      <dsp:nvSpPr>
        <dsp:cNvPr id="0" name=""/>
        <dsp:cNvSpPr/>
      </dsp:nvSpPr>
      <dsp:spPr>
        <a:xfrm>
          <a:off x="621612" y="673381"/>
          <a:ext cx="3814043" cy="538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59" tIns="56959" rIns="56959" bIns="569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Brand Perception Analysis</a:t>
          </a:r>
        </a:p>
      </dsp:txBody>
      <dsp:txXfrm>
        <a:off x="621612" y="673381"/>
        <a:ext cx="3814043" cy="538192"/>
      </dsp:txXfrm>
    </dsp:sp>
    <dsp:sp modelId="{0E686E86-A592-45B6-9A74-F28440B0EC25}">
      <dsp:nvSpPr>
        <dsp:cNvPr id="0" name=""/>
        <dsp:cNvSpPr/>
      </dsp:nvSpPr>
      <dsp:spPr>
        <a:xfrm>
          <a:off x="0" y="1346121"/>
          <a:ext cx="4435656" cy="538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44959-7DB6-4185-B51C-1C8D69F88019}">
      <dsp:nvSpPr>
        <dsp:cNvPr id="0" name=""/>
        <dsp:cNvSpPr/>
      </dsp:nvSpPr>
      <dsp:spPr>
        <a:xfrm>
          <a:off x="162803" y="1467214"/>
          <a:ext cx="296005" cy="2960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9FCF2-A219-4923-84B7-56A1E88A316D}">
      <dsp:nvSpPr>
        <dsp:cNvPr id="0" name=""/>
        <dsp:cNvSpPr/>
      </dsp:nvSpPr>
      <dsp:spPr>
        <a:xfrm>
          <a:off x="621612" y="1346121"/>
          <a:ext cx="3814043" cy="538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59" tIns="56959" rIns="56959" bIns="569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Customer Sentiment Analysis</a:t>
          </a:r>
        </a:p>
      </dsp:txBody>
      <dsp:txXfrm>
        <a:off x="621612" y="1346121"/>
        <a:ext cx="3814043" cy="538192"/>
      </dsp:txXfrm>
    </dsp:sp>
    <dsp:sp modelId="{C2E01DE3-B035-4719-920A-53E504FC1F41}">
      <dsp:nvSpPr>
        <dsp:cNvPr id="0" name=""/>
        <dsp:cNvSpPr/>
      </dsp:nvSpPr>
      <dsp:spPr>
        <a:xfrm>
          <a:off x="0" y="2018862"/>
          <a:ext cx="4435656" cy="538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610A8-8FC6-44FB-BBCA-6245235F98D9}">
      <dsp:nvSpPr>
        <dsp:cNvPr id="0" name=""/>
        <dsp:cNvSpPr/>
      </dsp:nvSpPr>
      <dsp:spPr>
        <a:xfrm>
          <a:off x="162803" y="2139955"/>
          <a:ext cx="296005" cy="2960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87C30-2E0B-4D56-B443-CF5620A671C0}">
      <dsp:nvSpPr>
        <dsp:cNvPr id="0" name=""/>
        <dsp:cNvSpPr/>
      </dsp:nvSpPr>
      <dsp:spPr>
        <a:xfrm>
          <a:off x="621612" y="2018862"/>
          <a:ext cx="3814043" cy="538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59" tIns="56959" rIns="56959" bIns="569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Market Trends Identification</a:t>
          </a:r>
        </a:p>
      </dsp:txBody>
      <dsp:txXfrm>
        <a:off x="621612" y="2018862"/>
        <a:ext cx="3814043" cy="538192"/>
      </dsp:txXfrm>
    </dsp:sp>
    <dsp:sp modelId="{CE1EE401-340D-4979-9538-985E5CA60F56}">
      <dsp:nvSpPr>
        <dsp:cNvPr id="0" name=""/>
        <dsp:cNvSpPr/>
      </dsp:nvSpPr>
      <dsp:spPr>
        <a:xfrm>
          <a:off x="0" y="2691602"/>
          <a:ext cx="4435656" cy="538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6B16A-9B52-4BFA-9284-0086F8CCA6BD}">
      <dsp:nvSpPr>
        <dsp:cNvPr id="0" name=""/>
        <dsp:cNvSpPr/>
      </dsp:nvSpPr>
      <dsp:spPr>
        <a:xfrm>
          <a:off x="162803" y="2812695"/>
          <a:ext cx="296005" cy="2960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9A05F-E9C5-4537-B89D-6DEFAAA66C3E}">
      <dsp:nvSpPr>
        <dsp:cNvPr id="0" name=""/>
        <dsp:cNvSpPr/>
      </dsp:nvSpPr>
      <dsp:spPr>
        <a:xfrm>
          <a:off x="621612" y="2691602"/>
          <a:ext cx="3814043" cy="538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59" tIns="56959" rIns="56959" bIns="569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Strategic Recommendations</a:t>
          </a:r>
        </a:p>
      </dsp:txBody>
      <dsp:txXfrm>
        <a:off x="621612" y="2691602"/>
        <a:ext cx="3814043" cy="538192"/>
      </dsp:txXfrm>
    </dsp:sp>
    <dsp:sp modelId="{AAE7F694-F773-41C6-8B8D-9EF848B728BE}">
      <dsp:nvSpPr>
        <dsp:cNvPr id="0" name=""/>
        <dsp:cNvSpPr/>
      </dsp:nvSpPr>
      <dsp:spPr>
        <a:xfrm>
          <a:off x="0" y="3364343"/>
          <a:ext cx="4435656" cy="538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83A97-D97B-4219-A59A-5BECE3D23476}">
      <dsp:nvSpPr>
        <dsp:cNvPr id="0" name=""/>
        <dsp:cNvSpPr/>
      </dsp:nvSpPr>
      <dsp:spPr>
        <a:xfrm>
          <a:off x="162803" y="3485436"/>
          <a:ext cx="296005" cy="29600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331D2-72E0-48F8-9140-9217AC38BCAC}">
      <dsp:nvSpPr>
        <dsp:cNvPr id="0" name=""/>
        <dsp:cNvSpPr/>
      </dsp:nvSpPr>
      <dsp:spPr>
        <a:xfrm>
          <a:off x="621612" y="3364343"/>
          <a:ext cx="3814043" cy="538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59" tIns="56959" rIns="56959" bIns="569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Objective:</a:t>
          </a:r>
        </a:p>
      </dsp:txBody>
      <dsp:txXfrm>
        <a:off x="621612" y="3364343"/>
        <a:ext cx="3814043" cy="538192"/>
      </dsp:txXfrm>
    </dsp:sp>
    <dsp:sp modelId="{7E10211A-065A-48F1-A952-7B094574E5F7}">
      <dsp:nvSpPr>
        <dsp:cNvPr id="0" name=""/>
        <dsp:cNvSpPr/>
      </dsp:nvSpPr>
      <dsp:spPr>
        <a:xfrm>
          <a:off x="0" y="4037083"/>
          <a:ext cx="4435656" cy="538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E22B0-8264-476E-B73F-1E660F24A0CF}">
      <dsp:nvSpPr>
        <dsp:cNvPr id="0" name=""/>
        <dsp:cNvSpPr/>
      </dsp:nvSpPr>
      <dsp:spPr>
        <a:xfrm>
          <a:off x="162803" y="4158176"/>
          <a:ext cx="296005" cy="29600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DC35D-8CE6-4C24-AF67-DCC70DFE906D}">
      <dsp:nvSpPr>
        <dsp:cNvPr id="0" name=""/>
        <dsp:cNvSpPr/>
      </dsp:nvSpPr>
      <dsp:spPr>
        <a:xfrm>
          <a:off x="621612" y="4037083"/>
          <a:ext cx="3814043" cy="538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59" tIns="56959" rIns="56959" bIns="569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Evaluate Myntra's online reputation</a:t>
          </a:r>
        </a:p>
      </dsp:txBody>
      <dsp:txXfrm>
        <a:off x="621612" y="4037083"/>
        <a:ext cx="3814043" cy="538192"/>
      </dsp:txXfrm>
    </dsp:sp>
    <dsp:sp modelId="{1A5F103D-1EBD-40B6-A11D-DC896B8E023B}">
      <dsp:nvSpPr>
        <dsp:cNvPr id="0" name=""/>
        <dsp:cNvSpPr/>
      </dsp:nvSpPr>
      <dsp:spPr>
        <a:xfrm>
          <a:off x="0" y="4709823"/>
          <a:ext cx="4435656" cy="538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B978F-B760-4A0C-BB53-9A5AD9FBB5E2}">
      <dsp:nvSpPr>
        <dsp:cNvPr id="0" name=""/>
        <dsp:cNvSpPr/>
      </dsp:nvSpPr>
      <dsp:spPr>
        <a:xfrm>
          <a:off x="162803" y="4830917"/>
          <a:ext cx="296005" cy="29600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88F05-560E-4403-A3AF-1F0A8F3F5B4F}">
      <dsp:nvSpPr>
        <dsp:cNvPr id="0" name=""/>
        <dsp:cNvSpPr/>
      </dsp:nvSpPr>
      <dsp:spPr>
        <a:xfrm>
          <a:off x="621612" y="4709823"/>
          <a:ext cx="3814043" cy="538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59" tIns="56959" rIns="56959" bIns="569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Provide actionable recommendations</a:t>
          </a:r>
        </a:p>
      </dsp:txBody>
      <dsp:txXfrm>
        <a:off x="621612" y="4709823"/>
        <a:ext cx="3814043" cy="538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F3A2C-19D0-4CAA-8F61-8457916095F9}">
      <dsp:nvSpPr>
        <dsp:cNvPr id="0" name=""/>
        <dsp:cNvSpPr/>
      </dsp:nvSpPr>
      <dsp:spPr>
        <a:xfrm>
          <a:off x="0" y="164140"/>
          <a:ext cx="1495327" cy="89719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Sources:</a:t>
          </a:r>
        </a:p>
      </dsp:txBody>
      <dsp:txXfrm>
        <a:off x="0" y="164140"/>
        <a:ext cx="1495327" cy="897196"/>
      </dsp:txXfrm>
    </dsp:sp>
    <dsp:sp modelId="{53B3F44C-FA89-4523-9F8F-AD817B346A6B}">
      <dsp:nvSpPr>
        <dsp:cNvPr id="0" name=""/>
        <dsp:cNvSpPr/>
      </dsp:nvSpPr>
      <dsp:spPr>
        <a:xfrm>
          <a:off x="1644860" y="164140"/>
          <a:ext cx="1495327" cy="89719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Social Media (Twitter, Instagram)</a:t>
          </a:r>
        </a:p>
      </dsp:txBody>
      <dsp:txXfrm>
        <a:off x="1644860" y="164140"/>
        <a:ext cx="1495327" cy="897196"/>
      </dsp:txXfrm>
    </dsp:sp>
    <dsp:sp modelId="{8A8182B6-3A11-4C89-92A4-A838DEA9EB50}">
      <dsp:nvSpPr>
        <dsp:cNvPr id="0" name=""/>
        <dsp:cNvSpPr/>
      </dsp:nvSpPr>
      <dsp:spPr>
        <a:xfrm>
          <a:off x="3289721" y="164140"/>
          <a:ext cx="1495327" cy="89719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Review Platforms (Google Reviews)</a:t>
          </a:r>
        </a:p>
      </dsp:txBody>
      <dsp:txXfrm>
        <a:off x="3289721" y="164140"/>
        <a:ext cx="1495327" cy="897196"/>
      </dsp:txXfrm>
    </dsp:sp>
    <dsp:sp modelId="{86950850-EE94-4A2F-8961-2F3FB7611B95}">
      <dsp:nvSpPr>
        <dsp:cNvPr id="0" name=""/>
        <dsp:cNvSpPr/>
      </dsp:nvSpPr>
      <dsp:spPr>
        <a:xfrm>
          <a:off x="0" y="1210869"/>
          <a:ext cx="1495327" cy="89719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Tools Used:</a:t>
          </a:r>
        </a:p>
      </dsp:txBody>
      <dsp:txXfrm>
        <a:off x="0" y="1210869"/>
        <a:ext cx="1495327" cy="897196"/>
      </dsp:txXfrm>
    </dsp:sp>
    <dsp:sp modelId="{1355790E-0D06-4FC8-8EF8-57CCBE82B861}">
      <dsp:nvSpPr>
        <dsp:cNvPr id="0" name=""/>
        <dsp:cNvSpPr/>
      </dsp:nvSpPr>
      <dsp:spPr>
        <a:xfrm>
          <a:off x="1644860" y="1210869"/>
          <a:ext cx="1495327" cy="89719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Sentiment Analysis: TextBlob, VADER</a:t>
          </a:r>
        </a:p>
      </dsp:txBody>
      <dsp:txXfrm>
        <a:off x="1644860" y="1210869"/>
        <a:ext cx="1495327" cy="897196"/>
      </dsp:txXfrm>
    </dsp:sp>
    <dsp:sp modelId="{7949F6FF-FDEC-48D5-85BD-90C8FFA50630}">
      <dsp:nvSpPr>
        <dsp:cNvPr id="0" name=""/>
        <dsp:cNvSpPr/>
      </dsp:nvSpPr>
      <dsp:spPr>
        <a:xfrm>
          <a:off x="3289721" y="1210869"/>
          <a:ext cx="1495327" cy="89719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Visualization: Tableau, Power BI</a:t>
          </a:r>
        </a:p>
      </dsp:txBody>
      <dsp:txXfrm>
        <a:off x="3289721" y="1210869"/>
        <a:ext cx="1495327" cy="897196"/>
      </dsp:txXfrm>
    </dsp:sp>
    <dsp:sp modelId="{E9F82672-50DE-47FB-998C-4580BCA2EA74}">
      <dsp:nvSpPr>
        <dsp:cNvPr id="0" name=""/>
        <dsp:cNvSpPr/>
      </dsp:nvSpPr>
      <dsp:spPr>
        <a:xfrm>
          <a:off x="1644860" y="2257599"/>
          <a:ext cx="1495327" cy="89719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Trend Monitoring: Google Trends</a:t>
          </a:r>
        </a:p>
      </dsp:txBody>
      <dsp:txXfrm>
        <a:off x="1644860" y="2257599"/>
        <a:ext cx="1495327" cy="8971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534D3-00E2-4B32-989A-3CDC6B70D501}">
      <dsp:nvSpPr>
        <dsp:cNvPr id="0" name=""/>
        <dsp:cNvSpPr/>
      </dsp:nvSpPr>
      <dsp:spPr>
        <a:xfrm>
          <a:off x="0" y="75468"/>
          <a:ext cx="4785049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Brand Perception: Understand customer feedback</a:t>
          </a:r>
        </a:p>
      </dsp:txBody>
      <dsp:txXfrm>
        <a:off x="36553" y="112021"/>
        <a:ext cx="4711943" cy="675694"/>
      </dsp:txXfrm>
    </dsp:sp>
    <dsp:sp modelId="{356BC115-A9BF-45C2-AC19-B9D471A08CE7}">
      <dsp:nvSpPr>
        <dsp:cNvPr id="0" name=""/>
        <dsp:cNvSpPr/>
      </dsp:nvSpPr>
      <dsp:spPr>
        <a:xfrm>
          <a:off x="0" y="881868"/>
          <a:ext cx="4785049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Customer Satisfaction: Identify areas of improvement</a:t>
          </a:r>
        </a:p>
      </dsp:txBody>
      <dsp:txXfrm>
        <a:off x="36553" y="918421"/>
        <a:ext cx="4711943" cy="675694"/>
      </dsp:txXfrm>
    </dsp:sp>
    <dsp:sp modelId="{979254E8-B4B5-400F-A1BB-D7828B325167}">
      <dsp:nvSpPr>
        <dsp:cNvPr id="0" name=""/>
        <dsp:cNvSpPr/>
      </dsp:nvSpPr>
      <dsp:spPr>
        <a:xfrm>
          <a:off x="0" y="1688268"/>
          <a:ext cx="4785049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Market Trends: Track preferences and hashtags</a:t>
          </a:r>
        </a:p>
      </dsp:txBody>
      <dsp:txXfrm>
        <a:off x="36553" y="1724821"/>
        <a:ext cx="4711943" cy="675694"/>
      </dsp:txXfrm>
    </dsp:sp>
    <dsp:sp modelId="{5E002C9C-690B-4A73-8EE2-CB3B3BF1EEEA}">
      <dsp:nvSpPr>
        <dsp:cNvPr id="0" name=""/>
        <dsp:cNvSpPr/>
      </dsp:nvSpPr>
      <dsp:spPr>
        <a:xfrm>
          <a:off x="0" y="2494668"/>
          <a:ext cx="4785049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Competitive Landscape: Benchmark against competitors</a:t>
          </a:r>
        </a:p>
      </dsp:txBody>
      <dsp:txXfrm>
        <a:off x="36553" y="2531221"/>
        <a:ext cx="4711943" cy="675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2E3B8-2548-464C-9339-AC77FE5FF302}">
      <dsp:nvSpPr>
        <dsp:cNvPr id="0" name=""/>
        <dsp:cNvSpPr/>
      </dsp:nvSpPr>
      <dsp:spPr>
        <a:xfrm>
          <a:off x="0" y="18021"/>
          <a:ext cx="4435656" cy="4853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511CF-AD8C-4A1B-9A5F-9FD756DEE512}">
      <dsp:nvSpPr>
        <dsp:cNvPr id="0" name=""/>
        <dsp:cNvSpPr/>
      </dsp:nvSpPr>
      <dsp:spPr>
        <a:xfrm>
          <a:off x="282359" y="4019"/>
          <a:ext cx="513883" cy="5133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AF67D-B137-450B-8FCB-73C1FD6A17CC}">
      <dsp:nvSpPr>
        <dsp:cNvPr id="0" name=""/>
        <dsp:cNvSpPr/>
      </dsp:nvSpPr>
      <dsp:spPr>
        <a:xfrm>
          <a:off x="1071859" y="244342"/>
          <a:ext cx="2869305" cy="80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9" tIns="12809" rIns="12809" bIns="1280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Myntra operates in a competitive e-commerce fashion space, with primary competitors being:</a:t>
          </a:r>
        </a:p>
      </dsp:txBody>
      <dsp:txXfrm>
        <a:off x="1071859" y="244342"/>
        <a:ext cx="2869305" cy="80844"/>
      </dsp:txXfrm>
    </dsp:sp>
    <dsp:sp modelId="{1F1CBC75-4C5C-4183-9E02-C33AFFF0E052}">
      <dsp:nvSpPr>
        <dsp:cNvPr id="0" name=""/>
        <dsp:cNvSpPr/>
      </dsp:nvSpPr>
      <dsp:spPr>
        <a:xfrm>
          <a:off x="0" y="1183473"/>
          <a:ext cx="4435656" cy="9334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7E8A8-2102-4418-AB39-8D8BBEDD6FD5}">
      <dsp:nvSpPr>
        <dsp:cNvPr id="0" name=""/>
        <dsp:cNvSpPr/>
      </dsp:nvSpPr>
      <dsp:spPr>
        <a:xfrm>
          <a:off x="282359" y="1393492"/>
          <a:ext cx="513883" cy="5133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B1C15-4C88-4531-91A7-125777CB01AC}">
      <dsp:nvSpPr>
        <dsp:cNvPr id="0" name=""/>
        <dsp:cNvSpPr/>
      </dsp:nvSpPr>
      <dsp:spPr>
        <a:xfrm>
          <a:off x="1071859" y="1363023"/>
          <a:ext cx="2869305" cy="172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02" tIns="18702" rIns="18702" bIns="1870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Amazon Fashion:</a:t>
          </a:r>
          <a:r>
            <a:rPr lang="en-US" sz="1400" kern="1200" dirty="0"/>
            <a:t> Known for its extensive product range and competitive pricing. However, it struggles to deliver the specialized focus on fashion that Myntra excels in.</a:t>
          </a:r>
        </a:p>
      </dsp:txBody>
      <dsp:txXfrm>
        <a:off x="1071859" y="1363023"/>
        <a:ext cx="2869305" cy="172335"/>
      </dsp:txXfrm>
    </dsp:sp>
    <dsp:sp modelId="{D288610F-4609-45D9-919C-A3E6F55EB810}">
      <dsp:nvSpPr>
        <dsp:cNvPr id="0" name=""/>
        <dsp:cNvSpPr/>
      </dsp:nvSpPr>
      <dsp:spPr>
        <a:xfrm>
          <a:off x="0" y="2586947"/>
          <a:ext cx="4435656" cy="4853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06821-6305-483E-91EF-10422A1D69C6}">
      <dsp:nvSpPr>
        <dsp:cNvPr id="0" name=""/>
        <dsp:cNvSpPr/>
      </dsp:nvSpPr>
      <dsp:spPr>
        <a:xfrm>
          <a:off x="282359" y="2572946"/>
          <a:ext cx="513883" cy="5133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45BF6-E37D-4675-9052-41C56A011A9F}">
      <dsp:nvSpPr>
        <dsp:cNvPr id="0" name=""/>
        <dsp:cNvSpPr/>
      </dsp:nvSpPr>
      <dsp:spPr>
        <a:xfrm>
          <a:off x="1078602" y="2586947"/>
          <a:ext cx="2869305" cy="17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02" tIns="18702" rIns="18702" bIns="1870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Flipkart Fashion:</a:t>
          </a:r>
          <a:r>
            <a:rPr lang="en-US" sz="1400" kern="1200" dirty="0"/>
            <a:t> Offers attractive discounts and a broad customer base but has limitations in premium collections.</a:t>
          </a:r>
        </a:p>
      </dsp:txBody>
      <dsp:txXfrm>
        <a:off x="1078602" y="2586947"/>
        <a:ext cx="2869305" cy="176712"/>
      </dsp:txXfrm>
    </dsp:sp>
    <dsp:sp modelId="{FA5293B6-F919-4248-8868-C36D5A84A477}">
      <dsp:nvSpPr>
        <dsp:cNvPr id="0" name=""/>
        <dsp:cNvSpPr/>
      </dsp:nvSpPr>
      <dsp:spPr>
        <a:xfrm>
          <a:off x="0" y="3766401"/>
          <a:ext cx="4435656" cy="4853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6D4FB-5143-45E2-8D79-A2FBCD319F69}">
      <dsp:nvSpPr>
        <dsp:cNvPr id="0" name=""/>
        <dsp:cNvSpPr/>
      </dsp:nvSpPr>
      <dsp:spPr>
        <a:xfrm>
          <a:off x="282359" y="3752399"/>
          <a:ext cx="513883" cy="5133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225D4-1BAA-4462-A222-1D3720431560}">
      <dsp:nvSpPr>
        <dsp:cNvPr id="0" name=""/>
        <dsp:cNvSpPr/>
      </dsp:nvSpPr>
      <dsp:spPr>
        <a:xfrm>
          <a:off x="1078602" y="3766401"/>
          <a:ext cx="2869305" cy="17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02" tIns="18702" rIns="18702" bIns="1870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AJIO:</a:t>
          </a:r>
          <a:r>
            <a:rPr lang="en-US" sz="1400" kern="1200"/>
            <a:t> Gaining popularity for unique styles and curated collections but has a smaller product catalog compared to Myntra.</a:t>
          </a:r>
        </a:p>
      </dsp:txBody>
      <dsp:txXfrm>
        <a:off x="1078602" y="3766401"/>
        <a:ext cx="2869305" cy="176712"/>
      </dsp:txXfrm>
    </dsp:sp>
    <dsp:sp modelId="{5225535A-2D9D-4075-A84E-B7F9678726A3}">
      <dsp:nvSpPr>
        <dsp:cNvPr id="0" name=""/>
        <dsp:cNvSpPr/>
      </dsp:nvSpPr>
      <dsp:spPr>
        <a:xfrm>
          <a:off x="0" y="4945854"/>
          <a:ext cx="4435656" cy="4853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C31CB-382A-4250-8123-FDD797EA663F}">
      <dsp:nvSpPr>
        <dsp:cNvPr id="0" name=""/>
        <dsp:cNvSpPr/>
      </dsp:nvSpPr>
      <dsp:spPr>
        <a:xfrm>
          <a:off x="282359" y="4931853"/>
          <a:ext cx="513883" cy="51338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CF9DD-63B2-409F-9292-1044BB9C36C9}">
      <dsp:nvSpPr>
        <dsp:cNvPr id="0" name=""/>
        <dsp:cNvSpPr/>
      </dsp:nvSpPr>
      <dsp:spPr>
        <a:xfrm>
          <a:off x="1078602" y="4945854"/>
          <a:ext cx="2869305" cy="17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02" tIns="18702" rIns="18702" bIns="1870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Competitor insights were gathered from social media platforms and customer reviews to analyze their positioning and performance in the market.</a:t>
          </a:r>
        </a:p>
      </dsp:txBody>
      <dsp:txXfrm>
        <a:off x="1078602" y="4945854"/>
        <a:ext cx="2869305" cy="176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A1C9C-C7E9-462F-901A-B2EC3D8AC8F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6C7F0-D248-4AEF-9C13-A8392843C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04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6C7F0-D248-4AEF-9C13-A8392843CA1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05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6C7F0-D248-4AEF-9C13-A8392843CA1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23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0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8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90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633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30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48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932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99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52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5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5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33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01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55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0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xpressjs.com.cn/resources/companies-using-express.html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gitaled.ie/digital-tools/tableau/" TargetMode="External"/><Relationship Id="rId13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image" Target="../media/image30.png"/><Relationship Id="rId12" Type="http://schemas.openxmlformats.org/officeDocument/2006/relationships/diagramColors" Target="../diagrams/colors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red.it/internet/web/2019/12/11/google-domande-2019/" TargetMode="External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29.jpg"/><Relationship Id="rId10" Type="http://schemas.openxmlformats.org/officeDocument/2006/relationships/diagramLayout" Target="../diagrams/layout2.xml"/><Relationship Id="rId4" Type="http://schemas.openxmlformats.org/officeDocument/2006/relationships/image" Target="../media/image9.png"/><Relationship Id="rId9" Type="http://schemas.openxmlformats.org/officeDocument/2006/relationships/diagramData" Target="../diagrams/data2.xml"/><Relationship Id="rId1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8.png"/><Relationship Id="rId7" Type="http://schemas.openxmlformats.org/officeDocument/2006/relationships/diagramData" Target="../diagrams/data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microsoft.com/office/2007/relationships/diagramDrawing" Target="../diagrams/drawing3.xml"/><Relationship Id="rId5" Type="http://schemas.openxmlformats.org/officeDocument/2006/relationships/image" Target="../media/image31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9.png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B226A40-22CC-40E5-9EC4-5163536C6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9B7D3-101C-4F55-A956-62DA4AAD4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9172471" cy="6856214"/>
            <a:chOff x="-15736" y="0"/>
            <a:chExt cx="12229962" cy="68562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3BD5441-821C-4091-8DDD-A4A56A6FC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C6E877-1BD2-4856-8FFD-250D27C15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64C008A-2A32-4626-A83A-16A984F88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75D67EF-62E2-43F5-8005-7A7A319D0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429" y="4086577"/>
            <a:ext cx="7492258" cy="1054745"/>
          </a:xfrm>
        </p:spPr>
        <p:txBody>
          <a:bodyPr>
            <a:normAutofit/>
          </a:bodyPr>
          <a:lstStyle/>
          <a:p>
            <a:r>
              <a:rPr lang="en-IN" dirty="0"/>
              <a:t>Myntra Analysis Project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2CA3DB-2141-4DE2-9F8A-9E5561DDF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8314" y="1092200"/>
            <a:ext cx="6722076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5035D-84A5-19E4-044E-48AF0A117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32376" y="1860740"/>
            <a:ext cx="3182531" cy="1591265"/>
          </a:xfrm>
          <a:prstGeom prst="rect">
            <a:avLst/>
          </a:prstGeom>
        </p:spPr>
      </p:pic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346ED72F-DFB8-6327-D606-6F666ADD3A3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0999" b="-1"/>
          <a:stretch/>
        </p:blipFill>
        <p:spPr>
          <a:xfrm>
            <a:off x="4635558" y="1467336"/>
            <a:ext cx="3170770" cy="237807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14B64F-D291-4308-B071-A2678ED78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23060" y="5518838"/>
            <a:ext cx="5897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05DDE10A-35AB-1134-F6FD-E048ACE9D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4009" y="5518838"/>
            <a:ext cx="6127496" cy="58884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GUVI CAPSTONE PROJECT - 3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868" y="982132"/>
            <a:ext cx="2520579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b="1">
                <a:solidFill>
                  <a:srgbClr val="262626"/>
                </a:solidFill>
              </a:rPr>
              <a:t>Sentiment Trends Analysis:</a:t>
            </a:r>
            <a:endParaRPr lang="en-IN" sz="2800">
              <a:solidFill>
                <a:srgbClr val="262626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2" y="1092200"/>
            <a:ext cx="4457015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ine graph with different colored lines">
            <a:extLst>
              <a:ext uri="{FF2B5EF4-FFF2-40B4-BE49-F238E27FC236}">
                <a16:creationId xmlns:a16="http://schemas.microsoft.com/office/drawing/2014/main" id="{907A3B29-4AA0-DD99-59E2-024C91D226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512" y="2151874"/>
            <a:ext cx="3959083" cy="2375448"/>
          </a:xfrm>
          <a:prstGeom prst="rect">
            <a:avLst/>
          </a:prstGeom>
        </p:spPr>
      </p:pic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0066" y="2400639"/>
            <a:ext cx="25323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4604" y="2556932"/>
            <a:ext cx="2924329" cy="3318936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62626"/>
                </a:solidFill>
              </a:rPr>
              <a:t>Positive Sentiments:</a:t>
            </a:r>
            <a:r>
              <a:rPr lang="en-US" sz="1400" dirty="0">
                <a:solidFill>
                  <a:srgbClr val="262626"/>
                </a:solidFill>
              </a:rPr>
              <a:t> Show a steady rise from January to May, indicating increasing customer satisfaction, attributed to stylish collections and user-friendly app improvements.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62626"/>
                </a:solidFill>
              </a:rPr>
              <a:t>Negative Sentiments:</a:t>
            </a:r>
            <a:r>
              <a:rPr lang="en-US" sz="1400" dirty="0">
                <a:solidFill>
                  <a:srgbClr val="262626"/>
                </a:solidFill>
              </a:rPr>
              <a:t> Decrease from February to May but slightly rise in June, possibly due to seasonal factors affecting delivery services.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62626"/>
                </a:solidFill>
              </a:rPr>
              <a:t>Neutral Sentiments:</a:t>
            </a:r>
            <a:r>
              <a:rPr lang="en-US" sz="1400" dirty="0">
                <a:solidFill>
                  <a:srgbClr val="262626"/>
                </a:solidFill>
              </a:rPr>
              <a:t> Remain relatively stable, reflecting a consistent portion of factual or inquiry-based feedback.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262626"/>
                </a:solidFill>
              </a:rPr>
              <a:t>This visualization highlights the need to sustain the positive trend while addressing periodic negative feedback spikes</a:t>
            </a:r>
          </a:p>
        </p:txBody>
      </p:sp>
    </p:spTree>
    <p:extLst>
      <p:ext uri="{BB962C8B-B14F-4D97-AF65-F5344CB8AC3E}">
        <p14:creationId xmlns:p14="http://schemas.microsoft.com/office/powerpoint/2010/main" val="169817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E0837993-CF68-4B71-B30D-9FF2DBDC6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BC1EB0E-C682-4477-94FF-E3696ACD5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AFA120B5-D483-4179-B163-E5D72313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9A685BA-AB04-4A20-A6D5-BA403BAA7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C2823476-35C9-4E21-A7A8-8EE69CF2E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06AA5951-06F3-4E0D-9B67-2FDEAA46E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482" y="1092200"/>
            <a:ext cx="2196563" cy="449886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262626"/>
                </a:solidFill>
              </a:rPr>
              <a:t>Market Trends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9518" y="711200"/>
            <a:ext cx="4945947" cy="332985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500" b="1" dirty="0">
                <a:solidFill>
                  <a:srgbClr val="262626"/>
                </a:solidFill>
              </a:rPr>
              <a:t>Emerging Trends:</a:t>
            </a:r>
            <a:br>
              <a:rPr lang="en-IN" sz="1500" dirty="0">
                <a:solidFill>
                  <a:srgbClr val="262626"/>
                </a:solidFill>
              </a:rPr>
            </a:br>
            <a:r>
              <a:rPr lang="en-IN" sz="1500" dirty="0">
                <a:solidFill>
                  <a:srgbClr val="262626"/>
                </a:solidFill>
              </a:rPr>
              <a:t>Sustainable Fashion: Growing demand for eco-friendly clothing. Myntra can highlight sustainable collections prominently.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solidFill>
                  <a:srgbClr val="262626"/>
                </a:solidFill>
              </a:rPr>
              <a:t>Ethnic Wear: Consistent popularity, especially during festive seasons. Continue offering diverse ethnic collections.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 dirty="0">
                <a:solidFill>
                  <a:srgbClr val="262626"/>
                </a:solidFill>
              </a:rPr>
              <a:t>Influencer Impact: </a:t>
            </a:r>
            <a:br>
              <a:rPr lang="en-IN" sz="1500" dirty="0">
                <a:solidFill>
                  <a:srgbClr val="262626"/>
                </a:solidFill>
              </a:rPr>
            </a:br>
            <a:r>
              <a:rPr lang="en-IN" sz="1500" dirty="0">
                <a:solidFill>
                  <a:srgbClr val="262626"/>
                </a:solidFill>
              </a:rPr>
              <a:t>Influencers drive engagement with Myntra’s seasonal and ethnic collections using hashtags like </a:t>
            </a:r>
            <a:r>
              <a:rPr lang="en-IN" sz="1500" b="1" dirty="0">
                <a:solidFill>
                  <a:srgbClr val="262626"/>
                </a:solidFill>
              </a:rPr>
              <a:t>#MyntraStyle</a:t>
            </a:r>
            <a:r>
              <a:rPr lang="en-IN" sz="1500" dirty="0">
                <a:solidFill>
                  <a:srgbClr val="262626"/>
                </a:solidFill>
              </a:rPr>
              <a:t> and </a:t>
            </a:r>
            <a:r>
              <a:rPr lang="en-IN" sz="1500" b="1" dirty="0">
                <a:solidFill>
                  <a:srgbClr val="262626"/>
                </a:solidFill>
              </a:rPr>
              <a:t>#FestiveFashion</a:t>
            </a:r>
            <a:r>
              <a:rPr lang="en-IN" sz="1500" dirty="0">
                <a:solidFill>
                  <a:srgbClr val="262626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 dirty="0">
                <a:solidFill>
                  <a:srgbClr val="262626"/>
                </a:solidFill>
              </a:rPr>
              <a:t>Tools Used: </a:t>
            </a:r>
            <a:r>
              <a:rPr lang="en-IN" sz="1500" dirty="0">
                <a:solidFill>
                  <a:srgbClr val="262626"/>
                </a:solidFill>
              </a:rPr>
              <a:t>Google Trends, </a:t>
            </a:r>
            <a:r>
              <a:rPr lang="en-IN" sz="1500" dirty="0" err="1">
                <a:solidFill>
                  <a:srgbClr val="262626"/>
                </a:solidFill>
              </a:rPr>
              <a:t>RiteTag</a:t>
            </a:r>
            <a:endParaRPr lang="en-IN" sz="1500" dirty="0">
              <a:solidFill>
                <a:srgbClr val="26262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A3868-470F-052D-7574-D3B1F8EB6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519" y="3760257"/>
            <a:ext cx="4945946" cy="2293409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Trends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Recurring Themes: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Sustainable Fashion:</a:t>
            </a:r>
            <a:r>
              <a:rPr lang="en-US" dirty="0"/>
              <a:t> Feature eco-friendly products on the homepage with banners like </a:t>
            </a:r>
            <a:r>
              <a:rPr lang="en-US" i="1" dirty="0"/>
              <a:t>"Sustainable Styles for You."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Ethnic Wear:</a:t>
            </a:r>
            <a:r>
              <a:rPr lang="en-US" dirty="0"/>
              <a:t> Promote ethnic wear during peak seasons with banners like </a:t>
            </a:r>
            <a:r>
              <a:rPr lang="en-US" i="1" dirty="0"/>
              <a:t>"Festive Style at Myntra.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0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n-IN" sz="2800">
                <a:solidFill>
                  <a:srgbClr val="262626"/>
                </a:solidFill>
              </a:rPr>
              <a:t>Competitive Landscape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5EB92D-037F-0E27-E0F0-CFBAE051B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814853"/>
              </p:ext>
            </p:extLst>
          </p:nvPr>
        </p:nvGraphicFramePr>
        <p:xfrm>
          <a:off x="4102554" y="496088"/>
          <a:ext cx="4435656" cy="5883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23BF82B-97A9-1A6E-EF8F-9C32E536E527}"/>
              </a:ext>
            </a:extLst>
          </p:cNvPr>
          <p:cNvSpPr txBox="1"/>
          <p:nvPr/>
        </p:nvSpPr>
        <p:spPr>
          <a:xfrm>
            <a:off x="4102554" y="78507"/>
            <a:ext cx="4576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/>
              <a:t>1. Identifying Competitors:</a:t>
            </a:r>
            <a:endParaRPr lang="en-I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82" name="Title 81">
            <a:extLst>
              <a:ext uri="{FF2B5EF4-FFF2-40B4-BE49-F238E27FC236}">
                <a16:creationId xmlns:a16="http://schemas.microsoft.com/office/drawing/2014/main" id="{5905E350-AE04-3FEF-2C9E-A25B6C42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809" y="982132"/>
            <a:ext cx="3601638" cy="13038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altLang="en-US" sz="2800" b="1" i="0" u="none" strike="noStrike" normalizeH="0" baseline="0" dirty="0">
                <a:ln>
                  <a:noFill/>
                </a:ln>
                <a:solidFill>
                  <a:srgbClr val="262626"/>
                </a:solidFill>
              </a:rPr>
              <a:t>2. Comparing Myntra with Competitors:</a:t>
            </a:r>
            <a:endParaRPr lang="en-US" sz="2800" dirty="0">
              <a:solidFill>
                <a:srgbClr val="262626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2" y="1092200"/>
            <a:ext cx="338775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0809" y="2400639"/>
            <a:ext cx="3601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ontent Placeholder 82">
            <a:extLst>
              <a:ext uri="{FF2B5EF4-FFF2-40B4-BE49-F238E27FC236}">
                <a16:creationId xmlns:a16="http://schemas.microsoft.com/office/drawing/2014/main" id="{CE04264E-A002-D417-D37E-250EBDE9B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0809" y="2556932"/>
            <a:ext cx="3601638" cy="3318936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fontAlgn="base">
              <a:lnSpc>
                <a:spcPct val="90000"/>
              </a:lnSpc>
              <a:buNone/>
              <a:tabLst/>
            </a:pPr>
            <a:br>
              <a:rPr kumimoji="0" lang="en-US" altLang="en-US" sz="1050" b="1" i="0" u="none" strike="noStrike" normalizeH="0" baseline="0" dirty="0">
                <a:ln>
                  <a:noFill/>
                </a:ln>
                <a:solidFill>
                  <a:srgbClr val="262626"/>
                </a:solidFill>
              </a:rPr>
            </a:br>
            <a:r>
              <a:rPr kumimoji="0" lang="en-US" altLang="en-US" sz="1050" b="1" i="0" u="none" strike="noStrike" normalizeH="0" baseline="0" dirty="0">
                <a:ln>
                  <a:noFill/>
                </a:ln>
                <a:solidFill>
                  <a:srgbClr val="262626"/>
                </a:solidFill>
              </a:rPr>
              <a:t>Myntra’s Competitive Advantages:</a:t>
            </a:r>
            <a:endParaRPr kumimoji="0" lang="en-US" altLang="en-US" sz="1050" b="0" i="0" u="none" strike="noStrike" normalizeH="0" baseline="0" dirty="0">
              <a:ln>
                <a:noFill/>
              </a:ln>
              <a:solidFill>
                <a:srgbClr val="262626"/>
              </a:solidFill>
            </a:endParaRPr>
          </a:p>
          <a:p>
            <a:pPr fontAlgn="base">
              <a:lnSpc>
                <a:spcPct val="90000"/>
              </a:lnSpc>
            </a:pPr>
            <a:r>
              <a:rPr kumimoji="0" lang="en-US" altLang="en-US" sz="1050" b="0" i="0" u="none" strike="noStrike" normalizeH="0" baseline="0" dirty="0">
                <a:ln>
                  <a:noFill/>
                </a:ln>
                <a:solidFill>
                  <a:srgbClr val="262626"/>
                </a:solidFill>
              </a:rPr>
              <a:t>Specialized focus on </a:t>
            </a:r>
            <a:r>
              <a:rPr kumimoji="0" lang="en-US" altLang="en-US" sz="1050" b="1" i="0" u="none" strike="noStrike" normalizeH="0" baseline="0" dirty="0">
                <a:ln>
                  <a:noFill/>
                </a:ln>
                <a:solidFill>
                  <a:srgbClr val="262626"/>
                </a:solidFill>
              </a:rPr>
              <a:t>fashion and lifestyle</a:t>
            </a:r>
            <a:r>
              <a:rPr kumimoji="0" lang="en-US" altLang="en-US" sz="1050" b="0" i="0" u="none" strike="noStrike" normalizeH="0" baseline="0" dirty="0">
                <a:ln>
                  <a:noFill/>
                </a:ln>
                <a:solidFill>
                  <a:srgbClr val="262626"/>
                </a:solidFill>
              </a:rPr>
              <a:t> compared to general marketplaces.</a:t>
            </a:r>
          </a:p>
          <a:p>
            <a:pPr fontAlgn="base">
              <a:lnSpc>
                <a:spcPct val="90000"/>
              </a:lnSpc>
            </a:pPr>
            <a:r>
              <a:rPr kumimoji="0" lang="en-US" altLang="en-US" sz="1050" b="0" i="0" u="none" strike="noStrike" normalizeH="0" baseline="0" dirty="0">
                <a:ln>
                  <a:noFill/>
                </a:ln>
                <a:solidFill>
                  <a:srgbClr val="262626"/>
                </a:solidFill>
              </a:rPr>
              <a:t>Strong </a:t>
            </a:r>
            <a:r>
              <a:rPr kumimoji="0" lang="en-US" altLang="en-US" sz="1050" b="1" i="0" u="none" strike="noStrike" normalizeH="0" baseline="0" dirty="0">
                <a:ln>
                  <a:noFill/>
                </a:ln>
                <a:solidFill>
                  <a:srgbClr val="262626"/>
                </a:solidFill>
              </a:rPr>
              <a:t>social media campaigns</a:t>
            </a:r>
            <a:r>
              <a:rPr kumimoji="0" lang="en-US" altLang="en-US" sz="1050" b="0" i="0" u="none" strike="noStrike" normalizeH="0" baseline="0" dirty="0">
                <a:ln>
                  <a:noFill/>
                </a:ln>
                <a:solidFill>
                  <a:srgbClr val="262626"/>
                </a:solidFill>
              </a:rPr>
              <a:t> and influencer collaborations that resonate with target customers.</a:t>
            </a:r>
          </a:p>
          <a:p>
            <a:pPr fontAlgn="base">
              <a:lnSpc>
                <a:spcPct val="90000"/>
              </a:lnSpc>
            </a:pPr>
            <a:r>
              <a:rPr kumimoji="0" lang="en-US" altLang="en-US" sz="1050" b="0" i="0" u="none" strike="noStrike" normalizeH="0" baseline="0" dirty="0">
                <a:ln>
                  <a:noFill/>
                </a:ln>
                <a:solidFill>
                  <a:srgbClr val="262626"/>
                </a:solidFill>
              </a:rPr>
              <a:t>Highly </a:t>
            </a:r>
            <a:r>
              <a:rPr kumimoji="0" lang="en-US" altLang="en-US" sz="1050" b="1" i="0" u="none" strike="noStrike" normalizeH="0" baseline="0" dirty="0">
                <a:ln>
                  <a:noFill/>
                </a:ln>
                <a:solidFill>
                  <a:srgbClr val="262626"/>
                </a:solidFill>
              </a:rPr>
              <a:t>user-friendly app</a:t>
            </a:r>
            <a:r>
              <a:rPr kumimoji="0" lang="en-US" altLang="en-US" sz="1050" b="0" i="0" u="none" strike="noStrike" normalizeH="0" baseline="0" dirty="0">
                <a:ln>
                  <a:noFill/>
                </a:ln>
                <a:solidFill>
                  <a:srgbClr val="262626"/>
                </a:solidFill>
              </a:rPr>
              <a:t> and seamless shopping experience.</a:t>
            </a:r>
          </a:p>
          <a:p>
            <a:pPr marL="0" marR="0" lvl="0" indent="0" fontAlgn="base">
              <a:lnSpc>
                <a:spcPct val="90000"/>
              </a:lnSpc>
              <a:buNone/>
              <a:tabLst/>
            </a:pPr>
            <a:r>
              <a:rPr kumimoji="0" lang="en-US" altLang="en-US" sz="1050" b="1" i="0" u="none" strike="noStrike" normalizeH="0" baseline="0" dirty="0">
                <a:ln>
                  <a:noFill/>
                </a:ln>
                <a:solidFill>
                  <a:srgbClr val="262626"/>
                </a:solidFill>
              </a:rPr>
              <a:t>Myntra's Disadvantages:</a:t>
            </a:r>
            <a:endParaRPr kumimoji="0" lang="en-US" altLang="en-US" sz="1050" b="0" i="0" u="none" strike="noStrike" normalizeH="0" baseline="0" dirty="0">
              <a:ln>
                <a:noFill/>
              </a:ln>
              <a:solidFill>
                <a:srgbClr val="262626"/>
              </a:solidFill>
            </a:endParaRPr>
          </a:p>
          <a:p>
            <a:pPr fontAlgn="base">
              <a:lnSpc>
                <a:spcPct val="90000"/>
              </a:lnSpc>
            </a:pPr>
            <a:r>
              <a:rPr kumimoji="0" lang="en-US" altLang="en-US" sz="1050" b="1" i="0" u="none" strike="noStrike" normalizeH="0" baseline="0" dirty="0">
                <a:ln>
                  <a:noFill/>
                </a:ln>
                <a:solidFill>
                  <a:srgbClr val="262626"/>
                </a:solidFill>
              </a:rPr>
              <a:t>Delivery delays</a:t>
            </a:r>
            <a:r>
              <a:rPr kumimoji="0" lang="en-US" altLang="en-US" sz="1050" b="0" i="0" u="none" strike="noStrike" normalizeH="0" baseline="0" dirty="0">
                <a:ln>
                  <a:noFill/>
                </a:ln>
                <a:solidFill>
                  <a:srgbClr val="262626"/>
                </a:solidFill>
              </a:rPr>
              <a:t> and </a:t>
            </a:r>
            <a:r>
              <a:rPr kumimoji="0" lang="en-US" altLang="en-US" sz="1050" b="1" i="0" u="none" strike="noStrike" normalizeH="0" baseline="0" dirty="0">
                <a:ln>
                  <a:noFill/>
                </a:ln>
                <a:solidFill>
                  <a:srgbClr val="262626"/>
                </a:solidFill>
              </a:rPr>
              <a:t>refund issues</a:t>
            </a:r>
            <a:r>
              <a:rPr kumimoji="0" lang="en-US" altLang="en-US" sz="1050" b="0" i="0" u="none" strike="noStrike" normalizeH="0" baseline="0" dirty="0">
                <a:ln>
                  <a:noFill/>
                </a:ln>
                <a:solidFill>
                  <a:srgbClr val="262626"/>
                </a:solidFill>
              </a:rPr>
              <a:t> weaken customer satisfaction.</a:t>
            </a:r>
          </a:p>
          <a:p>
            <a:pPr fontAlgn="base">
              <a:lnSpc>
                <a:spcPct val="90000"/>
              </a:lnSpc>
            </a:pPr>
            <a:r>
              <a:rPr kumimoji="0" lang="en-US" altLang="en-US" sz="1050" b="0" i="0" u="none" strike="noStrike" normalizeH="0" baseline="0" dirty="0">
                <a:ln>
                  <a:noFill/>
                </a:ln>
                <a:solidFill>
                  <a:srgbClr val="262626"/>
                </a:solidFill>
              </a:rPr>
              <a:t>Needs to diversify into </a:t>
            </a:r>
            <a:r>
              <a:rPr kumimoji="0" lang="en-US" altLang="en-US" sz="1050" b="1" i="0" u="none" strike="noStrike" normalizeH="0" baseline="0" dirty="0">
                <a:ln>
                  <a:noFill/>
                </a:ln>
                <a:solidFill>
                  <a:srgbClr val="262626"/>
                </a:solidFill>
              </a:rPr>
              <a:t>sustainable fashion</a:t>
            </a:r>
            <a:r>
              <a:rPr kumimoji="0" lang="en-US" altLang="en-US" sz="1050" b="0" i="0" u="none" strike="noStrike" normalizeH="0" baseline="0" dirty="0">
                <a:ln>
                  <a:noFill/>
                </a:ln>
                <a:solidFill>
                  <a:srgbClr val="262626"/>
                </a:solidFill>
              </a:rPr>
              <a:t> to meet growing eco-conscious demands, where competitors are gaining ground.</a:t>
            </a:r>
          </a:p>
          <a:p>
            <a:pPr marL="0" marR="0" lvl="0" indent="0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0" lang="en-US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Tools: SimilarWeb, SWOT Analysis &amp; </a:t>
            </a:r>
            <a:r>
              <a:rPr kumimoji="0" lang="en-US" alt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SemRush</a:t>
            </a:r>
            <a:br>
              <a:rPr kumimoji="0" lang="en-US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</a:b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fontAlgn="base">
              <a:lnSpc>
                <a:spcPct val="90000"/>
              </a:lnSpc>
              <a:tabLst/>
            </a:pPr>
            <a:endParaRPr kumimoji="0" lang="en-US" altLang="en-US" sz="1050" b="0" i="0" u="none" strike="noStrike" normalizeH="0" baseline="0" dirty="0">
              <a:ln>
                <a:noFill/>
              </a:ln>
              <a:solidFill>
                <a:srgbClr val="262626"/>
              </a:solidFill>
            </a:endParaRP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1CA4D4A-E8A7-0772-5656-D00B5C104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229427"/>
              </p:ext>
            </p:extLst>
          </p:nvPr>
        </p:nvGraphicFramePr>
        <p:xfrm>
          <a:off x="1059512" y="2500145"/>
          <a:ext cx="2907604" cy="1678909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71957">
                  <a:extLst>
                    <a:ext uri="{9D8B030D-6E8A-4147-A177-3AD203B41FA5}">
                      <a16:colId xmlns:a16="http://schemas.microsoft.com/office/drawing/2014/main" val="1860005920"/>
                    </a:ext>
                  </a:extLst>
                </a:gridCol>
                <a:gridCol w="586614">
                  <a:extLst>
                    <a:ext uri="{9D8B030D-6E8A-4147-A177-3AD203B41FA5}">
                      <a16:colId xmlns:a16="http://schemas.microsoft.com/office/drawing/2014/main" val="895533657"/>
                    </a:ext>
                  </a:extLst>
                </a:gridCol>
                <a:gridCol w="653490">
                  <a:extLst>
                    <a:ext uri="{9D8B030D-6E8A-4147-A177-3AD203B41FA5}">
                      <a16:colId xmlns:a16="http://schemas.microsoft.com/office/drawing/2014/main" val="867112525"/>
                    </a:ext>
                  </a:extLst>
                </a:gridCol>
                <a:gridCol w="565727">
                  <a:extLst>
                    <a:ext uri="{9D8B030D-6E8A-4147-A177-3AD203B41FA5}">
                      <a16:colId xmlns:a16="http://schemas.microsoft.com/office/drawing/2014/main" val="1931336066"/>
                    </a:ext>
                  </a:extLst>
                </a:gridCol>
                <a:gridCol w="529816">
                  <a:extLst>
                    <a:ext uri="{9D8B030D-6E8A-4147-A177-3AD203B41FA5}">
                      <a16:colId xmlns:a16="http://schemas.microsoft.com/office/drawing/2014/main" val="536662480"/>
                    </a:ext>
                  </a:extLst>
                </a:gridCol>
              </a:tblGrid>
              <a:tr h="2953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b="1" kern="100" cap="all" spc="60">
                          <a:solidFill>
                            <a:schemeClr val="tx1"/>
                          </a:solidFill>
                          <a:effectLst/>
                        </a:rPr>
                        <a:t>Criteria</a:t>
                      </a:r>
                      <a:endParaRPr lang="en-IN" sz="600" b="1" kern="100" cap="all" spc="6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b="1" kern="100" cap="all" spc="60">
                          <a:solidFill>
                            <a:schemeClr val="tx1"/>
                          </a:solidFill>
                          <a:effectLst/>
                        </a:rPr>
                        <a:t>Myntra</a:t>
                      </a:r>
                      <a:endParaRPr lang="en-IN" sz="600" b="1" kern="100" cap="all" spc="6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b="1" kern="100" cap="all" spc="60" dirty="0">
                          <a:solidFill>
                            <a:schemeClr val="tx1"/>
                          </a:solidFill>
                          <a:effectLst/>
                        </a:rPr>
                        <a:t>Amazon Fashion</a:t>
                      </a:r>
                      <a:endParaRPr lang="en-IN" sz="600" b="1" kern="100" cap="all" spc="6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b="1" kern="100" cap="all" spc="60">
                          <a:solidFill>
                            <a:schemeClr val="tx1"/>
                          </a:solidFill>
                          <a:effectLst/>
                        </a:rPr>
                        <a:t>Flipkart Fashion</a:t>
                      </a:r>
                      <a:endParaRPr lang="en-IN" sz="600" b="1" kern="100" cap="all" spc="6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b="1" kern="100" cap="all" spc="60">
                          <a:solidFill>
                            <a:schemeClr val="tx1"/>
                          </a:solidFill>
                          <a:effectLst/>
                        </a:rPr>
                        <a:t>AJIO</a:t>
                      </a:r>
                      <a:endParaRPr lang="en-IN" sz="600" b="1" kern="100" cap="all" spc="6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142056"/>
                  </a:ext>
                </a:extLst>
              </a:tr>
              <a:tr h="2953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b="1" kern="100" cap="none" spc="0">
                          <a:solidFill>
                            <a:schemeClr val="tx1"/>
                          </a:solidFill>
                          <a:effectLst/>
                        </a:rPr>
                        <a:t>Product Range</a:t>
                      </a:r>
                      <a:endParaRPr lang="en-IN" sz="6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kern="100" cap="none" spc="0">
                          <a:solidFill>
                            <a:schemeClr val="tx1"/>
                          </a:solidFill>
                          <a:effectLst/>
                        </a:rPr>
                        <a:t>Extensive fashion focus</a:t>
                      </a:r>
                      <a:endParaRPr lang="en-IN" sz="6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kern="100" cap="none" spc="0">
                          <a:solidFill>
                            <a:schemeClr val="tx1"/>
                          </a:solidFill>
                          <a:effectLst/>
                        </a:rPr>
                        <a:t>Wide variety (non-focused)</a:t>
                      </a:r>
                      <a:endParaRPr lang="en-IN" sz="6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kern="100" cap="none" spc="0">
                          <a:solidFill>
                            <a:schemeClr val="tx1"/>
                          </a:solidFill>
                          <a:effectLst/>
                        </a:rPr>
                        <a:t>Large, generic</a:t>
                      </a:r>
                      <a:endParaRPr lang="en-IN" sz="6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kern="100" cap="none" spc="0">
                          <a:solidFill>
                            <a:schemeClr val="tx1"/>
                          </a:solidFill>
                          <a:effectLst/>
                        </a:rPr>
                        <a:t>Unique, curated</a:t>
                      </a:r>
                      <a:endParaRPr lang="en-IN" sz="6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199723"/>
                  </a:ext>
                </a:extLst>
              </a:tr>
              <a:tr h="3964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b="1" kern="100" cap="none" spc="0">
                          <a:solidFill>
                            <a:schemeClr val="tx1"/>
                          </a:solidFill>
                          <a:effectLst/>
                        </a:rPr>
                        <a:t>Pricing</a:t>
                      </a:r>
                      <a:endParaRPr lang="en-IN" sz="6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kern="100" cap="none" spc="0">
                          <a:solidFill>
                            <a:schemeClr val="tx1"/>
                          </a:solidFill>
                          <a:effectLst/>
                        </a:rPr>
                        <a:t>Moderate, seasonal discounts</a:t>
                      </a:r>
                      <a:endParaRPr lang="en-IN" sz="6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Competitive</a:t>
                      </a:r>
                      <a:endParaRPr lang="en-IN" sz="6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Discount-driven</a:t>
                      </a:r>
                      <a:endParaRPr lang="en-IN" sz="6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kern="100" cap="none" spc="0">
                          <a:solidFill>
                            <a:schemeClr val="tx1"/>
                          </a:solidFill>
                          <a:effectLst/>
                        </a:rPr>
                        <a:t>Moderate to High</a:t>
                      </a:r>
                      <a:endParaRPr lang="en-IN" sz="6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668316"/>
                  </a:ext>
                </a:extLst>
              </a:tr>
              <a:tr h="2953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b="1" kern="100" cap="none" spc="0">
                          <a:solidFill>
                            <a:schemeClr val="tx1"/>
                          </a:solidFill>
                          <a:effectLst/>
                        </a:rPr>
                        <a:t>Customer Satisfaction</a:t>
                      </a:r>
                      <a:endParaRPr lang="en-IN" sz="6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kern="100" cap="none" spc="0">
                          <a:solidFill>
                            <a:schemeClr val="tx1"/>
                          </a:solidFill>
                          <a:effectLst/>
                        </a:rPr>
                        <a:t>Strong in app usability</a:t>
                      </a:r>
                      <a:endParaRPr lang="en-IN" sz="6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kern="100" cap="none" spc="0">
                          <a:solidFill>
                            <a:schemeClr val="tx1"/>
                          </a:solidFill>
                          <a:effectLst/>
                        </a:rPr>
                        <a:t>Broad satisfaction</a:t>
                      </a:r>
                      <a:endParaRPr lang="en-IN" sz="6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kern="100" cap="none" spc="0">
                          <a:solidFill>
                            <a:schemeClr val="tx1"/>
                          </a:solidFill>
                          <a:effectLst/>
                        </a:rPr>
                        <a:t>Mixed reviews</a:t>
                      </a:r>
                      <a:endParaRPr lang="en-IN" sz="6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kern="100" cap="none" spc="0">
                          <a:solidFill>
                            <a:schemeClr val="tx1"/>
                          </a:solidFill>
                          <a:effectLst/>
                        </a:rPr>
                        <a:t>Positive for uniqueness</a:t>
                      </a:r>
                      <a:endParaRPr lang="en-IN" sz="6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783831"/>
                  </a:ext>
                </a:extLst>
              </a:tr>
              <a:tr h="3964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b="1" kern="100" cap="none" spc="0">
                          <a:solidFill>
                            <a:schemeClr val="tx1"/>
                          </a:solidFill>
                          <a:effectLst/>
                        </a:rPr>
                        <a:t>Social Media Presence</a:t>
                      </a:r>
                      <a:endParaRPr lang="en-IN" sz="6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kern="100" cap="none" spc="0">
                          <a:solidFill>
                            <a:schemeClr val="tx1"/>
                          </a:solidFill>
                          <a:effectLst/>
                        </a:rPr>
                        <a:t>Active campaigns, influencers</a:t>
                      </a:r>
                      <a:endParaRPr lang="en-IN" sz="6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kern="100" cap="none" spc="0">
                          <a:solidFill>
                            <a:schemeClr val="tx1"/>
                          </a:solidFill>
                          <a:effectLst/>
                        </a:rPr>
                        <a:t>Limited fashion focus</a:t>
                      </a:r>
                      <a:endParaRPr lang="en-IN" sz="6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kern="100" cap="none" spc="0">
                          <a:solidFill>
                            <a:schemeClr val="tx1"/>
                          </a:solidFill>
                          <a:effectLst/>
                        </a:rPr>
                        <a:t>General presence</a:t>
                      </a:r>
                      <a:endParaRPr lang="en-IN" sz="6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Growing presence</a:t>
                      </a:r>
                      <a:endParaRPr lang="en-IN" sz="6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38867" marT="38867" marB="3886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252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272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484632"/>
            <a:ext cx="8417053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796374"/>
            <a:ext cx="7937369" cy="880027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Strategic Recommendations for Myntra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648377"/>
            <a:ext cx="8167878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74" y="2612256"/>
            <a:ext cx="8417052" cy="424574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/>
              <a:t>1. Enhance Delivery Speed:</a:t>
            </a:r>
            <a:endParaRPr lang="en-US" sz="18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Implement </a:t>
            </a:r>
            <a:r>
              <a:rPr lang="en-US" sz="1800" b="1" dirty="0"/>
              <a:t>AI-driven routing systems</a:t>
            </a:r>
            <a:r>
              <a:rPr lang="en-US" sz="1800" dirty="0"/>
              <a:t> to optimize delivery routes and reduce delays.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Partner with third-party logistics providers for high-demand periods to improve speed and efficiency.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/>
              <a:t>2. Streamline Refund Processes:</a:t>
            </a:r>
            <a:endParaRPr lang="en-US" sz="18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Introduce </a:t>
            </a:r>
            <a:r>
              <a:rPr lang="en-US" sz="1800" b="1" dirty="0"/>
              <a:t>real-time refund tracking</a:t>
            </a:r>
            <a:r>
              <a:rPr lang="en-US" sz="1800" dirty="0"/>
              <a:t> within the Myntra app to improve transparency and customer trust.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Automate refund approvals for simpler cases to speed up processing times.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/>
              <a:t>3. Focus on Sustainability:</a:t>
            </a:r>
            <a:endParaRPr lang="en-US" sz="18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Launch a dedicated </a:t>
            </a:r>
            <a:r>
              <a:rPr lang="en-US" sz="1800" b="1" dirty="0"/>
              <a:t>Myntra Green</a:t>
            </a:r>
            <a:r>
              <a:rPr lang="en-US" sz="1800" dirty="0"/>
              <a:t> section promoting eco-friendly products.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Collaborate with brands specializing in sustainable fashion and feature them prominently on the website.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484632"/>
            <a:ext cx="8417053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796374"/>
            <a:ext cx="7937369" cy="880027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Strategic Recommendations for Myntra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648377"/>
            <a:ext cx="8167878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74" y="2612256"/>
            <a:ext cx="8417052" cy="424574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b="1" dirty="0"/>
              <a:t>4. Personalization:</a:t>
            </a:r>
            <a:endParaRPr lang="en-US" sz="19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Use </a:t>
            </a:r>
            <a:r>
              <a:rPr lang="en-US" sz="1900" b="1" dirty="0"/>
              <a:t>AI-based recommendation engines</a:t>
            </a:r>
            <a:r>
              <a:rPr lang="en-US" sz="1900" dirty="0"/>
              <a:t> to provide tailored suggestions for customers based on browsing and purchasing history.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Create personalized campaigns featuring trending collections, like ethnic wear during festivals or sustainable styles year-round.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These strategies aim to address key pain points (delivery delays, refund issues) and leverage Myntra’s strengths (trend-driven marketing and sustainability focus) to enhance customer satisfaction and brand loyalty.</a:t>
            </a:r>
          </a:p>
        </p:txBody>
      </p:sp>
    </p:spTree>
    <p:extLst>
      <p:ext uri="{BB962C8B-B14F-4D97-AF65-F5344CB8AC3E}">
        <p14:creationId xmlns:p14="http://schemas.microsoft.com/office/powerpoint/2010/main" val="265028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484632"/>
            <a:ext cx="8417053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796374"/>
            <a:ext cx="7937369" cy="880027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Conclusion and Next Steps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648377"/>
            <a:ext cx="8167878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73" y="2461888"/>
            <a:ext cx="8417052" cy="4245744"/>
          </a:xfrm>
        </p:spPr>
        <p:txBody>
          <a:bodyPr>
            <a:normAutofit/>
          </a:bodyPr>
          <a:lstStyle/>
          <a:p>
            <a:r>
              <a:rPr lang="en-US" sz="1800" dirty="0"/>
              <a:t>Myntra’s focus on leveraging insights from </a:t>
            </a:r>
            <a:r>
              <a:rPr lang="en-US" sz="1800" b="1" dirty="0"/>
              <a:t>social media</a:t>
            </a:r>
            <a:r>
              <a:rPr lang="en-US" sz="1800" dirty="0"/>
              <a:t> and </a:t>
            </a:r>
            <a:r>
              <a:rPr lang="en-US" sz="1800" b="1" dirty="0"/>
              <a:t>customer reviews</a:t>
            </a:r>
            <a:r>
              <a:rPr lang="en-US" sz="1800" dirty="0"/>
              <a:t> provides a roadmap to strengthen its market position. By addressing key challenges like </a:t>
            </a:r>
            <a:r>
              <a:rPr lang="en-US" sz="1800" b="1" dirty="0"/>
              <a:t>delivery delays</a:t>
            </a:r>
            <a:r>
              <a:rPr lang="en-US" sz="1800" dirty="0"/>
              <a:t> and </a:t>
            </a:r>
            <a:r>
              <a:rPr lang="en-US" sz="1800" b="1" dirty="0"/>
              <a:t>refund issues</a:t>
            </a:r>
            <a:r>
              <a:rPr lang="en-US" sz="1800" dirty="0"/>
              <a:t> while capitalizing on opportunities such as </a:t>
            </a:r>
            <a:r>
              <a:rPr lang="en-US" sz="1800" b="1" dirty="0"/>
              <a:t>emerging fashion trends</a:t>
            </a:r>
            <a:r>
              <a:rPr lang="en-US" sz="1800" dirty="0"/>
              <a:t> and </a:t>
            </a:r>
            <a:r>
              <a:rPr lang="en-US" sz="1800" b="1" dirty="0"/>
              <a:t>sustainability</a:t>
            </a:r>
            <a:r>
              <a:rPr lang="en-US" sz="1800" dirty="0"/>
              <a:t>, Myntra can enhance its online reputation and customer loyalty.</a:t>
            </a:r>
          </a:p>
          <a:p>
            <a:pPr marL="0" indent="0">
              <a:buNone/>
            </a:pPr>
            <a:r>
              <a:rPr lang="en-US" sz="1800" b="1" dirty="0"/>
              <a:t>Next Steps: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Expand regional campaigns</a:t>
            </a:r>
            <a:r>
              <a:rPr lang="en-US" sz="1800" dirty="0"/>
              <a:t> using targeted strategies like Google Ads.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Track trends</a:t>
            </a:r>
            <a:r>
              <a:rPr lang="en-US" sz="1800" dirty="0"/>
              <a:t> continuously to adapt to customer preferences.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Optimize operations</a:t>
            </a:r>
            <a:r>
              <a:rPr lang="en-US" sz="1800" dirty="0"/>
              <a:t> with efficient logistics and refund systems.</a:t>
            </a:r>
          </a:p>
          <a:p>
            <a:r>
              <a:rPr lang="en-US" sz="1800" dirty="0"/>
              <a:t>These recommendations align with Myntra’s goal of improving its competitive edge and fostering long-term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pPr>
              <a:defRPr sz="3600" b="1"/>
            </a:pPr>
            <a:r>
              <a:rPr lang="en-IN" sz="2800">
                <a:solidFill>
                  <a:srgbClr val="262626"/>
                </a:solidFill>
              </a:rPr>
              <a:t>Skills and Objectives</a:t>
            </a: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F2113AC-61A4-D23D-9CB4-E8CC86EED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716660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A9BC876-571A-45A6-93A3-FB2839CE6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84B2EA-E61C-489C-A595-160191247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E987F02-C120-4654-AD1E-98AF4B64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E470B5-B546-4390-9A0D-408D49895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061B9CE-C400-4868-9385-01A0BBB98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0C49D50-A49B-4F80-81C4-05BBCF4B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075" y="982132"/>
            <a:ext cx="4765975" cy="1303867"/>
          </a:xfrm>
        </p:spPr>
        <p:txBody>
          <a:bodyPr>
            <a:normAutofit/>
          </a:bodyPr>
          <a:lstStyle/>
          <a:p>
            <a:r>
              <a:t>Tools and Approach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124B3AE-D38B-4A63-B422-F9792E745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7792" y="2400639"/>
            <a:ext cx="43205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logo with text and arrow">
            <a:extLst>
              <a:ext uri="{FF2B5EF4-FFF2-40B4-BE49-F238E27FC236}">
                <a16:creationId xmlns:a16="http://schemas.microsoft.com/office/drawing/2014/main" id="{9F971E9E-1216-99F7-A396-F58303496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2993" y="2032072"/>
            <a:ext cx="2129458" cy="1192496"/>
          </a:xfrm>
          <a:prstGeom prst="rect">
            <a:avLst/>
          </a:prstGeom>
          <a:ln w="57150" cmpd="thickThin">
            <a:noFill/>
            <a:miter lim="800000"/>
          </a:ln>
        </p:spPr>
      </p:pic>
      <p:pic>
        <p:nvPicPr>
          <p:cNvPr id="11" name="Picture 10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1312724E-13A5-E6FF-B339-8571B73640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101589" y="3631646"/>
            <a:ext cx="2132266" cy="443435"/>
          </a:xfrm>
          <a:prstGeom prst="rect">
            <a:avLst/>
          </a:prstGeom>
          <a:ln w="57150" cmpd="thickThin">
            <a:noFill/>
            <a:miter lim="800000"/>
          </a:ln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5322D8D-26CC-1669-3800-A16A88740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368231"/>
              </p:ext>
            </p:extLst>
          </p:nvPr>
        </p:nvGraphicFramePr>
        <p:xfrm>
          <a:off x="875538" y="2556932"/>
          <a:ext cx="4785049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2C46654-CF8E-20FF-EAD0-B142F825E2FC}"/>
              </a:ext>
            </a:extLst>
          </p:cNvPr>
          <p:cNvSpPr txBox="1"/>
          <p:nvPr/>
        </p:nvSpPr>
        <p:spPr>
          <a:xfrm>
            <a:off x="6651010" y="6657945"/>
            <a:ext cx="249299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8" tooltip="https://www.digitaled.ie/digital-tools/tableau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1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N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4A2AAA7B-DD5A-486B-B28F-F19588315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DB99B21-A649-42D2-BB86-486C2E73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4A631EEB-EF96-4032-8B47-62220C13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90B37569-6E3D-4B34-AD3E-0FC79D7C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038" name="Picture 1037">
              <a:extLst>
                <a:ext uri="{FF2B5EF4-FFF2-40B4-BE49-F238E27FC236}">
                  <a16:creationId xmlns:a16="http://schemas.microsoft.com/office/drawing/2014/main" id="{A3A0A741-DE46-43B7-A732-2C6D71E7B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39" name="Picture 1038">
              <a:extLst>
                <a:ext uri="{FF2B5EF4-FFF2-40B4-BE49-F238E27FC236}">
                  <a16:creationId xmlns:a16="http://schemas.microsoft.com/office/drawing/2014/main" id="{3FB4AD13-112F-436E-9596-F7557110C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075" y="982132"/>
            <a:ext cx="4765975" cy="1303867"/>
          </a:xfrm>
        </p:spPr>
        <p:txBody>
          <a:bodyPr>
            <a:normAutofit/>
          </a:bodyPr>
          <a:lstStyle/>
          <a:p>
            <a:r>
              <a:t>Business Use Cases</a:t>
            </a:r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496D98D9-A8AD-432E-BD4E-FF8001244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7792" y="2400639"/>
            <a:ext cx="43205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of Sentiment Pie Chart for Myntra">
            <a:extLst>
              <a:ext uri="{FF2B5EF4-FFF2-40B4-BE49-F238E27FC236}">
                <a16:creationId xmlns:a16="http://schemas.microsoft.com/office/drawing/2014/main" id="{18B39C3F-8FE3-41B3-1FD2-28A7FB0BF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" r="11127" b="3"/>
          <a:stretch/>
        </p:blipFill>
        <p:spPr bwMode="auto">
          <a:xfrm>
            <a:off x="6102993" y="1158024"/>
            <a:ext cx="2129458" cy="2066544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of Competitor Stats Table for Myntra">
            <a:extLst>
              <a:ext uri="{FF2B5EF4-FFF2-40B4-BE49-F238E27FC236}">
                <a16:creationId xmlns:a16="http://schemas.microsoft.com/office/drawing/2014/main" id="{23CA6672-46FC-87EB-2713-9387C7BC5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9" r="8999" b="3"/>
          <a:stretch/>
        </p:blipFill>
        <p:spPr bwMode="auto">
          <a:xfrm>
            <a:off x="6101589" y="3631646"/>
            <a:ext cx="2132266" cy="2066544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70C163F-CA7C-B26E-EDC2-397AB81AC7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054778"/>
              </p:ext>
            </p:extLst>
          </p:nvPr>
        </p:nvGraphicFramePr>
        <p:xfrm>
          <a:off x="875538" y="2556932"/>
          <a:ext cx="4785049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09" y="982132"/>
            <a:ext cx="3601638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>
                <a:solidFill>
                  <a:srgbClr val="262626"/>
                </a:solidFill>
              </a:rPr>
              <a:t>Data Collection Process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2" y="1092200"/>
            <a:ext cx="338775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21B8EA-D7BA-9FC0-1E26-CF69BD223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344" y="2394677"/>
            <a:ext cx="3002131" cy="2066859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0809" y="2400639"/>
            <a:ext cx="3601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0809" y="2556932"/>
            <a:ext cx="3601638" cy="331893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rgbClr val="262626"/>
                </a:solidFill>
              </a:rPr>
              <a:t>Social Media Insights: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262626"/>
                </a:solidFill>
              </a:rPr>
              <a:t>Posts were collected using hashtags like #MyntraStyle, #FashionTrends, and #OnlineShopping on Twitter, Instagram, and Facebook platforms.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262626"/>
                </a:solidFill>
              </a:rPr>
              <a:t>Sentiment analysis was applied to categorize posts into positive, negative, or neutral sentiments. 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262626"/>
                </a:solidFill>
              </a:rPr>
              <a:t>Positive:</a:t>
            </a:r>
            <a:r>
              <a:rPr lang="en-US" sz="1600" dirty="0">
                <a:solidFill>
                  <a:srgbClr val="262626"/>
                </a:solidFill>
              </a:rPr>
              <a:t> "Absolutely love the ethnic wear collection on Myntra! Perfect for the festive season. 🌟 #MyntraStyle“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262626"/>
                </a:solidFill>
              </a:rPr>
              <a:t>Negative: </a:t>
            </a:r>
            <a:r>
              <a:rPr lang="en-US" sz="1600" dirty="0">
                <a:solidFill>
                  <a:srgbClr val="262626"/>
                </a:solidFill>
              </a:rPr>
              <a:t>"Frustrated with delayed deliveries. Myntra needs to improve logistics. 😡 #OnlineShopping"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484632"/>
            <a:ext cx="8417053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796374"/>
            <a:ext cx="7937369" cy="8800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b="1" dirty="0">
                <a:solidFill>
                  <a:srgbClr val="FFFFFF"/>
                </a:solidFill>
              </a:rPr>
              <a:t>Customer Reviews</a:t>
            </a:r>
            <a:br>
              <a:rPr lang="en-IN" sz="2800" b="1" dirty="0">
                <a:solidFill>
                  <a:srgbClr val="FFFFFF"/>
                </a:solidFill>
              </a:rPr>
            </a:br>
            <a:endParaRPr lang="en-IN" sz="2800" dirty="0">
              <a:solidFill>
                <a:srgbClr val="FFFFFF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648377"/>
            <a:ext cx="8167878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46EB032-1B21-D77F-4741-43B3BD0A6C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3474" y="2612256"/>
            <a:ext cx="8417052" cy="3263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Reviews were scraped from Google Reviews and Trustpilot using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</a:rPr>
              <a:t>BeautifulSoup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Focus areas included:</a:t>
            </a:r>
          </a:p>
          <a:p>
            <a:pPr defTabSz="914400" eaLnBrk="0" fontAlgn="base" hangingPunct="0">
              <a:spcBef>
                <a:spcPct val="0"/>
              </a:spcBef>
              <a:buClrTx/>
              <a:buSzTx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Service Quality: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"The customer service team resolved my query promptly!"</a:t>
            </a:r>
          </a:p>
          <a:p>
            <a:pPr defTabSz="914400" eaLnBrk="0" fontAlgn="base" hangingPunct="0">
              <a:spcBef>
                <a:spcPct val="0"/>
              </a:spcBef>
              <a:buClrTx/>
              <a:buSzTx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Product Usability: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"The app interface is user-friendly but refund processes are slow."</a:t>
            </a:r>
          </a:p>
          <a:p>
            <a:pPr defTabSz="914400" eaLnBrk="0" fontAlgn="base" hangingPunct="0">
              <a:spcBef>
                <a:spcPct val="0"/>
              </a:spcBef>
              <a:buClrTx/>
              <a:buSzTx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Delivery Performance: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"Delivery time exceeded expectations!"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99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868" y="982132"/>
            <a:ext cx="2520579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100">
                <a:solidFill>
                  <a:srgbClr val="262626"/>
                </a:solidFill>
              </a:rPr>
              <a:t>Categorization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2" y="1092200"/>
            <a:ext cx="4457015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0A22B-78E4-8C28-0750-739F5751A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512" y="2062794"/>
            <a:ext cx="3959083" cy="2553608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0066" y="2400639"/>
            <a:ext cx="25323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3">
            <a:extLst>
              <a:ext uri="{FF2B5EF4-FFF2-40B4-BE49-F238E27FC236}">
                <a16:creationId xmlns:a16="http://schemas.microsoft.com/office/drawing/2014/main" id="{046EB032-1B21-D77F-4741-43B3BD0A6C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1868" y="2556932"/>
            <a:ext cx="2520578" cy="33189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rgbClr val="262626"/>
                </a:solidFill>
              </a:rPr>
              <a:t>Extracted data was grouped into major themes: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262626"/>
                </a:solidFill>
              </a:rPr>
              <a:t>Service:</a:t>
            </a:r>
            <a:r>
              <a:rPr lang="en-US" sz="1700" dirty="0">
                <a:solidFill>
                  <a:srgbClr val="262626"/>
                </a:solidFill>
              </a:rPr>
              <a:t> Delivery speed, customer support interactions.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262626"/>
                </a:solidFill>
              </a:rPr>
              <a:t>Product Usability:</a:t>
            </a:r>
            <a:r>
              <a:rPr lang="en-US" sz="1700" dirty="0">
                <a:solidFill>
                  <a:srgbClr val="262626"/>
                </a:solidFill>
              </a:rPr>
              <a:t> Ease of app navigation, variety of collections.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262626"/>
                </a:solidFill>
              </a:rPr>
              <a:t>Pricing:</a:t>
            </a:r>
            <a:r>
              <a:rPr lang="en-US" sz="1700" dirty="0">
                <a:solidFill>
                  <a:srgbClr val="262626"/>
                </a:solidFill>
              </a:rPr>
              <a:t> Affordability, discounts, and sale reviews.</a:t>
            </a:r>
          </a:p>
        </p:txBody>
      </p:sp>
    </p:spTree>
    <p:extLst>
      <p:ext uri="{BB962C8B-B14F-4D97-AF65-F5344CB8AC3E}">
        <p14:creationId xmlns:p14="http://schemas.microsoft.com/office/powerpoint/2010/main" val="146382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28" name="Rectangle 5227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30" name="Group 5229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5222" name="Picture 5221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231" name="Rectangle 5230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5224" name="Picture 5223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225" name="Picture 5224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868" y="982132"/>
            <a:ext cx="2520579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dirty="0">
                <a:solidFill>
                  <a:srgbClr val="262626"/>
                </a:solidFill>
              </a:rPr>
              <a:t>Brand Perception Analysis</a:t>
            </a:r>
          </a:p>
        </p:txBody>
      </p:sp>
      <p:sp>
        <p:nvSpPr>
          <p:cNvPr id="5232" name="Rectangle 5231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2" y="1092200"/>
            <a:ext cx="4457015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green and red pie chart&#10;&#10;Description automatically generated">
            <a:extLst>
              <a:ext uri="{FF2B5EF4-FFF2-40B4-BE49-F238E27FC236}">
                <a16:creationId xmlns:a16="http://schemas.microsoft.com/office/drawing/2014/main" id="{8B41B5E5-33BA-57E7-30C6-5A2746644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397" y="1562098"/>
            <a:ext cx="3959083" cy="3183467"/>
          </a:xfrm>
          <a:prstGeom prst="rect">
            <a:avLst/>
          </a:prstGeom>
        </p:spPr>
      </p:pic>
      <p:cxnSp>
        <p:nvCxnSpPr>
          <p:cNvPr id="5233" name="Straight Connector 5232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0066" y="2400639"/>
            <a:ext cx="25323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2556932"/>
            <a:ext cx="3148584" cy="30503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262626"/>
                </a:solidFill>
              </a:rPr>
              <a:t>Positive: </a:t>
            </a:r>
            <a:r>
              <a:rPr lang="en-US" sz="1600" dirty="0">
                <a:solidFill>
                  <a:srgbClr val="262626"/>
                </a:solidFill>
              </a:rPr>
              <a:t>Stylish collections, user-friendly app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262626"/>
                </a:solidFill>
              </a:rPr>
              <a:t>Negative: </a:t>
            </a:r>
            <a:r>
              <a:rPr lang="en-US" sz="1600" dirty="0">
                <a:solidFill>
                  <a:srgbClr val="262626"/>
                </a:solidFill>
              </a:rPr>
              <a:t>Delayed refunds, slow delivery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rgbClr val="262626"/>
                </a:solidFill>
              </a:rPr>
              <a:t>Tools Used: </a:t>
            </a:r>
            <a:r>
              <a:rPr lang="en-US" sz="1600" dirty="0">
                <a:solidFill>
                  <a:srgbClr val="262626"/>
                </a:solidFill>
              </a:rPr>
              <a:t>VADER, </a:t>
            </a:r>
            <a:r>
              <a:rPr lang="en-US" sz="1600" dirty="0" err="1">
                <a:solidFill>
                  <a:srgbClr val="262626"/>
                </a:solidFill>
              </a:rPr>
              <a:t>TextBlob</a:t>
            </a:r>
            <a:endParaRPr lang="en-US" sz="1600" dirty="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rgbClr val="262626"/>
                </a:solidFill>
              </a:rPr>
              <a:t>Visualization: </a:t>
            </a:r>
            <a:r>
              <a:rPr lang="en-US" sz="1600" dirty="0">
                <a:solidFill>
                  <a:srgbClr val="262626"/>
                </a:solidFill>
              </a:rPr>
              <a:t>Pie chart showing sentiment breakdown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262626"/>
                </a:solidFill>
              </a:rPr>
              <a:t>It looks like customers are happy with Myntra's stylish collections and user-friendly app, but there is also some dissatisfaction with slow delivery and delayed refunds.</a:t>
            </a:r>
            <a:br>
              <a:rPr lang="en-US" sz="1600" dirty="0">
                <a:solidFill>
                  <a:srgbClr val="262626"/>
                </a:solidFill>
              </a:rPr>
            </a:br>
            <a:br>
              <a:rPr lang="en-US" sz="1600" dirty="0">
                <a:solidFill>
                  <a:srgbClr val="262626"/>
                </a:solidFill>
              </a:rPr>
            </a:br>
            <a:endParaRPr lang="en-US" sz="1600" dirty="0">
              <a:solidFill>
                <a:srgbClr val="262626"/>
              </a:solidFill>
            </a:endParaRPr>
          </a:p>
        </p:txBody>
      </p:sp>
      <p:sp>
        <p:nvSpPr>
          <p:cNvPr id="10" name="AutoShape 8" descr="Image of ">
            <a:extLst>
              <a:ext uri="{FF2B5EF4-FFF2-40B4-BE49-F238E27FC236}">
                <a16:creationId xmlns:a16="http://schemas.microsoft.com/office/drawing/2014/main" id="{22121A9B-7344-0B15-07BB-6F6AF6DB26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484632"/>
            <a:ext cx="8417053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796374"/>
            <a:ext cx="7937369" cy="880027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Customer Sentiment Insights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648377"/>
            <a:ext cx="8167878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74" y="2612256"/>
            <a:ext cx="8417052" cy="424574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Positive Sentiments:</a:t>
            </a:r>
            <a:endParaRPr lang="en-US" sz="16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Customers are particularly pleased with Myntra's </a:t>
            </a:r>
            <a:r>
              <a:rPr lang="en-US" sz="1600" b="1" dirty="0"/>
              <a:t>high-quality festive collections</a:t>
            </a:r>
            <a:r>
              <a:rPr lang="en-US" sz="1600" dirty="0"/>
              <a:t>, which meet their expectations for style and variety during seasonal events.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Continued praise for the </a:t>
            </a:r>
            <a:r>
              <a:rPr lang="en-US" sz="1600" b="1" dirty="0"/>
              <a:t>user-friendly app</a:t>
            </a:r>
            <a:r>
              <a:rPr lang="en-US" sz="1600" dirty="0"/>
              <a:t> and </a:t>
            </a:r>
            <a:r>
              <a:rPr lang="en-US" sz="1600" b="1" dirty="0"/>
              <a:t>stylish collections</a:t>
            </a:r>
            <a:r>
              <a:rPr lang="en-US" sz="1600" dirty="0"/>
              <a:t> further boosts customer satisfaction.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Negative Sentiments:</a:t>
            </a:r>
            <a:endParaRPr lang="en-US" sz="16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Refund Delays:</a:t>
            </a:r>
            <a:r>
              <a:rPr lang="en-US" sz="1600" dirty="0"/>
              <a:t> Persistent issues with delayed refunds have left customers frustrated, impacting their overall trust in the brand.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Delivery Issues:</a:t>
            </a:r>
            <a:r>
              <a:rPr lang="en-US" sz="1600" dirty="0"/>
              <a:t> Slow or inconsistent delivery services, especially during high-demand periods, are a recurring complaint among customers.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b="1" dirty="0"/>
              <a:t>Tools: </a:t>
            </a:r>
            <a:r>
              <a:rPr lang="en-US" sz="1600" dirty="0"/>
              <a:t>NLTK, VADER (NLP tools)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Visualization: </a:t>
            </a:r>
            <a:r>
              <a:rPr lang="en-US" sz="1600" dirty="0"/>
              <a:t>Power BI dashboard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1126</TotalTime>
  <Words>1197</Words>
  <Application>Microsoft Office PowerPoint</Application>
  <PresentationFormat>On-screen Show (4:3)</PresentationFormat>
  <Paragraphs>137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Garamond</vt:lpstr>
      <vt:lpstr>Organic</vt:lpstr>
      <vt:lpstr>Myntra Analysis Project</vt:lpstr>
      <vt:lpstr>Skills and Objectives</vt:lpstr>
      <vt:lpstr>Tools and Approach</vt:lpstr>
      <vt:lpstr>Business Use Cases</vt:lpstr>
      <vt:lpstr>Data Collection Process</vt:lpstr>
      <vt:lpstr>Customer Reviews </vt:lpstr>
      <vt:lpstr>Categorization</vt:lpstr>
      <vt:lpstr>Brand Perception Analysis</vt:lpstr>
      <vt:lpstr>Customer Sentiment Insights</vt:lpstr>
      <vt:lpstr>Sentiment Trends Analysis:</vt:lpstr>
      <vt:lpstr>Market Trends Identification</vt:lpstr>
      <vt:lpstr>Market Trends Identification</vt:lpstr>
      <vt:lpstr>Competitive Landscape</vt:lpstr>
      <vt:lpstr>2. Comparing Myntra with Competitors:</vt:lpstr>
      <vt:lpstr>Strategic Recommendations for Myntra</vt:lpstr>
      <vt:lpstr>Strategic Recommendations for Myntra</vt:lpstr>
      <vt:lpstr>Conclusion and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Arun Ravi</cp:lastModifiedBy>
  <cp:revision>2</cp:revision>
  <dcterms:created xsi:type="dcterms:W3CDTF">2013-01-27T09:14:16Z</dcterms:created>
  <dcterms:modified xsi:type="dcterms:W3CDTF">2024-12-11T12:35:04Z</dcterms:modified>
  <cp:category/>
</cp:coreProperties>
</file>