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2"/>
  </p:notesMasterIdLst>
  <p:sldIdLst>
    <p:sldId id="256" r:id="rId2"/>
    <p:sldId id="261" r:id="rId3"/>
    <p:sldId id="342" r:id="rId4"/>
    <p:sldId id="336" r:id="rId5"/>
    <p:sldId id="340" r:id="rId6"/>
    <p:sldId id="341" r:id="rId7"/>
    <p:sldId id="260" r:id="rId8"/>
    <p:sldId id="269" r:id="rId9"/>
    <p:sldId id="334" r:id="rId10"/>
    <p:sldId id="257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A1809D5-9464-4C86-908C-8AC18F72B68A}">
          <p14:sldIdLst/>
        </p14:section>
        <p14:section name="Cover Depan" id="{387B323B-7277-446F-8290-0644BE8971DE}">
          <p14:sldIdLst>
            <p14:sldId id="256"/>
            <p14:sldId id="261"/>
            <p14:sldId id="342"/>
            <p14:sldId id="336"/>
            <p14:sldId id="340"/>
            <p14:sldId id="341"/>
            <p14:sldId id="260"/>
            <p14:sldId id="269"/>
            <p14:sldId id="334"/>
          </p14:sldIdLst>
        </p14:section>
        <p14:section name="Cover Penutup" id="{92D7BCFF-D3B8-4529-BEB1-5D5A8DBA1A23}">
          <p14:sldIdLst>
            <p14:sldId id="2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71" autoAdjust="0"/>
    <p:restoredTop sz="94660"/>
  </p:normalViewPr>
  <p:slideViewPr>
    <p:cSldViewPr snapToGrid="0">
      <p:cViewPr varScale="1">
        <p:scale>
          <a:sx n="90" d="100"/>
          <a:sy n="90" d="100"/>
        </p:scale>
        <p:origin x="1578" y="84"/>
      </p:cViewPr>
      <p:guideLst>
        <p:guide orient="horz" pos="218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45112A-E325-4BBA-AF30-807D1009DD22}" type="datetimeFigureOut">
              <a:rPr lang="en-ID" smtClean="0"/>
              <a:pPr/>
              <a:t>23/08/2020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168893-308B-40DD-85FA-9996E230C682}" type="slidenum">
              <a:rPr lang="en-ID" smtClean="0"/>
              <a:pPr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18644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081CD-BAF8-4430-A368-161751AED8F8}" type="datetime1">
              <a:rPr lang="en-US" smtClean="0"/>
              <a:pPr/>
              <a:t>8/23/2020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203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6699C-4B53-4CDD-BF95-55689D08FE44}" type="datetime1">
              <a:rPr lang="en-US" smtClean="0"/>
              <a:pPr/>
              <a:t>8/23/2020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844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0FEF9-0BA4-4CB6-BD2F-89F29A57F6F2}" type="datetime1">
              <a:rPr lang="en-US" smtClean="0"/>
              <a:pPr/>
              <a:t>8/23/2020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388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94553-5C0B-42B3-8021-F31B6C0CB78A}" type="datetime1">
              <a:rPr lang="en-US" smtClean="0"/>
              <a:pPr/>
              <a:t>8/23/2020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727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42FA-5304-4E47-ACE0-FD14F05CA041}" type="datetime1">
              <a:rPr lang="en-US" smtClean="0"/>
              <a:pPr/>
              <a:t>8/23/2020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48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F331-40BC-47B3-AB22-C9D24E9271CB}" type="datetime1">
              <a:rPr lang="en-US" smtClean="0"/>
              <a:pPr/>
              <a:t>8/23/2020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349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12063-7E35-4E46-82A2-D466DC33CA22}" type="datetime1">
              <a:rPr lang="en-US" smtClean="0"/>
              <a:pPr/>
              <a:t>8/23/2020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926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2665D-DEC1-4064-A165-54100969586E}" type="datetime1">
              <a:rPr lang="en-US" smtClean="0"/>
              <a:pPr/>
              <a:t>8/23/2020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020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C7E32-C0E3-4567-8B6C-FFE7418C0967}" type="datetime1">
              <a:rPr lang="en-US" smtClean="0"/>
              <a:pPr/>
              <a:t>8/23/2020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213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3A8F0-28B6-4A9F-AA10-B81B79400429}" type="datetime1">
              <a:rPr lang="en-US" smtClean="0"/>
              <a:pPr/>
              <a:t>8/23/2020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49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9D6D8-A18F-461F-B1A3-88E5C752B4BF}" type="datetime1">
              <a:rPr lang="en-US" smtClean="0"/>
              <a:pPr/>
              <a:t>8/23/2020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762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CA5F2D1-C77B-4614-B681-5858C958408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22" r="2424"/>
          <a:stretch/>
        </p:blipFill>
        <p:spPr>
          <a:xfrm>
            <a:off x="4195051" y="0"/>
            <a:ext cx="5061527" cy="6858000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-13251" y="742122"/>
            <a:ext cx="9289774" cy="597673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739498"/>
            <a:ext cx="8515350" cy="9511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85153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25885-98C2-4DA3-BC28-2151EA1518AF}" type="datetime1">
              <a:rPr lang="en-US" smtClean="0"/>
              <a:pPr/>
              <a:t>8/23/2020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2BCBC-50EF-4175-83E0-F618B60D431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A70F98-D6BF-44D5-864A-E8B8E6EA8A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24" t="28606" r="7380" b="32333"/>
          <a:stretch/>
        </p:blipFill>
        <p:spPr>
          <a:xfrm>
            <a:off x="2437420" y="-32039"/>
            <a:ext cx="1591241" cy="75381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7E39DBC-BF39-4AA8-A8D4-8190CF567658}"/>
              </a:ext>
            </a:extLst>
          </p:cNvPr>
          <p:cNvSpPr/>
          <p:nvPr userDrawn="1"/>
        </p:nvSpPr>
        <p:spPr>
          <a:xfrm>
            <a:off x="0" y="-32037"/>
            <a:ext cx="1514628" cy="7539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F0000"/>
                </a:solidFill>
              </a:rPr>
              <a:t>LOGO</a:t>
            </a:r>
          </a:p>
          <a:p>
            <a:r>
              <a:rPr lang="en-US" dirty="0">
                <a:solidFill>
                  <a:srgbClr val="FF0000"/>
                </a:solidFill>
              </a:rPr>
              <a:t>UNIV/POLTEK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89B2762-C2F9-4BAC-B1EE-95539397A963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018" y="-31599"/>
            <a:ext cx="719456" cy="75002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B60F85D-D540-4735-B378-D7D9225FE7F3}"/>
              </a:ext>
            </a:extLst>
          </p:cNvPr>
          <p:cNvGrpSpPr/>
          <p:nvPr userDrawn="1"/>
        </p:nvGrpSpPr>
        <p:grpSpPr>
          <a:xfrm>
            <a:off x="71968" y="6511126"/>
            <a:ext cx="2170463" cy="378419"/>
            <a:chOff x="4279782" y="5408838"/>
            <a:chExt cx="2170463" cy="378419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2CE453EB-EDB4-49CF-90BE-4F74F5C3C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9782" y="5490038"/>
              <a:ext cx="216020" cy="216020"/>
            </a:xfrm>
            <a:prstGeom prst="rect">
              <a:avLst/>
            </a:prstGeom>
          </p:spPr>
        </p:pic>
        <p:sp>
          <p:nvSpPr>
            <p:cNvPr id="13" name="Title 1">
              <a:extLst>
                <a:ext uri="{FF2B5EF4-FFF2-40B4-BE49-F238E27FC236}">
                  <a16:creationId xmlns:a16="http://schemas.microsoft.com/office/drawing/2014/main" id="{73E0DBD7-B92C-4F4C-A59F-F8EF3A4C3876}"/>
                </a:ext>
              </a:extLst>
            </p:cNvPr>
            <p:cNvSpPr txBox="1">
              <a:spLocks/>
            </p:cNvSpPr>
            <p:nvPr/>
          </p:nvSpPr>
          <p:spPr>
            <a:xfrm>
              <a:off x="4457102" y="5408838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>
                  <a:solidFill>
                    <a:schemeClr val="accent1">
                      <a:lumMod val="50000"/>
                    </a:schemeClr>
                  </a:solidFill>
                  <a:latin typeface="HP Simplified" panose="020B0606020204020204" pitchFamily="34" charset="0"/>
                </a:rPr>
                <a:t>digitalent.kominfo.go.id</a:t>
              </a:r>
              <a:endParaRPr lang="en-US" sz="7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4572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0099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itsmecevi/global-superstore-new/blob/master/Global%20Superstore.xl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trello.com/b/fCiyw9I4/reference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>
            <a:extLst>
              <a:ext uri="{FF2B5EF4-FFF2-40B4-BE49-F238E27FC236}">
                <a16:creationId xmlns:a16="http://schemas.microsoft.com/office/drawing/2014/main" id="{1CA5F2D1-C77B-4614-B681-5858C958408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22" r="2424"/>
          <a:stretch/>
        </p:blipFill>
        <p:spPr>
          <a:xfrm>
            <a:off x="4195051" y="0"/>
            <a:ext cx="5061527" cy="6858000"/>
          </a:xfrm>
          <a:prstGeom prst="rect">
            <a:avLst/>
          </a:prstGeom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4B60F85D-D540-4735-B378-D7D9225FE7F3}"/>
              </a:ext>
            </a:extLst>
          </p:cNvPr>
          <p:cNvGrpSpPr/>
          <p:nvPr/>
        </p:nvGrpSpPr>
        <p:grpSpPr>
          <a:xfrm>
            <a:off x="5674242" y="6327045"/>
            <a:ext cx="2170463" cy="378419"/>
            <a:chOff x="4279782" y="5408838"/>
            <a:chExt cx="2170463" cy="378419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2CE453EB-EDB4-49CF-90BE-4F74F5C3C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9782" y="5490038"/>
              <a:ext cx="216020" cy="216020"/>
            </a:xfrm>
            <a:prstGeom prst="rect">
              <a:avLst/>
            </a:prstGeom>
          </p:spPr>
        </p:pic>
        <p:sp>
          <p:nvSpPr>
            <p:cNvPr id="37" name="Title 1">
              <a:extLst>
                <a:ext uri="{FF2B5EF4-FFF2-40B4-BE49-F238E27FC236}">
                  <a16:creationId xmlns:a16="http://schemas.microsoft.com/office/drawing/2014/main" id="{73E0DBD7-B92C-4F4C-A59F-F8EF3A4C3876}"/>
                </a:ext>
              </a:extLst>
            </p:cNvPr>
            <p:cNvSpPr txBox="1">
              <a:spLocks/>
            </p:cNvSpPr>
            <p:nvPr/>
          </p:nvSpPr>
          <p:spPr>
            <a:xfrm>
              <a:off x="4457102" y="5408838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>
                  <a:solidFill>
                    <a:schemeClr val="accent1">
                      <a:lumMod val="50000"/>
                    </a:schemeClr>
                  </a:solidFill>
                  <a:latin typeface="HP Simplified" panose="020B0606020204020204" pitchFamily="34" charset="0"/>
                </a:rPr>
                <a:t>digitalent.kominfo.go.id</a:t>
              </a:r>
              <a:endParaRPr lang="en-US" sz="7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endParaRP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8EA70F98-D6BF-44D5-864A-E8B8E6EA8A9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24" t="28606" r="7380" b="32333"/>
          <a:stretch/>
        </p:blipFill>
        <p:spPr>
          <a:xfrm>
            <a:off x="2894620" y="559632"/>
            <a:ext cx="1591241" cy="7538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89B2762-C2F9-4BAC-B1EE-95539397A96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218" y="560072"/>
            <a:ext cx="719456" cy="75002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37DBCB-3939-4ECF-8CE2-4649C6DFB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7354A1-BD11-4700-8D6F-74B847D3C0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255" y="556278"/>
            <a:ext cx="869232" cy="753815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A2BDB6C3-29EC-45A9-8987-BF58822C4127}"/>
              </a:ext>
            </a:extLst>
          </p:cNvPr>
          <p:cNvSpPr txBox="1">
            <a:spLocks/>
          </p:cNvSpPr>
          <p:nvPr/>
        </p:nvSpPr>
        <p:spPr>
          <a:xfrm>
            <a:off x="420255" y="3349679"/>
            <a:ext cx="3852895" cy="9511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000099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D" sz="2800" i="1" dirty="0">
                <a:latin typeface="Verdana" panose="020B0604030504040204" pitchFamily="34" charset="0"/>
                <a:ea typeface="Verdana" panose="020B0604030504040204" pitchFamily="34" charset="0"/>
              </a:rPr>
              <a:t>Data Visualization</a:t>
            </a:r>
            <a:endParaRPr lang="en-US" sz="2800" i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1084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088EDB95-D57D-43D6-839D-F21AFB3EFF2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22" r="2424"/>
          <a:stretch/>
        </p:blipFill>
        <p:spPr>
          <a:xfrm>
            <a:off x="4195051" y="0"/>
            <a:ext cx="5061527" cy="685800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539FCA66-5646-4B0E-8DAB-6A9D8EC1C265}"/>
              </a:ext>
            </a:extLst>
          </p:cNvPr>
          <p:cNvGrpSpPr/>
          <p:nvPr/>
        </p:nvGrpSpPr>
        <p:grpSpPr>
          <a:xfrm>
            <a:off x="479456" y="3027641"/>
            <a:ext cx="2716277" cy="1073283"/>
            <a:chOff x="2206243" y="3959676"/>
            <a:chExt cx="2716277" cy="107328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C0680D9-1347-439D-B54E-62825519D7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1537" y="4518056"/>
              <a:ext cx="187746" cy="187746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4A983BD-FDF3-467D-B6FC-5262B27834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1537" y="4066816"/>
              <a:ext cx="187746" cy="18774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74C9ED1-F614-40B7-B987-364331AEA7A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1537" y="4292436"/>
              <a:ext cx="187746" cy="187746"/>
            </a:xfrm>
            <a:prstGeom prst="rect">
              <a:avLst/>
            </a:prstGeom>
          </p:spPr>
        </p:pic>
        <p:sp>
          <p:nvSpPr>
            <p:cNvPr id="10" name="Title 1">
              <a:extLst>
                <a:ext uri="{FF2B5EF4-FFF2-40B4-BE49-F238E27FC236}">
                  <a16:creationId xmlns:a16="http://schemas.microsoft.com/office/drawing/2014/main" id="{1D067117-5FDC-4612-B064-B663709B1833}"/>
                </a:ext>
              </a:extLst>
            </p:cNvPr>
            <p:cNvSpPr txBox="1">
              <a:spLocks/>
            </p:cNvSpPr>
            <p:nvPr/>
          </p:nvSpPr>
          <p:spPr>
            <a:xfrm>
              <a:off x="2424490" y="3959676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 err="1">
                  <a:solidFill>
                    <a:schemeClr val="accent1">
                      <a:lumMod val="50000"/>
                    </a:schemeClr>
                  </a:solidFill>
                  <a:latin typeface="HP Simplified" panose="020B0606020204020204" pitchFamily="34" charset="0"/>
                </a:rPr>
                <a:t>digitalent.kominfo</a:t>
              </a:r>
              <a:endParaRPr lang="en-US" sz="7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endParaRPr>
            </a:p>
          </p:txBody>
        </p:sp>
        <p:sp>
          <p:nvSpPr>
            <p:cNvPr id="11" name="Title 1">
              <a:extLst>
                <a:ext uri="{FF2B5EF4-FFF2-40B4-BE49-F238E27FC236}">
                  <a16:creationId xmlns:a16="http://schemas.microsoft.com/office/drawing/2014/main" id="{1836F539-354E-46E3-8616-C5F4B6531B84}"/>
                </a:ext>
              </a:extLst>
            </p:cNvPr>
            <p:cNvSpPr txBox="1">
              <a:spLocks/>
            </p:cNvSpPr>
            <p:nvPr/>
          </p:nvSpPr>
          <p:spPr>
            <a:xfrm>
              <a:off x="2424490" y="4187630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 err="1">
                  <a:solidFill>
                    <a:schemeClr val="accent1">
                      <a:lumMod val="50000"/>
                    </a:schemeClr>
                  </a:solidFill>
                  <a:latin typeface="HP Simplified" panose="020B0606020204020204" pitchFamily="34" charset="0"/>
                </a:rPr>
                <a:t>digitalent.kominfo</a:t>
              </a:r>
              <a:endParaRPr lang="en-US" sz="7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endParaRPr>
            </a:p>
          </p:txBody>
        </p:sp>
        <p:sp>
          <p:nvSpPr>
            <p:cNvPr id="12" name="Title 1">
              <a:extLst>
                <a:ext uri="{FF2B5EF4-FFF2-40B4-BE49-F238E27FC236}">
                  <a16:creationId xmlns:a16="http://schemas.microsoft.com/office/drawing/2014/main" id="{01C47935-32DD-4412-BB89-98F47C0CF21E}"/>
                </a:ext>
              </a:extLst>
            </p:cNvPr>
            <p:cNvSpPr txBox="1">
              <a:spLocks/>
            </p:cNvSpPr>
            <p:nvPr/>
          </p:nvSpPr>
          <p:spPr>
            <a:xfrm>
              <a:off x="2424490" y="4422719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 err="1">
                  <a:solidFill>
                    <a:schemeClr val="accent1">
                      <a:lumMod val="50000"/>
                    </a:schemeClr>
                  </a:solidFill>
                  <a:latin typeface="HP Simplified" panose="020B0606020204020204" pitchFamily="34" charset="0"/>
                </a:rPr>
                <a:t>DTS_kominfo</a:t>
              </a:r>
              <a:endParaRPr lang="en-US" sz="7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DCACA51-C325-4023-9C88-859ACDFAD9D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6243" y="4743676"/>
              <a:ext cx="193040" cy="193040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AB5299A3-9580-4C35-8ACF-51B39D383A60}"/>
                </a:ext>
              </a:extLst>
            </p:cNvPr>
            <p:cNvSpPr txBox="1">
              <a:spLocks/>
            </p:cNvSpPr>
            <p:nvPr/>
          </p:nvSpPr>
          <p:spPr>
            <a:xfrm>
              <a:off x="2424490" y="4654540"/>
              <a:ext cx="2498030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>
                  <a:solidFill>
                    <a:schemeClr val="accent1">
                      <a:lumMod val="50000"/>
                    </a:schemeClr>
                  </a:solidFill>
                  <a:latin typeface="HP Simplified" panose="020B0606020204020204" pitchFamily="34" charset="0"/>
                </a:rPr>
                <a:t>Digital Talent Scholarship 2019</a:t>
              </a:r>
              <a:endParaRPr lang="en-US" sz="7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endParaRPr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15B4ECB2-1EA2-45BD-A1C4-83B0C6BDA2C2}"/>
              </a:ext>
            </a:extLst>
          </p:cNvPr>
          <p:cNvSpPr txBox="1">
            <a:spLocks/>
          </p:cNvSpPr>
          <p:nvPr/>
        </p:nvSpPr>
        <p:spPr>
          <a:xfrm>
            <a:off x="396745" y="1534458"/>
            <a:ext cx="1827720" cy="587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IKUTI KAMI</a:t>
            </a:r>
            <a:endParaRPr lang="en-US" sz="900" dirty="0">
              <a:solidFill>
                <a:schemeClr val="accent1">
                  <a:lumMod val="50000"/>
                </a:schemeClr>
              </a:solidFill>
              <a:latin typeface="HP Simplified" panose="020B0606020204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9ECE9BA-4A57-4C40-8543-79ADE3BA9D81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24" t="28606" r="7380" b="32333"/>
          <a:stretch/>
        </p:blipFill>
        <p:spPr>
          <a:xfrm>
            <a:off x="314035" y="2050357"/>
            <a:ext cx="1827720" cy="86584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FE69A50C-EA9B-47A2-B1B3-8D385A77FE0F}"/>
              </a:ext>
            </a:extLst>
          </p:cNvPr>
          <p:cNvSpPr/>
          <p:nvPr/>
        </p:nvSpPr>
        <p:spPr>
          <a:xfrm>
            <a:off x="422449" y="4294918"/>
            <a:ext cx="550944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Pusat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Pengembangan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Profesi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 dan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Sertifikasi</a:t>
            </a:r>
            <a:endParaRPr lang="en-US" sz="1400" dirty="0">
              <a:solidFill>
                <a:schemeClr val="accent1">
                  <a:lumMod val="50000"/>
                </a:schemeClr>
              </a:solidFill>
              <a:latin typeface="HP Simplified" panose="020B0606020204020204" pitchFamily="34" charset="0"/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Badan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Penelitian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 dan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Pengembangan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 SDM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Kementerian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Komunikasi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 dan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Informatika</a:t>
            </a:r>
            <a:endParaRPr lang="en-US" sz="1400" dirty="0">
              <a:solidFill>
                <a:schemeClr val="accent1">
                  <a:lumMod val="50000"/>
                </a:schemeClr>
              </a:solidFill>
              <a:latin typeface="HP Simplified" panose="020B0606020204020204" pitchFamily="34" charset="0"/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Jl. Medan Merdeka Barat No. 9 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(Gd.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Belakang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 Lt. 4 - 5) 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Jakarta Pusat, 10110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D8B2030-99C4-4505-9667-DE6CE4B6CE0B}"/>
              </a:ext>
            </a:extLst>
          </p:cNvPr>
          <p:cNvGrpSpPr/>
          <p:nvPr/>
        </p:nvGrpSpPr>
        <p:grpSpPr>
          <a:xfrm>
            <a:off x="5674242" y="6327045"/>
            <a:ext cx="2170463" cy="378419"/>
            <a:chOff x="4279782" y="5408838"/>
            <a:chExt cx="2170463" cy="378419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9587EFBD-0C26-4194-996D-1BA694E97DC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9782" y="5490038"/>
              <a:ext cx="216020" cy="216020"/>
            </a:xfrm>
            <a:prstGeom prst="rect">
              <a:avLst/>
            </a:prstGeom>
          </p:spPr>
        </p:pic>
        <p:sp>
          <p:nvSpPr>
            <p:cNvPr id="22" name="Title 1">
              <a:extLst>
                <a:ext uri="{FF2B5EF4-FFF2-40B4-BE49-F238E27FC236}">
                  <a16:creationId xmlns:a16="http://schemas.microsoft.com/office/drawing/2014/main" id="{D2C9E095-20A3-45B6-B340-94169BBF4AC4}"/>
                </a:ext>
              </a:extLst>
            </p:cNvPr>
            <p:cNvSpPr txBox="1">
              <a:spLocks/>
            </p:cNvSpPr>
            <p:nvPr/>
          </p:nvSpPr>
          <p:spPr>
            <a:xfrm>
              <a:off x="4457102" y="5408838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>
                  <a:solidFill>
                    <a:schemeClr val="accent1">
                      <a:lumMod val="50000"/>
                    </a:schemeClr>
                  </a:solidFill>
                  <a:latin typeface="HP Simplified" panose="020B0606020204020204" pitchFamily="34" charset="0"/>
                </a:rPr>
                <a:t>digitalent.kominfo.go.id</a:t>
              </a:r>
              <a:endParaRPr lang="en-US" sz="7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endParaRP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D0F6A9-44FA-4874-840C-668214E70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045BEB-62EC-4BEF-AFB3-6E77236E2EE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69312" cy="753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748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sz="2800" i="1" dirty="0">
                <a:latin typeface="Verdana" panose="020B0604030504040204" pitchFamily="34" charset="0"/>
                <a:ea typeface="Verdana" panose="020B0604030504040204" pitchFamily="34" charset="0"/>
              </a:rPr>
              <a:t>Data Visualization Session’s Objective</a:t>
            </a:r>
            <a:endParaRPr lang="en-US" sz="2800" i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60E938-20BA-484D-BA28-0607B393E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0E2105-9747-754B-9196-A09188DD5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Effectively, efficiently, elegantly, accurately as well as meaningfully communicating information from data (structured or unstructured data) through graphical means…</a:t>
            </a:r>
          </a:p>
          <a:p>
            <a:pPr marL="0" indent="0">
              <a:buNone/>
            </a:pP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4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7064679-D626-4CE9-8D63-CEC2A49828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69312" cy="753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132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sz="2400" i="1" dirty="0">
                <a:latin typeface="Verdana" panose="020B0604030504040204" pitchFamily="34" charset="0"/>
                <a:ea typeface="Verdana" panose="020B0604030504040204" pitchFamily="34" charset="0"/>
              </a:rPr>
              <a:t>Data Visualization Topics:</a:t>
            </a:r>
            <a:endParaRPr lang="en-US" sz="2400" i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60E938-20BA-484D-BA28-0607B393E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0E2105-9747-754B-9196-A09188DD5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515350" cy="3607612"/>
          </a:xfrm>
        </p:spPr>
        <p:txBody>
          <a:bodyPr>
            <a:normAutofit/>
          </a:bodyPr>
          <a:lstStyle/>
          <a:p>
            <a:pPr marL="0" lvl="0" indent="0">
              <a:lnSpc>
                <a:spcPct val="107000"/>
              </a:lnSpc>
              <a:spcAft>
                <a:spcPts val="200"/>
              </a:spcAft>
              <a:buNone/>
              <a:tabLst>
                <a:tab pos="266700" algn="l"/>
              </a:tabLst>
            </a:pP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</a:t>
            </a: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Mengetahui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Prinsip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Visualisasi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Data</a:t>
            </a:r>
          </a:p>
          <a:p>
            <a:pPr marL="0" lvl="0" indent="0">
              <a:lnSpc>
                <a:spcPct val="107000"/>
              </a:lnSpc>
              <a:spcAft>
                <a:spcPts val="200"/>
              </a:spcAft>
              <a:buNone/>
              <a:tabLst>
                <a:tab pos="266700" algn="l"/>
              </a:tabLst>
            </a:pP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</a:t>
            </a: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Mengetahui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Praktek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Visualisasi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Data</a:t>
            </a:r>
          </a:p>
          <a:p>
            <a:pPr marL="0" lvl="0" indent="0">
              <a:lnSpc>
                <a:spcPct val="107000"/>
              </a:lnSpc>
              <a:spcAft>
                <a:spcPts val="200"/>
              </a:spcAft>
              <a:buNone/>
              <a:tabLst>
                <a:tab pos="266700" algn="l"/>
              </a:tabLst>
            </a:pP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</a:t>
            </a: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Diskusi</a:t>
            </a:r>
            <a:endParaRPr lang="en-US" sz="2000" dirty="0">
              <a:solidFill>
                <a:schemeClr val="accent4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lvl="0" indent="0">
              <a:lnSpc>
                <a:spcPct val="107000"/>
              </a:lnSpc>
              <a:spcAft>
                <a:spcPts val="200"/>
              </a:spcAft>
              <a:buNone/>
              <a:tabLst>
                <a:tab pos="266700" algn="l"/>
              </a:tabLst>
            </a:pP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</a:t>
            </a: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Membuat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visualisasi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grafik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dari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data </a:t>
            </a: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terstruktur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(</a:t>
            </a: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berbasis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angka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</a:p>
          <a:p>
            <a:pPr marL="0" lvl="0" indent="0">
              <a:lnSpc>
                <a:spcPct val="107000"/>
              </a:lnSpc>
              <a:spcAft>
                <a:spcPts val="200"/>
              </a:spcAft>
              <a:buNone/>
              <a:tabLst>
                <a:tab pos="266700" algn="l"/>
              </a:tabLst>
            </a:pP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</a:t>
            </a: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Membuat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visualisasi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grafik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dari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data </a:t>
            </a: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tidak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terstruktur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(</a:t>
            </a: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berbasis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text)</a:t>
            </a:r>
          </a:p>
          <a:p>
            <a:pPr marL="0" lvl="0" indent="0">
              <a:lnSpc>
                <a:spcPct val="107000"/>
              </a:lnSpc>
              <a:spcAft>
                <a:spcPts val="200"/>
              </a:spcAft>
              <a:buNone/>
              <a:tabLst>
                <a:tab pos="266700" algn="l"/>
              </a:tabLst>
            </a:pP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</a:t>
            </a: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Menyajikan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hasil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pengolahan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data </a:t>
            </a: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dalam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bentuk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dashboard</a:t>
            </a:r>
          </a:p>
          <a:p>
            <a:pPr marL="0" lvl="0" indent="0">
              <a:lnSpc>
                <a:spcPct val="107000"/>
              </a:lnSpc>
              <a:spcAft>
                <a:spcPts val="200"/>
              </a:spcAft>
              <a:buNone/>
              <a:tabLst>
                <a:tab pos="266700" algn="l"/>
              </a:tabLst>
            </a:pPr>
            <a:endParaRPr lang="en-US" sz="2000" dirty="0">
              <a:solidFill>
                <a:schemeClr val="accent4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accent4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2000" dirty="0">
              <a:solidFill>
                <a:schemeClr val="accent4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accent4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2000" dirty="0">
              <a:solidFill>
                <a:schemeClr val="accent4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2000" dirty="0">
              <a:solidFill>
                <a:schemeClr val="accent4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2000" dirty="0">
              <a:solidFill>
                <a:schemeClr val="accent4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881C6A-54E3-40F7-AE9F-4152AAC27D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69312" cy="753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825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sz="2800" i="1" dirty="0">
                <a:latin typeface="Verdana" panose="020B0604030504040204" pitchFamily="34" charset="0"/>
                <a:ea typeface="Verdana" panose="020B0604030504040204" pitchFamily="34" charset="0"/>
              </a:rPr>
              <a:t>Outline</a:t>
            </a:r>
            <a:endParaRPr lang="en-US" sz="2800" i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DA2A0A-3D7A-4C1F-8CE0-C8D76CCC9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40A783-9FA4-4078-8E87-F6BE0959A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1. Introduction to Data Visualization (Knowledges</a:t>
            </a:r>
            <a:r>
              <a:rPr lang="en-US" sz="2000" dirty="0">
                <a:solidFill>
                  <a:schemeClr val="accent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</a:t>
            </a:r>
            <a:r>
              <a:rPr lang="en-US" sz="2000" dirty="0" err="1">
                <a:solidFill>
                  <a:schemeClr val="accent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Asyn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</a:p>
          <a:p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2. Essential Data Visualization Workflow &amp; Techniques (Best Practices with </a:t>
            </a: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Tableau-</a:t>
            </a:r>
            <a:r>
              <a:rPr lang="en-US" sz="2000" dirty="0" err="1">
                <a:solidFill>
                  <a:schemeClr val="accent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Asyn</a:t>
            </a: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+</a:t>
            </a:r>
            <a:r>
              <a:rPr lang="en-US" sz="2000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Sync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</a:p>
          <a:p>
            <a:pPr lvl="1"/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Tableau Tutorials-</a:t>
            </a:r>
            <a:r>
              <a:rPr lang="en-US" sz="1600" dirty="0" err="1">
                <a:solidFill>
                  <a:schemeClr val="accent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Asyn</a:t>
            </a:r>
            <a:endParaRPr lang="en-US" sz="1600" dirty="0">
              <a:solidFill>
                <a:schemeClr val="accent6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/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Hands-On Tableau Project (Dashboard/KPI)-</a:t>
            </a:r>
            <a:r>
              <a:rPr lang="en-US" sz="16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Sync</a:t>
            </a:r>
          </a:p>
          <a:p>
            <a:endParaRPr 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1A460C3-3D9E-4A25-9C5E-E7786CD98A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69312" cy="753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377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880693"/>
            <a:ext cx="8515350" cy="951191"/>
          </a:xfrm>
        </p:spPr>
        <p:txBody>
          <a:bodyPr>
            <a:normAutofit/>
          </a:bodyPr>
          <a:lstStyle/>
          <a:p>
            <a:r>
              <a:rPr lang="en-US" sz="2800" i="1" dirty="0">
                <a:latin typeface="Verdana" panose="020B0604030504040204" pitchFamily="34" charset="0"/>
                <a:ea typeface="Verdana" panose="020B0604030504040204" pitchFamily="34" charset="0"/>
              </a:rPr>
              <a:t>Introduction to Data Visualization-</a:t>
            </a:r>
            <a:r>
              <a:rPr lang="en-US" sz="2800" i="1" dirty="0" err="1">
                <a:latin typeface="Verdana" panose="020B0604030504040204" pitchFamily="34" charset="0"/>
                <a:ea typeface="Verdana" panose="020B0604030504040204" pitchFamily="34" charset="0"/>
              </a:rPr>
              <a:t>Asyn</a:t>
            </a:r>
            <a:r>
              <a:rPr lang="en-US" sz="2800" i="1" dirty="0"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  <a:br>
              <a:rPr lang="en-US" sz="2800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endParaRPr lang="en-US" sz="2800" i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DA2A0A-3D7A-4C1F-8CE0-C8D76CCC9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FA4384F9-410D-4485-A4C5-2F8280BBF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32334"/>
            <a:ext cx="8515350" cy="3835429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400" i="0" dirty="0">
              <a:solidFill>
                <a:schemeClr val="accent4">
                  <a:lumMod val="75000"/>
                </a:schemeClr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400" i="0" dirty="0">
                <a:solidFill>
                  <a:schemeClr val="accent4">
                    <a:lumMod val="7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Information visualization (Intro):</a:t>
            </a:r>
          </a:p>
          <a:p>
            <a:pPr lvl="1"/>
            <a:r>
              <a:rPr lang="en-US" sz="1400" i="0" dirty="0">
                <a:solidFill>
                  <a:schemeClr val="accent4">
                    <a:lumMod val="7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Presentation: to explain or persuade</a:t>
            </a:r>
          </a:p>
          <a:p>
            <a:pPr lvl="1"/>
            <a:r>
              <a:rPr lang="en-US" sz="1400" i="0" dirty="0">
                <a:solidFill>
                  <a:schemeClr val="accent4">
                    <a:lumMod val="7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Exploratory Analysis: to identify relationships or unusual cases in the data</a:t>
            </a:r>
          </a:p>
          <a:p>
            <a:pPr lvl="1"/>
            <a:r>
              <a:rPr lang="en-US" sz="1400" i="0" dirty="0">
                <a:solidFill>
                  <a:schemeClr val="accent4">
                    <a:lumMod val="7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Confirmatory Analysis: to confirm our understanding and analysis of the data</a:t>
            </a:r>
          </a:p>
          <a:p>
            <a:r>
              <a:rPr lang="en-US" sz="1400" i="0" dirty="0">
                <a:solidFill>
                  <a:schemeClr val="accent4">
                    <a:lumMod val="7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Classic Example</a:t>
            </a:r>
          </a:p>
          <a:p>
            <a:r>
              <a:rPr lang="en-US" sz="1400" i="0" dirty="0">
                <a:solidFill>
                  <a:schemeClr val="accent4">
                    <a:lumMod val="7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Visualization Basics</a:t>
            </a:r>
          </a:p>
          <a:p>
            <a:r>
              <a:rPr lang="en-US" sz="1400" i="0" dirty="0">
                <a:solidFill>
                  <a:schemeClr val="accent4">
                    <a:lumMod val="7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Visual System</a:t>
            </a:r>
            <a:endParaRPr lang="en-US" sz="1400" dirty="0">
              <a:solidFill>
                <a:schemeClr val="accent4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400" i="0" dirty="0">
                <a:solidFill>
                  <a:schemeClr val="accent4">
                    <a:lumMod val="7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Visual Perception</a:t>
            </a:r>
          </a:p>
          <a:p>
            <a:r>
              <a:rPr lang="en-US" sz="1400" i="0" dirty="0">
                <a:solidFill>
                  <a:schemeClr val="accent4">
                    <a:lumMod val="7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What is Color</a:t>
            </a:r>
            <a:endParaRPr lang="en-US" sz="1400" dirty="0">
              <a:solidFill>
                <a:schemeClr val="accent4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400" i="0" dirty="0">
                <a:solidFill>
                  <a:schemeClr val="accent4">
                    <a:lumMod val="7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Color Vision</a:t>
            </a:r>
          </a:p>
          <a:p>
            <a:r>
              <a:rPr lang="en-US" sz="1400" i="0" dirty="0">
                <a:solidFill>
                  <a:schemeClr val="accent4">
                    <a:lumMod val="7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Effective Charts</a:t>
            </a:r>
          </a:p>
          <a:p>
            <a:r>
              <a:rPr lang="en-US" sz="1400" i="0" dirty="0">
                <a:solidFill>
                  <a:schemeClr val="accent4">
                    <a:lumMod val="7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Various Examples</a:t>
            </a:r>
            <a:endParaRPr lang="en-US" sz="1400" dirty="0">
              <a:solidFill>
                <a:schemeClr val="accent4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endParaRPr lang="en-US" sz="1400" dirty="0">
              <a:solidFill>
                <a:schemeClr val="accent4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1400" dirty="0">
              <a:solidFill>
                <a:schemeClr val="accent4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1400" dirty="0">
              <a:solidFill>
                <a:schemeClr val="accent4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1400" dirty="0">
              <a:solidFill>
                <a:schemeClr val="accent4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12EACE-0185-410E-B2B1-23E1252783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69312" cy="753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69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896" y="1132400"/>
            <a:ext cx="8515350" cy="147702"/>
          </a:xfrm>
        </p:spPr>
        <p:txBody>
          <a:bodyPr>
            <a:noAutofit/>
          </a:bodyPr>
          <a:lstStyle/>
          <a:p>
            <a:r>
              <a:rPr lang="en-US" sz="2000" i="1" dirty="0">
                <a:latin typeface="Verdana" panose="020B0604030504040204" pitchFamily="34" charset="0"/>
                <a:ea typeface="Verdana" panose="020B0604030504040204" pitchFamily="34" charset="0"/>
              </a:rPr>
              <a:t>Essential Data Visualization Workflow &amp; Techniques</a:t>
            </a:r>
            <a:br>
              <a:rPr lang="en-US" sz="2000" i="1" dirty="0">
                <a:latin typeface="Verdana" panose="020B0604030504040204" pitchFamily="34" charset="0"/>
                <a:ea typeface="Verdana" panose="020B0604030504040204" pitchFamily="34" charset="0"/>
              </a:rPr>
            </a:br>
            <a:br>
              <a:rPr lang="en-US" sz="2000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endParaRPr lang="en-US" sz="2000" i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DA2A0A-3D7A-4C1F-8CE0-C8D76CCC9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FA4384F9-410D-4485-A4C5-2F8280BBF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754" y="921258"/>
            <a:ext cx="8515350" cy="535195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400" i="0" dirty="0">
              <a:solidFill>
                <a:schemeClr val="accent4">
                  <a:lumMod val="75000"/>
                </a:schemeClr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Understanding Visualization Workflow-</a:t>
            </a:r>
            <a:r>
              <a:rPr lang="en-US" sz="1400" dirty="0">
                <a:solidFill>
                  <a:schemeClr val="accent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Async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</a:p>
          <a:p>
            <a:pPr lvl="1"/>
            <a:r>
              <a:rPr lang="en-US" sz="1400" b="0" i="0" dirty="0">
                <a:solidFill>
                  <a:srgbClr val="666666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Workflow type 1 (we don’t have data): outcome-&gt;design-&gt;data searching-&gt;Tableau</a:t>
            </a:r>
          </a:p>
          <a:p>
            <a:pPr lvl="1"/>
            <a:r>
              <a:rPr lang="en-US" sz="1400" b="0" i="0" dirty="0">
                <a:solidFill>
                  <a:srgbClr val="666666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Workflow type 2 (we have data): data connection-&gt;data preparation-&gt;sheet-&gt;[dashboard]-&gt;story</a:t>
            </a:r>
          </a:p>
          <a:p>
            <a:pPr lvl="1"/>
            <a:r>
              <a:rPr lang="en-US" sz="1400" i="0" dirty="0">
                <a:solidFill>
                  <a:schemeClr val="accent4">
                    <a:lumMod val="7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Graphing Process</a:t>
            </a:r>
            <a:endParaRPr lang="en-US" sz="1400" dirty="0">
              <a:solidFill>
                <a:schemeClr val="accent4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Essentials Techniques-</a:t>
            </a:r>
            <a:r>
              <a:rPr lang="en-US" sz="1400" dirty="0">
                <a:solidFill>
                  <a:schemeClr val="accent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Async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A8C8E">
                    <a:lumMod val="75000"/>
                  </a:srgb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Know Your Audience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A8C8E">
                    <a:lumMod val="75000"/>
                  </a:srgb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Set Your Goals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A8C8E">
                    <a:lumMod val="75000"/>
                  </a:srgb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Choose The Right Chart Type (Visualization preferences)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A8C8E">
                    <a:lumMod val="75000"/>
                  </a:srgb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Color Theory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A8C8E">
                    <a:lumMod val="75000"/>
                  </a:srgb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Handle Big Data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A8C8E">
                    <a:lumMod val="75000"/>
                  </a:srgb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Include Comparisons</a:t>
            </a:r>
            <a:endParaRPr lang="en-US" sz="1400" dirty="0">
              <a:solidFill>
                <a:schemeClr val="accent4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Tableau Tutorials-</a:t>
            </a:r>
            <a:r>
              <a:rPr lang="en-US" sz="1400" dirty="0">
                <a:solidFill>
                  <a:schemeClr val="accent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Async</a:t>
            </a:r>
          </a:p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Dashboard / KPI-</a:t>
            </a: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Hands On Tableau Projects-</a:t>
            </a:r>
            <a:r>
              <a:rPr lang="en-US" sz="14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Sync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</a:p>
          <a:p>
            <a:pPr lvl="1"/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Business KPI</a:t>
            </a:r>
          </a:p>
          <a:p>
            <a:pPr lvl="1"/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Financial KPI</a:t>
            </a:r>
          </a:p>
          <a:p>
            <a:pPr lvl="1"/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Sales KPI</a:t>
            </a:r>
          </a:p>
          <a:p>
            <a:pPr lvl="1"/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Marketing KPI</a:t>
            </a:r>
          </a:p>
          <a:p>
            <a:pPr lvl="1"/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Project Management KPI</a:t>
            </a:r>
          </a:p>
          <a:p>
            <a:pPr lvl="1"/>
            <a:endParaRPr lang="en-US" sz="1400" dirty="0">
              <a:solidFill>
                <a:schemeClr val="accent4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/>
            <a:endParaRPr lang="en-US" sz="1400" dirty="0">
              <a:solidFill>
                <a:schemeClr val="accent4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1400" dirty="0">
              <a:solidFill>
                <a:schemeClr val="accent4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1400" dirty="0">
              <a:solidFill>
                <a:schemeClr val="accent4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1400" dirty="0">
              <a:solidFill>
                <a:schemeClr val="accent4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1400" dirty="0">
              <a:solidFill>
                <a:schemeClr val="accent4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endParaRPr lang="en-US" sz="1400" dirty="0">
              <a:solidFill>
                <a:schemeClr val="accent4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1400" dirty="0">
              <a:solidFill>
                <a:schemeClr val="accent4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1400" dirty="0">
              <a:solidFill>
                <a:schemeClr val="accent4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1400" dirty="0">
              <a:solidFill>
                <a:schemeClr val="accent4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CCCF8F-F4E3-4A8C-8537-B6F9A4B68A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69312" cy="753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558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D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Tugas</a:t>
            </a:r>
            <a:endParaRPr lang="en-US" sz="2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424F5F-E2F7-44FB-AC07-38F60CA61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223448-6A99-9541-A7EF-424E21DB0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Pembuatan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Visualisasi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berupa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Dashboard/KPI </a:t>
            </a: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dengan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menggunakan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software data </a:t>
            </a: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visualisasi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(Power BI, Tableau, Google Data Studio, MS-Excel, </a:t>
            </a: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etc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</a:p>
          <a:p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Data </a:t>
            </a: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Sources:</a:t>
            </a:r>
            <a:r>
              <a:rPr lang="en-US" sz="1400" dirty="0" err="1">
                <a:hlinkClick r:id="rId2"/>
              </a:rPr>
              <a:t>https</a:t>
            </a:r>
            <a:r>
              <a:rPr lang="en-US" sz="1400" dirty="0">
                <a:hlinkClick r:id="rId2"/>
              </a:rPr>
              <a:t>://github.com/</a:t>
            </a:r>
            <a:r>
              <a:rPr lang="en-US" sz="1400" dirty="0" err="1">
                <a:hlinkClick r:id="rId2"/>
              </a:rPr>
              <a:t>itsmecevi</a:t>
            </a:r>
            <a:r>
              <a:rPr lang="en-US" sz="1400" dirty="0">
                <a:hlinkClick r:id="rId2"/>
              </a:rPr>
              <a:t>/global-superstore-new/blob/master/Global%20Superstore.xls</a:t>
            </a:r>
            <a:endParaRPr lang="en-US" sz="2000" dirty="0">
              <a:solidFill>
                <a:schemeClr val="accent4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5A4491-79AC-4E9C-9E2A-DFDF7B577A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69312" cy="753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15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sz="2800" dirty="0" err="1"/>
              <a:t>Referensi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accent4">
                    <a:lumMod val="75000"/>
                  </a:schemeClr>
                </a:solidFill>
                <a:hlinkClick r:id="rId2"/>
              </a:rPr>
              <a:t>https://trello.com/b/fCiyw9I4/references</a:t>
            </a:r>
            <a:endParaRPr lang="en-US" sz="2000" dirty="0">
              <a:solidFill>
                <a:schemeClr val="accent4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98CD45-D099-4B02-AFA9-12C67F93F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09990F-5A8C-438D-AE8A-EF023EAFEA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69312" cy="753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510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69" y="3129566"/>
            <a:ext cx="3737289" cy="1059625"/>
          </a:xfrm>
        </p:spPr>
        <p:txBody>
          <a:bodyPr>
            <a:normAutofit/>
          </a:bodyPr>
          <a:lstStyle/>
          <a:p>
            <a:r>
              <a:rPr lang="en-US" dirty="0"/>
              <a:t>TERIMA KASIH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CEB718-1B37-4643-AE32-AEFD364FC6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69312" cy="753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28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797</TotalTime>
  <Words>405</Words>
  <Application>Microsoft Office PowerPoint</Application>
  <PresentationFormat>On-screen Show (4:3)</PresentationFormat>
  <Paragraphs>98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HP Simplified</vt:lpstr>
      <vt:lpstr>Verdana</vt:lpstr>
      <vt:lpstr>Office Theme</vt:lpstr>
      <vt:lpstr>PowerPoint Presentation</vt:lpstr>
      <vt:lpstr>Data Visualization Session’s Objective</vt:lpstr>
      <vt:lpstr>Data Visualization Topics:</vt:lpstr>
      <vt:lpstr>Outline</vt:lpstr>
      <vt:lpstr>Introduction to Data Visualization-Asyn: </vt:lpstr>
      <vt:lpstr>Essential Data Visualization Workflow &amp; Techniques  </vt:lpstr>
      <vt:lpstr>Tugas</vt:lpstr>
      <vt:lpstr>Referensi</vt:lpstr>
      <vt:lpstr>TERIMA KASIH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Jamal Hardy</dc:creator>
  <cp:lastModifiedBy>cevi herdian</cp:lastModifiedBy>
  <cp:revision>99</cp:revision>
  <dcterms:created xsi:type="dcterms:W3CDTF">2019-04-10T03:52:40Z</dcterms:created>
  <dcterms:modified xsi:type="dcterms:W3CDTF">2020-08-23T11:00:08Z</dcterms:modified>
</cp:coreProperties>
</file>