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notesMasterIdLst>
    <p:notesMasterId r:id="rId53"/>
  </p:notesMasterIdLst>
  <p:sldIdLst>
    <p:sldId id="310" r:id="rId2"/>
    <p:sldId id="311" r:id="rId3"/>
    <p:sldId id="302" r:id="rId4"/>
    <p:sldId id="303" r:id="rId5"/>
    <p:sldId id="304" r:id="rId6"/>
    <p:sldId id="305" r:id="rId7"/>
    <p:sldId id="306" r:id="rId8"/>
    <p:sldId id="307" r:id="rId9"/>
    <p:sldId id="256" r:id="rId10"/>
    <p:sldId id="257" r:id="rId11"/>
    <p:sldId id="258" r:id="rId12"/>
    <p:sldId id="259" r:id="rId13"/>
    <p:sldId id="271" r:id="rId14"/>
    <p:sldId id="270" r:id="rId15"/>
    <p:sldId id="260" r:id="rId16"/>
    <p:sldId id="261" r:id="rId17"/>
    <p:sldId id="264" r:id="rId18"/>
    <p:sldId id="272" r:id="rId19"/>
    <p:sldId id="273" r:id="rId20"/>
    <p:sldId id="269" r:id="rId21"/>
    <p:sldId id="274" r:id="rId22"/>
    <p:sldId id="268" r:id="rId23"/>
    <p:sldId id="262" r:id="rId24"/>
    <p:sldId id="263" r:id="rId25"/>
    <p:sldId id="275" r:id="rId26"/>
    <p:sldId id="276" r:id="rId27"/>
    <p:sldId id="277" r:id="rId28"/>
    <p:sldId id="286" r:id="rId29"/>
    <p:sldId id="287" r:id="rId30"/>
    <p:sldId id="288" r:id="rId31"/>
    <p:sldId id="278" r:id="rId32"/>
    <p:sldId id="289" r:id="rId33"/>
    <p:sldId id="290" r:id="rId34"/>
    <p:sldId id="291" r:id="rId35"/>
    <p:sldId id="292" r:id="rId36"/>
    <p:sldId id="293" r:id="rId37"/>
    <p:sldId id="294" r:id="rId38"/>
    <p:sldId id="295" r:id="rId39"/>
    <p:sldId id="296" r:id="rId40"/>
    <p:sldId id="298" r:id="rId41"/>
    <p:sldId id="308" r:id="rId42"/>
    <p:sldId id="299" r:id="rId43"/>
    <p:sldId id="300" r:id="rId44"/>
    <p:sldId id="301" r:id="rId45"/>
    <p:sldId id="279" r:id="rId46"/>
    <p:sldId id="280" r:id="rId47"/>
    <p:sldId id="281" r:id="rId48"/>
    <p:sldId id="282" r:id="rId49"/>
    <p:sldId id="283" r:id="rId50"/>
    <p:sldId id="284" r:id="rId51"/>
    <p:sldId id="28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 xmlns:p15="http://schemas.microsoft.com/office/powerpoint/2012/main" userId="f6acd965102111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380" autoAdjust="0"/>
  </p:normalViewPr>
  <p:slideViewPr>
    <p:cSldViewPr snapToGrid="0">
      <p:cViewPr>
        <p:scale>
          <a:sx n="80" d="100"/>
          <a:sy n="80" d="100"/>
        </p:scale>
        <p:origin x="192" y="10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CEDE42-2D13-488E-AA41-7FAAF984F098}" type="doc">
      <dgm:prSet loTypeId="urn:microsoft.com/office/officeart/2005/8/layout/orgChart1" loCatId="hierarchy" qsTypeId="urn:microsoft.com/office/officeart/2005/8/quickstyle/3d2" qsCatId="3D" csTypeId="urn:microsoft.com/office/officeart/2005/8/colors/accent3_3" csCatId="accent3" phldr="1"/>
      <dgm:spPr/>
      <dgm:t>
        <a:bodyPr/>
        <a:lstStyle/>
        <a:p>
          <a:endParaRPr lang="en-US"/>
        </a:p>
      </dgm:t>
    </dgm:pt>
    <dgm:pt modelId="{F160BBAA-EB03-4C04-981C-C126BBCEC12F}">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Types of functions</a:t>
          </a:r>
          <a:endParaRPr lang="en-US" dirty="0"/>
        </a:p>
      </dgm:t>
    </dgm:pt>
    <dgm:pt modelId="{82ED2C2A-4D16-4CCF-889B-A8B0DB9BAF14}" type="parTrans" cxnId="{C7D79C4D-8389-4AA7-84A6-5FDD35A5CC08}">
      <dgm:prSet/>
      <dgm:spPr/>
      <dgm:t>
        <a:bodyPr/>
        <a:lstStyle/>
        <a:p>
          <a:endParaRPr lang="en-US"/>
        </a:p>
      </dgm:t>
    </dgm:pt>
    <dgm:pt modelId="{B97EBC58-41F5-4046-8359-35F1A29A2782}" type="sibTrans" cxnId="{C7D79C4D-8389-4AA7-84A6-5FDD35A5CC08}">
      <dgm:prSet/>
      <dgm:spPr/>
      <dgm:t>
        <a:bodyPr/>
        <a:lstStyle/>
        <a:p>
          <a:endParaRPr lang="en-US"/>
        </a:p>
      </dgm:t>
    </dgm:pt>
    <dgm:pt modelId="{8B087455-FB61-4306-8C11-1172733F126C}">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User defined </a:t>
          </a:r>
          <a:endParaRPr lang="en-US" dirty="0"/>
        </a:p>
      </dgm:t>
    </dgm:pt>
    <dgm:pt modelId="{AE90651C-D263-4652-B779-418D4BB66B88}" type="parTrans" cxnId="{3BC999A1-FF07-47DB-A396-170C70475E97}">
      <dgm:prSet/>
      <dgm:spPr/>
      <dgm:t>
        <a:bodyPr/>
        <a:lstStyle/>
        <a:p>
          <a:endParaRPr lang="en-US"/>
        </a:p>
      </dgm:t>
    </dgm:pt>
    <dgm:pt modelId="{6C65C1B5-25C7-4B67-8AAC-5C59D677E5E8}" type="sibTrans" cxnId="{3BC999A1-FF07-47DB-A396-170C70475E97}">
      <dgm:prSet/>
      <dgm:spPr/>
      <dgm:t>
        <a:bodyPr/>
        <a:lstStyle/>
        <a:p>
          <a:endParaRPr lang="en-US"/>
        </a:p>
      </dgm:t>
    </dgm:pt>
    <dgm:pt modelId="{37FF4DE4-DAA9-44AD-B802-7A876EF77BC1}">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Library</a:t>
          </a:r>
        </a:p>
      </dgm:t>
    </dgm:pt>
    <dgm:pt modelId="{E13B70D3-6E03-4EFA-B855-AFD9EB7A9974}" type="parTrans" cxnId="{78F408CC-A868-4270-96CE-2C602382FB19}">
      <dgm:prSet/>
      <dgm:spPr/>
      <dgm:t>
        <a:bodyPr/>
        <a:lstStyle/>
        <a:p>
          <a:endParaRPr lang="en-US"/>
        </a:p>
      </dgm:t>
    </dgm:pt>
    <dgm:pt modelId="{2FF5FC80-C02F-40A0-A434-8252AD2DF8E7}" type="sibTrans" cxnId="{78F408CC-A868-4270-96CE-2C602382FB19}">
      <dgm:prSet/>
      <dgm:spPr/>
      <dgm:t>
        <a:bodyPr/>
        <a:lstStyle/>
        <a:p>
          <a:endParaRPr lang="en-US"/>
        </a:p>
      </dgm:t>
    </dgm:pt>
    <dgm:pt modelId="{FA688852-524F-4A21-9F30-1110AA218021}" type="pres">
      <dgm:prSet presAssocID="{2DCEDE42-2D13-488E-AA41-7FAAF984F098}" presName="hierChild1" presStyleCnt="0">
        <dgm:presLayoutVars>
          <dgm:orgChart val="1"/>
          <dgm:chPref val="1"/>
          <dgm:dir/>
          <dgm:animOne val="branch"/>
          <dgm:animLvl val="lvl"/>
          <dgm:resizeHandles/>
        </dgm:presLayoutVars>
      </dgm:prSet>
      <dgm:spPr/>
      <dgm:t>
        <a:bodyPr/>
        <a:lstStyle/>
        <a:p>
          <a:endParaRPr lang="en-US"/>
        </a:p>
      </dgm:t>
    </dgm:pt>
    <dgm:pt modelId="{48F401CD-9BA7-47AB-B9C2-E85C53ED0A6D}" type="pres">
      <dgm:prSet presAssocID="{F160BBAA-EB03-4C04-981C-C126BBCEC12F}" presName="hierRoot1" presStyleCnt="0">
        <dgm:presLayoutVars>
          <dgm:hierBranch val="init"/>
        </dgm:presLayoutVars>
      </dgm:prSet>
      <dgm:spPr/>
    </dgm:pt>
    <dgm:pt modelId="{B69531F5-1B15-412F-8AEB-668AB288A189}" type="pres">
      <dgm:prSet presAssocID="{F160BBAA-EB03-4C04-981C-C126BBCEC12F}" presName="rootComposite1" presStyleCnt="0"/>
      <dgm:spPr/>
    </dgm:pt>
    <dgm:pt modelId="{9CD9BED5-DEDC-4E36-B417-CB7083A53DF5}" type="pres">
      <dgm:prSet presAssocID="{F160BBAA-EB03-4C04-981C-C126BBCEC12F}" presName="rootText1" presStyleLbl="node0" presStyleIdx="0" presStyleCnt="1" custScaleX="120745" custLinFactNeighborY="-20755">
        <dgm:presLayoutVars>
          <dgm:chPref val="3"/>
        </dgm:presLayoutVars>
      </dgm:prSet>
      <dgm:spPr>
        <a:prstGeom prst="roundRect">
          <a:avLst/>
        </a:prstGeom>
      </dgm:spPr>
      <dgm:t>
        <a:bodyPr/>
        <a:lstStyle/>
        <a:p>
          <a:endParaRPr lang="en-US"/>
        </a:p>
      </dgm:t>
    </dgm:pt>
    <dgm:pt modelId="{8F224287-D164-4962-B3D3-A392C6A609FD}" type="pres">
      <dgm:prSet presAssocID="{F160BBAA-EB03-4C04-981C-C126BBCEC12F}" presName="rootConnector1" presStyleLbl="node1" presStyleIdx="0" presStyleCnt="0"/>
      <dgm:spPr/>
      <dgm:t>
        <a:bodyPr/>
        <a:lstStyle/>
        <a:p>
          <a:endParaRPr lang="en-US"/>
        </a:p>
      </dgm:t>
    </dgm:pt>
    <dgm:pt modelId="{E2F68012-298B-4F25-8D57-B72D55B36458}" type="pres">
      <dgm:prSet presAssocID="{F160BBAA-EB03-4C04-981C-C126BBCEC12F}" presName="hierChild2" presStyleCnt="0"/>
      <dgm:spPr/>
    </dgm:pt>
    <dgm:pt modelId="{21ED042F-7A14-4BAC-9C1A-566D4029D5F0}" type="pres">
      <dgm:prSet presAssocID="{AE90651C-D263-4652-B779-418D4BB66B88}" presName="Name37" presStyleLbl="parChTrans1D2" presStyleIdx="0" presStyleCnt="2"/>
      <dgm:spPr/>
      <dgm:t>
        <a:bodyPr/>
        <a:lstStyle/>
        <a:p>
          <a:endParaRPr lang="en-US"/>
        </a:p>
      </dgm:t>
    </dgm:pt>
    <dgm:pt modelId="{2F4B076E-27D3-4F43-8C82-C6A455BD9D65}" type="pres">
      <dgm:prSet presAssocID="{8B087455-FB61-4306-8C11-1172733F126C}" presName="hierRoot2" presStyleCnt="0">
        <dgm:presLayoutVars>
          <dgm:hierBranch val="init"/>
        </dgm:presLayoutVars>
      </dgm:prSet>
      <dgm:spPr/>
    </dgm:pt>
    <dgm:pt modelId="{431B62CC-8C4D-4661-BF73-23A9D478ABB5}" type="pres">
      <dgm:prSet presAssocID="{8B087455-FB61-4306-8C11-1172733F126C}" presName="rootComposite" presStyleCnt="0"/>
      <dgm:spPr/>
    </dgm:pt>
    <dgm:pt modelId="{4FA6CEAB-1DBD-4052-8623-7132A50C9A1E}" type="pres">
      <dgm:prSet presAssocID="{8B087455-FB61-4306-8C11-1172733F126C}" presName="rootText" presStyleLbl="node2" presStyleIdx="0" presStyleCnt="2">
        <dgm:presLayoutVars>
          <dgm:chPref val="3"/>
        </dgm:presLayoutVars>
      </dgm:prSet>
      <dgm:spPr>
        <a:prstGeom prst="flowChartAlternateProcess">
          <a:avLst/>
        </a:prstGeom>
      </dgm:spPr>
      <dgm:t>
        <a:bodyPr/>
        <a:lstStyle/>
        <a:p>
          <a:endParaRPr lang="en-US"/>
        </a:p>
      </dgm:t>
    </dgm:pt>
    <dgm:pt modelId="{8114DA7D-5D27-4A9A-BD79-75CD9836B02F}" type="pres">
      <dgm:prSet presAssocID="{8B087455-FB61-4306-8C11-1172733F126C}" presName="rootConnector" presStyleLbl="node2" presStyleIdx="0" presStyleCnt="2"/>
      <dgm:spPr/>
      <dgm:t>
        <a:bodyPr/>
        <a:lstStyle/>
        <a:p>
          <a:endParaRPr lang="en-US"/>
        </a:p>
      </dgm:t>
    </dgm:pt>
    <dgm:pt modelId="{5B8D8417-9EFA-4E3F-81C5-1E3CA43C6522}" type="pres">
      <dgm:prSet presAssocID="{8B087455-FB61-4306-8C11-1172733F126C}" presName="hierChild4" presStyleCnt="0"/>
      <dgm:spPr/>
    </dgm:pt>
    <dgm:pt modelId="{0742138F-F271-47DC-B8BB-AAB4EC478CB3}" type="pres">
      <dgm:prSet presAssocID="{8B087455-FB61-4306-8C11-1172733F126C}" presName="hierChild5" presStyleCnt="0"/>
      <dgm:spPr/>
    </dgm:pt>
    <dgm:pt modelId="{841C2DE4-CC57-4E87-9F84-4D9A1AB06E6E}" type="pres">
      <dgm:prSet presAssocID="{E13B70D3-6E03-4EFA-B855-AFD9EB7A9974}" presName="Name37" presStyleLbl="parChTrans1D2" presStyleIdx="1" presStyleCnt="2"/>
      <dgm:spPr/>
      <dgm:t>
        <a:bodyPr/>
        <a:lstStyle/>
        <a:p>
          <a:endParaRPr lang="en-US"/>
        </a:p>
      </dgm:t>
    </dgm:pt>
    <dgm:pt modelId="{8099CA46-3E31-495B-9885-340A8BCFCACD}" type="pres">
      <dgm:prSet presAssocID="{37FF4DE4-DAA9-44AD-B802-7A876EF77BC1}" presName="hierRoot2" presStyleCnt="0">
        <dgm:presLayoutVars>
          <dgm:hierBranch val="init"/>
        </dgm:presLayoutVars>
      </dgm:prSet>
      <dgm:spPr/>
    </dgm:pt>
    <dgm:pt modelId="{F52C32FF-FDF1-4E64-B90E-7FA54F62C4AF}" type="pres">
      <dgm:prSet presAssocID="{37FF4DE4-DAA9-44AD-B802-7A876EF77BC1}" presName="rootComposite" presStyleCnt="0"/>
      <dgm:spPr/>
    </dgm:pt>
    <dgm:pt modelId="{B56E16AC-50F5-4541-9D50-BA7A34096563}" type="pres">
      <dgm:prSet presAssocID="{37FF4DE4-DAA9-44AD-B802-7A876EF77BC1}" presName="rootText" presStyleLbl="node2" presStyleIdx="1" presStyleCnt="2">
        <dgm:presLayoutVars>
          <dgm:chPref val="3"/>
        </dgm:presLayoutVars>
      </dgm:prSet>
      <dgm:spPr>
        <a:prstGeom prst="flowChartAlternateProcess">
          <a:avLst/>
        </a:prstGeom>
      </dgm:spPr>
      <dgm:t>
        <a:bodyPr/>
        <a:lstStyle/>
        <a:p>
          <a:endParaRPr lang="en-US"/>
        </a:p>
      </dgm:t>
    </dgm:pt>
    <dgm:pt modelId="{4208A596-20A3-4F07-AC8F-58A40FAC8ABA}" type="pres">
      <dgm:prSet presAssocID="{37FF4DE4-DAA9-44AD-B802-7A876EF77BC1}" presName="rootConnector" presStyleLbl="node2" presStyleIdx="1" presStyleCnt="2"/>
      <dgm:spPr/>
      <dgm:t>
        <a:bodyPr/>
        <a:lstStyle/>
        <a:p>
          <a:endParaRPr lang="en-US"/>
        </a:p>
      </dgm:t>
    </dgm:pt>
    <dgm:pt modelId="{E81E4793-03C1-4B2C-9BB6-B44098EEC6A1}" type="pres">
      <dgm:prSet presAssocID="{37FF4DE4-DAA9-44AD-B802-7A876EF77BC1}" presName="hierChild4" presStyleCnt="0"/>
      <dgm:spPr/>
    </dgm:pt>
    <dgm:pt modelId="{5379D769-B3D2-4C8D-840F-81C38F769A0C}" type="pres">
      <dgm:prSet presAssocID="{37FF4DE4-DAA9-44AD-B802-7A876EF77BC1}" presName="hierChild5" presStyleCnt="0"/>
      <dgm:spPr/>
    </dgm:pt>
    <dgm:pt modelId="{A639619B-F609-4FEB-9ABF-0FFAE887820E}" type="pres">
      <dgm:prSet presAssocID="{F160BBAA-EB03-4C04-981C-C126BBCEC12F}" presName="hierChild3" presStyleCnt="0"/>
      <dgm:spPr/>
    </dgm:pt>
  </dgm:ptLst>
  <dgm:cxnLst>
    <dgm:cxn modelId="{7F0640DA-B5DF-4243-8CC0-853199996439}" type="presOf" srcId="{8B087455-FB61-4306-8C11-1172733F126C}" destId="{8114DA7D-5D27-4A9A-BD79-75CD9836B02F}" srcOrd="1" destOrd="0" presId="urn:microsoft.com/office/officeart/2005/8/layout/orgChart1"/>
    <dgm:cxn modelId="{968E3D3A-964D-4CEA-AFE0-B459E5360F9D}" type="presOf" srcId="{E13B70D3-6E03-4EFA-B855-AFD9EB7A9974}" destId="{841C2DE4-CC57-4E87-9F84-4D9A1AB06E6E}" srcOrd="0" destOrd="0" presId="urn:microsoft.com/office/officeart/2005/8/layout/orgChart1"/>
    <dgm:cxn modelId="{42C1DB89-C5D4-46B2-805C-4276D8618683}" type="presOf" srcId="{37FF4DE4-DAA9-44AD-B802-7A876EF77BC1}" destId="{B56E16AC-50F5-4541-9D50-BA7A34096563}" srcOrd="0" destOrd="0" presId="urn:microsoft.com/office/officeart/2005/8/layout/orgChart1"/>
    <dgm:cxn modelId="{17DA35C0-CCF1-4F75-9030-E6FE3309351B}" type="presOf" srcId="{2DCEDE42-2D13-488E-AA41-7FAAF984F098}" destId="{FA688852-524F-4A21-9F30-1110AA218021}" srcOrd="0" destOrd="0" presId="urn:microsoft.com/office/officeart/2005/8/layout/orgChart1"/>
    <dgm:cxn modelId="{0BD0EA6E-1ABE-458C-A607-3F6E6DA9A408}" type="presOf" srcId="{37FF4DE4-DAA9-44AD-B802-7A876EF77BC1}" destId="{4208A596-20A3-4F07-AC8F-58A40FAC8ABA}" srcOrd="1" destOrd="0" presId="urn:microsoft.com/office/officeart/2005/8/layout/orgChart1"/>
    <dgm:cxn modelId="{29ABF04D-D7F0-48BC-9B37-26594EAD55AF}" type="presOf" srcId="{AE90651C-D263-4652-B779-418D4BB66B88}" destId="{21ED042F-7A14-4BAC-9C1A-566D4029D5F0}" srcOrd="0" destOrd="0" presId="urn:microsoft.com/office/officeart/2005/8/layout/orgChart1"/>
    <dgm:cxn modelId="{3BC999A1-FF07-47DB-A396-170C70475E97}" srcId="{F160BBAA-EB03-4C04-981C-C126BBCEC12F}" destId="{8B087455-FB61-4306-8C11-1172733F126C}" srcOrd="0" destOrd="0" parTransId="{AE90651C-D263-4652-B779-418D4BB66B88}" sibTransId="{6C65C1B5-25C7-4B67-8AAC-5C59D677E5E8}"/>
    <dgm:cxn modelId="{63DE5A21-2B03-4858-AFEA-509CAD8E3769}" type="presOf" srcId="{8B087455-FB61-4306-8C11-1172733F126C}" destId="{4FA6CEAB-1DBD-4052-8623-7132A50C9A1E}" srcOrd="0" destOrd="0" presId="urn:microsoft.com/office/officeart/2005/8/layout/orgChart1"/>
    <dgm:cxn modelId="{78F408CC-A868-4270-96CE-2C602382FB19}" srcId="{F160BBAA-EB03-4C04-981C-C126BBCEC12F}" destId="{37FF4DE4-DAA9-44AD-B802-7A876EF77BC1}" srcOrd="1" destOrd="0" parTransId="{E13B70D3-6E03-4EFA-B855-AFD9EB7A9974}" sibTransId="{2FF5FC80-C02F-40A0-A434-8252AD2DF8E7}"/>
    <dgm:cxn modelId="{C94A5D87-BB8F-4CD4-AA12-20837F5E90EC}" type="presOf" srcId="{F160BBAA-EB03-4C04-981C-C126BBCEC12F}" destId="{8F224287-D164-4962-B3D3-A392C6A609FD}" srcOrd="1" destOrd="0" presId="urn:microsoft.com/office/officeart/2005/8/layout/orgChart1"/>
    <dgm:cxn modelId="{5F971632-804F-4BE4-9A8E-A15FA05B897C}" type="presOf" srcId="{F160BBAA-EB03-4C04-981C-C126BBCEC12F}" destId="{9CD9BED5-DEDC-4E36-B417-CB7083A53DF5}" srcOrd="0" destOrd="0" presId="urn:microsoft.com/office/officeart/2005/8/layout/orgChart1"/>
    <dgm:cxn modelId="{C7D79C4D-8389-4AA7-84A6-5FDD35A5CC08}" srcId="{2DCEDE42-2D13-488E-AA41-7FAAF984F098}" destId="{F160BBAA-EB03-4C04-981C-C126BBCEC12F}" srcOrd="0" destOrd="0" parTransId="{82ED2C2A-4D16-4CCF-889B-A8B0DB9BAF14}" sibTransId="{B97EBC58-41F5-4046-8359-35F1A29A2782}"/>
    <dgm:cxn modelId="{23CA71C8-F183-4320-8AAD-8CC12C13A43D}" type="presParOf" srcId="{FA688852-524F-4A21-9F30-1110AA218021}" destId="{48F401CD-9BA7-47AB-B9C2-E85C53ED0A6D}" srcOrd="0" destOrd="0" presId="urn:microsoft.com/office/officeart/2005/8/layout/orgChart1"/>
    <dgm:cxn modelId="{C8FF95AE-AE54-4A29-85AC-010DBB7536C1}" type="presParOf" srcId="{48F401CD-9BA7-47AB-B9C2-E85C53ED0A6D}" destId="{B69531F5-1B15-412F-8AEB-668AB288A189}" srcOrd="0" destOrd="0" presId="urn:microsoft.com/office/officeart/2005/8/layout/orgChart1"/>
    <dgm:cxn modelId="{E66BFD4A-9B50-4B18-A15A-C6E7F44970EA}" type="presParOf" srcId="{B69531F5-1B15-412F-8AEB-668AB288A189}" destId="{9CD9BED5-DEDC-4E36-B417-CB7083A53DF5}" srcOrd="0" destOrd="0" presId="urn:microsoft.com/office/officeart/2005/8/layout/orgChart1"/>
    <dgm:cxn modelId="{C0E9FCFE-D1BF-4461-B6E3-D79E24181D28}" type="presParOf" srcId="{B69531F5-1B15-412F-8AEB-668AB288A189}" destId="{8F224287-D164-4962-B3D3-A392C6A609FD}" srcOrd="1" destOrd="0" presId="urn:microsoft.com/office/officeart/2005/8/layout/orgChart1"/>
    <dgm:cxn modelId="{5574A604-CE71-4022-95AD-E5CCF8EE68C0}" type="presParOf" srcId="{48F401CD-9BA7-47AB-B9C2-E85C53ED0A6D}" destId="{E2F68012-298B-4F25-8D57-B72D55B36458}" srcOrd="1" destOrd="0" presId="urn:microsoft.com/office/officeart/2005/8/layout/orgChart1"/>
    <dgm:cxn modelId="{B0F26DBC-DFF7-46E6-9464-16F363B4A598}" type="presParOf" srcId="{E2F68012-298B-4F25-8D57-B72D55B36458}" destId="{21ED042F-7A14-4BAC-9C1A-566D4029D5F0}" srcOrd="0" destOrd="0" presId="urn:microsoft.com/office/officeart/2005/8/layout/orgChart1"/>
    <dgm:cxn modelId="{E17BB441-37BE-4B21-992D-9A0CFDF31E60}" type="presParOf" srcId="{E2F68012-298B-4F25-8D57-B72D55B36458}" destId="{2F4B076E-27D3-4F43-8C82-C6A455BD9D65}" srcOrd="1" destOrd="0" presId="urn:microsoft.com/office/officeart/2005/8/layout/orgChart1"/>
    <dgm:cxn modelId="{C1B9903B-7BBE-4740-96FD-76FBC6DCF55B}" type="presParOf" srcId="{2F4B076E-27D3-4F43-8C82-C6A455BD9D65}" destId="{431B62CC-8C4D-4661-BF73-23A9D478ABB5}" srcOrd="0" destOrd="0" presId="urn:microsoft.com/office/officeart/2005/8/layout/orgChart1"/>
    <dgm:cxn modelId="{3276B779-08DD-4AF5-A394-4130A0A5C7C7}" type="presParOf" srcId="{431B62CC-8C4D-4661-BF73-23A9D478ABB5}" destId="{4FA6CEAB-1DBD-4052-8623-7132A50C9A1E}" srcOrd="0" destOrd="0" presId="urn:microsoft.com/office/officeart/2005/8/layout/orgChart1"/>
    <dgm:cxn modelId="{1C80D15C-D949-4A2C-A997-2F96F4752A32}" type="presParOf" srcId="{431B62CC-8C4D-4661-BF73-23A9D478ABB5}" destId="{8114DA7D-5D27-4A9A-BD79-75CD9836B02F}" srcOrd="1" destOrd="0" presId="urn:microsoft.com/office/officeart/2005/8/layout/orgChart1"/>
    <dgm:cxn modelId="{D156DC4A-453B-4169-9C56-2BD9E0553824}" type="presParOf" srcId="{2F4B076E-27D3-4F43-8C82-C6A455BD9D65}" destId="{5B8D8417-9EFA-4E3F-81C5-1E3CA43C6522}" srcOrd="1" destOrd="0" presId="urn:microsoft.com/office/officeart/2005/8/layout/orgChart1"/>
    <dgm:cxn modelId="{39167E25-ECDF-4A11-B656-15386DE69F7D}" type="presParOf" srcId="{2F4B076E-27D3-4F43-8C82-C6A455BD9D65}" destId="{0742138F-F271-47DC-B8BB-AAB4EC478CB3}" srcOrd="2" destOrd="0" presId="urn:microsoft.com/office/officeart/2005/8/layout/orgChart1"/>
    <dgm:cxn modelId="{FB71D614-F6FD-4FFD-BAC0-2F21A11C1537}" type="presParOf" srcId="{E2F68012-298B-4F25-8D57-B72D55B36458}" destId="{841C2DE4-CC57-4E87-9F84-4D9A1AB06E6E}" srcOrd="2" destOrd="0" presId="urn:microsoft.com/office/officeart/2005/8/layout/orgChart1"/>
    <dgm:cxn modelId="{1CB49D36-20A5-4841-AAB0-D479C45F7E6E}" type="presParOf" srcId="{E2F68012-298B-4F25-8D57-B72D55B36458}" destId="{8099CA46-3E31-495B-9885-340A8BCFCACD}" srcOrd="3" destOrd="0" presId="urn:microsoft.com/office/officeart/2005/8/layout/orgChart1"/>
    <dgm:cxn modelId="{18507E47-56B2-41F4-884D-840FAFABB732}" type="presParOf" srcId="{8099CA46-3E31-495B-9885-340A8BCFCACD}" destId="{F52C32FF-FDF1-4E64-B90E-7FA54F62C4AF}" srcOrd="0" destOrd="0" presId="urn:microsoft.com/office/officeart/2005/8/layout/orgChart1"/>
    <dgm:cxn modelId="{A28B985F-2C8B-4275-B29D-8F18588967E3}" type="presParOf" srcId="{F52C32FF-FDF1-4E64-B90E-7FA54F62C4AF}" destId="{B56E16AC-50F5-4541-9D50-BA7A34096563}" srcOrd="0" destOrd="0" presId="urn:microsoft.com/office/officeart/2005/8/layout/orgChart1"/>
    <dgm:cxn modelId="{DCB71478-9609-4951-8E24-6B80A87E6E4A}" type="presParOf" srcId="{F52C32FF-FDF1-4E64-B90E-7FA54F62C4AF}" destId="{4208A596-20A3-4F07-AC8F-58A40FAC8ABA}" srcOrd="1" destOrd="0" presId="urn:microsoft.com/office/officeart/2005/8/layout/orgChart1"/>
    <dgm:cxn modelId="{1ABC18DD-B7A0-4CDA-ADCE-9972FD8F3382}" type="presParOf" srcId="{8099CA46-3E31-495B-9885-340A8BCFCACD}" destId="{E81E4793-03C1-4B2C-9BB6-B44098EEC6A1}" srcOrd="1" destOrd="0" presId="urn:microsoft.com/office/officeart/2005/8/layout/orgChart1"/>
    <dgm:cxn modelId="{D8FBCF1E-0EDB-4E4D-B267-DA368854D0A8}" type="presParOf" srcId="{8099CA46-3E31-495B-9885-340A8BCFCACD}" destId="{5379D769-B3D2-4C8D-840F-81C38F769A0C}" srcOrd="2" destOrd="0" presId="urn:microsoft.com/office/officeart/2005/8/layout/orgChart1"/>
    <dgm:cxn modelId="{7950EB48-C1DF-445D-98B4-27BF93D2283B}" type="presParOf" srcId="{48F401CD-9BA7-47AB-B9C2-E85C53ED0A6D}" destId="{A639619B-F609-4FEB-9ABF-0FFAE887820E}" srcOrd="2" destOrd="0" presId="urn:microsoft.com/office/officeart/2005/8/layout/orgChar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6AEDC4-5AB0-42AD-9C2F-418999EEAB40}"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176BE2FF-92A1-4877-9351-58C9B704C9F6}">
      <dgm:prSet custT="1"/>
      <dgm:spPr>
        <a:solidFill>
          <a:schemeClr val="tx2">
            <a:lumMod val="50000"/>
          </a:schemeClr>
        </a:solidFill>
        <a:ln w="76200">
          <a:solidFill>
            <a:schemeClr val="accent3">
              <a:lumMod val="60000"/>
              <a:lumOff val="40000"/>
            </a:schemeClr>
          </a:solidFill>
        </a:ln>
      </dgm:spPr>
      <dgm:t>
        <a:bodyPr/>
        <a:lstStyle/>
        <a:p>
          <a:pPr rtl="0"/>
          <a:r>
            <a:rPr lang="en-US" sz="2800" b="1" dirty="0" smtClean="0">
              <a:solidFill>
                <a:srgbClr val="FFFF00"/>
              </a:solidFill>
              <a:latin typeface="Bradley Hand ITC" panose="03070402050302030203" pitchFamily="66" charset="0"/>
            </a:rPr>
            <a:t>Types of Arrays</a:t>
          </a:r>
          <a:endParaRPr lang="en-US" sz="2800" dirty="0">
            <a:solidFill>
              <a:srgbClr val="FFFF00"/>
            </a:solidFill>
            <a:latin typeface="Bradley Hand ITC" panose="03070402050302030203" pitchFamily="66" charset="0"/>
          </a:endParaRPr>
        </a:p>
      </dgm:t>
    </dgm:pt>
    <dgm:pt modelId="{182C7B29-7226-482D-8421-0A5D2DD1973C}" type="parTrans" cxnId="{3EC5A058-B35F-40F0-B18F-0902781CF6E0}">
      <dgm:prSet/>
      <dgm:spPr/>
      <dgm:t>
        <a:bodyPr/>
        <a:lstStyle/>
        <a:p>
          <a:endParaRPr lang="en-US"/>
        </a:p>
      </dgm:t>
    </dgm:pt>
    <dgm:pt modelId="{086DB372-68DA-456D-8118-2529B2582937}" type="sibTrans" cxnId="{3EC5A058-B35F-40F0-B18F-0902781CF6E0}">
      <dgm:prSet/>
      <dgm:spPr/>
      <dgm:t>
        <a:bodyPr/>
        <a:lstStyle/>
        <a:p>
          <a:endParaRPr lang="en-US"/>
        </a:p>
      </dgm:t>
    </dgm:pt>
    <dgm:pt modelId="{F39E3B85-C2F6-4A79-ABED-ED16EF03F880}">
      <dgm:prSet/>
      <dgm:spPr>
        <a:solidFill>
          <a:schemeClr val="tx2">
            <a:lumMod val="50000"/>
          </a:schemeClr>
        </a:solidFill>
        <a:ln>
          <a:solidFill>
            <a:schemeClr val="accent3">
              <a:lumMod val="60000"/>
              <a:lumOff val="40000"/>
            </a:schemeClr>
          </a:solidFill>
        </a:ln>
      </dgm:spPr>
      <dgm:t>
        <a:bodyPr/>
        <a:lstStyle/>
        <a:p>
          <a:r>
            <a:rPr lang="en-US" dirty="0" smtClean="0">
              <a:solidFill>
                <a:srgbClr val="FFFF00"/>
              </a:solidFill>
              <a:latin typeface="Kristen ITC" panose="03050502040202030202" pitchFamily="66" charset="0"/>
            </a:rPr>
            <a:t>1 Dimensional Array</a:t>
          </a:r>
        </a:p>
        <a:p>
          <a:r>
            <a:rPr lang="en-US" dirty="0" smtClean="0">
              <a:solidFill>
                <a:srgbClr val="FFFF00"/>
              </a:solidFill>
              <a:latin typeface="Kristen ITC" panose="03050502040202030202" pitchFamily="66" charset="0"/>
            </a:rPr>
            <a:t>(1D Array)</a:t>
          </a:r>
          <a:endParaRPr lang="en-US" dirty="0">
            <a:solidFill>
              <a:srgbClr val="FFFF00"/>
            </a:solidFill>
            <a:latin typeface="Kristen ITC" panose="03050502040202030202" pitchFamily="66" charset="0"/>
          </a:endParaRPr>
        </a:p>
      </dgm:t>
    </dgm:pt>
    <dgm:pt modelId="{56B127CE-69E4-48E2-83E9-8D83AC82C385}" type="parTrans" cxnId="{CA510F55-19A4-4E99-A20D-994C153AFB2D}">
      <dgm:prSet/>
      <dgm:spPr>
        <a:ln>
          <a:solidFill>
            <a:schemeClr val="tx1"/>
          </a:solidFill>
        </a:ln>
      </dgm:spPr>
      <dgm:t>
        <a:bodyPr/>
        <a:lstStyle/>
        <a:p>
          <a:endParaRPr lang="en-US"/>
        </a:p>
      </dgm:t>
    </dgm:pt>
    <dgm:pt modelId="{70DDB594-C204-44D1-B23D-F1EDFEA4044B}" type="sibTrans" cxnId="{CA510F55-19A4-4E99-A20D-994C153AFB2D}">
      <dgm:prSet/>
      <dgm:spPr/>
      <dgm:t>
        <a:bodyPr/>
        <a:lstStyle/>
        <a:p>
          <a:endParaRPr lang="en-US"/>
        </a:p>
      </dgm:t>
    </dgm:pt>
    <dgm:pt modelId="{117D611D-A276-4626-8F06-4219B2272652}">
      <dgm:prSet/>
      <dgm:spPr>
        <a:solidFill>
          <a:schemeClr val="tx2">
            <a:lumMod val="50000"/>
          </a:schemeClr>
        </a:solidFill>
        <a:ln>
          <a:solidFill>
            <a:schemeClr val="tx2">
              <a:lumMod val="75000"/>
            </a:schemeClr>
          </a:solidFill>
        </a:ln>
      </dgm:spPr>
      <dgm:t>
        <a:bodyPr/>
        <a:lstStyle/>
        <a:p>
          <a:r>
            <a:rPr lang="en-US" dirty="0" smtClean="0">
              <a:solidFill>
                <a:srgbClr val="FFFF00"/>
              </a:solidFill>
              <a:latin typeface="Kristen ITC" panose="03050502040202030202" pitchFamily="66" charset="0"/>
            </a:rPr>
            <a:t>Multi - Dimensional Array</a:t>
          </a:r>
        </a:p>
      </dgm:t>
    </dgm:pt>
    <dgm:pt modelId="{8A7A0735-3A5B-4360-B89E-C493A4CFAD0A}" type="sibTrans" cxnId="{537B29DA-B914-4306-89A9-BC3622C4DF48}">
      <dgm:prSet/>
      <dgm:spPr/>
      <dgm:t>
        <a:bodyPr/>
        <a:lstStyle/>
        <a:p>
          <a:endParaRPr lang="en-US"/>
        </a:p>
      </dgm:t>
    </dgm:pt>
    <dgm:pt modelId="{53A99BDE-440C-4E06-AABE-AC1C124CAFCB}" type="parTrans" cxnId="{537B29DA-B914-4306-89A9-BC3622C4DF48}">
      <dgm:prSet/>
      <dgm:spPr>
        <a:ln>
          <a:solidFill>
            <a:schemeClr val="tx1"/>
          </a:solidFill>
        </a:ln>
      </dgm:spPr>
      <dgm:t>
        <a:bodyPr/>
        <a:lstStyle/>
        <a:p>
          <a:endParaRPr lang="en-US"/>
        </a:p>
      </dgm:t>
    </dgm:pt>
    <dgm:pt modelId="{89C6EE8D-FAFB-4758-A0E5-63B3B142770A}">
      <dgm:prSet custT="1"/>
      <dgm:spPr>
        <a:solidFill>
          <a:schemeClr val="tx2">
            <a:lumMod val="50000"/>
          </a:schemeClr>
        </a:solidFill>
        <a:ln>
          <a:solidFill>
            <a:schemeClr val="tx2">
              <a:lumMod val="75000"/>
            </a:schemeClr>
          </a:solidFill>
        </a:ln>
      </dgm:spPr>
      <dgm:t>
        <a:bodyPr/>
        <a:lstStyle/>
        <a:p>
          <a:r>
            <a:rPr lang="en-US" sz="3600" dirty="0" smtClean="0">
              <a:solidFill>
                <a:srgbClr val="FFFF00"/>
              </a:solidFill>
              <a:latin typeface="Kristen ITC" panose="03050502040202030202" pitchFamily="66" charset="0"/>
            </a:rPr>
            <a:t>2d array</a:t>
          </a:r>
          <a:endParaRPr lang="en-US" sz="3600" dirty="0">
            <a:solidFill>
              <a:srgbClr val="FFFF00"/>
            </a:solidFill>
            <a:latin typeface="Kristen ITC" panose="03050502040202030202" pitchFamily="66" charset="0"/>
          </a:endParaRPr>
        </a:p>
      </dgm:t>
    </dgm:pt>
    <dgm:pt modelId="{6917FD45-9BBE-49D5-8D0D-7B3FC3CC9E33}" type="parTrans" cxnId="{6D5D5A57-E785-465F-93E9-28656B0793FE}">
      <dgm:prSet/>
      <dgm:spPr>
        <a:ln>
          <a:solidFill>
            <a:schemeClr val="tx1"/>
          </a:solidFill>
        </a:ln>
      </dgm:spPr>
      <dgm:t>
        <a:bodyPr/>
        <a:lstStyle/>
        <a:p>
          <a:endParaRPr lang="en-US"/>
        </a:p>
      </dgm:t>
    </dgm:pt>
    <dgm:pt modelId="{BC3A4487-D9B4-4055-9C2B-883055440EBA}" type="sibTrans" cxnId="{6D5D5A57-E785-465F-93E9-28656B0793FE}">
      <dgm:prSet/>
      <dgm:spPr/>
      <dgm:t>
        <a:bodyPr/>
        <a:lstStyle/>
        <a:p>
          <a:endParaRPr lang="en-US"/>
        </a:p>
      </dgm:t>
    </dgm:pt>
    <dgm:pt modelId="{223EFA46-02A4-4E27-9BCC-33D316AA7315}">
      <dgm:prSet custT="1"/>
      <dgm:spPr>
        <a:solidFill>
          <a:schemeClr val="tx2">
            <a:lumMod val="50000"/>
          </a:schemeClr>
        </a:solidFill>
        <a:ln>
          <a:solidFill>
            <a:schemeClr val="tx2">
              <a:lumMod val="90000"/>
            </a:schemeClr>
          </a:solidFill>
        </a:ln>
      </dgm:spPr>
      <dgm:t>
        <a:bodyPr/>
        <a:lstStyle/>
        <a:p>
          <a:r>
            <a:rPr lang="en-US" sz="3600" b="1" dirty="0" smtClean="0">
              <a:solidFill>
                <a:srgbClr val="FFFF00"/>
              </a:solidFill>
              <a:latin typeface="Kristen ITC" panose="03050502040202030202" pitchFamily="66" charset="0"/>
            </a:rPr>
            <a:t>3d Array</a:t>
          </a:r>
          <a:endParaRPr lang="en-US" sz="3600" b="1" dirty="0">
            <a:solidFill>
              <a:srgbClr val="FFFF00"/>
            </a:solidFill>
            <a:latin typeface="Kristen ITC" panose="03050502040202030202" pitchFamily="66" charset="0"/>
          </a:endParaRPr>
        </a:p>
      </dgm:t>
    </dgm:pt>
    <dgm:pt modelId="{B34CBB5A-1264-44FA-BF9D-9D52740C5ED1}" type="parTrans" cxnId="{D871F5FA-3C31-4ED9-91C4-A9687EA0250A}">
      <dgm:prSet/>
      <dgm:spPr>
        <a:ln>
          <a:solidFill>
            <a:schemeClr val="tx1"/>
          </a:solidFill>
        </a:ln>
      </dgm:spPr>
      <dgm:t>
        <a:bodyPr/>
        <a:lstStyle/>
        <a:p>
          <a:endParaRPr lang="en-US"/>
        </a:p>
      </dgm:t>
    </dgm:pt>
    <dgm:pt modelId="{CCB0BDB5-B7F3-4BD0-AD71-38D5807E624F}" type="sibTrans" cxnId="{D871F5FA-3C31-4ED9-91C4-A9687EA0250A}">
      <dgm:prSet/>
      <dgm:spPr/>
      <dgm:t>
        <a:bodyPr/>
        <a:lstStyle/>
        <a:p>
          <a:endParaRPr lang="en-US"/>
        </a:p>
      </dgm:t>
    </dgm:pt>
    <dgm:pt modelId="{D5CA027D-441E-41DA-88F9-754B3E0FC29B}" type="pres">
      <dgm:prSet presAssocID="{BA6AEDC4-5AB0-42AD-9C2F-418999EEAB40}" presName="hierChild1" presStyleCnt="0">
        <dgm:presLayoutVars>
          <dgm:orgChart val="1"/>
          <dgm:chPref val="1"/>
          <dgm:dir/>
          <dgm:animOne val="branch"/>
          <dgm:animLvl val="lvl"/>
          <dgm:resizeHandles/>
        </dgm:presLayoutVars>
      </dgm:prSet>
      <dgm:spPr/>
      <dgm:t>
        <a:bodyPr/>
        <a:lstStyle/>
        <a:p>
          <a:endParaRPr lang="en-US"/>
        </a:p>
      </dgm:t>
    </dgm:pt>
    <dgm:pt modelId="{AB4F48B0-2780-4987-9CC4-879280F2578E}" type="pres">
      <dgm:prSet presAssocID="{176BE2FF-92A1-4877-9351-58C9B704C9F6}" presName="hierRoot1" presStyleCnt="0">
        <dgm:presLayoutVars>
          <dgm:hierBranch val="init"/>
        </dgm:presLayoutVars>
      </dgm:prSet>
      <dgm:spPr/>
    </dgm:pt>
    <dgm:pt modelId="{13D256CD-02BE-49E9-8DA6-3CE7AC6078D0}" type="pres">
      <dgm:prSet presAssocID="{176BE2FF-92A1-4877-9351-58C9B704C9F6}" presName="rootComposite1" presStyleCnt="0"/>
      <dgm:spPr/>
    </dgm:pt>
    <dgm:pt modelId="{FCCCCAB2-C1E7-4433-BD9B-8A0985544E5B}" type="pres">
      <dgm:prSet presAssocID="{176BE2FF-92A1-4877-9351-58C9B704C9F6}" presName="rootText1" presStyleLbl="node0" presStyleIdx="0" presStyleCnt="1" custScaleX="100653" custScaleY="102269" custLinFactNeighborX="-391" custLinFactNeighborY="-49314">
        <dgm:presLayoutVars>
          <dgm:chPref val="3"/>
        </dgm:presLayoutVars>
      </dgm:prSet>
      <dgm:spPr>
        <a:prstGeom prst="ellipse">
          <a:avLst/>
        </a:prstGeom>
      </dgm:spPr>
      <dgm:t>
        <a:bodyPr/>
        <a:lstStyle/>
        <a:p>
          <a:endParaRPr lang="en-US"/>
        </a:p>
      </dgm:t>
    </dgm:pt>
    <dgm:pt modelId="{582C7E88-9C43-4BA1-A2FB-E3DFB6C07940}" type="pres">
      <dgm:prSet presAssocID="{176BE2FF-92A1-4877-9351-58C9B704C9F6}" presName="rootConnector1" presStyleLbl="node1" presStyleIdx="0" presStyleCnt="0"/>
      <dgm:spPr/>
      <dgm:t>
        <a:bodyPr/>
        <a:lstStyle/>
        <a:p>
          <a:endParaRPr lang="en-US"/>
        </a:p>
      </dgm:t>
    </dgm:pt>
    <dgm:pt modelId="{CBE6A5C5-A2A6-4AD6-9E98-60BB98BD9D54}" type="pres">
      <dgm:prSet presAssocID="{176BE2FF-92A1-4877-9351-58C9B704C9F6}" presName="hierChild2" presStyleCnt="0"/>
      <dgm:spPr/>
    </dgm:pt>
    <dgm:pt modelId="{4F31AC20-6DC9-4D59-AFE3-B2C5C68626E1}" type="pres">
      <dgm:prSet presAssocID="{56B127CE-69E4-48E2-83E9-8D83AC82C385}" presName="Name37" presStyleLbl="parChTrans1D2" presStyleIdx="0" presStyleCnt="2"/>
      <dgm:spPr/>
      <dgm:t>
        <a:bodyPr/>
        <a:lstStyle/>
        <a:p>
          <a:endParaRPr lang="en-US"/>
        </a:p>
      </dgm:t>
    </dgm:pt>
    <dgm:pt modelId="{9F2819B4-C923-4BCC-9BC2-298C9EC09ACE}" type="pres">
      <dgm:prSet presAssocID="{F39E3B85-C2F6-4A79-ABED-ED16EF03F880}" presName="hierRoot2" presStyleCnt="0">
        <dgm:presLayoutVars>
          <dgm:hierBranch val="init"/>
        </dgm:presLayoutVars>
      </dgm:prSet>
      <dgm:spPr/>
    </dgm:pt>
    <dgm:pt modelId="{1FB6CCC2-B38B-4887-BDE1-DF016134D59F}" type="pres">
      <dgm:prSet presAssocID="{F39E3B85-C2F6-4A79-ABED-ED16EF03F880}" presName="rootComposite" presStyleCnt="0"/>
      <dgm:spPr/>
    </dgm:pt>
    <dgm:pt modelId="{4F0C43B3-4214-4AA6-8A3F-BE5A6AC99095}" type="pres">
      <dgm:prSet presAssocID="{F39E3B85-C2F6-4A79-ABED-ED16EF03F880}" presName="rootText" presStyleLbl="node2" presStyleIdx="0" presStyleCnt="2" custScaleX="110000">
        <dgm:presLayoutVars>
          <dgm:chPref val="3"/>
        </dgm:presLayoutVars>
      </dgm:prSet>
      <dgm:spPr>
        <a:prstGeom prst="roundRect">
          <a:avLst/>
        </a:prstGeom>
      </dgm:spPr>
      <dgm:t>
        <a:bodyPr/>
        <a:lstStyle/>
        <a:p>
          <a:endParaRPr lang="en-US"/>
        </a:p>
      </dgm:t>
    </dgm:pt>
    <dgm:pt modelId="{32CAE5DB-8CC8-4D5C-882C-F92EB83848BC}" type="pres">
      <dgm:prSet presAssocID="{F39E3B85-C2F6-4A79-ABED-ED16EF03F880}" presName="rootConnector" presStyleLbl="node2" presStyleIdx="0" presStyleCnt="2"/>
      <dgm:spPr/>
      <dgm:t>
        <a:bodyPr/>
        <a:lstStyle/>
        <a:p>
          <a:endParaRPr lang="en-US"/>
        </a:p>
      </dgm:t>
    </dgm:pt>
    <dgm:pt modelId="{46929E5C-E39F-4931-B514-F638B0D479DD}" type="pres">
      <dgm:prSet presAssocID="{F39E3B85-C2F6-4A79-ABED-ED16EF03F880}" presName="hierChild4" presStyleCnt="0"/>
      <dgm:spPr/>
    </dgm:pt>
    <dgm:pt modelId="{20774043-29F0-4FDC-A2A6-DCF6B5111DBF}" type="pres">
      <dgm:prSet presAssocID="{F39E3B85-C2F6-4A79-ABED-ED16EF03F880}" presName="hierChild5" presStyleCnt="0"/>
      <dgm:spPr/>
    </dgm:pt>
    <dgm:pt modelId="{7B7A787F-5D03-4ACA-906F-73A72AD1139A}" type="pres">
      <dgm:prSet presAssocID="{53A99BDE-440C-4E06-AABE-AC1C124CAFCB}" presName="Name37" presStyleLbl="parChTrans1D2" presStyleIdx="1" presStyleCnt="2"/>
      <dgm:spPr/>
      <dgm:t>
        <a:bodyPr/>
        <a:lstStyle/>
        <a:p>
          <a:endParaRPr lang="en-US"/>
        </a:p>
      </dgm:t>
    </dgm:pt>
    <dgm:pt modelId="{E844E262-E956-4F69-842D-8E1F36793072}" type="pres">
      <dgm:prSet presAssocID="{117D611D-A276-4626-8F06-4219B2272652}" presName="hierRoot2" presStyleCnt="0">
        <dgm:presLayoutVars>
          <dgm:hierBranch val="init"/>
        </dgm:presLayoutVars>
      </dgm:prSet>
      <dgm:spPr/>
    </dgm:pt>
    <dgm:pt modelId="{40184A6F-E658-403D-BD34-305A3BB3DFE1}" type="pres">
      <dgm:prSet presAssocID="{117D611D-A276-4626-8F06-4219B2272652}" presName="rootComposite" presStyleCnt="0"/>
      <dgm:spPr/>
    </dgm:pt>
    <dgm:pt modelId="{58DC4E08-23E2-4BA3-A1B3-5CBA89117315}" type="pres">
      <dgm:prSet presAssocID="{117D611D-A276-4626-8F06-4219B2272652}" presName="rootText" presStyleLbl="node2" presStyleIdx="1" presStyleCnt="2" custScaleX="110000">
        <dgm:presLayoutVars>
          <dgm:chPref val="3"/>
        </dgm:presLayoutVars>
      </dgm:prSet>
      <dgm:spPr>
        <a:prstGeom prst="roundRect">
          <a:avLst/>
        </a:prstGeom>
      </dgm:spPr>
      <dgm:t>
        <a:bodyPr/>
        <a:lstStyle/>
        <a:p>
          <a:endParaRPr lang="en-US"/>
        </a:p>
      </dgm:t>
    </dgm:pt>
    <dgm:pt modelId="{52B2A4E4-33DE-498C-A979-289F90049630}" type="pres">
      <dgm:prSet presAssocID="{117D611D-A276-4626-8F06-4219B2272652}" presName="rootConnector" presStyleLbl="node2" presStyleIdx="1" presStyleCnt="2"/>
      <dgm:spPr/>
      <dgm:t>
        <a:bodyPr/>
        <a:lstStyle/>
        <a:p>
          <a:endParaRPr lang="en-US"/>
        </a:p>
      </dgm:t>
    </dgm:pt>
    <dgm:pt modelId="{52ACA890-129E-4FB8-BC00-FDB6BEA95C5F}" type="pres">
      <dgm:prSet presAssocID="{117D611D-A276-4626-8F06-4219B2272652}" presName="hierChild4" presStyleCnt="0"/>
      <dgm:spPr/>
    </dgm:pt>
    <dgm:pt modelId="{FB138EAA-890D-4723-8581-810B7C41742D}" type="pres">
      <dgm:prSet presAssocID="{6917FD45-9BBE-49D5-8D0D-7B3FC3CC9E33}" presName="Name37" presStyleLbl="parChTrans1D3" presStyleIdx="0" presStyleCnt="2"/>
      <dgm:spPr/>
      <dgm:t>
        <a:bodyPr/>
        <a:lstStyle/>
        <a:p>
          <a:endParaRPr lang="en-US"/>
        </a:p>
      </dgm:t>
    </dgm:pt>
    <dgm:pt modelId="{FC39DFC8-6F5D-4EBA-8D92-1A64FC7CD8B3}" type="pres">
      <dgm:prSet presAssocID="{89C6EE8D-FAFB-4758-A0E5-63B3B142770A}" presName="hierRoot2" presStyleCnt="0">
        <dgm:presLayoutVars>
          <dgm:hierBranch val="init"/>
        </dgm:presLayoutVars>
      </dgm:prSet>
      <dgm:spPr/>
    </dgm:pt>
    <dgm:pt modelId="{3D4E5FE5-6573-4A8F-B76C-276A1DCBFC37}" type="pres">
      <dgm:prSet presAssocID="{89C6EE8D-FAFB-4758-A0E5-63B3B142770A}" presName="rootComposite" presStyleCnt="0"/>
      <dgm:spPr/>
    </dgm:pt>
    <dgm:pt modelId="{02F07D49-67CA-4B21-8E89-D7B483FA701D}" type="pres">
      <dgm:prSet presAssocID="{89C6EE8D-FAFB-4758-A0E5-63B3B142770A}" presName="rootText" presStyleLbl="node3" presStyleIdx="0" presStyleCnt="2" custScaleX="99210" custScaleY="56448" custLinFactNeighborX="11186">
        <dgm:presLayoutVars>
          <dgm:chPref val="3"/>
        </dgm:presLayoutVars>
      </dgm:prSet>
      <dgm:spPr>
        <a:prstGeom prst="roundRect">
          <a:avLst/>
        </a:prstGeom>
      </dgm:spPr>
      <dgm:t>
        <a:bodyPr/>
        <a:lstStyle/>
        <a:p>
          <a:endParaRPr lang="en-US"/>
        </a:p>
      </dgm:t>
    </dgm:pt>
    <dgm:pt modelId="{5112DCD9-BBDE-42C5-9597-37B2E0FF4543}" type="pres">
      <dgm:prSet presAssocID="{89C6EE8D-FAFB-4758-A0E5-63B3B142770A}" presName="rootConnector" presStyleLbl="node3" presStyleIdx="0" presStyleCnt="2"/>
      <dgm:spPr/>
      <dgm:t>
        <a:bodyPr/>
        <a:lstStyle/>
        <a:p>
          <a:endParaRPr lang="en-US"/>
        </a:p>
      </dgm:t>
    </dgm:pt>
    <dgm:pt modelId="{DB9B0C4C-79FA-4BF2-8D48-62F4E4371D40}" type="pres">
      <dgm:prSet presAssocID="{89C6EE8D-FAFB-4758-A0E5-63B3B142770A}" presName="hierChild4" presStyleCnt="0"/>
      <dgm:spPr/>
    </dgm:pt>
    <dgm:pt modelId="{0B260822-FAE2-4239-923E-B20E3DB1B53A}" type="pres">
      <dgm:prSet presAssocID="{89C6EE8D-FAFB-4758-A0E5-63B3B142770A}" presName="hierChild5" presStyleCnt="0"/>
      <dgm:spPr/>
    </dgm:pt>
    <dgm:pt modelId="{EBA9B8D9-B9DA-42A3-BFB6-A9A5E75D062D}" type="pres">
      <dgm:prSet presAssocID="{B34CBB5A-1264-44FA-BF9D-9D52740C5ED1}" presName="Name37" presStyleLbl="parChTrans1D3" presStyleIdx="1" presStyleCnt="2"/>
      <dgm:spPr/>
      <dgm:t>
        <a:bodyPr/>
        <a:lstStyle/>
        <a:p>
          <a:endParaRPr lang="en-US"/>
        </a:p>
      </dgm:t>
    </dgm:pt>
    <dgm:pt modelId="{71CF0BB4-58EF-4BA5-9BA4-ABDCBF74FB8E}" type="pres">
      <dgm:prSet presAssocID="{223EFA46-02A4-4E27-9BCC-33D316AA7315}" presName="hierRoot2" presStyleCnt="0">
        <dgm:presLayoutVars>
          <dgm:hierBranch val="init"/>
        </dgm:presLayoutVars>
      </dgm:prSet>
      <dgm:spPr/>
    </dgm:pt>
    <dgm:pt modelId="{1336E4D3-CE11-4EAF-9EB2-E8514A2F7B3C}" type="pres">
      <dgm:prSet presAssocID="{223EFA46-02A4-4E27-9BCC-33D316AA7315}" presName="rootComposite" presStyleCnt="0"/>
      <dgm:spPr/>
    </dgm:pt>
    <dgm:pt modelId="{B6D04C0B-6769-42D8-A02A-A414F572361A}" type="pres">
      <dgm:prSet presAssocID="{223EFA46-02A4-4E27-9BCC-33D316AA7315}" presName="rootText" presStyleLbl="node3" presStyleIdx="1" presStyleCnt="2" custScaleX="100001" custScaleY="51317" custLinFactNeighborX="11776" custLinFactNeighborY="-16247">
        <dgm:presLayoutVars>
          <dgm:chPref val="3"/>
        </dgm:presLayoutVars>
      </dgm:prSet>
      <dgm:spPr>
        <a:prstGeom prst="roundRect">
          <a:avLst/>
        </a:prstGeom>
      </dgm:spPr>
      <dgm:t>
        <a:bodyPr/>
        <a:lstStyle/>
        <a:p>
          <a:endParaRPr lang="en-US"/>
        </a:p>
      </dgm:t>
    </dgm:pt>
    <dgm:pt modelId="{A44FC02A-9D0F-48BF-9472-6F2C8BDC751D}" type="pres">
      <dgm:prSet presAssocID="{223EFA46-02A4-4E27-9BCC-33D316AA7315}" presName="rootConnector" presStyleLbl="node3" presStyleIdx="1" presStyleCnt="2"/>
      <dgm:spPr/>
      <dgm:t>
        <a:bodyPr/>
        <a:lstStyle/>
        <a:p>
          <a:endParaRPr lang="en-US"/>
        </a:p>
      </dgm:t>
    </dgm:pt>
    <dgm:pt modelId="{B16FA5BD-A331-4F95-B12C-8496FD2CF918}" type="pres">
      <dgm:prSet presAssocID="{223EFA46-02A4-4E27-9BCC-33D316AA7315}" presName="hierChild4" presStyleCnt="0"/>
      <dgm:spPr/>
    </dgm:pt>
    <dgm:pt modelId="{290709DA-BD97-4884-B218-E671B97C1107}" type="pres">
      <dgm:prSet presAssocID="{223EFA46-02A4-4E27-9BCC-33D316AA7315}" presName="hierChild5" presStyleCnt="0"/>
      <dgm:spPr/>
    </dgm:pt>
    <dgm:pt modelId="{D83EDF7E-CD2A-4AE4-B5CF-A86A80CCB65C}" type="pres">
      <dgm:prSet presAssocID="{117D611D-A276-4626-8F06-4219B2272652}" presName="hierChild5" presStyleCnt="0"/>
      <dgm:spPr/>
    </dgm:pt>
    <dgm:pt modelId="{AB205D8D-62EA-4307-9097-D2F965BEC631}" type="pres">
      <dgm:prSet presAssocID="{176BE2FF-92A1-4877-9351-58C9B704C9F6}" presName="hierChild3" presStyleCnt="0"/>
      <dgm:spPr/>
    </dgm:pt>
  </dgm:ptLst>
  <dgm:cxnLst>
    <dgm:cxn modelId="{FD3D5735-2D7D-4124-9C77-DF14B9EFC8BD}" type="presOf" srcId="{BA6AEDC4-5AB0-42AD-9C2F-418999EEAB40}" destId="{D5CA027D-441E-41DA-88F9-754B3E0FC29B}" srcOrd="0" destOrd="0" presId="urn:microsoft.com/office/officeart/2005/8/layout/orgChart1"/>
    <dgm:cxn modelId="{3EC5A058-B35F-40F0-B18F-0902781CF6E0}" srcId="{BA6AEDC4-5AB0-42AD-9C2F-418999EEAB40}" destId="{176BE2FF-92A1-4877-9351-58C9B704C9F6}" srcOrd="0" destOrd="0" parTransId="{182C7B29-7226-482D-8421-0A5D2DD1973C}" sibTransId="{086DB372-68DA-456D-8118-2529B2582937}"/>
    <dgm:cxn modelId="{6D5D5A57-E785-465F-93E9-28656B0793FE}" srcId="{117D611D-A276-4626-8F06-4219B2272652}" destId="{89C6EE8D-FAFB-4758-A0E5-63B3B142770A}" srcOrd="0" destOrd="0" parTransId="{6917FD45-9BBE-49D5-8D0D-7B3FC3CC9E33}" sibTransId="{BC3A4487-D9B4-4055-9C2B-883055440EBA}"/>
    <dgm:cxn modelId="{D55B1FD1-A06C-4E55-9676-209EEBF25442}" type="presOf" srcId="{223EFA46-02A4-4E27-9BCC-33D316AA7315}" destId="{A44FC02A-9D0F-48BF-9472-6F2C8BDC751D}" srcOrd="1" destOrd="0" presId="urn:microsoft.com/office/officeart/2005/8/layout/orgChart1"/>
    <dgm:cxn modelId="{157B5421-6FDD-497E-BFF4-8B21A945DB41}" type="presOf" srcId="{117D611D-A276-4626-8F06-4219B2272652}" destId="{58DC4E08-23E2-4BA3-A1B3-5CBA89117315}" srcOrd="0" destOrd="0" presId="urn:microsoft.com/office/officeart/2005/8/layout/orgChart1"/>
    <dgm:cxn modelId="{41BDEE6E-1646-4885-A6AE-6CDD6DE22D0B}" type="presOf" srcId="{176BE2FF-92A1-4877-9351-58C9B704C9F6}" destId="{FCCCCAB2-C1E7-4433-BD9B-8A0985544E5B}" srcOrd="0" destOrd="0" presId="urn:microsoft.com/office/officeart/2005/8/layout/orgChart1"/>
    <dgm:cxn modelId="{5D9E839F-7F03-4583-8E19-17611537B542}" type="presOf" srcId="{F39E3B85-C2F6-4A79-ABED-ED16EF03F880}" destId="{32CAE5DB-8CC8-4D5C-882C-F92EB83848BC}" srcOrd="1" destOrd="0" presId="urn:microsoft.com/office/officeart/2005/8/layout/orgChart1"/>
    <dgm:cxn modelId="{612188B9-8564-4484-8939-01309E9768C3}" type="presOf" srcId="{53A99BDE-440C-4E06-AABE-AC1C124CAFCB}" destId="{7B7A787F-5D03-4ACA-906F-73A72AD1139A}" srcOrd="0" destOrd="0" presId="urn:microsoft.com/office/officeart/2005/8/layout/orgChart1"/>
    <dgm:cxn modelId="{CA510F55-19A4-4E99-A20D-994C153AFB2D}" srcId="{176BE2FF-92A1-4877-9351-58C9B704C9F6}" destId="{F39E3B85-C2F6-4A79-ABED-ED16EF03F880}" srcOrd="0" destOrd="0" parTransId="{56B127CE-69E4-48E2-83E9-8D83AC82C385}" sibTransId="{70DDB594-C204-44D1-B23D-F1EDFEA4044B}"/>
    <dgm:cxn modelId="{D871F5FA-3C31-4ED9-91C4-A9687EA0250A}" srcId="{117D611D-A276-4626-8F06-4219B2272652}" destId="{223EFA46-02A4-4E27-9BCC-33D316AA7315}" srcOrd="1" destOrd="0" parTransId="{B34CBB5A-1264-44FA-BF9D-9D52740C5ED1}" sibTransId="{CCB0BDB5-B7F3-4BD0-AD71-38D5807E624F}"/>
    <dgm:cxn modelId="{0E395DFE-E00D-4B89-88B9-DA7F27F449C8}" type="presOf" srcId="{B34CBB5A-1264-44FA-BF9D-9D52740C5ED1}" destId="{EBA9B8D9-B9DA-42A3-BFB6-A9A5E75D062D}" srcOrd="0" destOrd="0" presId="urn:microsoft.com/office/officeart/2005/8/layout/orgChart1"/>
    <dgm:cxn modelId="{D2AA8AA1-3C0D-497B-8090-A9F07D3E24BE}" type="presOf" srcId="{56B127CE-69E4-48E2-83E9-8D83AC82C385}" destId="{4F31AC20-6DC9-4D59-AFE3-B2C5C68626E1}" srcOrd="0" destOrd="0" presId="urn:microsoft.com/office/officeart/2005/8/layout/orgChart1"/>
    <dgm:cxn modelId="{C6F77238-F9BD-4901-8F7E-6CB025516E02}" type="presOf" srcId="{F39E3B85-C2F6-4A79-ABED-ED16EF03F880}" destId="{4F0C43B3-4214-4AA6-8A3F-BE5A6AC99095}" srcOrd="0" destOrd="0" presId="urn:microsoft.com/office/officeart/2005/8/layout/orgChart1"/>
    <dgm:cxn modelId="{9B844B14-414C-4F8D-96F8-12BDD34CD0DD}" type="presOf" srcId="{89C6EE8D-FAFB-4758-A0E5-63B3B142770A}" destId="{02F07D49-67CA-4B21-8E89-D7B483FA701D}" srcOrd="0" destOrd="0" presId="urn:microsoft.com/office/officeart/2005/8/layout/orgChart1"/>
    <dgm:cxn modelId="{8B96A079-04E3-4045-B5C0-AE6CA71851C6}" type="presOf" srcId="{223EFA46-02A4-4E27-9BCC-33D316AA7315}" destId="{B6D04C0B-6769-42D8-A02A-A414F572361A}" srcOrd="0" destOrd="0" presId="urn:microsoft.com/office/officeart/2005/8/layout/orgChart1"/>
    <dgm:cxn modelId="{537B29DA-B914-4306-89A9-BC3622C4DF48}" srcId="{176BE2FF-92A1-4877-9351-58C9B704C9F6}" destId="{117D611D-A276-4626-8F06-4219B2272652}" srcOrd="1" destOrd="0" parTransId="{53A99BDE-440C-4E06-AABE-AC1C124CAFCB}" sibTransId="{8A7A0735-3A5B-4360-B89E-C493A4CFAD0A}"/>
    <dgm:cxn modelId="{E429FF7F-AD4C-4C3E-91D7-D11769595057}" type="presOf" srcId="{176BE2FF-92A1-4877-9351-58C9B704C9F6}" destId="{582C7E88-9C43-4BA1-A2FB-E3DFB6C07940}" srcOrd="1" destOrd="0" presId="urn:microsoft.com/office/officeart/2005/8/layout/orgChart1"/>
    <dgm:cxn modelId="{F3CAEE23-A152-4F4F-A9FA-EB06F1CF218F}" type="presOf" srcId="{117D611D-A276-4626-8F06-4219B2272652}" destId="{52B2A4E4-33DE-498C-A979-289F90049630}" srcOrd="1" destOrd="0" presId="urn:microsoft.com/office/officeart/2005/8/layout/orgChart1"/>
    <dgm:cxn modelId="{FE8A176D-D379-49E8-AA3D-8A2F891963AC}" type="presOf" srcId="{6917FD45-9BBE-49D5-8D0D-7B3FC3CC9E33}" destId="{FB138EAA-890D-4723-8581-810B7C41742D}" srcOrd="0" destOrd="0" presId="urn:microsoft.com/office/officeart/2005/8/layout/orgChart1"/>
    <dgm:cxn modelId="{103FC30F-DAA8-4F38-A994-2123A9296F11}" type="presOf" srcId="{89C6EE8D-FAFB-4758-A0E5-63B3B142770A}" destId="{5112DCD9-BBDE-42C5-9597-37B2E0FF4543}" srcOrd="1" destOrd="0" presId="urn:microsoft.com/office/officeart/2005/8/layout/orgChart1"/>
    <dgm:cxn modelId="{3834D849-28A7-4729-A511-5381BEED9D93}" type="presParOf" srcId="{D5CA027D-441E-41DA-88F9-754B3E0FC29B}" destId="{AB4F48B0-2780-4987-9CC4-879280F2578E}" srcOrd="0" destOrd="0" presId="urn:microsoft.com/office/officeart/2005/8/layout/orgChart1"/>
    <dgm:cxn modelId="{E5CBA600-ACB4-437C-9557-96DEA2B8683C}" type="presParOf" srcId="{AB4F48B0-2780-4987-9CC4-879280F2578E}" destId="{13D256CD-02BE-49E9-8DA6-3CE7AC6078D0}" srcOrd="0" destOrd="0" presId="urn:microsoft.com/office/officeart/2005/8/layout/orgChart1"/>
    <dgm:cxn modelId="{C0A33C0C-70B5-4349-AD91-286A450B9BC6}" type="presParOf" srcId="{13D256CD-02BE-49E9-8DA6-3CE7AC6078D0}" destId="{FCCCCAB2-C1E7-4433-BD9B-8A0985544E5B}" srcOrd="0" destOrd="0" presId="urn:microsoft.com/office/officeart/2005/8/layout/orgChart1"/>
    <dgm:cxn modelId="{63AECF3B-5066-426E-AA4A-F83D59DAEC28}" type="presParOf" srcId="{13D256CD-02BE-49E9-8DA6-3CE7AC6078D0}" destId="{582C7E88-9C43-4BA1-A2FB-E3DFB6C07940}" srcOrd="1" destOrd="0" presId="urn:microsoft.com/office/officeart/2005/8/layout/orgChart1"/>
    <dgm:cxn modelId="{430E8FE9-6CC4-44ED-BB43-C0F22A09FE38}" type="presParOf" srcId="{AB4F48B0-2780-4987-9CC4-879280F2578E}" destId="{CBE6A5C5-A2A6-4AD6-9E98-60BB98BD9D54}" srcOrd="1" destOrd="0" presId="urn:microsoft.com/office/officeart/2005/8/layout/orgChart1"/>
    <dgm:cxn modelId="{6A47ED70-505D-455A-B64D-3401F57C976F}" type="presParOf" srcId="{CBE6A5C5-A2A6-4AD6-9E98-60BB98BD9D54}" destId="{4F31AC20-6DC9-4D59-AFE3-B2C5C68626E1}" srcOrd="0" destOrd="0" presId="urn:microsoft.com/office/officeart/2005/8/layout/orgChart1"/>
    <dgm:cxn modelId="{948D6353-8888-488F-9563-D3024798EE9C}" type="presParOf" srcId="{CBE6A5C5-A2A6-4AD6-9E98-60BB98BD9D54}" destId="{9F2819B4-C923-4BCC-9BC2-298C9EC09ACE}" srcOrd="1" destOrd="0" presId="urn:microsoft.com/office/officeart/2005/8/layout/orgChart1"/>
    <dgm:cxn modelId="{663DB08A-A19D-4B26-8F85-31B401AB677C}" type="presParOf" srcId="{9F2819B4-C923-4BCC-9BC2-298C9EC09ACE}" destId="{1FB6CCC2-B38B-4887-BDE1-DF016134D59F}" srcOrd="0" destOrd="0" presId="urn:microsoft.com/office/officeart/2005/8/layout/orgChart1"/>
    <dgm:cxn modelId="{E1BC1D79-3FB1-4818-BF8C-8D85A49CA771}" type="presParOf" srcId="{1FB6CCC2-B38B-4887-BDE1-DF016134D59F}" destId="{4F0C43B3-4214-4AA6-8A3F-BE5A6AC99095}" srcOrd="0" destOrd="0" presId="urn:microsoft.com/office/officeart/2005/8/layout/orgChart1"/>
    <dgm:cxn modelId="{A5A0846D-2A82-4A34-9EE2-40547FD4F5F6}" type="presParOf" srcId="{1FB6CCC2-B38B-4887-BDE1-DF016134D59F}" destId="{32CAE5DB-8CC8-4D5C-882C-F92EB83848BC}" srcOrd="1" destOrd="0" presId="urn:microsoft.com/office/officeart/2005/8/layout/orgChart1"/>
    <dgm:cxn modelId="{5FB97F0A-8F1F-489F-87AE-AD3AD02A4315}" type="presParOf" srcId="{9F2819B4-C923-4BCC-9BC2-298C9EC09ACE}" destId="{46929E5C-E39F-4931-B514-F638B0D479DD}" srcOrd="1" destOrd="0" presId="urn:microsoft.com/office/officeart/2005/8/layout/orgChart1"/>
    <dgm:cxn modelId="{34CA2EDE-2764-4ECA-8105-750913F2C4C5}" type="presParOf" srcId="{9F2819B4-C923-4BCC-9BC2-298C9EC09ACE}" destId="{20774043-29F0-4FDC-A2A6-DCF6B5111DBF}" srcOrd="2" destOrd="0" presId="urn:microsoft.com/office/officeart/2005/8/layout/orgChart1"/>
    <dgm:cxn modelId="{107746CD-6FEA-41D1-B99A-CA0E7D155CFB}" type="presParOf" srcId="{CBE6A5C5-A2A6-4AD6-9E98-60BB98BD9D54}" destId="{7B7A787F-5D03-4ACA-906F-73A72AD1139A}" srcOrd="2" destOrd="0" presId="urn:microsoft.com/office/officeart/2005/8/layout/orgChart1"/>
    <dgm:cxn modelId="{6734D6D0-B1F0-47CB-A4D0-429C82A98BF2}" type="presParOf" srcId="{CBE6A5C5-A2A6-4AD6-9E98-60BB98BD9D54}" destId="{E844E262-E956-4F69-842D-8E1F36793072}" srcOrd="3" destOrd="0" presId="urn:microsoft.com/office/officeart/2005/8/layout/orgChart1"/>
    <dgm:cxn modelId="{AD6E38E9-856C-416C-A816-2B665A58DCD0}" type="presParOf" srcId="{E844E262-E956-4F69-842D-8E1F36793072}" destId="{40184A6F-E658-403D-BD34-305A3BB3DFE1}" srcOrd="0" destOrd="0" presId="urn:microsoft.com/office/officeart/2005/8/layout/orgChart1"/>
    <dgm:cxn modelId="{E11DB0C3-5A38-41FC-8B87-1C6B67125B04}" type="presParOf" srcId="{40184A6F-E658-403D-BD34-305A3BB3DFE1}" destId="{58DC4E08-23E2-4BA3-A1B3-5CBA89117315}" srcOrd="0" destOrd="0" presId="urn:microsoft.com/office/officeart/2005/8/layout/orgChart1"/>
    <dgm:cxn modelId="{654AE9FB-5DA9-4385-A048-8E86710E32AF}" type="presParOf" srcId="{40184A6F-E658-403D-BD34-305A3BB3DFE1}" destId="{52B2A4E4-33DE-498C-A979-289F90049630}" srcOrd="1" destOrd="0" presId="urn:microsoft.com/office/officeart/2005/8/layout/orgChart1"/>
    <dgm:cxn modelId="{1DF18FAA-D879-4EC9-A9C9-482F3C49E916}" type="presParOf" srcId="{E844E262-E956-4F69-842D-8E1F36793072}" destId="{52ACA890-129E-4FB8-BC00-FDB6BEA95C5F}" srcOrd="1" destOrd="0" presId="urn:microsoft.com/office/officeart/2005/8/layout/orgChart1"/>
    <dgm:cxn modelId="{DA56B9EF-8978-4FB3-B7F0-89F7377FFD3D}" type="presParOf" srcId="{52ACA890-129E-4FB8-BC00-FDB6BEA95C5F}" destId="{FB138EAA-890D-4723-8581-810B7C41742D}" srcOrd="0" destOrd="0" presId="urn:microsoft.com/office/officeart/2005/8/layout/orgChart1"/>
    <dgm:cxn modelId="{D536A9F4-0F5B-4D71-B541-A4E95A2F1869}" type="presParOf" srcId="{52ACA890-129E-4FB8-BC00-FDB6BEA95C5F}" destId="{FC39DFC8-6F5D-4EBA-8D92-1A64FC7CD8B3}" srcOrd="1" destOrd="0" presId="urn:microsoft.com/office/officeart/2005/8/layout/orgChart1"/>
    <dgm:cxn modelId="{612D99EA-E2EA-44BD-8528-12283AF8C7D1}" type="presParOf" srcId="{FC39DFC8-6F5D-4EBA-8D92-1A64FC7CD8B3}" destId="{3D4E5FE5-6573-4A8F-B76C-276A1DCBFC37}" srcOrd="0" destOrd="0" presId="urn:microsoft.com/office/officeart/2005/8/layout/orgChart1"/>
    <dgm:cxn modelId="{7465E9E6-216B-49A2-A01C-1A6CF2C61454}" type="presParOf" srcId="{3D4E5FE5-6573-4A8F-B76C-276A1DCBFC37}" destId="{02F07D49-67CA-4B21-8E89-D7B483FA701D}" srcOrd="0" destOrd="0" presId="urn:microsoft.com/office/officeart/2005/8/layout/orgChart1"/>
    <dgm:cxn modelId="{81D63CEC-F862-4776-93A1-BCBD1425B55E}" type="presParOf" srcId="{3D4E5FE5-6573-4A8F-B76C-276A1DCBFC37}" destId="{5112DCD9-BBDE-42C5-9597-37B2E0FF4543}" srcOrd="1" destOrd="0" presId="urn:microsoft.com/office/officeart/2005/8/layout/orgChart1"/>
    <dgm:cxn modelId="{12E306F8-C425-4048-9F7B-9B4C94A737A1}" type="presParOf" srcId="{FC39DFC8-6F5D-4EBA-8D92-1A64FC7CD8B3}" destId="{DB9B0C4C-79FA-4BF2-8D48-62F4E4371D40}" srcOrd="1" destOrd="0" presId="urn:microsoft.com/office/officeart/2005/8/layout/orgChart1"/>
    <dgm:cxn modelId="{7BA77F6D-DF09-4D32-B4B9-45C9BD032E0A}" type="presParOf" srcId="{FC39DFC8-6F5D-4EBA-8D92-1A64FC7CD8B3}" destId="{0B260822-FAE2-4239-923E-B20E3DB1B53A}" srcOrd="2" destOrd="0" presId="urn:microsoft.com/office/officeart/2005/8/layout/orgChart1"/>
    <dgm:cxn modelId="{4E3D7F49-322B-44B1-8621-47695595EC6E}" type="presParOf" srcId="{52ACA890-129E-4FB8-BC00-FDB6BEA95C5F}" destId="{EBA9B8D9-B9DA-42A3-BFB6-A9A5E75D062D}" srcOrd="2" destOrd="0" presId="urn:microsoft.com/office/officeart/2005/8/layout/orgChart1"/>
    <dgm:cxn modelId="{5FE3EDC4-33B2-4B0F-B967-C2B11E9A6CE1}" type="presParOf" srcId="{52ACA890-129E-4FB8-BC00-FDB6BEA95C5F}" destId="{71CF0BB4-58EF-4BA5-9BA4-ABDCBF74FB8E}" srcOrd="3" destOrd="0" presId="urn:microsoft.com/office/officeart/2005/8/layout/orgChart1"/>
    <dgm:cxn modelId="{387F7AF9-16A8-460F-82A2-63A9C299CD53}" type="presParOf" srcId="{71CF0BB4-58EF-4BA5-9BA4-ABDCBF74FB8E}" destId="{1336E4D3-CE11-4EAF-9EB2-E8514A2F7B3C}" srcOrd="0" destOrd="0" presId="urn:microsoft.com/office/officeart/2005/8/layout/orgChart1"/>
    <dgm:cxn modelId="{F2FB7A17-DF36-46F6-B39F-14FDB834C5C0}" type="presParOf" srcId="{1336E4D3-CE11-4EAF-9EB2-E8514A2F7B3C}" destId="{B6D04C0B-6769-42D8-A02A-A414F572361A}" srcOrd="0" destOrd="0" presId="urn:microsoft.com/office/officeart/2005/8/layout/orgChart1"/>
    <dgm:cxn modelId="{87CE216E-3174-4F64-8732-A2DD85317610}" type="presParOf" srcId="{1336E4D3-CE11-4EAF-9EB2-E8514A2F7B3C}" destId="{A44FC02A-9D0F-48BF-9472-6F2C8BDC751D}" srcOrd="1" destOrd="0" presId="urn:microsoft.com/office/officeart/2005/8/layout/orgChart1"/>
    <dgm:cxn modelId="{AE101DD0-70F2-4E50-A05C-7BB89714D832}" type="presParOf" srcId="{71CF0BB4-58EF-4BA5-9BA4-ABDCBF74FB8E}" destId="{B16FA5BD-A331-4F95-B12C-8496FD2CF918}" srcOrd="1" destOrd="0" presId="urn:microsoft.com/office/officeart/2005/8/layout/orgChart1"/>
    <dgm:cxn modelId="{F7DA1603-A3BE-4A9F-9B6E-96FC3369AC14}" type="presParOf" srcId="{71CF0BB4-58EF-4BA5-9BA4-ABDCBF74FB8E}" destId="{290709DA-BD97-4884-B218-E671B97C1107}" srcOrd="2" destOrd="0" presId="urn:microsoft.com/office/officeart/2005/8/layout/orgChart1"/>
    <dgm:cxn modelId="{3EA9B7AB-7267-4D28-BDB4-20F881E8A4E2}" type="presParOf" srcId="{E844E262-E956-4F69-842D-8E1F36793072}" destId="{D83EDF7E-CD2A-4AE4-B5CF-A86A80CCB65C}" srcOrd="2" destOrd="0" presId="urn:microsoft.com/office/officeart/2005/8/layout/orgChart1"/>
    <dgm:cxn modelId="{790C1AD7-FC81-4734-A329-D6B682002DC0}" type="presParOf" srcId="{AB4F48B0-2780-4987-9CC4-879280F2578E}" destId="{AB205D8D-62EA-4307-9097-D2F965BEC631}" srcOrd="2" destOrd="0" presId="urn:microsoft.com/office/officeart/2005/8/layout/orgChart1"/>
  </dgm:cxnLst>
  <dgm:bg/>
  <dgm:whole>
    <a:ln>
      <a:noFill/>
    </a:ln>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1C2DE4-CC57-4E87-9F84-4D9A1AB06E6E}">
      <dsp:nvSpPr>
        <dsp:cNvPr id="0" name=""/>
        <dsp:cNvSpPr/>
      </dsp:nvSpPr>
      <dsp:spPr>
        <a:xfrm>
          <a:off x="4972049" y="2494812"/>
          <a:ext cx="2720940" cy="1411178"/>
        </a:xfrm>
        <a:custGeom>
          <a:avLst/>
          <a:gdLst/>
          <a:ahLst/>
          <a:cxnLst/>
          <a:rect l="0" t="0" r="0" b="0"/>
          <a:pathLst>
            <a:path>
              <a:moveTo>
                <a:pt x="0" y="0"/>
              </a:moveTo>
              <a:lnTo>
                <a:pt x="0" y="938949"/>
              </a:lnTo>
              <a:lnTo>
                <a:pt x="2720940" y="938949"/>
              </a:lnTo>
              <a:lnTo>
                <a:pt x="2720940" y="1411178"/>
              </a:lnTo>
            </a:path>
          </a:pathLst>
        </a:custGeom>
        <a:noFill/>
        <a:ln w="19050" cap="flat" cmpd="sng" algn="ctr">
          <a:solidFill>
            <a:schemeClr val="accent3">
              <a:tint val="99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1ED042F-7A14-4BAC-9C1A-566D4029D5F0}">
      <dsp:nvSpPr>
        <dsp:cNvPr id="0" name=""/>
        <dsp:cNvSpPr/>
      </dsp:nvSpPr>
      <dsp:spPr>
        <a:xfrm>
          <a:off x="2251108" y="2494812"/>
          <a:ext cx="2720940" cy="1411178"/>
        </a:xfrm>
        <a:custGeom>
          <a:avLst/>
          <a:gdLst/>
          <a:ahLst/>
          <a:cxnLst/>
          <a:rect l="0" t="0" r="0" b="0"/>
          <a:pathLst>
            <a:path>
              <a:moveTo>
                <a:pt x="2720940" y="0"/>
              </a:moveTo>
              <a:lnTo>
                <a:pt x="2720940" y="938949"/>
              </a:lnTo>
              <a:lnTo>
                <a:pt x="0" y="938949"/>
              </a:lnTo>
              <a:lnTo>
                <a:pt x="0" y="1411178"/>
              </a:lnTo>
            </a:path>
          </a:pathLst>
        </a:custGeom>
        <a:noFill/>
        <a:ln w="19050" cap="flat" cmpd="sng" algn="ctr">
          <a:solidFill>
            <a:schemeClr val="accent3">
              <a:tint val="99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CD9BED5-DEDC-4E36-B417-CB7083A53DF5}">
      <dsp:nvSpPr>
        <dsp:cNvPr id="0" name=""/>
        <dsp:cNvSpPr/>
      </dsp:nvSpPr>
      <dsp:spPr>
        <a:xfrm>
          <a:off x="2256842" y="246101"/>
          <a:ext cx="5430413" cy="2248711"/>
        </a:xfrm>
        <a:prstGeom prst="roundRect">
          <a:avLst/>
        </a:prstGeom>
        <a:gradFill rotWithShape="1">
          <a:gsLst>
            <a:gs pos="0">
              <a:schemeClr val="accent3">
                <a:tint val="48000"/>
                <a:satMod val="105000"/>
                <a:lumMod val="110000"/>
              </a:schemeClr>
            </a:gs>
            <a:gs pos="100000">
              <a:schemeClr val="accent3">
                <a:tint val="78000"/>
                <a:satMod val="109000"/>
                <a:lumMod val="100000"/>
              </a:schemeClr>
            </a:gs>
          </a:gsLst>
          <a:lin ang="5400000" scaled="0"/>
        </a:gradFill>
        <a:ln w="12700" cap="flat" cmpd="sng" algn="ctr">
          <a:solidFill>
            <a:schemeClr val="accent3"/>
          </a:solidFill>
          <a:prstDash val="solid"/>
        </a:ln>
        <a:effectLst/>
        <a:scene3d>
          <a:camera prst="orthographicFront"/>
          <a:lightRig rig="threePt" dir="t">
            <a:rot lat="0" lon="0" rev="7500000"/>
          </a:lightRig>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US" sz="6500" kern="1200" dirty="0" smtClean="0"/>
            <a:t>Types of functions</a:t>
          </a:r>
          <a:endParaRPr lang="en-US" sz="6500" kern="1200" dirty="0"/>
        </a:p>
      </dsp:txBody>
      <dsp:txXfrm>
        <a:off x="2366615" y="355874"/>
        <a:ext cx="5210867" cy="2029165"/>
      </dsp:txXfrm>
    </dsp:sp>
    <dsp:sp modelId="{4FA6CEAB-1DBD-4052-8623-7132A50C9A1E}">
      <dsp:nvSpPr>
        <dsp:cNvPr id="0" name=""/>
        <dsp:cNvSpPr/>
      </dsp:nvSpPr>
      <dsp:spPr>
        <a:xfrm>
          <a:off x="2397" y="3905991"/>
          <a:ext cx="4497422" cy="2248711"/>
        </a:xfrm>
        <a:prstGeom prst="flowChartAlternateProcess">
          <a:avLst/>
        </a:prstGeom>
        <a:gradFill rotWithShape="1">
          <a:gsLst>
            <a:gs pos="0">
              <a:schemeClr val="accent3">
                <a:tint val="48000"/>
                <a:satMod val="105000"/>
                <a:lumMod val="110000"/>
              </a:schemeClr>
            </a:gs>
            <a:gs pos="100000">
              <a:schemeClr val="accent3">
                <a:tint val="78000"/>
                <a:satMod val="109000"/>
                <a:lumMod val="100000"/>
              </a:schemeClr>
            </a:gs>
          </a:gsLst>
          <a:lin ang="5400000" scaled="0"/>
        </a:gradFill>
        <a:ln w="12700" cap="flat" cmpd="sng" algn="ctr">
          <a:solidFill>
            <a:schemeClr val="accent3"/>
          </a:solidFill>
          <a:prstDash val="solid"/>
        </a:ln>
        <a:effectLst/>
        <a:scene3d>
          <a:camera prst="orthographicFront"/>
          <a:lightRig rig="threePt" dir="t">
            <a:rot lat="0" lon="0" rev="7500000"/>
          </a:lightRig>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US" sz="6500" kern="1200" dirty="0" smtClean="0"/>
            <a:t>User defined </a:t>
          </a:r>
          <a:endParaRPr lang="en-US" sz="6500" kern="1200" dirty="0"/>
        </a:p>
      </dsp:txBody>
      <dsp:txXfrm>
        <a:off x="112168" y="4015762"/>
        <a:ext cx="4277880" cy="2029169"/>
      </dsp:txXfrm>
    </dsp:sp>
    <dsp:sp modelId="{B56E16AC-50F5-4541-9D50-BA7A34096563}">
      <dsp:nvSpPr>
        <dsp:cNvPr id="0" name=""/>
        <dsp:cNvSpPr/>
      </dsp:nvSpPr>
      <dsp:spPr>
        <a:xfrm>
          <a:off x="5444278" y="3905991"/>
          <a:ext cx="4497422" cy="2248711"/>
        </a:xfrm>
        <a:prstGeom prst="flowChartAlternateProcess">
          <a:avLst/>
        </a:prstGeom>
        <a:gradFill rotWithShape="1">
          <a:gsLst>
            <a:gs pos="0">
              <a:schemeClr val="accent3">
                <a:tint val="48000"/>
                <a:satMod val="105000"/>
                <a:lumMod val="110000"/>
              </a:schemeClr>
            </a:gs>
            <a:gs pos="100000">
              <a:schemeClr val="accent3">
                <a:tint val="78000"/>
                <a:satMod val="109000"/>
                <a:lumMod val="100000"/>
              </a:schemeClr>
            </a:gs>
          </a:gsLst>
          <a:lin ang="5400000" scaled="0"/>
        </a:gradFill>
        <a:ln w="12700" cap="flat" cmpd="sng" algn="ctr">
          <a:solidFill>
            <a:schemeClr val="accent3"/>
          </a:solidFill>
          <a:prstDash val="solid"/>
        </a:ln>
        <a:effectLst/>
        <a:scene3d>
          <a:camera prst="orthographicFront"/>
          <a:lightRig rig="threePt" dir="t">
            <a:rot lat="0" lon="0" rev="7500000"/>
          </a:lightRig>
        </a:scene3d>
        <a:sp3d/>
      </dsp:spPr>
      <dsp:style>
        <a:lnRef idx="1">
          <a:schemeClr val="accent3"/>
        </a:lnRef>
        <a:fillRef idx="2">
          <a:schemeClr val="accent3"/>
        </a:fillRef>
        <a:effectRef idx="1">
          <a:schemeClr val="accent3"/>
        </a:effectRef>
        <a:fontRef idx="minor">
          <a:schemeClr val="dk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US" sz="6500" kern="1200" dirty="0" smtClean="0"/>
            <a:t>Library</a:t>
          </a:r>
        </a:p>
      </dsp:txBody>
      <dsp:txXfrm>
        <a:off x="5554049" y="4015762"/>
        <a:ext cx="4277880" cy="20291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9B8D9-B9DA-42A3-BFB6-A9A5E75D062D}">
      <dsp:nvSpPr>
        <dsp:cNvPr id="0" name=""/>
        <dsp:cNvSpPr/>
      </dsp:nvSpPr>
      <dsp:spPr>
        <a:xfrm>
          <a:off x="5825843" y="3841876"/>
          <a:ext cx="889418" cy="2356906"/>
        </a:xfrm>
        <a:custGeom>
          <a:avLst/>
          <a:gdLst/>
          <a:ahLst/>
          <a:cxnLst/>
          <a:rect l="0" t="0" r="0" b="0"/>
          <a:pathLst>
            <a:path>
              <a:moveTo>
                <a:pt x="0" y="0"/>
              </a:moveTo>
              <a:lnTo>
                <a:pt x="0" y="2356906"/>
              </a:lnTo>
              <a:lnTo>
                <a:pt x="889418" y="2356906"/>
              </a:lnTo>
            </a:path>
          </a:pathLst>
        </a:custGeom>
        <a:noFill/>
        <a:ln w="19050" cap="flat" cmpd="sng" algn="ctr">
          <a:solidFill>
            <a:schemeClr val="tx1"/>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B138EAA-890D-4723-8581-810B7C41742D}">
      <dsp:nvSpPr>
        <dsp:cNvPr id="0" name=""/>
        <dsp:cNvSpPr/>
      </dsp:nvSpPr>
      <dsp:spPr>
        <a:xfrm>
          <a:off x="5825843" y="3841876"/>
          <a:ext cx="870859" cy="1104443"/>
        </a:xfrm>
        <a:custGeom>
          <a:avLst/>
          <a:gdLst/>
          <a:ahLst/>
          <a:cxnLst/>
          <a:rect l="0" t="0" r="0" b="0"/>
          <a:pathLst>
            <a:path>
              <a:moveTo>
                <a:pt x="0" y="0"/>
              </a:moveTo>
              <a:lnTo>
                <a:pt x="0" y="1104443"/>
              </a:lnTo>
              <a:lnTo>
                <a:pt x="870859" y="1104443"/>
              </a:lnTo>
            </a:path>
          </a:pathLst>
        </a:custGeom>
        <a:noFill/>
        <a:ln w="19050" cap="flat" cmpd="sng" algn="ctr">
          <a:solidFill>
            <a:schemeClr val="tx1"/>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B7A787F-5D03-4ACA-906F-73A72AD1139A}">
      <dsp:nvSpPr>
        <dsp:cNvPr id="0" name=""/>
        <dsp:cNvSpPr/>
      </dsp:nvSpPr>
      <dsp:spPr>
        <a:xfrm>
          <a:off x="5137264" y="1608429"/>
          <a:ext cx="2072593" cy="660702"/>
        </a:xfrm>
        <a:custGeom>
          <a:avLst/>
          <a:gdLst/>
          <a:ahLst/>
          <a:cxnLst/>
          <a:rect l="0" t="0" r="0" b="0"/>
          <a:pathLst>
            <a:path>
              <a:moveTo>
                <a:pt x="0" y="0"/>
              </a:moveTo>
              <a:lnTo>
                <a:pt x="0" y="330426"/>
              </a:lnTo>
              <a:lnTo>
                <a:pt x="2072593" y="330426"/>
              </a:lnTo>
              <a:lnTo>
                <a:pt x="2072593" y="660702"/>
              </a:lnTo>
            </a:path>
          </a:pathLst>
        </a:custGeom>
        <a:noFill/>
        <a:ln w="19050" cap="flat" cmpd="sng" algn="ctr">
          <a:solidFill>
            <a:schemeClr val="tx1"/>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F31AC20-6DC9-4D59-AFE3-B2C5C68626E1}">
      <dsp:nvSpPr>
        <dsp:cNvPr id="0" name=""/>
        <dsp:cNvSpPr/>
      </dsp:nvSpPr>
      <dsp:spPr>
        <a:xfrm>
          <a:off x="3089267" y="1608429"/>
          <a:ext cx="2047996" cy="660702"/>
        </a:xfrm>
        <a:custGeom>
          <a:avLst/>
          <a:gdLst/>
          <a:ahLst/>
          <a:cxnLst/>
          <a:rect l="0" t="0" r="0" b="0"/>
          <a:pathLst>
            <a:path>
              <a:moveTo>
                <a:pt x="2047996" y="0"/>
              </a:moveTo>
              <a:lnTo>
                <a:pt x="2047996" y="330426"/>
              </a:lnTo>
              <a:lnTo>
                <a:pt x="0" y="330426"/>
              </a:lnTo>
              <a:lnTo>
                <a:pt x="0" y="660702"/>
              </a:lnTo>
            </a:path>
          </a:pathLst>
        </a:custGeom>
        <a:noFill/>
        <a:ln w="19050" cap="flat" cmpd="sng" algn="ctr">
          <a:solidFill>
            <a:schemeClr val="tx1"/>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CCCCAB2-C1E7-4433-BD9B-8A0985544E5B}">
      <dsp:nvSpPr>
        <dsp:cNvPr id="0" name=""/>
        <dsp:cNvSpPr/>
      </dsp:nvSpPr>
      <dsp:spPr>
        <a:xfrm>
          <a:off x="3554249" y="0"/>
          <a:ext cx="3166028" cy="1608429"/>
        </a:xfrm>
        <a:prstGeom prst="ellipse">
          <a:avLst/>
        </a:prstGeom>
        <a:solidFill>
          <a:schemeClr val="tx2">
            <a:lumMod val="50000"/>
          </a:schemeClr>
        </a:solidFill>
        <a:ln w="76200">
          <a:solidFill>
            <a:schemeClr val="accent3">
              <a:lumMod val="60000"/>
              <a:lumOff val="40000"/>
            </a:schemeClr>
          </a:solidFill>
        </a:ln>
        <a:effectLst>
          <a:outerShdw blurRad="50800" dist="38100" dir="5400000" sy="96000" rotWithShape="0">
            <a:srgbClr val="000000">
              <a:alpha val="54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n-US" sz="2800" b="1" kern="1200" dirty="0" smtClean="0">
              <a:solidFill>
                <a:srgbClr val="FFFF00"/>
              </a:solidFill>
              <a:latin typeface="Bradley Hand ITC" panose="03070402050302030203" pitchFamily="66" charset="0"/>
            </a:rPr>
            <a:t>Types of Arrays</a:t>
          </a:r>
          <a:endParaRPr lang="en-US" sz="2800" kern="1200" dirty="0">
            <a:solidFill>
              <a:srgbClr val="FFFF00"/>
            </a:solidFill>
            <a:latin typeface="Bradley Hand ITC" panose="03070402050302030203" pitchFamily="66" charset="0"/>
          </a:endParaRPr>
        </a:p>
      </dsp:txBody>
      <dsp:txXfrm>
        <a:off x="4017903" y="235549"/>
        <a:ext cx="2238720" cy="1137331"/>
      </dsp:txXfrm>
    </dsp:sp>
    <dsp:sp modelId="{4F0C43B3-4214-4AA6-8A3F-BE5A6AC99095}">
      <dsp:nvSpPr>
        <dsp:cNvPr id="0" name=""/>
        <dsp:cNvSpPr/>
      </dsp:nvSpPr>
      <dsp:spPr>
        <a:xfrm>
          <a:off x="1359249" y="2269132"/>
          <a:ext cx="3460037" cy="1572744"/>
        </a:xfrm>
        <a:prstGeom prst="roundRect">
          <a:avLst/>
        </a:prstGeom>
        <a:solidFill>
          <a:schemeClr val="tx2">
            <a:lumMod val="50000"/>
          </a:schemeClr>
        </a:solidFill>
        <a:ln>
          <a:solidFill>
            <a:schemeClr val="accent3">
              <a:lumMod val="60000"/>
              <a:lumOff val="40000"/>
            </a:schemeClr>
          </a:solidFill>
        </a:ln>
        <a:effectLst>
          <a:outerShdw blurRad="50800" dist="38100" dir="5400000" sy="96000" rotWithShape="0">
            <a:srgbClr val="000000">
              <a:alpha val="54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solidFill>
                <a:srgbClr val="FFFF00"/>
              </a:solidFill>
              <a:latin typeface="Kristen ITC" panose="03050502040202030202" pitchFamily="66" charset="0"/>
            </a:rPr>
            <a:t>1 Dimensional Array</a:t>
          </a:r>
        </a:p>
        <a:p>
          <a:pPr lvl="0" algn="ctr" defTabSz="1155700">
            <a:lnSpc>
              <a:spcPct val="90000"/>
            </a:lnSpc>
            <a:spcBef>
              <a:spcPct val="0"/>
            </a:spcBef>
            <a:spcAft>
              <a:spcPct val="35000"/>
            </a:spcAft>
          </a:pPr>
          <a:r>
            <a:rPr lang="en-US" sz="2600" kern="1200" dirty="0" smtClean="0">
              <a:solidFill>
                <a:srgbClr val="FFFF00"/>
              </a:solidFill>
              <a:latin typeface="Kristen ITC" panose="03050502040202030202" pitchFamily="66" charset="0"/>
            </a:rPr>
            <a:t>(1D Array)</a:t>
          </a:r>
          <a:endParaRPr lang="en-US" sz="2600" kern="1200" dirty="0">
            <a:solidFill>
              <a:srgbClr val="FFFF00"/>
            </a:solidFill>
            <a:latin typeface="Kristen ITC" panose="03050502040202030202" pitchFamily="66" charset="0"/>
          </a:endParaRPr>
        </a:p>
      </dsp:txBody>
      <dsp:txXfrm>
        <a:off x="1436024" y="2345907"/>
        <a:ext cx="3306487" cy="1419194"/>
      </dsp:txXfrm>
    </dsp:sp>
    <dsp:sp modelId="{58DC4E08-23E2-4BA3-A1B3-5CBA89117315}">
      <dsp:nvSpPr>
        <dsp:cNvPr id="0" name=""/>
        <dsp:cNvSpPr/>
      </dsp:nvSpPr>
      <dsp:spPr>
        <a:xfrm>
          <a:off x="5479839" y="2269132"/>
          <a:ext cx="3460037" cy="1572744"/>
        </a:xfrm>
        <a:prstGeom prst="roundRect">
          <a:avLst/>
        </a:prstGeom>
        <a:solidFill>
          <a:schemeClr val="tx2">
            <a:lumMod val="50000"/>
          </a:schemeClr>
        </a:solidFill>
        <a:ln>
          <a:solidFill>
            <a:schemeClr val="tx2">
              <a:lumMod val="75000"/>
            </a:schemeClr>
          </a:solidFill>
        </a:ln>
        <a:effectLst>
          <a:outerShdw blurRad="50800" dist="38100" dir="5400000" sy="96000" rotWithShape="0">
            <a:srgbClr val="000000">
              <a:alpha val="54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solidFill>
                <a:srgbClr val="FFFF00"/>
              </a:solidFill>
              <a:latin typeface="Kristen ITC" panose="03050502040202030202" pitchFamily="66" charset="0"/>
            </a:rPr>
            <a:t>Multi - Dimensional Array</a:t>
          </a:r>
        </a:p>
      </dsp:txBody>
      <dsp:txXfrm>
        <a:off x="5556614" y="2345907"/>
        <a:ext cx="3306487" cy="1419194"/>
      </dsp:txXfrm>
    </dsp:sp>
    <dsp:sp modelId="{02F07D49-67CA-4B21-8E89-D7B483FA701D}">
      <dsp:nvSpPr>
        <dsp:cNvPr id="0" name=""/>
        <dsp:cNvSpPr/>
      </dsp:nvSpPr>
      <dsp:spPr>
        <a:xfrm>
          <a:off x="6696703" y="4502429"/>
          <a:ext cx="3120639" cy="887782"/>
        </a:xfrm>
        <a:prstGeom prst="roundRect">
          <a:avLst/>
        </a:prstGeom>
        <a:solidFill>
          <a:schemeClr val="tx2">
            <a:lumMod val="50000"/>
          </a:schemeClr>
        </a:solidFill>
        <a:ln>
          <a:solidFill>
            <a:schemeClr val="tx2">
              <a:lumMod val="75000"/>
            </a:schemeClr>
          </a:solidFill>
        </a:ln>
        <a:effectLst>
          <a:outerShdw blurRad="50800" dist="38100" dir="5400000" sy="96000" rotWithShape="0">
            <a:srgbClr val="000000">
              <a:alpha val="54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solidFill>
                <a:srgbClr val="FFFF00"/>
              </a:solidFill>
              <a:latin typeface="Kristen ITC" panose="03050502040202030202" pitchFamily="66" charset="0"/>
            </a:rPr>
            <a:t>2d array</a:t>
          </a:r>
          <a:endParaRPr lang="en-US" sz="3600" kern="1200" dirty="0">
            <a:solidFill>
              <a:srgbClr val="FFFF00"/>
            </a:solidFill>
            <a:latin typeface="Kristen ITC" panose="03050502040202030202" pitchFamily="66" charset="0"/>
          </a:endParaRPr>
        </a:p>
      </dsp:txBody>
      <dsp:txXfrm>
        <a:off x="6740041" y="4545767"/>
        <a:ext cx="3033963" cy="801106"/>
      </dsp:txXfrm>
    </dsp:sp>
    <dsp:sp modelId="{B6D04C0B-6769-42D8-A02A-A414F572361A}">
      <dsp:nvSpPr>
        <dsp:cNvPr id="0" name=""/>
        <dsp:cNvSpPr/>
      </dsp:nvSpPr>
      <dsp:spPr>
        <a:xfrm>
          <a:off x="6715261" y="5795240"/>
          <a:ext cx="3145520" cy="807085"/>
        </a:xfrm>
        <a:prstGeom prst="roundRect">
          <a:avLst/>
        </a:prstGeom>
        <a:solidFill>
          <a:schemeClr val="tx2">
            <a:lumMod val="50000"/>
          </a:schemeClr>
        </a:solidFill>
        <a:ln>
          <a:solidFill>
            <a:schemeClr val="tx2">
              <a:lumMod val="90000"/>
            </a:schemeClr>
          </a:solidFill>
        </a:ln>
        <a:effectLst>
          <a:outerShdw blurRad="50800" dist="38100" dir="5400000" sy="96000" rotWithShape="0">
            <a:srgbClr val="000000">
              <a:alpha val="54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b="1" kern="1200" dirty="0" smtClean="0">
              <a:solidFill>
                <a:srgbClr val="FFFF00"/>
              </a:solidFill>
              <a:latin typeface="Kristen ITC" panose="03050502040202030202" pitchFamily="66" charset="0"/>
            </a:rPr>
            <a:t>3d Array</a:t>
          </a:r>
          <a:endParaRPr lang="en-US" sz="3600" b="1" kern="1200" dirty="0">
            <a:solidFill>
              <a:srgbClr val="FFFF00"/>
            </a:solidFill>
            <a:latin typeface="Kristen ITC" panose="03050502040202030202" pitchFamily="66" charset="0"/>
          </a:endParaRPr>
        </a:p>
      </dsp:txBody>
      <dsp:txXfrm>
        <a:off x="6754660" y="5834639"/>
        <a:ext cx="3066722" cy="72828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15DE40-79DA-465C-84EE-B9225A3D141A}" type="datetimeFigureOut">
              <a:rPr lang="en-US" smtClean="0"/>
              <a:t>11/15/2023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5FA5F2-AB25-4812-A9BD-48BC8276654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055819676"/>
      </p:ext>
    </p:extLst>
  </p:cSld>
  <p:clrMapOvr>
    <a:masterClrMapping/>
  </p:clrMapOvr>
  <p:transition>
    <p:wheel spokes="8"/>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61152618"/>
      </p:ext>
    </p:extLst>
  </p:cSld>
  <p:clrMapOvr>
    <a:masterClrMapping/>
  </p:clrMapOvr>
  <p:transition>
    <p:wheel spokes="8"/>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426188662"/>
      </p:ext>
    </p:extLst>
  </p:cSld>
  <p:clrMapOvr>
    <a:masterClrMapping/>
  </p:clrMapOvr>
  <p:transition>
    <p:wheel spokes="8"/>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3963024063"/>
      </p:ext>
    </p:extLst>
  </p:cSld>
  <p:clrMapOvr>
    <a:masterClrMapping/>
  </p:clrMapOvr>
  <p:transition>
    <p:wheel spokes="8"/>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694164095"/>
      </p:ext>
    </p:extLst>
  </p:cSld>
  <p:clrMapOvr>
    <a:masterClrMapping/>
  </p:clrMapOvr>
  <p:transition>
    <p:wheel spokes="8"/>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56243721"/>
      </p:ext>
    </p:extLst>
  </p:cSld>
  <p:clrMapOvr>
    <a:masterClrMapping/>
  </p:clrMapOvr>
  <p:transition>
    <p:wheel spokes="8"/>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817405159"/>
      </p:ext>
    </p:extLst>
  </p:cSld>
  <p:clrMapOvr>
    <a:masterClrMapping/>
  </p:clrMapOvr>
  <p:transition>
    <p:wheel spokes="8"/>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583930241"/>
      </p:ext>
    </p:extLst>
  </p:cSld>
  <p:clrMapOvr>
    <a:masterClrMapping/>
  </p:clrMapOvr>
  <p:transition>
    <p:wheel spokes="8"/>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412898"/>
      </p:ext>
    </p:extLst>
  </p:cSld>
  <p:clrMapOvr>
    <a:masterClrMapping/>
  </p:clrMapOvr>
  <p:transition>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89634505"/>
      </p:ext>
    </p:extLst>
  </p:cSld>
  <p:clrMapOvr>
    <a:masterClrMapping/>
  </p:clrMapOvr>
  <p:transition>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547713891"/>
      </p:ext>
    </p:extLst>
  </p:cSld>
  <p:clrMapOvr>
    <a:masterClrMapping/>
  </p:clrMapOvr>
  <p:transition>
    <p:wheel spokes="8"/>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03481583"/>
      </p:ext>
    </p:extLst>
  </p:cSld>
  <p:clrMapOvr>
    <a:masterClrMapping/>
  </p:clrMapOvr>
  <p:transition>
    <p:wheel spokes="8"/>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072820774"/>
      </p:ext>
    </p:extLst>
  </p:cSld>
  <p:clrMapOvr>
    <a:masterClrMapping/>
  </p:clrMapOvr>
  <p:transition>
    <p:wheel spokes="8"/>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253174487"/>
      </p:ext>
    </p:extLst>
  </p:cSld>
  <p:clrMapOvr>
    <a:masterClrMapping/>
  </p:clrMapOvr>
  <p:transition>
    <p:wheel spokes="8"/>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864407599"/>
      </p:ext>
    </p:extLst>
  </p:cSld>
  <p:clrMapOvr>
    <a:masterClrMapping/>
  </p:clrMapOvr>
  <p:transition>
    <p:wheel spokes="8"/>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278269051"/>
      </p:ext>
    </p:extLst>
  </p:cSld>
  <p:clrMapOvr>
    <a:masterClrMapping/>
  </p:clrMapOvr>
  <p:transition>
    <p:wheel spokes="8"/>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085525460"/>
      </p:ext>
    </p:extLst>
  </p:cSld>
  <p:clrMapOvr>
    <a:masterClrMapping/>
  </p:clrMapOvr>
  <p:transition>
    <p:wheel spokes="8"/>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11/15/2023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18203282"/>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ransition>
    <p:wheel spokes="8"/>
  </p:transition>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3133" y="700644"/>
            <a:ext cx="7505205" cy="1569660"/>
          </a:xfrm>
          <a:prstGeom prst="rect">
            <a:avLst/>
          </a:prstGeom>
          <a:solidFill>
            <a:schemeClr val="bg1"/>
          </a:solidFill>
        </p:spPr>
        <p:txBody>
          <a:bodyPr wrap="square" rtlCol="0">
            <a:spAutoFit/>
          </a:bodyPr>
          <a:lstStyle/>
          <a:p>
            <a:r>
              <a:rPr lang="en-US" sz="9600" dirty="0" smtClean="0">
                <a:latin typeface="Algerian" pitchFamily="82" charset="0"/>
              </a:rPr>
              <a:t>Topic : C++</a:t>
            </a:r>
            <a:endParaRPr lang="en-US" sz="9600" dirty="0">
              <a:latin typeface="Algerian" pitchFamily="82" charset="0"/>
            </a:endParaRPr>
          </a:p>
        </p:txBody>
      </p:sp>
      <p:sp>
        <p:nvSpPr>
          <p:cNvPr id="5" name="TextBox 4"/>
          <p:cNvSpPr txBox="1"/>
          <p:nvPr/>
        </p:nvSpPr>
        <p:spPr>
          <a:xfrm>
            <a:off x="4425537" y="4322617"/>
            <a:ext cx="7766463" cy="2308324"/>
          </a:xfrm>
          <a:prstGeom prst="rect">
            <a:avLst/>
          </a:prstGeom>
          <a:noFill/>
        </p:spPr>
        <p:txBody>
          <a:bodyPr wrap="square" rtlCol="0">
            <a:spAutoFit/>
          </a:bodyPr>
          <a:lstStyle/>
          <a:p>
            <a:r>
              <a:rPr lang="en-US" sz="4800" dirty="0" smtClean="0"/>
              <a:t>Name : </a:t>
            </a:r>
            <a:r>
              <a:rPr lang="en-US" sz="4800" dirty="0" smtClean="0">
                <a:solidFill>
                  <a:srgbClr val="FFFF00"/>
                </a:solidFill>
              </a:rPr>
              <a:t>Komal Mangchwari</a:t>
            </a:r>
          </a:p>
          <a:p>
            <a:r>
              <a:rPr lang="en-US" sz="4800" dirty="0" smtClean="0"/>
              <a:t>Section : </a:t>
            </a:r>
            <a:r>
              <a:rPr lang="en-US" sz="4800" dirty="0" smtClean="0">
                <a:solidFill>
                  <a:srgbClr val="FFFF00"/>
                </a:solidFill>
              </a:rPr>
              <a:t>“A”</a:t>
            </a:r>
          </a:p>
          <a:p>
            <a:r>
              <a:rPr lang="en-US" sz="4800" dirty="0" smtClean="0"/>
              <a:t>Course: </a:t>
            </a:r>
            <a:r>
              <a:rPr lang="en-US" sz="4800" dirty="0" smtClean="0">
                <a:solidFill>
                  <a:srgbClr val="FFFF00"/>
                </a:solidFill>
              </a:rPr>
              <a:t>BCA</a:t>
            </a:r>
            <a:endParaRPr lang="en-US" sz="4800" dirty="0">
              <a:solidFill>
                <a:srgbClr val="FFFF00"/>
              </a:solidFill>
            </a:endParaRPr>
          </a:p>
        </p:txBody>
      </p:sp>
      <p:sp>
        <p:nvSpPr>
          <p:cNvPr id="7" name="Plus 6"/>
          <p:cNvSpPr/>
          <p:nvPr/>
        </p:nvSpPr>
        <p:spPr>
          <a:xfrm>
            <a:off x="9203377" y="2648197"/>
            <a:ext cx="1959428" cy="1638795"/>
          </a:xfrm>
          <a:prstGeom prst="mathPlus">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inus 7"/>
          <p:cNvSpPr/>
          <p:nvPr/>
        </p:nvSpPr>
        <p:spPr>
          <a:xfrm>
            <a:off x="3135086" y="3206338"/>
            <a:ext cx="2101932" cy="914400"/>
          </a:xfrm>
          <a:prstGeom prst="mathMinus">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y 8"/>
          <p:cNvSpPr/>
          <p:nvPr/>
        </p:nvSpPr>
        <p:spPr>
          <a:xfrm>
            <a:off x="5973288" y="2517568"/>
            <a:ext cx="1555667" cy="1080655"/>
          </a:xfrm>
          <a:prstGeom prst="mathMultiply">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ivision 9"/>
          <p:cNvSpPr/>
          <p:nvPr/>
        </p:nvSpPr>
        <p:spPr>
          <a:xfrm>
            <a:off x="7754588" y="771896"/>
            <a:ext cx="2196935" cy="700644"/>
          </a:xfrm>
          <a:prstGeom prst="mathDivid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qual 10"/>
          <p:cNvSpPr/>
          <p:nvPr/>
        </p:nvSpPr>
        <p:spPr>
          <a:xfrm>
            <a:off x="510639" y="2648198"/>
            <a:ext cx="1698171" cy="1045029"/>
          </a:xfrm>
          <a:prstGeom prst="mathEqual">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Not Equal 11"/>
          <p:cNvSpPr/>
          <p:nvPr/>
        </p:nvSpPr>
        <p:spPr>
          <a:xfrm>
            <a:off x="10521537" y="1235034"/>
            <a:ext cx="1242951" cy="819397"/>
          </a:xfrm>
          <a:prstGeom prst="mathNotEqual">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Isosceles Triangle 12"/>
          <p:cNvSpPr/>
          <p:nvPr/>
        </p:nvSpPr>
        <p:spPr>
          <a:xfrm>
            <a:off x="700644" y="5177642"/>
            <a:ext cx="1282535" cy="1092529"/>
          </a:xfrm>
          <a:prstGeom prst="triangl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731325" y="4940135"/>
            <a:ext cx="1092530" cy="890649"/>
          </a:xfrm>
          <a:prstGeom prst="ellips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heel spokes="8"/>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29491" y="401728"/>
            <a:ext cx="9252854" cy="769441"/>
          </a:xfrm>
          <a:prstGeom prst="rect">
            <a:avLst/>
          </a:prstGeom>
        </p:spPr>
        <p:txBody>
          <a:bodyPr wrap="none">
            <a:spAutoFit/>
          </a:bodyPr>
          <a:lstStyle/>
          <a:p>
            <a:pPr marL="571500" indent="-571500">
              <a:buFont typeface="Wingdings" panose="05000000000000000000" pitchFamily="2" charset="2"/>
              <a:buChar char="ü"/>
            </a:pPr>
            <a:r>
              <a:rPr lang="en-US" sz="4400" b="1" dirty="0">
                <a:solidFill>
                  <a:srgbClr val="FFFF00"/>
                </a:solidFill>
                <a:latin typeface="Bradley Hand ITC" panose="03070402050302030203" pitchFamily="66" charset="0"/>
              </a:rPr>
              <a:t>Use of escape sequence endl and ‘\n’</a:t>
            </a:r>
            <a:endParaRPr lang="en-IN" sz="4400" b="1" dirty="0">
              <a:solidFill>
                <a:srgbClr val="FFFF00"/>
              </a:solidFill>
              <a:latin typeface="Bradley Hand ITC" panose="03070402050302030203" pitchFamily="66" charset="0"/>
            </a:endParaRPr>
          </a:p>
        </p:txBody>
      </p:sp>
      <p:sp>
        <p:nvSpPr>
          <p:cNvPr id="4" name="Rectangle 3"/>
          <p:cNvSpPr/>
          <p:nvPr/>
        </p:nvSpPr>
        <p:spPr>
          <a:xfrm>
            <a:off x="3513513" y="1764945"/>
            <a:ext cx="6096000" cy="3970318"/>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r>
              <a:rPr lang="en-US" sz="3600" dirty="0"/>
              <a:t>Example :</a:t>
            </a:r>
          </a:p>
          <a:p>
            <a:r>
              <a:rPr lang="en-US" sz="3600" dirty="0"/>
              <a:t>cout&lt;&lt;”Hello PW”;</a:t>
            </a:r>
          </a:p>
          <a:p>
            <a:r>
              <a:rPr lang="en-US" sz="3600" dirty="0"/>
              <a:t>cout&lt;&lt;endl;</a:t>
            </a:r>
          </a:p>
          <a:p>
            <a:r>
              <a:rPr lang="en-US" sz="3600" dirty="0"/>
              <a:t>cout&lt;&lt;”Hello CW”;</a:t>
            </a:r>
          </a:p>
          <a:p>
            <a:r>
              <a:rPr lang="en-US" sz="3600" dirty="0"/>
              <a:t>Output will be :</a:t>
            </a:r>
          </a:p>
          <a:p>
            <a:r>
              <a:rPr lang="en-US" sz="3600" dirty="0"/>
              <a:t>Hello PW</a:t>
            </a:r>
          </a:p>
          <a:p>
            <a:r>
              <a:rPr lang="en-US" sz="3600" dirty="0"/>
              <a:t>Hello CW</a:t>
            </a:r>
            <a:endParaRPr lang="en-IN" sz="3600" dirty="0"/>
          </a:p>
        </p:txBody>
      </p:sp>
    </p:spTree>
    <p:extLst>
      <p:ext uri="{BB962C8B-B14F-4D97-AF65-F5344CB8AC3E}">
        <p14:creationId xmlns="" xmlns:p14="http://schemas.microsoft.com/office/powerpoint/2010/main" val="907999582"/>
      </p:ext>
    </p:extLst>
  </p:cSld>
  <p:clrMapOvr>
    <a:masterClrMapping/>
  </p:clrMapOvr>
  <p:transition>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8784" y="889363"/>
            <a:ext cx="10634750" cy="2554545"/>
          </a:xfrm>
          <a:prstGeom prst="rect">
            <a:avLst/>
          </a:prstGeom>
        </p:spPr>
        <p:txBody>
          <a:bodyPr wrap="square">
            <a:spAutoFit/>
          </a:bodyPr>
          <a:lstStyle/>
          <a:p>
            <a:r>
              <a:rPr lang="en-US" sz="3200" dirty="0" smtClean="0"/>
              <a:t>1</a:t>
            </a:r>
            <a:r>
              <a:rPr lang="en-US" sz="3200" dirty="0"/>
              <a:t>) Variables can start from an alphabet or underscore _ or $ .</a:t>
            </a:r>
          </a:p>
          <a:p>
            <a:r>
              <a:rPr lang="en-US" sz="3200" dirty="0"/>
              <a:t>2) Special characters except _ and $ are not allowed.</a:t>
            </a:r>
          </a:p>
          <a:p>
            <a:r>
              <a:rPr lang="en-US" sz="3200" dirty="0"/>
              <a:t>3) Some particular keywords are not allowed.</a:t>
            </a:r>
          </a:p>
          <a:p>
            <a:r>
              <a:rPr lang="en-US" sz="3200" dirty="0"/>
              <a:t>4) Commas or blanks are not allowed.</a:t>
            </a:r>
            <a:endParaRPr lang="en-IN" sz="3200" dirty="0"/>
          </a:p>
        </p:txBody>
      </p:sp>
      <p:sp>
        <p:nvSpPr>
          <p:cNvPr id="7" name="Rectangle 6"/>
          <p:cNvSpPr/>
          <p:nvPr/>
        </p:nvSpPr>
        <p:spPr>
          <a:xfrm>
            <a:off x="1551355" y="4477778"/>
            <a:ext cx="9454342" cy="1815882"/>
          </a:xfrm>
          <a:prstGeom prst="rect">
            <a:avLst/>
          </a:prstGeom>
        </p:spPr>
        <p:txBody>
          <a:bodyPr wrap="square">
            <a:spAutoFit/>
          </a:bodyPr>
          <a:lstStyle/>
          <a:p>
            <a:r>
              <a:rPr lang="en-US" sz="2800" dirty="0"/>
              <a:t>Auto double int break extern </a:t>
            </a:r>
            <a:r>
              <a:rPr lang="en-US" sz="2800" dirty="0" err="1"/>
              <a:t>enum</a:t>
            </a:r>
            <a:r>
              <a:rPr lang="en-US" sz="2800" dirty="0"/>
              <a:t> unsigned while</a:t>
            </a:r>
          </a:p>
          <a:p>
            <a:r>
              <a:rPr lang="en-US" sz="2800" dirty="0"/>
              <a:t>case </a:t>
            </a:r>
            <a:r>
              <a:rPr lang="en-US" sz="2800" dirty="0" err="1"/>
              <a:t>sizeof</a:t>
            </a:r>
            <a:r>
              <a:rPr lang="en-US" sz="2800" dirty="0"/>
              <a:t> for </a:t>
            </a:r>
            <a:r>
              <a:rPr lang="en-US" sz="2800" dirty="0" err="1"/>
              <a:t>const</a:t>
            </a:r>
            <a:r>
              <a:rPr lang="en-US" sz="2800" dirty="0"/>
              <a:t> static long continue float</a:t>
            </a:r>
          </a:p>
          <a:p>
            <a:r>
              <a:rPr lang="en-US" sz="2800" dirty="0"/>
              <a:t>else signed do short switch char volatile default</a:t>
            </a:r>
          </a:p>
          <a:p>
            <a:r>
              <a:rPr lang="en-US" sz="2800" dirty="0" err="1"/>
              <a:t>goto</a:t>
            </a:r>
            <a:r>
              <a:rPr lang="en-US" sz="2800" dirty="0"/>
              <a:t> </a:t>
            </a:r>
            <a:r>
              <a:rPr lang="en-US" sz="2800" dirty="0" err="1"/>
              <a:t>struct</a:t>
            </a:r>
            <a:r>
              <a:rPr lang="en-US" sz="2800" dirty="0"/>
              <a:t> if union return void register typedef</a:t>
            </a:r>
            <a:endParaRPr lang="en-IN" sz="2800" dirty="0"/>
          </a:p>
        </p:txBody>
      </p:sp>
      <p:sp>
        <p:nvSpPr>
          <p:cNvPr id="2" name="TextBox 1"/>
          <p:cNvSpPr txBox="1"/>
          <p:nvPr/>
        </p:nvSpPr>
        <p:spPr>
          <a:xfrm>
            <a:off x="579805" y="3749120"/>
            <a:ext cx="4056611" cy="646331"/>
          </a:xfrm>
          <a:prstGeom prst="rect">
            <a:avLst/>
          </a:prstGeom>
          <a:noFill/>
        </p:spPr>
        <p:txBody>
          <a:bodyPr wrap="square" rtlCol="0">
            <a:spAutoFit/>
          </a:bodyPr>
          <a:lstStyle/>
          <a:p>
            <a:pPr marL="571500" indent="-571500">
              <a:buFont typeface="Wingdings" panose="05000000000000000000" pitchFamily="2" charset="2"/>
              <a:buChar char="ü"/>
            </a:pPr>
            <a:r>
              <a:rPr lang="en-US" sz="3600" dirty="0" smtClean="0">
                <a:solidFill>
                  <a:srgbClr val="FFFF00"/>
                </a:solidFill>
                <a:latin typeface="Algerian" panose="04020705040A02060702" pitchFamily="82" charset="0"/>
              </a:rPr>
              <a:t>C++ keyword</a:t>
            </a:r>
            <a:endParaRPr lang="en-IN" sz="3600" dirty="0">
              <a:solidFill>
                <a:srgbClr val="FFFF00"/>
              </a:solidFill>
              <a:latin typeface="Algerian" panose="04020705040A02060702" pitchFamily="82" charset="0"/>
            </a:endParaRPr>
          </a:p>
        </p:txBody>
      </p:sp>
      <p:sp>
        <p:nvSpPr>
          <p:cNvPr id="3" name="Rectangle 2"/>
          <p:cNvSpPr/>
          <p:nvPr/>
        </p:nvSpPr>
        <p:spPr>
          <a:xfrm>
            <a:off x="579805" y="151982"/>
            <a:ext cx="3913251" cy="584775"/>
          </a:xfrm>
          <a:prstGeom prst="rect">
            <a:avLst/>
          </a:prstGeom>
        </p:spPr>
        <p:txBody>
          <a:bodyPr wrap="none">
            <a:spAutoFit/>
          </a:bodyPr>
          <a:lstStyle/>
          <a:p>
            <a:pPr marL="457200" lvl="0" indent="-457200">
              <a:buFont typeface="Wingdings" panose="05000000000000000000" pitchFamily="2" charset="2"/>
              <a:buChar char="ü"/>
            </a:pPr>
            <a:r>
              <a:rPr lang="en-US" sz="3200" b="1" dirty="0">
                <a:solidFill>
                  <a:srgbClr val="FFFF00"/>
                </a:solidFill>
                <a:latin typeface="Monotype Corsiva" panose="03010101010201010101" pitchFamily="66" charset="0"/>
              </a:rPr>
              <a:t>Variable Naming rules</a:t>
            </a:r>
          </a:p>
        </p:txBody>
      </p:sp>
    </p:spTree>
    <p:extLst>
      <p:ext uri="{BB962C8B-B14F-4D97-AF65-F5344CB8AC3E}">
        <p14:creationId xmlns="" xmlns:p14="http://schemas.microsoft.com/office/powerpoint/2010/main" val="574227023"/>
      </p:ext>
    </p:extLst>
  </p:cSld>
  <p:clrMapOvr>
    <a:masterClrMapping/>
  </p:clrMapOvr>
  <p:transition>
    <p:wheel spokes="8"/>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8515" y="357967"/>
            <a:ext cx="10527241" cy="2215991"/>
          </a:xfrm>
          <a:prstGeom prst="rect">
            <a:avLst/>
          </a:prstGeom>
        </p:spPr>
        <p:txBody>
          <a:bodyPr wrap="none">
            <a:spAutoFit/>
          </a:bodyPr>
          <a:lstStyle/>
          <a:p>
            <a:r>
              <a:rPr lang="en-IN" sz="13800" dirty="0" smtClean="0">
                <a:solidFill>
                  <a:srgbClr val="FFFF00"/>
                </a:solidFill>
                <a:latin typeface="Papyrus" panose="03070502060502030205" pitchFamily="66" charset="0"/>
              </a:rPr>
              <a:t>Conditionals</a:t>
            </a:r>
            <a:endParaRPr lang="en-IN" sz="13800" dirty="0">
              <a:solidFill>
                <a:srgbClr val="FFFF00"/>
              </a:solidFill>
              <a:latin typeface="Papyrus" panose="03070502060502030205" pitchFamily="66" charset="0"/>
            </a:endParaRPr>
          </a:p>
        </p:txBody>
      </p:sp>
      <p:sp>
        <p:nvSpPr>
          <p:cNvPr id="3" name="Rectangle 2"/>
          <p:cNvSpPr/>
          <p:nvPr/>
        </p:nvSpPr>
        <p:spPr>
          <a:xfrm>
            <a:off x="520931" y="2573958"/>
            <a:ext cx="6096000" cy="3785652"/>
          </a:xfrm>
          <a:prstGeom prst="rect">
            <a:avLst/>
          </a:prstGeom>
        </p:spPr>
        <p:txBody>
          <a:bodyPr>
            <a:spAutoFit/>
          </a:bodyPr>
          <a:lstStyle/>
          <a:p>
            <a:pPr marL="285750" indent="-285750">
              <a:buFont typeface="Wingdings" panose="05000000000000000000" pitchFamily="2" charset="2"/>
              <a:buChar char="v"/>
            </a:pPr>
            <a:r>
              <a:rPr lang="en-US" sz="4800" dirty="0"/>
              <a:t>if, if </a:t>
            </a:r>
            <a:r>
              <a:rPr lang="en-US" sz="4800" dirty="0" smtClean="0"/>
              <a:t>– else</a:t>
            </a:r>
          </a:p>
          <a:p>
            <a:pPr marL="285750" indent="-285750">
              <a:buFont typeface="Wingdings" panose="05000000000000000000" pitchFamily="2" charset="2"/>
              <a:buChar char="v"/>
            </a:pPr>
            <a:r>
              <a:rPr lang="en-US" sz="4800" dirty="0" smtClean="0"/>
              <a:t>Nested</a:t>
            </a:r>
          </a:p>
          <a:p>
            <a:pPr marL="285750" indent="-285750">
              <a:buFont typeface="Wingdings" panose="05000000000000000000" pitchFamily="2" charset="2"/>
              <a:buChar char="v"/>
            </a:pPr>
            <a:r>
              <a:rPr lang="en-US" sz="4800" dirty="0" smtClean="0"/>
              <a:t> </a:t>
            </a:r>
            <a:r>
              <a:rPr lang="en-US" sz="4800" dirty="0"/>
              <a:t>Else if </a:t>
            </a:r>
            <a:r>
              <a:rPr lang="en-US" sz="4800" dirty="0" smtClean="0"/>
              <a:t>ladder</a:t>
            </a:r>
          </a:p>
          <a:p>
            <a:pPr marL="285750" indent="-285750">
              <a:buFont typeface="Wingdings" panose="05000000000000000000" pitchFamily="2" charset="2"/>
              <a:buChar char="v"/>
            </a:pPr>
            <a:r>
              <a:rPr lang="en-US" sz="4800" dirty="0" smtClean="0"/>
              <a:t>Ternary</a:t>
            </a:r>
          </a:p>
          <a:p>
            <a:pPr marL="285750" indent="-285750">
              <a:buFont typeface="Wingdings" panose="05000000000000000000" pitchFamily="2" charset="2"/>
              <a:buChar char="v"/>
            </a:pPr>
            <a:r>
              <a:rPr lang="en-US" sz="4800" dirty="0" smtClean="0"/>
              <a:t>switch</a:t>
            </a:r>
            <a:endParaRPr lang="en-IN" sz="4800" dirty="0"/>
          </a:p>
        </p:txBody>
      </p:sp>
    </p:spTree>
    <p:extLst>
      <p:ext uri="{BB962C8B-B14F-4D97-AF65-F5344CB8AC3E}">
        <p14:creationId xmlns="" xmlns:p14="http://schemas.microsoft.com/office/powerpoint/2010/main" val="1233589000"/>
      </p:ext>
    </p:extLst>
  </p:cSld>
  <p:clrMapOvr>
    <a:masterClrMapping/>
  </p:clrMapOvr>
  <p:transition>
    <p:wheel spokes="8"/>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9401" y="2130428"/>
            <a:ext cx="7739619" cy="2215991"/>
          </a:xfrm>
          <a:prstGeom prst="rect">
            <a:avLst/>
          </a:prstGeom>
        </p:spPr>
        <p:txBody>
          <a:bodyPr wrap="none">
            <a:spAutoFit/>
          </a:bodyPr>
          <a:lstStyle/>
          <a:p>
            <a:pPr fontAlgn="base"/>
            <a:r>
              <a:rPr lang="en-IN" sz="13800" dirty="0">
                <a:solidFill>
                  <a:srgbClr val="FFFF00"/>
                </a:solidFill>
                <a:latin typeface="Algerian" panose="04020705040A02060702" pitchFamily="82" charset="0"/>
              </a:rPr>
              <a:t> If in </a:t>
            </a:r>
            <a:r>
              <a:rPr lang="en-IN" sz="13800" dirty="0" smtClean="0">
                <a:solidFill>
                  <a:srgbClr val="FFFF00"/>
                </a:solidFill>
                <a:latin typeface="Algerian" panose="04020705040A02060702" pitchFamily="82" charset="0"/>
              </a:rPr>
              <a:t>C</a:t>
            </a:r>
            <a:r>
              <a:rPr lang="en-IN" sz="13800" dirty="0">
                <a:solidFill>
                  <a:srgbClr val="FFFF00"/>
                </a:solidFill>
                <a:latin typeface="Algerian" panose="04020705040A02060702" pitchFamily="82" charset="0"/>
              </a:rPr>
              <a:t>++</a:t>
            </a:r>
          </a:p>
        </p:txBody>
      </p:sp>
    </p:spTree>
    <p:extLst>
      <p:ext uri="{BB962C8B-B14F-4D97-AF65-F5344CB8AC3E}">
        <p14:creationId xmlns="" xmlns:p14="http://schemas.microsoft.com/office/powerpoint/2010/main" val="2450757050"/>
      </p:ext>
    </p:extLst>
  </p:cSld>
  <p:clrMapOvr>
    <a:masterClrMapping/>
  </p:clrMapOvr>
  <p:transition>
    <p:wheel spokes="8"/>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7679" y="563786"/>
            <a:ext cx="7010401" cy="3108543"/>
          </a:xfrm>
          <a:prstGeom prst="rect">
            <a:avLst/>
          </a:prstGeom>
        </p:spPr>
        <p:txBody>
          <a:bodyPr wrap="square">
            <a:spAutoFit/>
          </a:bodyPr>
          <a:lstStyle/>
          <a:p>
            <a:r>
              <a:rPr lang="en-US" sz="2800" dirty="0" smtClean="0"/>
              <a:t>The if statement is the most simple decision-making statement. It is used to decide whether a certain statement or block of statements will be executed or not i.e if a certain condition is true then a block of statements is executed otherwise not. </a:t>
            </a:r>
            <a:endParaRPr lang="en-IN" sz="2800" dirty="0"/>
          </a:p>
        </p:txBody>
      </p:sp>
      <p:sp>
        <p:nvSpPr>
          <p:cNvPr id="7" name="Rectangle 6"/>
          <p:cNvSpPr/>
          <p:nvPr/>
        </p:nvSpPr>
        <p:spPr>
          <a:xfrm>
            <a:off x="393467" y="4301073"/>
            <a:ext cx="5444838" cy="584775"/>
          </a:xfrm>
          <a:prstGeom prst="rect">
            <a:avLst/>
          </a:prstGeom>
          <a:solidFill>
            <a:schemeClr val="bg1"/>
          </a:solidFill>
        </p:spPr>
        <p:txBody>
          <a:bodyPr wrap="square">
            <a:spAutoFit/>
          </a:bodyPr>
          <a:lstStyle/>
          <a:p>
            <a:pPr marL="285750" indent="-285750" fontAlgn="base">
              <a:buFont typeface="Wingdings" panose="05000000000000000000" pitchFamily="2" charset="2"/>
              <a:buChar char="ü"/>
            </a:pPr>
            <a:r>
              <a:rPr lang="en-IN" sz="3200" b="1" dirty="0">
                <a:solidFill>
                  <a:srgbClr val="FFFF00"/>
                </a:solidFill>
                <a:latin typeface="Monotype Corsiva" panose="03010101010201010101" pitchFamily="66" charset="0"/>
              </a:rPr>
              <a:t>Syntax </a:t>
            </a:r>
            <a:r>
              <a:rPr lang="en-IN" sz="3200" b="1" dirty="0" smtClean="0">
                <a:solidFill>
                  <a:srgbClr val="FFFF00"/>
                </a:solidFill>
                <a:latin typeface="Monotype Corsiva" panose="03010101010201010101" pitchFamily="66" charset="0"/>
              </a:rPr>
              <a:t> of  </a:t>
            </a:r>
            <a:r>
              <a:rPr lang="en-IN" sz="3200" b="1" dirty="0">
                <a:solidFill>
                  <a:srgbClr val="FFFF00"/>
                </a:solidFill>
                <a:latin typeface="Monotype Corsiva" panose="03010101010201010101" pitchFamily="66" charset="0"/>
              </a:rPr>
              <a:t>if Statement</a:t>
            </a:r>
            <a:endParaRPr lang="en-IN" sz="3200" b="1" i="0" dirty="0">
              <a:solidFill>
                <a:srgbClr val="FFFF00"/>
              </a:solidFill>
              <a:effectLst/>
              <a:latin typeface="Monotype Corsiva" panose="03010101010201010101" pitchFamily="66" charset="0"/>
            </a:endParaRPr>
          </a:p>
        </p:txBody>
      </p:sp>
      <p:sp>
        <p:nvSpPr>
          <p:cNvPr id="9" name="Rectangle 8"/>
          <p:cNvSpPr/>
          <p:nvPr/>
        </p:nvSpPr>
        <p:spPr>
          <a:xfrm>
            <a:off x="798456" y="5115581"/>
            <a:ext cx="3386051"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if(condition) </a:t>
            </a:r>
          </a:p>
          <a:p>
            <a:r>
              <a:rPr lang="en-US" dirty="0"/>
              <a:t>{</a:t>
            </a:r>
          </a:p>
          <a:p>
            <a:r>
              <a:rPr lang="en-US" dirty="0"/>
              <a:t>   // Statements to execute if</a:t>
            </a:r>
          </a:p>
          <a:p>
            <a:r>
              <a:rPr lang="en-US" dirty="0"/>
              <a:t>   // condition is true</a:t>
            </a:r>
          </a:p>
          <a:p>
            <a:r>
              <a:rPr lang="en-US" dirty="0"/>
              <a:t>}</a:t>
            </a:r>
            <a:endParaRPr lang="en-IN" dirty="0"/>
          </a:p>
        </p:txBody>
      </p:sp>
      <p:pic>
        <p:nvPicPr>
          <p:cNvPr id="1027" name="Picture 3" descr="if flowchart"/>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12843" r="12810"/>
          <a:stretch/>
        </p:blipFill>
        <p:spPr bwMode="auto">
          <a:xfrm>
            <a:off x="7498080" y="0"/>
            <a:ext cx="4839369" cy="682474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77681515"/>
      </p:ext>
    </p:extLst>
  </p:cSld>
  <p:clrMapOvr>
    <a:masterClrMapping/>
  </p:clrMapOvr>
  <p:transition>
    <p:wheel spokes="8"/>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0188" y="1797920"/>
            <a:ext cx="7951216" cy="2646878"/>
          </a:xfrm>
          <a:prstGeom prst="rect">
            <a:avLst/>
          </a:prstGeom>
        </p:spPr>
        <p:txBody>
          <a:bodyPr wrap="none">
            <a:spAutoFit/>
          </a:bodyPr>
          <a:lstStyle/>
          <a:p>
            <a:r>
              <a:rPr lang="en-IN" sz="16600" dirty="0">
                <a:solidFill>
                  <a:srgbClr val="FFFF00"/>
                </a:solidFill>
                <a:latin typeface="Curlz MT" panose="04040404050702020202" pitchFamily="82" charset="0"/>
              </a:rPr>
              <a:t>IF - ELSE</a:t>
            </a:r>
          </a:p>
        </p:txBody>
      </p:sp>
    </p:spTree>
    <p:extLst>
      <p:ext uri="{BB962C8B-B14F-4D97-AF65-F5344CB8AC3E}">
        <p14:creationId xmlns="" xmlns:p14="http://schemas.microsoft.com/office/powerpoint/2010/main" val="4158282677"/>
      </p:ext>
    </p:extLst>
  </p:cSld>
  <p:clrMapOvr>
    <a:masterClrMapping/>
  </p:clrMapOvr>
  <p:transition>
    <p:wheel spokes="8"/>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1425" y="432303"/>
            <a:ext cx="6079375" cy="2308324"/>
          </a:xfrm>
          <a:prstGeom prst="rect">
            <a:avLst/>
          </a:prstGeom>
        </p:spPr>
        <p:txBody>
          <a:bodyPr wrap="square">
            <a:spAutoFit/>
          </a:bodyPr>
          <a:lstStyle/>
          <a:p>
            <a:r>
              <a:rPr lang="en-US" dirty="0"/>
              <a:t>The if statement alone tells us that if a condition is true it will execute a block of statements and if the condition is false it won’t. But what if we want to do something else when the condition is false? Here comes the C else statement. We can use the else statement with the if statement to execute a block of code when the condition is false. The if-else statement consists of two blocks, one for false expression and one for true expression.</a:t>
            </a:r>
            <a:endParaRPr lang="en-US" dirty="0" smtClean="0"/>
          </a:p>
        </p:txBody>
      </p:sp>
      <p:sp>
        <p:nvSpPr>
          <p:cNvPr id="4" name="Rectangle 3"/>
          <p:cNvSpPr/>
          <p:nvPr/>
        </p:nvSpPr>
        <p:spPr>
          <a:xfrm>
            <a:off x="1119446" y="3782120"/>
            <a:ext cx="4682838" cy="286232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if (condition)</a:t>
            </a:r>
          </a:p>
          <a:p>
            <a:r>
              <a:rPr lang="en-US" dirty="0"/>
              <a:t>{</a:t>
            </a:r>
          </a:p>
          <a:p>
            <a:r>
              <a:rPr lang="en-US" dirty="0"/>
              <a:t>    // Executes this block if</a:t>
            </a:r>
          </a:p>
          <a:p>
            <a:r>
              <a:rPr lang="en-US" dirty="0"/>
              <a:t>    // condition is true</a:t>
            </a:r>
          </a:p>
          <a:p>
            <a:r>
              <a:rPr lang="en-US" dirty="0"/>
              <a:t>}</a:t>
            </a:r>
          </a:p>
          <a:p>
            <a:r>
              <a:rPr lang="en-US" dirty="0"/>
              <a:t>else</a:t>
            </a:r>
          </a:p>
          <a:p>
            <a:r>
              <a:rPr lang="en-US" dirty="0"/>
              <a:t>{</a:t>
            </a:r>
          </a:p>
          <a:p>
            <a:r>
              <a:rPr lang="en-US" dirty="0"/>
              <a:t>    // Executes this block if</a:t>
            </a:r>
          </a:p>
          <a:p>
            <a:r>
              <a:rPr lang="en-US" dirty="0"/>
              <a:t>    // condition is false</a:t>
            </a:r>
          </a:p>
          <a:p>
            <a:r>
              <a:rPr lang="en-US" dirty="0"/>
              <a:t>}</a:t>
            </a:r>
          </a:p>
        </p:txBody>
      </p:sp>
      <p:sp>
        <p:nvSpPr>
          <p:cNvPr id="6" name="Rectangle 5"/>
          <p:cNvSpPr/>
          <p:nvPr/>
        </p:nvSpPr>
        <p:spPr>
          <a:xfrm>
            <a:off x="221673" y="2950369"/>
            <a:ext cx="5469767" cy="584775"/>
          </a:xfrm>
          <a:prstGeom prst="rect">
            <a:avLst/>
          </a:prstGeom>
          <a:solidFill>
            <a:schemeClr val="bg1"/>
          </a:solidFill>
        </p:spPr>
        <p:txBody>
          <a:bodyPr wrap="none">
            <a:spAutoFit/>
          </a:bodyPr>
          <a:lstStyle/>
          <a:p>
            <a:pPr marL="457200" indent="-457200">
              <a:buFont typeface="Wingdings" panose="05000000000000000000" pitchFamily="2" charset="2"/>
              <a:buChar char="ü"/>
            </a:pPr>
            <a:r>
              <a:rPr lang="en-US" sz="3200" b="1" dirty="0">
                <a:solidFill>
                  <a:srgbClr val="FFFF00"/>
                </a:solidFill>
                <a:latin typeface="Bradley Hand ITC" panose="03070402050302030203" pitchFamily="66" charset="0"/>
              </a:rPr>
              <a:t>Syntax of if else in C/C++</a:t>
            </a:r>
            <a:endParaRPr lang="en-IN" sz="2000" dirty="0">
              <a:solidFill>
                <a:srgbClr val="FFFF00"/>
              </a:solidFill>
              <a:latin typeface="Bradley Hand ITC" panose="03070402050302030203" pitchFamily="66" charset="0"/>
            </a:endParaRPr>
          </a:p>
        </p:txBody>
      </p:sp>
      <p:pic>
        <p:nvPicPr>
          <p:cNvPr id="2052" name="Picture 4" descr="if else flowchart"/>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7453" t="-16" r="6277" b="16"/>
          <a:stretch/>
        </p:blipFill>
        <p:spPr bwMode="auto">
          <a:xfrm>
            <a:off x="6400800" y="149629"/>
            <a:ext cx="5791200" cy="670837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57255897"/>
      </p:ext>
    </p:extLst>
  </p:cSld>
  <p:clrMapOvr>
    <a:masterClrMapping/>
  </p:clrMapOvr>
  <p:transition>
    <p:wheel spokes="8"/>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12678" y="916769"/>
            <a:ext cx="5536020" cy="5632311"/>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400" dirty="0">
                <a:solidFill>
                  <a:schemeClr val="bg2">
                    <a:lumMod val="10000"/>
                  </a:schemeClr>
                </a:solidFill>
              </a:rPr>
              <a:t>#include &lt;iostream&gt;</a:t>
            </a:r>
          </a:p>
          <a:p>
            <a:r>
              <a:rPr lang="en-US" sz="2400" dirty="0">
                <a:solidFill>
                  <a:schemeClr val="bg2">
                    <a:lumMod val="10000"/>
                  </a:schemeClr>
                </a:solidFill>
              </a:rPr>
              <a:t> </a:t>
            </a:r>
          </a:p>
          <a:p>
            <a:r>
              <a:rPr lang="en-US" sz="2400" dirty="0">
                <a:solidFill>
                  <a:schemeClr val="bg2">
                    <a:lumMod val="10000"/>
                  </a:schemeClr>
                </a:solidFill>
              </a:rPr>
              <a:t>using namespace </a:t>
            </a:r>
            <a:r>
              <a:rPr lang="en-US" sz="2400" dirty="0" err="1">
                <a:solidFill>
                  <a:schemeClr val="bg2">
                    <a:lumMod val="10000"/>
                  </a:schemeClr>
                </a:solidFill>
              </a:rPr>
              <a:t>std</a:t>
            </a:r>
            <a:r>
              <a:rPr lang="en-US" sz="2400" dirty="0">
                <a:solidFill>
                  <a:schemeClr val="bg2">
                    <a:lumMod val="10000"/>
                  </a:schemeClr>
                </a:solidFill>
              </a:rPr>
              <a:t>; </a:t>
            </a:r>
          </a:p>
          <a:p>
            <a:r>
              <a:rPr lang="en-US" sz="2400" dirty="0">
                <a:solidFill>
                  <a:schemeClr val="bg2">
                    <a:lumMod val="10000"/>
                  </a:schemeClr>
                </a:solidFill>
              </a:rPr>
              <a:t>int main()</a:t>
            </a:r>
          </a:p>
          <a:p>
            <a:r>
              <a:rPr lang="en-US" sz="2400" dirty="0">
                <a:solidFill>
                  <a:schemeClr val="bg2">
                    <a:lumMod val="10000"/>
                  </a:schemeClr>
                </a:solidFill>
              </a:rPr>
              <a:t>{</a:t>
            </a:r>
          </a:p>
          <a:p>
            <a:r>
              <a:rPr lang="en-US" sz="2400" dirty="0">
                <a:solidFill>
                  <a:schemeClr val="bg2">
                    <a:lumMod val="10000"/>
                  </a:schemeClr>
                </a:solidFill>
              </a:rPr>
              <a:t>	int age;</a:t>
            </a:r>
          </a:p>
          <a:p>
            <a:r>
              <a:rPr lang="en-US" sz="2400" dirty="0">
                <a:solidFill>
                  <a:schemeClr val="bg2">
                    <a:lumMod val="10000"/>
                  </a:schemeClr>
                </a:solidFill>
              </a:rPr>
              <a:t>	cout&lt;&lt;"\</a:t>
            </a:r>
            <a:r>
              <a:rPr lang="en-US" sz="2400" dirty="0" err="1">
                <a:solidFill>
                  <a:schemeClr val="bg2">
                    <a:lumMod val="10000"/>
                  </a:schemeClr>
                </a:solidFill>
              </a:rPr>
              <a:t>nEnter</a:t>
            </a:r>
            <a:r>
              <a:rPr lang="en-US" sz="2400" dirty="0">
                <a:solidFill>
                  <a:schemeClr val="bg2">
                    <a:lumMod val="10000"/>
                  </a:schemeClr>
                </a:solidFill>
              </a:rPr>
              <a:t> age";</a:t>
            </a:r>
          </a:p>
          <a:p>
            <a:r>
              <a:rPr lang="en-US" sz="2400" dirty="0">
                <a:solidFill>
                  <a:schemeClr val="bg2">
                    <a:lumMod val="10000"/>
                  </a:schemeClr>
                </a:solidFill>
              </a:rPr>
              <a:t>	</a:t>
            </a:r>
            <a:r>
              <a:rPr lang="en-US" sz="2400" dirty="0" err="1">
                <a:solidFill>
                  <a:schemeClr val="bg2">
                    <a:lumMod val="10000"/>
                  </a:schemeClr>
                </a:solidFill>
              </a:rPr>
              <a:t>cin</a:t>
            </a:r>
            <a:r>
              <a:rPr lang="en-US" sz="2400" dirty="0">
                <a:solidFill>
                  <a:schemeClr val="bg2">
                    <a:lumMod val="10000"/>
                  </a:schemeClr>
                </a:solidFill>
              </a:rPr>
              <a:t>&gt;&gt;age;</a:t>
            </a:r>
          </a:p>
          <a:p>
            <a:endParaRPr lang="en-US" sz="2400" dirty="0">
              <a:solidFill>
                <a:schemeClr val="bg2">
                  <a:lumMod val="10000"/>
                </a:schemeClr>
              </a:solidFill>
            </a:endParaRPr>
          </a:p>
          <a:p>
            <a:r>
              <a:rPr lang="en-US" sz="2400" dirty="0">
                <a:solidFill>
                  <a:schemeClr val="bg2">
                    <a:lumMod val="10000"/>
                  </a:schemeClr>
                </a:solidFill>
              </a:rPr>
              <a:t>  if(age &gt;= 18)</a:t>
            </a:r>
          </a:p>
          <a:p>
            <a:r>
              <a:rPr lang="en-US" sz="2400" dirty="0">
                <a:solidFill>
                  <a:schemeClr val="bg2">
                    <a:lumMod val="10000"/>
                  </a:schemeClr>
                </a:solidFill>
              </a:rPr>
              <a:t>    cout&lt;&lt;"Eligible for Voting! ";</a:t>
            </a:r>
          </a:p>
          <a:p>
            <a:r>
              <a:rPr lang="en-US" sz="2400" dirty="0">
                <a:solidFill>
                  <a:schemeClr val="bg2">
                    <a:lumMod val="10000"/>
                  </a:schemeClr>
                </a:solidFill>
              </a:rPr>
              <a:t>  else</a:t>
            </a:r>
          </a:p>
          <a:p>
            <a:r>
              <a:rPr lang="en-US" sz="2400" dirty="0">
                <a:solidFill>
                  <a:schemeClr val="bg2">
                    <a:lumMod val="10000"/>
                  </a:schemeClr>
                </a:solidFill>
              </a:rPr>
              <a:t>    cout&lt;&lt;"Eligible for Voting! </a:t>
            </a:r>
            <a:r>
              <a:rPr lang="en-US" sz="2400" dirty="0" smtClean="0">
                <a:solidFill>
                  <a:schemeClr val="bg2">
                    <a:lumMod val="10000"/>
                  </a:schemeClr>
                </a:solidFill>
              </a:rPr>
              <a:t>";</a:t>
            </a:r>
            <a:endParaRPr lang="en-US" sz="2400" dirty="0">
              <a:solidFill>
                <a:schemeClr val="bg2">
                  <a:lumMod val="10000"/>
                </a:schemeClr>
              </a:solidFill>
            </a:endParaRPr>
          </a:p>
          <a:p>
            <a:r>
              <a:rPr lang="en-US" sz="2400" dirty="0">
                <a:solidFill>
                  <a:schemeClr val="bg2">
                    <a:lumMod val="10000"/>
                  </a:schemeClr>
                </a:solidFill>
              </a:rPr>
              <a:t>	return 0;</a:t>
            </a:r>
          </a:p>
          <a:p>
            <a:r>
              <a:rPr lang="en-US" sz="2400" dirty="0">
                <a:solidFill>
                  <a:schemeClr val="bg2">
                    <a:lumMod val="10000"/>
                  </a:schemeClr>
                </a:solidFill>
              </a:rPr>
              <a:t>}</a:t>
            </a:r>
          </a:p>
        </p:txBody>
      </p:sp>
      <p:sp>
        <p:nvSpPr>
          <p:cNvPr id="5" name="Rectangle 4"/>
          <p:cNvSpPr/>
          <p:nvPr/>
        </p:nvSpPr>
        <p:spPr>
          <a:xfrm>
            <a:off x="-32275" y="268377"/>
            <a:ext cx="11341566" cy="584775"/>
          </a:xfrm>
          <a:prstGeom prst="rect">
            <a:avLst/>
          </a:prstGeom>
          <a:solidFill>
            <a:schemeClr val="bg1"/>
          </a:solidFill>
        </p:spPr>
        <p:txBody>
          <a:bodyPr wrap="none">
            <a:spAutoFit/>
          </a:bodyPr>
          <a:lstStyle/>
          <a:p>
            <a:pPr marL="457200" indent="-457200" algn="ctr" fontAlgn="base">
              <a:buFont typeface="Wingdings" panose="05000000000000000000" pitchFamily="2" charset="2"/>
              <a:buChar char="ü"/>
            </a:pPr>
            <a:r>
              <a:rPr lang="en-US" sz="3200" dirty="0">
                <a:solidFill>
                  <a:srgbClr val="FFFF00"/>
                </a:solidFill>
                <a:latin typeface="MV Boli" panose="02000500030200090000" pitchFamily="2" charset="0"/>
                <a:cs typeface="MV Boli" panose="02000500030200090000" pitchFamily="2" charset="0"/>
              </a:rPr>
              <a:t>Program to check if a person is eligible to vote in C++</a:t>
            </a:r>
            <a:endParaRPr lang="en-US" sz="3200" b="0" i="0" dirty="0">
              <a:solidFill>
                <a:srgbClr val="FFFF00"/>
              </a:solidFill>
              <a:effectLst/>
              <a:latin typeface="MV Boli" panose="02000500030200090000" pitchFamily="2" charset="0"/>
              <a:cs typeface="MV Boli" panose="02000500030200090000" pitchFamily="2" charset="0"/>
            </a:endParaRPr>
          </a:p>
        </p:txBody>
      </p:sp>
      <p:sp>
        <p:nvSpPr>
          <p:cNvPr id="9" name="Rectangle 8"/>
          <p:cNvSpPr/>
          <p:nvPr/>
        </p:nvSpPr>
        <p:spPr>
          <a:xfrm>
            <a:off x="8197379" y="2855762"/>
            <a:ext cx="3582075"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en-US" dirty="0"/>
          </a:p>
          <a:p>
            <a:r>
              <a:rPr lang="en-US" b="1" dirty="0">
                <a:latin typeface="MV Boli" panose="02000500030200090000" pitchFamily="2" charset="0"/>
                <a:cs typeface="MV Boli" panose="02000500030200090000" pitchFamily="2" charset="0"/>
              </a:rPr>
              <a:t>Output:</a:t>
            </a:r>
          </a:p>
          <a:p>
            <a:endParaRPr lang="en-US" dirty="0"/>
          </a:p>
          <a:p>
            <a:r>
              <a:rPr lang="en-US" dirty="0"/>
              <a:t> </a:t>
            </a:r>
          </a:p>
          <a:p>
            <a:r>
              <a:rPr lang="en-US" dirty="0"/>
              <a:t>Enter age17</a:t>
            </a:r>
          </a:p>
          <a:p>
            <a:r>
              <a:rPr lang="en-US" dirty="0"/>
              <a:t>Eligible for Voting! </a:t>
            </a:r>
            <a:endParaRPr lang="en-IN" dirty="0"/>
          </a:p>
        </p:txBody>
      </p:sp>
    </p:spTree>
    <p:extLst>
      <p:ext uri="{BB962C8B-B14F-4D97-AF65-F5344CB8AC3E}">
        <p14:creationId xmlns="" xmlns:p14="http://schemas.microsoft.com/office/powerpoint/2010/main" val="1419392272"/>
      </p:ext>
    </p:extLst>
  </p:cSld>
  <p:clrMapOvr>
    <a:masterClrMapping/>
  </p:clrMapOvr>
  <p:transition>
    <p:wheel spokes="8"/>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245" y="2828698"/>
            <a:ext cx="12532598" cy="1569660"/>
          </a:xfrm>
          <a:prstGeom prst="rect">
            <a:avLst/>
          </a:prstGeom>
        </p:spPr>
        <p:txBody>
          <a:bodyPr wrap="none">
            <a:spAutoFit/>
          </a:bodyPr>
          <a:lstStyle/>
          <a:p>
            <a:pPr fontAlgn="base"/>
            <a:r>
              <a:rPr lang="en-IN" sz="9600" b="1" dirty="0">
                <a:solidFill>
                  <a:srgbClr val="FFFF00"/>
                </a:solidFill>
                <a:latin typeface="Viner Hand ITC" panose="03070502030502020203" pitchFamily="66" charset="0"/>
              </a:rPr>
              <a:t> Nested if-else in </a:t>
            </a:r>
            <a:r>
              <a:rPr lang="en-IN" sz="9600" b="1" dirty="0" smtClean="0">
                <a:solidFill>
                  <a:srgbClr val="FFFF00"/>
                </a:solidFill>
                <a:latin typeface="Viner Hand ITC" panose="03070502030502020203" pitchFamily="66" charset="0"/>
              </a:rPr>
              <a:t>C</a:t>
            </a:r>
            <a:r>
              <a:rPr lang="en-IN" sz="9600" b="1" dirty="0">
                <a:solidFill>
                  <a:srgbClr val="FFFF00"/>
                </a:solidFill>
                <a:latin typeface="Viner Hand ITC" panose="03070502030502020203" pitchFamily="66" charset="0"/>
              </a:rPr>
              <a:t>++</a:t>
            </a:r>
            <a:endParaRPr lang="en-IN" sz="9600" b="1" i="0" dirty="0">
              <a:solidFill>
                <a:srgbClr val="FFFF00"/>
              </a:solidFill>
              <a:effectLst/>
              <a:latin typeface="Viner Hand ITC" panose="03070502030502020203" pitchFamily="66" charset="0"/>
            </a:endParaRPr>
          </a:p>
        </p:txBody>
      </p:sp>
    </p:spTree>
    <p:extLst>
      <p:ext uri="{BB962C8B-B14F-4D97-AF65-F5344CB8AC3E}">
        <p14:creationId xmlns="" xmlns:p14="http://schemas.microsoft.com/office/powerpoint/2010/main" val="3528661498"/>
      </p:ext>
    </p:extLst>
  </p:cSld>
  <p:clrMapOvr>
    <a:masterClrMapping/>
  </p:clrMapOvr>
  <p:transition>
    <p:wheel spokes="8"/>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12" y="391251"/>
            <a:ext cx="10105901" cy="1323439"/>
          </a:xfrm>
          <a:prstGeom prst="rect">
            <a:avLst/>
          </a:prstGeom>
        </p:spPr>
        <p:txBody>
          <a:bodyPr wrap="square">
            <a:spAutoFit/>
          </a:bodyPr>
          <a:lstStyle/>
          <a:p>
            <a:r>
              <a:rPr lang="en-US" sz="2000" dirty="0">
                <a:solidFill>
                  <a:schemeClr val="tx1">
                    <a:lumMod val="85000"/>
                  </a:schemeClr>
                </a:solidFill>
              </a:rPr>
              <a:t>A nested if in C is an if statement that is the target of another if statement. Nested if statements mean an if statement inside another if statement. Yes, both C and C++ allow us to nested if statements within if statements, i.e, we can place an if statement inside another if statement</a:t>
            </a:r>
            <a:r>
              <a:rPr lang="en-US" dirty="0">
                <a:solidFill>
                  <a:schemeClr val="tx1">
                    <a:lumMod val="85000"/>
                  </a:schemeClr>
                </a:solidFill>
              </a:rPr>
              <a:t>.</a:t>
            </a:r>
            <a:endParaRPr lang="en-IN" dirty="0">
              <a:solidFill>
                <a:schemeClr val="tx1">
                  <a:lumMod val="85000"/>
                </a:schemeClr>
              </a:solidFill>
            </a:endParaRPr>
          </a:p>
        </p:txBody>
      </p:sp>
      <p:sp>
        <p:nvSpPr>
          <p:cNvPr id="4" name="Rectangle 3"/>
          <p:cNvSpPr/>
          <p:nvPr/>
        </p:nvSpPr>
        <p:spPr>
          <a:xfrm>
            <a:off x="204608" y="2185124"/>
            <a:ext cx="5170005" cy="584775"/>
          </a:xfrm>
          <a:prstGeom prst="rect">
            <a:avLst/>
          </a:prstGeom>
          <a:solidFill>
            <a:schemeClr val="bg1"/>
          </a:solidFill>
        </p:spPr>
        <p:txBody>
          <a:bodyPr wrap="none">
            <a:spAutoFit/>
          </a:bodyPr>
          <a:lstStyle/>
          <a:p>
            <a:pPr marL="285750" indent="-285750" fontAlgn="base">
              <a:buFont typeface="Wingdings" panose="05000000000000000000" pitchFamily="2" charset="2"/>
              <a:buChar char="v"/>
            </a:pPr>
            <a:r>
              <a:rPr lang="en-IN" sz="3200" b="1" dirty="0">
                <a:solidFill>
                  <a:srgbClr val="FFFF00"/>
                </a:solidFill>
                <a:latin typeface="Nunito"/>
              </a:rPr>
              <a:t>Syntax of Nested if-else</a:t>
            </a:r>
            <a:endParaRPr lang="en-IN" sz="3200" b="1" i="0" dirty="0">
              <a:solidFill>
                <a:srgbClr val="FFFF00"/>
              </a:solidFill>
              <a:effectLst/>
              <a:latin typeface="Nunito"/>
            </a:endParaRPr>
          </a:p>
        </p:txBody>
      </p:sp>
      <p:sp>
        <p:nvSpPr>
          <p:cNvPr id="6" name="Rectangle 5"/>
          <p:cNvSpPr/>
          <p:nvPr/>
        </p:nvSpPr>
        <p:spPr>
          <a:xfrm>
            <a:off x="116732" y="3148000"/>
            <a:ext cx="4902741" cy="313932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if (condition1) </a:t>
            </a:r>
          </a:p>
          <a:p>
            <a:r>
              <a:rPr lang="en-US" dirty="0"/>
              <a:t>{</a:t>
            </a:r>
          </a:p>
          <a:p>
            <a:r>
              <a:rPr lang="en-US" dirty="0"/>
              <a:t>   // Executes when condition1 is true</a:t>
            </a:r>
          </a:p>
          <a:p>
            <a:r>
              <a:rPr lang="en-US" dirty="0"/>
              <a:t>   if (condition2) </a:t>
            </a:r>
          </a:p>
          <a:p>
            <a:r>
              <a:rPr lang="en-US" dirty="0"/>
              <a:t>   {</a:t>
            </a:r>
          </a:p>
          <a:p>
            <a:r>
              <a:rPr lang="en-US" dirty="0"/>
              <a:t>      // Executes when condition2 is true</a:t>
            </a:r>
          </a:p>
          <a:p>
            <a:r>
              <a:rPr lang="en-US" dirty="0"/>
              <a:t>   }</a:t>
            </a:r>
          </a:p>
          <a:p>
            <a:r>
              <a:rPr lang="en-US" dirty="0"/>
              <a:t>   else</a:t>
            </a:r>
          </a:p>
          <a:p>
            <a:r>
              <a:rPr lang="en-US" dirty="0"/>
              <a:t>   {</a:t>
            </a:r>
          </a:p>
          <a:p>
            <a:r>
              <a:rPr lang="en-US" dirty="0"/>
              <a:t>         // Executes when condition2 is false</a:t>
            </a:r>
          </a:p>
          <a:p>
            <a:r>
              <a:rPr lang="en-US" dirty="0"/>
              <a:t>}</a:t>
            </a:r>
            <a:endParaRPr lang="en-IN" dirty="0"/>
          </a:p>
        </p:txBody>
      </p:sp>
      <p:pic>
        <p:nvPicPr>
          <p:cNvPr id="7" name="Picture 6"/>
          <p:cNvPicPr>
            <a:picLocks noChangeAspect="1"/>
          </p:cNvPicPr>
          <p:nvPr/>
        </p:nvPicPr>
        <p:blipFill rotWithShape="1">
          <a:blip r:embed="rId2"/>
          <a:srcRect l="4178" r="5710"/>
          <a:stretch/>
        </p:blipFill>
        <p:spPr>
          <a:xfrm>
            <a:off x="5329073" y="1789889"/>
            <a:ext cx="6862927" cy="506811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 xmlns:p14="http://schemas.microsoft.com/office/powerpoint/2010/main" val="3264593517"/>
      </p:ext>
    </p:extLst>
  </p:cSld>
  <p:clrMapOvr>
    <a:masterClrMapping/>
  </p:clrMapOvr>
  <p:transition>
    <p:wheel spokes="8"/>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190005"/>
            <a:ext cx="4085112" cy="646331"/>
          </a:xfrm>
          <a:prstGeom prst="rect">
            <a:avLst/>
          </a:prstGeom>
          <a:solidFill>
            <a:schemeClr val="bg1"/>
          </a:solidFill>
        </p:spPr>
        <p:txBody>
          <a:bodyPr wrap="square" rtlCol="0">
            <a:spAutoFit/>
          </a:bodyPr>
          <a:lstStyle/>
          <a:p>
            <a:r>
              <a:rPr lang="en-US" sz="3600" dirty="0" smtClean="0"/>
              <a:t>  Topics cover :</a:t>
            </a:r>
            <a:endParaRPr lang="en-US" sz="3600" dirty="0"/>
          </a:p>
        </p:txBody>
      </p:sp>
      <p:sp>
        <p:nvSpPr>
          <p:cNvPr id="3" name="TextBox 2"/>
          <p:cNvSpPr txBox="1"/>
          <p:nvPr/>
        </p:nvSpPr>
        <p:spPr>
          <a:xfrm>
            <a:off x="237507" y="807523"/>
            <a:ext cx="10664041" cy="7971413"/>
          </a:xfrm>
          <a:prstGeom prst="rect">
            <a:avLst/>
          </a:prstGeom>
          <a:noFill/>
        </p:spPr>
        <p:txBody>
          <a:bodyPr wrap="square" rtlCol="0">
            <a:spAutoFit/>
          </a:bodyPr>
          <a:lstStyle/>
          <a:p>
            <a:pPr>
              <a:buFont typeface="Wingdings" pitchFamily="2" charset="2"/>
              <a:buChar char="v"/>
            </a:pPr>
            <a:r>
              <a:rPr lang="en-US" sz="3200" dirty="0" smtClean="0"/>
              <a:t>History of c++</a:t>
            </a:r>
          </a:p>
          <a:p>
            <a:pPr>
              <a:buFont typeface="Wingdings" pitchFamily="2" charset="2"/>
              <a:buChar char="v"/>
            </a:pPr>
            <a:r>
              <a:rPr lang="en-US" sz="3200" dirty="0" smtClean="0"/>
              <a:t>Compilation process in c</a:t>
            </a:r>
          </a:p>
          <a:p>
            <a:pPr>
              <a:buFont typeface="Wingdings" pitchFamily="2" charset="2"/>
              <a:buChar char="v"/>
            </a:pPr>
            <a:r>
              <a:rPr lang="en-US" sz="3200" dirty="0" smtClean="0"/>
              <a:t>Advantages of c++</a:t>
            </a:r>
          </a:p>
          <a:p>
            <a:pPr>
              <a:buFont typeface="Wingdings" pitchFamily="2" charset="2"/>
              <a:buChar char="v"/>
            </a:pPr>
            <a:r>
              <a:rPr lang="en-US" sz="3200" dirty="0" smtClean="0"/>
              <a:t>Why c++ is better than c</a:t>
            </a:r>
          </a:p>
          <a:p>
            <a:pPr>
              <a:buFont typeface="Wingdings" pitchFamily="2" charset="2"/>
              <a:buChar char="v"/>
            </a:pPr>
            <a:r>
              <a:rPr lang="en-US" sz="3200" dirty="0" smtClean="0"/>
              <a:t>Basic program in c++</a:t>
            </a:r>
          </a:p>
          <a:p>
            <a:pPr>
              <a:buFont typeface="Wingdings" pitchFamily="2" charset="2"/>
              <a:buChar char="v"/>
            </a:pPr>
            <a:r>
              <a:rPr lang="en-US" sz="3200" dirty="0" smtClean="0"/>
              <a:t>Variable and Keyword in c++</a:t>
            </a:r>
          </a:p>
          <a:p>
            <a:pPr>
              <a:buFont typeface="Wingdings" pitchFamily="2" charset="2"/>
              <a:buChar char="v"/>
            </a:pPr>
            <a:r>
              <a:rPr lang="en-US" sz="3200" dirty="0" smtClean="0"/>
              <a:t>Conditional statement</a:t>
            </a:r>
          </a:p>
          <a:p>
            <a:pPr>
              <a:buFont typeface="Wingdings" pitchFamily="2" charset="2"/>
              <a:buChar char="v"/>
            </a:pPr>
            <a:r>
              <a:rPr lang="en-US" sz="3200" dirty="0" smtClean="0"/>
              <a:t>Loops</a:t>
            </a:r>
          </a:p>
          <a:p>
            <a:pPr>
              <a:buFont typeface="Wingdings" pitchFamily="2" charset="2"/>
              <a:buChar char="v"/>
            </a:pPr>
            <a:r>
              <a:rPr lang="en-US" sz="3200" dirty="0" smtClean="0"/>
              <a:t>Functions</a:t>
            </a:r>
          </a:p>
          <a:p>
            <a:pPr>
              <a:buFont typeface="Wingdings" pitchFamily="2" charset="2"/>
              <a:buChar char="v"/>
            </a:pPr>
            <a:r>
              <a:rPr lang="en-US" sz="3200" dirty="0" smtClean="0"/>
              <a:t>Switch case</a:t>
            </a:r>
          </a:p>
          <a:p>
            <a:pPr>
              <a:buFont typeface="Wingdings" pitchFamily="2" charset="2"/>
              <a:buChar char="v"/>
            </a:pPr>
            <a:r>
              <a:rPr lang="en-US" sz="3200" dirty="0" smtClean="0"/>
              <a:t>Pointer</a:t>
            </a:r>
          </a:p>
          <a:p>
            <a:pPr>
              <a:buFont typeface="Wingdings" pitchFamily="2" charset="2"/>
              <a:buChar char="v"/>
            </a:pPr>
            <a:r>
              <a:rPr lang="en-US" sz="3200" dirty="0" smtClean="0"/>
              <a:t>Array</a:t>
            </a:r>
          </a:p>
          <a:p>
            <a:pPr>
              <a:buFont typeface="Wingdings" pitchFamily="2" charset="2"/>
              <a:buChar char="v"/>
            </a:pPr>
            <a:endParaRPr lang="en-US" sz="3200" dirty="0" smtClean="0"/>
          </a:p>
          <a:p>
            <a:pPr>
              <a:buFont typeface="Wingdings" pitchFamily="2" charset="2"/>
              <a:buChar char="v"/>
            </a:pPr>
            <a:endParaRPr lang="en-US" sz="3200" dirty="0" smtClean="0"/>
          </a:p>
          <a:p>
            <a:pPr>
              <a:buFont typeface="Wingdings" pitchFamily="2" charset="2"/>
              <a:buChar char="v"/>
            </a:pPr>
            <a:endParaRPr lang="en-US" sz="3200" dirty="0" smtClean="0"/>
          </a:p>
          <a:p>
            <a:pPr>
              <a:buFont typeface="Wingdings" pitchFamily="2" charset="2"/>
              <a:buChar char="v"/>
            </a:pPr>
            <a:endParaRPr lang="en-US" sz="3200" dirty="0"/>
          </a:p>
        </p:txBody>
      </p:sp>
    </p:spTree>
  </p:cSld>
  <p:clrMapOvr>
    <a:masterClrMapping/>
  </p:clrMapOvr>
  <p:transition>
    <p:wheel spokes="8"/>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2014" y="948690"/>
            <a:ext cx="6051665" cy="59093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#include </a:t>
            </a:r>
            <a:r>
              <a:rPr lang="en-US" dirty="0" smtClean="0"/>
              <a:t>&lt;iostream&gt; </a:t>
            </a:r>
          </a:p>
          <a:p>
            <a:r>
              <a:rPr lang="en-US" dirty="0"/>
              <a:t>u</a:t>
            </a:r>
            <a:r>
              <a:rPr lang="en-US" dirty="0" smtClean="0"/>
              <a:t>sing namespace </a:t>
            </a:r>
            <a:r>
              <a:rPr lang="en-US" dirty="0" err="1" smtClean="0"/>
              <a:t>std</a:t>
            </a:r>
            <a:r>
              <a:rPr lang="en-US" dirty="0" smtClean="0"/>
              <a:t>; </a:t>
            </a:r>
            <a:endParaRPr lang="en-US" dirty="0"/>
          </a:p>
          <a:p>
            <a:r>
              <a:rPr lang="en-US" dirty="0"/>
              <a:t>int main() </a:t>
            </a:r>
          </a:p>
          <a:p>
            <a:r>
              <a:rPr lang="en-US" dirty="0"/>
              <a:t>{ </a:t>
            </a:r>
          </a:p>
          <a:p>
            <a:r>
              <a:rPr lang="en-US" dirty="0"/>
              <a:t>    int i = 10; </a:t>
            </a:r>
          </a:p>
          <a:p>
            <a:r>
              <a:rPr lang="en-US" dirty="0"/>
              <a:t>  </a:t>
            </a:r>
          </a:p>
          <a:p>
            <a:r>
              <a:rPr lang="en-US" dirty="0"/>
              <a:t>    if (i == 10) { </a:t>
            </a:r>
          </a:p>
          <a:p>
            <a:r>
              <a:rPr lang="en-US" dirty="0"/>
              <a:t>        // First if statement </a:t>
            </a:r>
          </a:p>
          <a:p>
            <a:r>
              <a:rPr lang="en-US" dirty="0"/>
              <a:t>        if (i &lt; 15) </a:t>
            </a:r>
          </a:p>
          <a:p>
            <a:r>
              <a:rPr lang="en-US" dirty="0"/>
              <a:t>            </a:t>
            </a:r>
            <a:r>
              <a:rPr lang="en-US" dirty="0" smtClean="0"/>
              <a:t>cout&lt;&lt;"i </a:t>
            </a:r>
            <a:r>
              <a:rPr lang="en-US" dirty="0"/>
              <a:t>is smaller than 15\n</a:t>
            </a:r>
            <a:r>
              <a:rPr lang="en-US" dirty="0" smtClean="0"/>
              <a:t>"; </a:t>
            </a:r>
            <a:endParaRPr lang="en-US" dirty="0"/>
          </a:p>
          <a:p>
            <a:r>
              <a:rPr lang="en-US" dirty="0"/>
              <a:t>  </a:t>
            </a:r>
          </a:p>
          <a:p>
            <a:r>
              <a:rPr lang="en-US" dirty="0"/>
              <a:t>        // Nested - if statement </a:t>
            </a:r>
          </a:p>
          <a:p>
            <a:r>
              <a:rPr lang="en-US" dirty="0"/>
              <a:t>        // Will only be executed if statement above </a:t>
            </a:r>
          </a:p>
          <a:p>
            <a:r>
              <a:rPr lang="en-US" dirty="0"/>
              <a:t>        // is true </a:t>
            </a:r>
          </a:p>
          <a:p>
            <a:r>
              <a:rPr lang="en-US" dirty="0"/>
              <a:t>        if (i &lt; 12) </a:t>
            </a:r>
          </a:p>
          <a:p>
            <a:r>
              <a:rPr lang="en-US" dirty="0"/>
              <a:t>            </a:t>
            </a:r>
            <a:r>
              <a:rPr lang="en-US" dirty="0" smtClean="0"/>
              <a:t>cout&lt;&lt;"i </a:t>
            </a:r>
            <a:r>
              <a:rPr lang="en-US" dirty="0"/>
              <a:t>is smaller than 12 too\n</a:t>
            </a:r>
            <a:r>
              <a:rPr lang="en-US" dirty="0" smtClean="0"/>
              <a:t>"; </a:t>
            </a:r>
            <a:endParaRPr lang="en-US" dirty="0"/>
          </a:p>
          <a:p>
            <a:r>
              <a:rPr lang="en-US" dirty="0"/>
              <a:t>        else</a:t>
            </a:r>
          </a:p>
          <a:p>
            <a:r>
              <a:rPr lang="en-US" dirty="0"/>
              <a:t>            </a:t>
            </a:r>
            <a:r>
              <a:rPr lang="en-US" dirty="0" smtClean="0"/>
              <a:t>cout&lt;&lt;"i </a:t>
            </a:r>
            <a:r>
              <a:rPr lang="en-US" dirty="0"/>
              <a:t>is greater than 15</a:t>
            </a:r>
            <a:r>
              <a:rPr lang="en-US" dirty="0" smtClean="0"/>
              <a:t>"; </a:t>
            </a:r>
            <a:endParaRPr lang="en-US" dirty="0"/>
          </a:p>
          <a:p>
            <a:r>
              <a:rPr lang="en-US" dirty="0"/>
              <a:t>    } </a:t>
            </a:r>
          </a:p>
          <a:p>
            <a:r>
              <a:rPr lang="en-US" dirty="0"/>
              <a:t>    return 0; </a:t>
            </a:r>
          </a:p>
          <a:p>
            <a:r>
              <a:rPr lang="en-US" dirty="0"/>
              <a:t>}</a:t>
            </a:r>
            <a:endParaRPr lang="en-IN" dirty="0"/>
          </a:p>
        </p:txBody>
      </p:sp>
      <p:sp>
        <p:nvSpPr>
          <p:cNvPr id="4" name="TextBox 3"/>
          <p:cNvSpPr txBox="1"/>
          <p:nvPr/>
        </p:nvSpPr>
        <p:spPr>
          <a:xfrm>
            <a:off x="532014" y="117693"/>
            <a:ext cx="10972800" cy="830997"/>
          </a:xfrm>
          <a:prstGeom prst="rect">
            <a:avLst/>
          </a:prstGeom>
          <a:solidFill>
            <a:schemeClr val="bg1"/>
          </a:solidFill>
        </p:spPr>
        <p:txBody>
          <a:bodyPr wrap="square" rtlCol="0">
            <a:spAutoFit/>
          </a:bodyPr>
          <a:lstStyle/>
          <a:p>
            <a:pPr marL="342900" indent="-342900">
              <a:buFont typeface="Wingdings" panose="05000000000000000000" pitchFamily="2" charset="2"/>
              <a:buChar char="ü"/>
            </a:pPr>
            <a:r>
              <a:rPr lang="en-IN" sz="2400" b="1" dirty="0" smtClean="0">
                <a:solidFill>
                  <a:srgbClr val="FFFF00"/>
                </a:solidFill>
                <a:latin typeface="Bradley Hand ITC" panose="03070402050302030203" pitchFamily="66" charset="0"/>
              </a:rPr>
              <a:t>WAP a cpp  to check whether the given no is equal to </a:t>
            </a:r>
            <a:r>
              <a:rPr lang="en-IN" sz="2400" b="1" dirty="0" smtClean="0">
                <a:solidFill>
                  <a:srgbClr val="FFFF00"/>
                </a:solidFill>
                <a:latin typeface="Algerian" panose="04020705040A02060702" pitchFamily="82" charset="0"/>
              </a:rPr>
              <a:t>10</a:t>
            </a:r>
            <a:r>
              <a:rPr lang="en-IN" sz="2400" b="1" dirty="0" smtClean="0">
                <a:solidFill>
                  <a:srgbClr val="FFFF00"/>
                </a:solidFill>
                <a:latin typeface="Bradley Hand ITC" panose="03070402050302030203" pitchFamily="66" charset="0"/>
              </a:rPr>
              <a:t> or not .If yes then check that the no is greater than </a:t>
            </a:r>
            <a:r>
              <a:rPr lang="en-IN" sz="2400" b="1" dirty="0" smtClean="0">
                <a:solidFill>
                  <a:srgbClr val="FFFF00"/>
                </a:solidFill>
                <a:latin typeface="Algerian" panose="04020705040A02060702" pitchFamily="82" charset="0"/>
              </a:rPr>
              <a:t>12</a:t>
            </a:r>
            <a:r>
              <a:rPr lang="en-IN" sz="2400" b="1" dirty="0" smtClean="0">
                <a:solidFill>
                  <a:srgbClr val="FFFF00"/>
                </a:solidFill>
                <a:latin typeface="Bradley Hand ITC" panose="03070402050302030203" pitchFamily="66" charset="0"/>
              </a:rPr>
              <a:t> and </a:t>
            </a:r>
            <a:r>
              <a:rPr lang="en-IN" sz="2400" b="1" dirty="0" smtClean="0">
                <a:solidFill>
                  <a:srgbClr val="FFFF00"/>
                </a:solidFill>
                <a:latin typeface="Algerian" panose="04020705040A02060702" pitchFamily="82" charset="0"/>
              </a:rPr>
              <a:t>15</a:t>
            </a:r>
            <a:r>
              <a:rPr lang="en-IN" sz="2400" b="1" dirty="0" smtClean="0">
                <a:solidFill>
                  <a:srgbClr val="FFFF00"/>
                </a:solidFill>
                <a:latin typeface="Bradley Hand ITC" panose="03070402050302030203" pitchFamily="66" charset="0"/>
              </a:rPr>
              <a:t> or NOT ?</a:t>
            </a:r>
            <a:endParaRPr lang="en-IN" sz="2400" b="1" dirty="0">
              <a:solidFill>
                <a:srgbClr val="FFFF00"/>
              </a:solidFill>
              <a:latin typeface="Bradley Hand ITC" panose="03070402050302030203" pitchFamily="66" charset="0"/>
            </a:endParaRPr>
          </a:p>
        </p:txBody>
      </p:sp>
      <p:sp>
        <p:nvSpPr>
          <p:cNvPr id="5" name="Rectangle 4"/>
          <p:cNvSpPr/>
          <p:nvPr/>
        </p:nvSpPr>
        <p:spPr>
          <a:xfrm>
            <a:off x="7281949" y="3441891"/>
            <a:ext cx="3890356" cy="138499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800" b="1" dirty="0"/>
              <a:t>Output</a:t>
            </a:r>
          </a:p>
          <a:p>
            <a:r>
              <a:rPr lang="en-US" sz="2800" dirty="0"/>
              <a:t>i is smaller than 15</a:t>
            </a:r>
          </a:p>
          <a:p>
            <a:r>
              <a:rPr lang="en-US" sz="2800" dirty="0"/>
              <a:t>i is smaller than 12 too</a:t>
            </a:r>
            <a:endParaRPr lang="en-IN" sz="2800" dirty="0"/>
          </a:p>
        </p:txBody>
      </p:sp>
    </p:spTree>
    <p:extLst>
      <p:ext uri="{BB962C8B-B14F-4D97-AF65-F5344CB8AC3E}">
        <p14:creationId xmlns="" xmlns:p14="http://schemas.microsoft.com/office/powerpoint/2010/main" val="340312452"/>
      </p:ext>
    </p:extLst>
  </p:cSld>
  <p:clrMapOvr>
    <a:masterClrMapping/>
  </p:clrMapOvr>
  <p:transition>
    <p:wheel spokes="8"/>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4201" y="1997425"/>
            <a:ext cx="8106707" cy="2800767"/>
          </a:xfrm>
          <a:prstGeom prst="rect">
            <a:avLst/>
          </a:prstGeom>
        </p:spPr>
        <p:txBody>
          <a:bodyPr wrap="none">
            <a:spAutoFit/>
          </a:bodyPr>
          <a:lstStyle/>
          <a:p>
            <a:pPr algn="ctr" fontAlgn="base"/>
            <a:r>
              <a:rPr lang="en-IN" sz="8800" b="1" dirty="0" smtClean="0">
                <a:solidFill>
                  <a:srgbClr val="FFFF00"/>
                </a:solidFill>
                <a:latin typeface="MingLiU-ExtB" panose="02020500000000000000" pitchFamily="18" charset="-120"/>
                <a:ea typeface="MingLiU-ExtB" panose="02020500000000000000" pitchFamily="18" charset="-120"/>
              </a:rPr>
              <a:t>if- else-if</a:t>
            </a:r>
          </a:p>
          <a:p>
            <a:pPr algn="ctr" fontAlgn="base"/>
            <a:r>
              <a:rPr lang="en-IN" sz="8800" b="1" dirty="0" smtClean="0">
                <a:solidFill>
                  <a:srgbClr val="FFFF00"/>
                </a:solidFill>
                <a:latin typeface="MingLiU-ExtB" panose="02020500000000000000" pitchFamily="18" charset="-120"/>
                <a:ea typeface="MingLiU-ExtB" panose="02020500000000000000" pitchFamily="18" charset="-120"/>
              </a:rPr>
              <a:t> </a:t>
            </a:r>
            <a:r>
              <a:rPr lang="en-IN" sz="8800" b="1" dirty="0">
                <a:solidFill>
                  <a:srgbClr val="FFFF00"/>
                </a:solidFill>
                <a:latin typeface="MingLiU-ExtB" panose="02020500000000000000" pitchFamily="18" charset="-120"/>
                <a:ea typeface="MingLiU-ExtB" panose="02020500000000000000" pitchFamily="18" charset="-120"/>
              </a:rPr>
              <a:t>Ladder in </a:t>
            </a:r>
            <a:r>
              <a:rPr lang="en-IN" sz="8800" b="1" dirty="0" smtClean="0">
                <a:solidFill>
                  <a:srgbClr val="FFFF00"/>
                </a:solidFill>
                <a:latin typeface="MingLiU-ExtB" panose="02020500000000000000" pitchFamily="18" charset="-120"/>
                <a:ea typeface="MingLiU-ExtB" panose="02020500000000000000" pitchFamily="18" charset="-120"/>
              </a:rPr>
              <a:t>C</a:t>
            </a:r>
            <a:r>
              <a:rPr lang="en-IN" sz="8800" b="1" dirty="0">
                <a:solidFill>
                  <a:srgbClr val="FFFF00"/>
                </a:solidFill>
                <a:latin typeface="MingLiU-ExtB" panose="02020500000000000000" pitchFamily="18" charset="-120"/>
                <a:ea typeface="MingLiU-ExtB" panose="02020500000000000000" pitchFamily="18" charset="-120"/>
              </a:rPr>
              <a:t>++</a:t>
            </a:r>
            <a:endParaRPr lang="en-IN" sz="8800" b="1" i="0" dirty="0">
              <a:solidFill>
                <a:srgbClr val="FFFF00"/>
              </a:solidFill>
              <a:effectLst/>
              <a:latin typeface="MingLiU-ExtB" panose="02020500000000000000" pitchFamily="18" charset="-120"/>
              <a:ea typeface="MingLiU-ExtB" panose="02020500000000000000" pitchFamily="18" charset="-120"/>
            </a:endParaRPr>
          </a:p>
        </p:txBody>
      </p:sp>
    </p:spTree>
    <p:extLst>
      <p:ext uri="{BB962C8B-B14F-4D97-AF65-F5344CB8AC3E}">
        <p14:creationId xmlns="" xmlns:p14="http://schemas.microsoft.com/office/powerpoint/2010/main" val="801980728"/>
      </p:ext>
    </p:extLst>
  </p:cSld>
  <p:clrMapOvr>
    <a:masterClrMapping/>
  </p:clrMapOvr>
  <p:transition>
    <p:wheel spokes="8"/>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5047" y="329659"/>
            <a:ext cx="11033760" cy="1477328"/>
          </a:xfrm>
          <a:prstGeom prst="rect">
            <a:avLst/>
          </a:prstGeom>
        </p:spPr>
        <p:txBody>
          <a:bodyPr wrap="square">
            <a:spAutoFit/>
          </a:bodyPr>
          <a:lstStyle/>
          <a:p>
            <a:r>
              <a:rPr lang="en-US" dirty="0"/>
              <a:t>The if else if statements are used when the user has to decide among multiple options. The C if statements are executed from the top down. As soon as one of the conditions controlling the if is true, the statement associated with that if is executed, and the rest of the C else-if ladder is bypassed. If none of the conditions is true, then the final else statement will be executed. if-else-if ladder is similar to the switch statement.</a:t>
            </a:r>
            <a:endParaRPr lang="en-IN" dirty="0"/>
          </a:p>
        </p:txBody>
      </p:sp>
      <p:pic>
        <p:nvPicPr>
          <p:cNvPr id="5" name="Picture 4"/>
          <p:cNvPicPr>
            <a:picLocks noChangeAspect="1"/>
          </p:cNvPicPr>
          <p:nvPr/>
        </p:nvPicPr>
        <p:blipFill rotWithShape="1">
          <a:blip r:embed="rId2"/>
          <a:srcRect l="2395" r="2434"/>
          <a:stretch/>
        </p:blipFill>
        <p:spPr>
          <a:xfrm>
            <a:off x="5120640" y="1991274"/>
            <a:ext cx="7071360" cy="4866726"/>
          </a:xfrm>
          <a:prstGeom prst="rect">
            <a:avLst/>
          </a:prstGeom>
        </p:spPr>
      </p:pic>
      <p:sp>
        <p:nvSpPr>
          <p:cNvPr id="6" name="Rectangle 5"/>
          <p:cNvSpPr/>
          <p:nvPr/>
        </p:nvSpPr>
        <p:spPr>
          <a:xfrm>
            <a:off x="175404" y="2082927"/>
            <a:ext cx="4870244" cy="523220"/>
          </a:xfrm>
          <a:prstGeom prst="rect">
            <a:avLst/>
          </a:prstGeom>
          <a:solidFill>
            <a:schemeClr val="bg1"/>
          </a:solidFill>
        </p:spPr>
        <p:txBody>
          <a:bodyPr wrap="none">
            <a:spAutoFit/>
          </a:bodyPr>
          <a:lstStyle/>
          <a:p>
            <a:pPr marL="285750" indent="-285750" fontAlgn="base">
              <a:buFont typeface="Wingdings" panose="05000000000000000000" pitchFamily="2" charset="2"/>
              <a:buChar char="ü"/>
            </a:pPr>
            <a:r>
              <a:rPr lang="en-IN" sz="2800" b="1" dirty="0">
                <a:solidFill>
                  <a:srgbClr val="FFFF00"/>
                </a:solidFill>
                <a:latin typeface="Nunito"/>
              </a:rPr>
              <a:t>Syntax of if-else-if Ladder</a:t>
            </a:r>
            <a:endParaRPr lang="en-IN" sz="2800" b="1" i="0" dirty="0">
              <a:solidFill>
                <a:srgbClr val="FFFF00"/>
              </a:solidFill>
              <a:effectLst/>
              <a:latin typeface="Nunito"/>
            </a:endParaRPr>
          </a:p>
        </p:txBody>
      </p:sp>
      <p:sp>
        <p:nvSpPr>
          <p:cNvPr id="7" name="Rectangle 6"/>
          <p:cNvSpPr/>
          <p:nvPr/>
        </p:nvSpPr>
        <p:spPr>
          <a:xfrm>
            <a:off x="632522" y="2832269"/>
            <a:ext cx="3918066" cy="397031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800" dirty="0"/>
              <a:t>if (condition)</a:t>
            </a:r>
          </a:p>
          <a:p>
            <a:r>
              <a:rPr lang="en-US" sz="2800" dirty="0"/>
              <a:t>    statement;</a:t>
            </a:r>
          </a:p>
          <a:p>
            <a:r>
              <a:rPr lang="en-US" sz="2800" dirty="0"/>
              <a:t>else if (condition)</a:t>
            </a:r>
          </a:p>
          <a:p>
            <a:r>
              <a:rPr lang="en-US" sz="2800" dirty="0"/>
              <a:t>    statement;</a:t>
            </a:r>
          </a:p>
          <a:p>
            <a:r>
              <a:rPr lang="en-US" sz="2800" dirty="0"/>
              <a:t>.</a:t>
            </a:r>
          </a:p>
          <a:p>
            <a:r>
              <a:rPr lang="en-US" sz="2800" dirty="0"/>
              <a:t>.</a:t>
            </a:r>
          </a:p>
          <a:p>
            <a:endParaRPr lang="en-US" sz="2800" dirty="0"/>
          </a:p>
          <a:p>
            <a:r>
              <a:rPr lang="en-US" sz="2800" dirty="0"/>
              <a:t>else</a:t>
            </a:r>
          </a:p>
          <a:p>
            <a:r>
              <a:rPr lang="en-US" sz="2800" dirty="0"/>
              <a:t>    statement;</a:t>
            </a:r>
            <a:endParaRPr lang="en-IN" sz="2800" dirty="0"/>
          </a:p>
        </p:txBody>
      </p:sp>
    </p:spTree>
    <p:extLst>
      <p:ext uri="{BB962C8B-B14F-4D97-AF65-F5344CB8AC3E}">
        <p14:creationId xmlns="" xmlns:p14="http://schemas.microsoft.com/office/powerpoint/2010/main" val="1467860096"/>
      </p:ext>
    </p:extLst>
  </p:cSld>
  <p:clrMapOvr>
    <a:masterClrMapping/>
  </p:clrMapOvr>
  <p:transition>
    <p:wheel spokes="8"/>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8145" y="1565853"/>
            <a:ext cx="6096000" cy="4801314"/>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r>
              <a:rPr lang="en-US" dirty="0"/>
              <a:t>// C program to illustrate nested-if statement </a:t>
            </a:r>
          </a:p>
          <a:p>
            <a:r>
              <a:rPr lang="en-US" dirty="0"/>
              <a:t>#include </a:t>
            </a:r>
            <a:r>
              <a:rPr lang="en-US" dirty="0" smtClean="0"/>
              <a:t>&lt;iostream&gt; </a:t>
            </a:r>
            <a:endParaRPr lang="en-US" dirty="0"/>
          </a:p>
          <a:p>
            <a:r>
              <a:rPr lang="en-US" dirty="0"/>
              <a:t>  </a:t>
            </a:r>
          </a:p>
          <a:p>
            <a:r>
              <a:rPr lang="en-US" dirty="0"/>
              <a:t>int main() </a:t>
            </a:r>
          </a:p>
          <a:p>
            <a:r>
              <a:rPr lang="en-US" dirty="0"/>
              <a:t>{ </a:t>
            </a:r>
          </a:p>
          <a:p>
            <a:r>
              <a:rPr lang="en-US" dirty="0"/>
              <a:t>    int i = 20; </a:t>
            </a:r>
          </a:p>
          <a:p>
            <a:r>
              <a:rPr lang="en-US" dirty="0"/>
              <a:t>  </a:t>
            </a:r>
          </a:p>
          <a:p>
            <a:r>
              <a:rPr lang="en-US" dirty="0"/>
              <a:t>    if (i == 10) </a:t>
            </a:r>
          </a:p>
          <a:p>
            <a:r>
              <a:rPr lang="en-US" dirty="0"/>
              <a:t>        printf("i is 10"); </a:t>
            </a:r>
          </a:p>
          <a:p>
            <a:r>
              <a:rPr lang="en-US" dirty="0"/>
              <a:t>    else if (i == 15) </a:t>
            </a:r>
          </a:p>
          <a:p>
            <a:r>
              <a:rPr lang="en-US" dirty="0"/>
              <a:t>        printf("i is 15"); </a:t>
            </a:r>
          </a:p>
          <a:p>
            <a:r>
              <a:rPr lang="en-US" dirty="0"/>
              <a:t>    else if (i == 20) </a:t>
            </a:r>
          </a:p>
          <a:p>
            <a:r>
              <a:rPr lang="en-US" dirty="0"/>
              <a:t>        printf("i is 20"); </a:t>
            </a:r>
          </a:p>
          <a:p>
            <a:r>
              <a:rPr lang="en-US" dirty="0"/>
              <a:t>    else</a:t>
            </a:r>
          </a:p>
          <a:p>
            <a:r>
              <a:rPr lang="en-US" dirty="0"/>
              <a:t>        printf("i is not present"); </a:t>
            </a:r>
            <a:endParaRPr lang="en-US" dirty="0" smtClean="0"/>
          </a:p>
          <a:p>
            <a:r>
              <a:rPr lang="en-US" dirty="0"/>
              <a:t>r</a:t>
            </a:r>
            <a:r>
              <a:rPr lang="en-US" dirty="0" smtClean="0"/>
              <a:t>eturn 0;</a:t>
            </a:r>
            <a:endParaRPr lang="en-US" dirty="0"/>
          </a:p>
          <a:p>
            <a:r>
              <a:rPr lang="en-US" dirty="0"/>
              <a:t>}</a:t>
            </a:r>
            <a:endParaRPr lang="en-IN" dirty="0"/>
          </a:p>
        </p:txBody>
      </p:sp>
      <p:sp>
        <p:nvSpPr>
          <p:cNvPr id="4" name="TextBox 3"/>
          <p:cNvSpPr txBox="1"/>
          <p:nvPr/>
        </p:nvSpPr>
        <p:spPr>
          <a:xfrm>
            <a:off x="748145" y="294785"/>
            <a:ext cx="9875520" cy="432414"/>
          </a:xfrm>
          <a:prstGeom prst="rect">
            <a:avLst/>
          </a:prstGeom>
          <a:noFill/>
        </p:spPr>
        <p:txBody>
          <a:bodyPr wrap="square" rtlCol="0">
            <a:spAutoFit/>
          </a:bodyPr>
          <a:lstStyle/>
          <a:p>
            <a:r>
              <a:rPr lang="en-IN" sz="2800" dirty="0" smtClean="0">
                <a:solidFill>
                  <a:srgbClr val="FFFF00"/>
                </a:solidFill>
                <a:latin typeface="Monotype Corsiva" panose="03010101010201010101" pitchFamily="66" charset="0"/>
              </a:rPr>
              <a:t>Write a program to check the given no is equal to 10 or 15  or 20 or NOT ?</a:t>
            </a:r>
            <a:endParaRPr lang="en-IN" sz="2800" dirty="0">
              <a:solidFill>
                <a:srgbClr val="FFFF00"/>
              </a:solidFill>
              <a:latin typeface="Monotype Corsiva" panose="03010101010201010101" pitchFamily="66" charset="0"/>
            </a:endParaRPr>
          </a:p>
        </p:txBody>
      </p:sp>
      <p:sp>
        <p:nvSpPr>
          <p:cNvPr id="7" name="Rectangle 6"/>
          <p:cNvSpPr/>
          <p:nvPr/>
        </p:nvSpPr>
        <p:spPr>
          <a:xfrm>
            <a:off x="8767157" y="3438344"/>
            <a:ext cx="2604655" cy="107721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IN" sz="3200" b="1" dirty="0"/>
              <a:t>Output</a:t>
            </a:r>
          </a:p>
          <a:p>
            <a:r>
              <a:rPr lang="en-IN" sz="3200" dirty="0" err="1"/>
              <a:t>i</a:t>
            </a:r>
            <a:r>
              <a:rPr lang="en-IN" sz="3200" dirty="0"/>
              <a:t> is 20</a:t>
            </a:r>
          </a:p>
        </p:txBody>
      </p:sp>
    </p:spTree>
    <p:extLst>
      <p:ext uri="{BB962C8B-B14F-4D97-AF65-F5344CB8AC3E}">
        <p14:creationId xmlns="" xmlns:p14="http://schemas.microsoft.com/office/powerpoint/2010/main" val="3085459298"/>
      </p:ext>
    </p:extLst>
  </p:cSld>
  <p:clrMapOvr>
    <a:masterClrMapping/>
  </p:clrMapOvr>
  <p:transition>
    <p:wheel spokes="8"/>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9135" y="2280057"/>
            <a:ext cx="9708107" cy="3046988"/>
          </a:xfrm>
          <a:prstGeom prst="rect">
            <a:avLst/>
          </a:prstGeom>
        </p:spPr>
        <p:txBody>
          <a:bodyPr wrap="none">
            <a:spAutoFit/>
          </a:bodyPr>
          <a:lstStyle/>
          <a:p>
            <a:pPr algn="ctr" fontAlgn="base"/>
            <a:r>
              <a:rPr lang="en-IN" sz="9600" b="1" dirty="0" smtClean="0">
                <a:solidFill>
                  <a:srgbClr val="FFFF00"/>
                </a:solidFill>
                <a:latin typeface="Papyrus" panose="03070502060502030205" pitchFamily="66" charset="0"/>
              </a:rPr>
              <a:t>switch </a:t>
            </a:r>
            <a:r>
              <a:rPr lang="en-IN" sz="9600" b="1" dirty="0">
                <a:solidFill>
                  <a:srgbClr val="FFFF00"/>
                </a:solidFill>
                <a:latin typeface="Papyrus" panose="03070502060502030205" pitchFamily="66" charset="0"/>
              </a:rPr>
              <a:t>Statement </a:t>
            </a:r>
            <a:endParaRPr lang="en-IN" sz="9600" b="1" dirty="0" smtClean="0">
              <a:solidFill>
                <a:srgbClr val="FFFF00"/>
              </a:solidFill>
              <a:latin typeface="Papyrus" panose="03070502060502030205" pitchFamily="66" charset="0"/>
            </a:endParaRPr>
          </a:p>
          <a:p>
            <a:pPr algn="ctr" fontAlgn="base"/>
            <a:r>
              <a:rPr lang="en-IN" sz="9600" b="1" dirty="0" smtClean="0">
                <a:solidFill>
                  <a:srgbClr val="FFFF00"/>
                </a:solidFill>
                <a:latin typeface="Papyrus" panose="03070502060502030205" pitchFamily="66" charset="0"/>
              </a:rPr>
              <a:t>in C</a:t>
            </a:r>
            <a:r>
              <a:rPr lang="en-IN" sz="9600" b="1" dirty="0">
                <a:solidFill>
                  <a:srgbClr val="FFFF00"/>
                </a:solidFill>
                <a:latin typeface="Papyrus" panose="03070502060502030205" pitchFamily="66" charset="0"/>
              </a:rPr>
              <a:t>++</a:t>
            </a:r>
            <a:endParaRPr lang="en-IN" sz="9600" b="1" i="0" dirty="0">
              <a:solidFill>
                <a:srgbClr val="FFFF00"/>
              </a:solidFill>
              <a:effectLst/>
              <a:latin typeface="Papyrus" panose="03070502060502030205" pitchFamily="66" charset="0"/>
            </a:endParaRPr>
          </a:p>
        </p:txBody>
      </p:sp>
    </p:spTree>
    <p:extLst>
      <p:ext uri="{BB962C8B-B14F-4D97-AF65-F5344CB8AC3E}">
        <p14:creationId xmlns="" xmlns:p14="http://schemas.microsoft.com/office/powerpoint/2010/main" val="2291235687"/>
      </p:ext>
    </p:extLst>
  </p:cSld>
  <p:clrMapOvr>
    <a:masterClrMapping/>
  </p:clrMapOvr>
  <p:transition>
    <p:wheel spokes="8"/>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165" y="595528"/>
            <a:ext cx="6096000" cy="1477328"/>
          </a:xfrm>
          <a:prstGeom prst="rect">
            <a:avLst/>
          </a:prstGeom>
        </p:spPr>
        <p:txBody>
          <a:bodyPr>
            <a:spAutoFit/>
          </a:bodyPr>
          <a:lstStyle/>
          <a:p>
            <a:r>
              <a:rPr lang="en-US" dirty="0" smtClean="0"/>
              <a:t>The switch case statement is an alternative to the if else if ladder that can be used to execute the conditional code based on the value of the variable specified in the switch statement. The switch block consists of cases to be executed based on the value of the switch variable.</a:t>
            </a:r>
            <a:endParaRPr lang="en-IN" dirty="0"/>
          </a:p>
        </p:txBody>
      </p:sp>
      <p:sp>
        <p:nvSpPr>
          <p:cNvPr id="4" name="Rectangle 3"/>
          <p:cNvSpPr/>
          <p:nvPr/>
        </p:nvSpPr>
        <p:spPr>
          <a:xfrm>
            <a:off x="463149" y="2446312"/>
            <a:ext cx="3310522" cy="523220"/>
          </a:xfrm>
          <a:prstGeom prst="rect">
            <a:avLst/>
          </a:prstGeom>
          <a:solidFill>
            <a:schemeClr val="bg1"/>
          </a:solidFill>
        </p:spPr>
        <p:txBody>
          <a:bodyPr wrap="none">
            <a:spAutoFit/>
          </a:bodyPr>
          <a:lstStyle/>
          <a:p>
            <a:pPr marL="285750" indent="-285750" fontAlgn="base">
              <a:buFont typeface="Wingdings" panose="05000000000000000000" pitchFamily="2" charset="2"/>
              <a:buChar char="ü"/>
            </a:pPr>
            <a:r>
              <a:rPr lang="en-IN" sz="2800" b="1" dirty="0">
                <a:solidFill>
                  <a:srgbClr val="FFFF00"/>
                </a:solidFill>
                <a:latin typeface="Nunito"/>
              </a:rPr>
              <a:t>Syntax of switch</a:t>
            </a:r>
            <a:endParaRPr lang="en-IN" sz="2800" b="1" i="0" dirty="0">
              <a:solidFill>
                <a:srgbClr val="FFFF00"/>
              </a:solidFill>
              <a:effectLst/>
              <a:latin typeface="Nunito"/>
            </a:endParaRPr>
          </a:p>
        </p:txBody>
      </p:sp>
      <p:sp>
        <p:nvSpPr>
          <p:cNvPr id="6" name="Rectangle 5"/>
          <p:cNvSpPr/>
          <p:nvPr/>
        </p:nvSpPr>
        <p:spPr>
          <a:xfrm>
            <a:off x="774434" y="3189100"/>
            <a:ext cx="3127219" cy="313932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switch (expression) {</a:t>
            </a:r>
          </a:p>
          <a:p>
            <a:r>
              <a:rPr lang="en-US" dirty="0"/>
              <a:t>    case value1:</a:t>
            </a:r>
          </a:p>
          <a:p>
            <a:r>
              <a:rPr lang="en-US" dirty="0"/>
              <a:t>        statements;</a:t>
            </a:r>
          </a:p>
          <a:p>
            <a:r>
              <a:rPr lang="en-US" dirty="0"/>
              <a:t>    case value2:</a:t>
            </a:r>
          </a:p>
          <a:p>
            <a:r>
              <a:rPr lang="en-US" dirty="0"/>
              <a:t>        statements;</a:t>
            </a:r>
          </a:p>
          <a:p>
            <a:r>
              <a:rPr lang="en-US" dirty="0"/>
              <a:t>    ....</a:t>
            </a:r>
          </a:p>
          <a:p>
            <a:r>
              <a:rPr lang="en-US" dirty="0"/>
              <a:t>    ....</a:t>
            </a:r>
          </a:p>
          <a:p>
            <a:r>
              <a:rPr lang="en-US" dirty="0"/>
              <a:t>    ....</a:t>
            </a:r>
          </a:p>
          <a:p>
            <a:r>
              <a:rPr lang="en-US" dirty="0"/>
              <a:t>    default:</a:t>
            </a:r>
          </a:p>
          <a:p>
            <a:r>
              <a:rPr lang="en-US" dirty="0"/>
              <a:t>        statements;</a:t>
            </a:r>
          </a:p>
          <a:p>
            <a:r>
              <a:rPr lang="en-US" dirty="0"/>
              <a:t>}</a:t>
            </a:r>
          </a:p>
        </p:txBody>
      </p:sp>
      <p:pic>
        <p:nvPicPr>
          <p:cNvPr id="7171" name="Picture 3" descr="switch statement flowchar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411165" y="0"/>
            <a:ext cx="5780835" cy="683313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86795316"/>
      </p:ext>
    </p:extLst>
  </p:cSld>
  <p:clrMapOvr>
    <a:masterClrMapping/>
  </p:clrMapOvr>
  <p:transition>
    <p:wheel spokes="8"/>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7705" y="1671644"/>
            <a:ext cx="6096000" cy="5047536"/>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r>
              <a:rPr lang="en-US" sz="1400" dirty="0"/>
              <a:t>#include </a:t>
            </a:r>
            <a:r>
              <a:rPr lang="en-US" sz="1400" dirty="0" smtClean="0"/>
              <a:t>&lt;iostream&gt; </a:t>
            </a:r>
          </a:p>
          <a:p>
            <a:r>
              <a:rPr lang="en-US" sz="1400" dirty="0"/>
              <a:t>u</a:t>
            </a:r>
            <a:r>
              <a:rPr lang="en-US" sz="1400" dirty="0" smtClean="0"/>
              <a:t>sing namespace </a:t>
            </a:r>
            <a:r>
              <a:rPr lang="en-US" sz="1400" dirty="0" err="1" smtClean="0"/>
              <a:t>std</a:t>
            </a:r>
            <a:r>
              <a:rPr lang="en-US" sz="1400" dirty="0" smtClean="0"/>
              <a:t>;</a:t>
            </a:r>
            <a:endParaRPr lang="en-US" sz="1400" dirty="0"/>
          </a:p>
          <a:p>
            <a:r>
              <a:rPr lang="en-US" sz="1400" dirty="0"/>
              <a:t>int main() </a:t>
            </a:r>
          </a:p>
          <a:p>
            <a:r>
              <a:rPr lang="en-US" sz="1400" dirty="0"/>
              <a:t>{ </a:t>
            </a:r>
          </a:p>
          <a:p>
            <a:r>
              <a:rPr lang="en-US" sz="1400" dirty="0"/>
              <a:t>    // variable to be used in switch statement </a:t>
            </a:r>
          </a:p>
          <a:p>
            <a:r>
              <a:rPr lang="en-US" sz="1400" dirty="0"/>
              <a:t>    int </a:t>
            </a:r>
            <a:r>
              <a:rPr lang="en-US" sz="1400" dirty="0" err="1"/>
              <a:t>var</a:t>
            </a:r>
            <a:r>
              <a:rPr lang="en-US" sz="1400" dirty="0"/>
              <a:t> = 2; </a:t>
            </a:r>
          </a:p>
          <a:p>
            <a:r>
              <a:rPr lang="en-US" sz="1400" dirty="0"/>
              <a:t>  </a:t>
            </a:r>
          </a:p>
          <a:p>
            <a:r>
              <a:rPr lang="en-US" sz="1400" dirty="0"/>
              <a:t>    // declaring switch cases </a:t>
            </a:r>
          </a:p>
          <a:p>
            <a:r>
              <a:rPr lang="en-US" sz="1400" dirty="0"/>
              <a:t>    switch (</a:t>
            </a:r>
            <a:r>
              <a:rPr lang="en-US" sz="1400" dirty="0" err="1"/>
              <a:t>var</a:t>
            </a:r>
            <a:r>
              <a:rPr lang="en-US" sz="1400" dirty="0"/>
              <a:t>) { </a:t>
            </a:r>
          </a:p>
          <a:p>
            <a:r>
              <a:rPr lang="en-US" sz="1400" dirty="0"/>
              <a:t>    case 1: </a:t>
            </a:r>
          </a:p>
          <a:p>
            <a:r>
              <a:rPr lang="en-US" sz="1400" dirty="0"/>
              <a:t>        </a:t>
            </a:r>
            <a:r>
              <a:rPr lang="en-US" sz="1400" dirty="0" smtClean="0"/>
              <a:t>cout&lt;&lt;“hello\n"; </a:t>
            </a:r>
            <a:endParaRPr lang="en-US" sz="1400" dirty="0"/>
          </a:p>
          <a:p>
            <a:r>
              <a:rPr lang="en-US" sz="1400" dirty="0"/>
              <a:t>        break; </a:t>
            </a:r>
          </a:p>
          <a:p>
            <a:r>
              <a:rPr lang="en-US" sz="1400" dirty="0"/>
              <a:t>    case 2: </a:t>
            </a:r>
          </a:p>
          <a:p>
            <a:r>
              <a:rPr lang="en-US" sz="1400" dirty="0"/>
              <a:t>        </a:t>
            </a:r>
            <a:r>
              <a:rPr lang="en-US" sz="1400" dirty="0" smtClean="0"/>
              <a:t>cout&lt;&lt;“Namaste\n"; </a:t>
            </a:r>
            <a:endParaRPr lang="en-US" sz="1400" dirty="0"/>
          </a:p>
          <a:p>
            <a:r>
              <a:rPr lang="en-US" sz="1400" dirty="0"/>
              <a:t>        break; </a:t>
            </a:r>
            <a:endParaRPr lang="en-US" sz="1400" dirty="0" smtClean="0"/>
          </a:p>
          <a:p>
            <a:r>
              <a:rPr lang="en-US" sz="1400" dirty="0"/>
              <a:t> </a:t>
            </a:r>
            <a:r>
              <a:rPr lang="en-US" sz="1400" dirty="0" smtClean="0"/>
              <a:t>    case 3:</a:t>
            </a:r>
          </a:p>
          <a:p>
            <a:r>
              <a:rPr lang="en-US" sz="1400" dirty="0"/>
              <a:t> </a:t>
            </a:r>
            <a:r>
              <a:rPr lang="en-US" sz="1400" dirty="0" smtClean="0"/>
              <a:t>       cout&lt;&lt;“Bonjour \n”;</a:t>
            </a:r>
            <a:endParaRPr lang="en-US" sz="1400" dirty="0"/>
          </a:p>
          <a:p>
            <a:r>
              <a:rPr lang="en-US" sz="1400" dirty="0"/>
              <a:t>    default: </a:t>
            </a:r>
          </a:p>
          <a:p>
            <a:r>
              <a:rPr lang="en-US" sz="1400" dirty="0"/>
              <a:t>        </a:t>
            </a:r>
            <a:r>
              <a:rPr lang="en-US" sz="1400" dirty="0" smtClean="0"/>
              <a:t>cout&lt;&lt;“invalid number\n"; </a:t>
            </a:r>
            <a:endParaRPr lang="en-US" sz="1400" dirty="0"/>
          </a:p>
          <a:p>
            <a:r>
              <a:rPr lang="en-US" sz="1400" dirty="0"/>
              <a:t>        break; </a:t>
            </a:r>
          </a:p>
          <a:p>
            <a:r>
              <a:rPr lang="en-US" sz="1400" dirty="0"/>
              <a:t>    } </a:t>
            </a:r>
          </a:p>
          <a:p>
            <a:r>
              <a:rPr lang="en-US" sz="1400" dirty="0"/>
              <a:t>    return 0; </a:t>
            </a:r>
          </a:p>
          <a:p>
            <a:r>
              <a:rPr lang="en-US" sz="1400" dirty="0"/>
              <a:t>}</a:t>
            </a:r>
            <a:endParaRPr lang="en-IN" sz="1400" dirty="0"/>
          </a:p>
        </p:txBody>
      </p:sp>
      <p:sp>
        <p:nvSpPr>
          <p:cNvPr id="5" name="Rectangle 4"/>
          <p:cNvSpPr/>
          <p:nvPr/>
        </p:nvSpPr>
        <p:spPr>
          <a:xfrm>
            <a:off x="7512996" y="3563035"/>
            <a:ext cx="2983149" cy="73866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400" b="1" dirty="0"/>
              <a:t>Output</a:t>
            </a:r>
          </a:p>
          <a:p>
            <a:r>
              <a:rPr lang="en-US" dirty="0" smtClean="0"/>
              <a:t>Namaste</a:t>
            </a:r>
            <a:endParaRPr lang="en-IN" dirty="0"/>
          </a:p>
        </p:txBody>
      </p:sp>
      <p:sp>
        <p:nvSpPr>
          <p:cNvPr id="6" name="TextBox 5"/>
          <p:cNvSpPr txBox="1"/>
          <p:nvPr/>
        </p:nvSpPr>
        <p:spPr>
          <a:xfrm>
            <a:off x="878732" y="184825"/>
            <a:ext cx="6634264" cy="1323439"/>
          </a:xfrm>
          <a:prstGeom prst="rect">
            <a:avLst/>
          </a:prstGeom>
          <a:noFill/>
        </p:spPr>
        <p:txBody>
          <a:bodyPr wrap="square" rtlCol="0">
            <a:spAutoFit/>
          </a:bodyPr>
          <a:lstStyle/>
          <a:p>
            <a:pPr marL="285750" indent="-285750">
              <a:buFont typeface="Wingdings" panose="05000000000000000000" pitchFamily="2" charset="2"/>
              <a:buChar char="ü"/>
            </a:pPr>
            <a:r>
              <a:rPr lang="en-IN" sz="2000" b="1" dirty="0" smtClean="0">
                <a:solidFill>
                  <a:srgbClr val="FFFF00"/>
                </a:solidFill>
                <a:latin typeface="Papyrus" panose="03070502060502030205" pitchFamily="66" charset="0"/>
              </a:rPr>
              <a:t>WAP to print the greeting :-</a:t>
            </a:r>
          </a:p>
          <a:p>
            <a:pPr marL="342900" indent="-342900">
              <a:buAutoNum type="arabicPeriod"/>
            </a:pPr>
            <a:r>
              <a:rPr lang="en-IN" sz="2000" b="1" dirty="0" smtClean="0">
                <a:solidFill>
                  <a:srgbClr val="FFFF00"/>
                </a:solidFill>
                <a:latin typeface="Papyrus" panose="03070502060502030205" pitchFamily="66" charset="0"/>
              </a:rPr>
              <a:t>Hello </a:t>
            </a:r>
          </a:p>
          <a:p>
            <a:pPr marL="342900" indent="-342900">
              <a:buAutoNum type="arabicPeriod"/>
            </a:pPr>
            <a:r>
              <a:rPr lang="en-IN" sz="2000" b="1" dirty="0" smtClean="0">
                <a:solidFill>
                  <a:srgbClr val="FFFF00"/>
                </a:solidFill>
                <a:latin typeface="Papyrus" panose="03070502060502030205" pitchFamily="66" charset="0"/>
              </a:rPr>
              <a:t>Namaste</a:t>
            </a:r>
          </a:p>
          <a:p>
            <a:pPr marL="342900" indent="-342900">
              <a:buAutoNum type="arabicPeriod"/>
            </a:pPr>
            <a:r>
              <a:rPr lang="en-IN" sz="2000" b="1" dirty="0" smtClean="0">
                <a:solidFill>
                  <a:srgbClr val="FFFF00"/>
                </a:solidFill>
                <a:latin typeface="Papyrus" panose="03070502060502030205" pitchFamily="66" charset="0"/>
              </a:rPr>
              <a:t>Bonjour</a:t>
            </a:r>
          </a:p>
        </p:txBody>
      </p:sp>
    </p:spTree>
    <p:extLst>
      <p:ext uri="{BB962C8B-B14F-4D97-AF65-F5344CB8AC3E}">
        <p14:creationId xmlns="" xmlns:p14="http://schemas.microsoft.com/office/powerpoint/2010/main" val="874812559"/>
      </p:ext>
    </p:extLst>
  </p:cSld>
  <p:clrMapOvr>
    <a:masterClrMapping/>
  </p:clrMapOvr>
  <p:transition>
    <p:wheel spokes="8"/>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19268" y="179068"/>
            <a:ext cx="2980303" cy="769441"/>
          </a:xfrm>
          <a:prstGeom prst="rect">
            <a:avLst/>
          </a:prstGeom>
          <a:solidFill>
            <a:schemeClr val="bg1"/>
          </a:solidFill>
        </p:spPr>
        <p:txBody>
          <a:bodyPr wrap="none">
            <a:spAutoFit/>
          </a:bodyPr>
          <a:lstStyle/>
          <a:p>
            <a:pPr fontAlgn="base"/>
            <a:r>
              <a:rPr lang="en-IN" sz="4400" dirty="0">
                <a:solidFill>
                  <a:srgbClr val="FFFF00"/>
                </a:solidFill>
                <a:latin typeface="Showcard Gothic" panose="04020904020102020604" pitchFamily="82" charset="0"/>
              </a:rPr>
              <a:t>C++ Loops</a:t>
            </a:r>
            <a:endParaRPr lang="en-IN" sz="4400" i="0" dirty="0">
              <a:solidFill>
                <a:srgbClr val="FFFF00"/>
              </a:solidFill>
              <a:effectLst/>
              <a:latin typeface="Showcard Gothic" panose="04020904020102020604" pitchFamily="82" charset="0"/>
            </a:endParaRPr>
          </a:p>
        </p:txBody>
      </p:sp>
      <p:sp>
        <p:nvSpPr>
          <p:cNvPr id="5" name="Rectangle 4"/>
          <p:cNvSpPr/>
          <p:nvPr/>
        </p:nvSpPr>
        <p:spPr>
          <a:xfrm>
            <a:off x="675817" y="1096412"/>
            <a:ext cx="10416142" cy="1015663"/>
          </a:xfrm>
          <a:prstGeom prst="rect">
            <a:avLst/>
          </a:prstGeom>
        </p:spPr>
        <p:txBody>
          <a:bodyPr wrap="square">
            <a:spAutoFit/>
          </a:bodyPr>
          <a:lstStyle/>
          <a:p>
            <a:r>
              <a:rPr lang="en-US" sz="2000" dirty="0">
                <a:solidFill>
                  <a:srgbClr val="FFFFFF"/>
                </a:solidFill>
                <a:latin typeface="Nunito"/>
              </a:rPr>
              <a:t>In Programming, sometimes there is a need to perform some operation</a:t>
            </a:r>
            <a:r>
              <a:rPr lang="en-US" sz="2000" b="1" dirty="0">
                <a:solidFill>
                  <a:srgbClr val="FFFFFF"/>
                </a:solidFill>
                <a:latin typeface="Nunito"/>
              </a:rPr>
              <a:t> more than once</a:t>
            </a:r>
            <a:r>
              <a:rPr lang="en-US" sz="2000" dirty="0">
                <a:solidFill>
                  <a:srgbClr val="FFFFFF"/>
                </a:solidFill>
                <a:latin typeface="Nunito"/>
              </a:rPr>
              <a:t> or (say) </a:t>
            </a:r>
            <a:r>
              <a:rPr lang="en-US" sz="2000" b="1" dirty="0">
                <a:solidFill>
                  <a:srgbClr val="FFFFFF"/>
                </a:solidFill>
                <a:latin typeface="Nunito"/>
              </a:rPr>
              <a:t>n number </a:t>
            </a:r>
            <a:r>
              <a:rPr lang="en-US" sz="2000" dirty="0">
                <a:solidFill>
                  <a:srgbClr val="FFFFFF"/>
                </a:solidFill>
                <a:latin typeface="Nunito"/>
              </a:rPr>
              <a:t>of times. Loops come into use when we need to repeatedly execute a block of statements</a:t>
            </a:r>
            <a:r>
              <a:rPr lang="en-US" dirty="0">
                <a:solidFill>
                  <a:srgbClr val="FFFFFF"/>
                </a:solidFill>
                <a:latin typeface="Nunito"/>
              </a:rPr>
              <a:t>. </a:t>
            </a:r>
            <a:endParaRPr lang="en-IN" dirty="0"/>
          </a:p>
        </p:txBody>
      </p:sp>
      <p:sp>
        <p:nvSpPr>
          <p:cNvPr id="6" name="Rectangle 5"/>
          <p:cNvSpPr/>
          <p:nvPr/>
        </p:nvSpPr>
        <p:spPr>
          <a:xfrm>
            <a:off x="273556" y="2489447"/>
            <a:ext cx="4339650" cy="461665"/>
          </a:xfrm>
          <a:prstGeom prst="rect">
            <a:avLst/>
          </a:prstGeom>
          <a:solidFill>
            <a:schemeClr val="bg1"/>
          </a:solidFill>
        </p:spPr>
        <p:txBody>
          <a:bodyPr wrap="none">
            <a:spAutoFit/>
          </a:bodyPr>
          <a:lstStyle/>
          <a:p>
            <a:pPr fontAlgn="base"/>
            <a:r>
              <a:rPr lang="en-IN" sz="2400" b="1" dirty="0" smtClean="0">
                <a:solidFill>
                  <a:srgbClr val="FFFF00"/>
                </a:solidFill>
                <a:latin typeface="MingLiU-ExtB" panose="02020500000000000000" pitchFamily="18" charset="-120"/>
                <a:ea typeface="MingLiU-ExtB" panose="02020500000000000000" pitchFamily="18" charset="-120"/>
              </a:rPr>
              <a:t>Simple </a:t>
            </a:r>
            <a:r>
              <a:rPr lang="en-IN" sz="2400" b="1" dirty="0">
                <a:solidFill>
                  <a:srgbClr val="FFFF00"/>
                </a:solidFill>
                <a:latin typeface="MingLiU-ExtB" panose="02020500000000000000" pitchFamily="18" charset="-120"/>
                <a:ea typeface="MingLiU-ExtB" panose="02020500000000000000" pitchFamily="18" charset="-120"/>
              </a:rPr>
              <a:t>Method </a:t>
            </a:r>
            <a:r>
              <a:rPr lang="en-IN" sz="2400" b="1" dirty="0" smtClean="0">
                <a:solidFill>
                  <a:srgbClr val="FFFF00"/>
                </a:solidFill>
                <a:latin typeface="MingLiU-ExtB" panose="02020500000000000000" pitchFamily="18" charset="-120"/>
                <a:ea typeface="MingLiU-ExtB" panose="02020500000000000000" pitchFamily="18" charset="-120"/>
              </a:rPr>
              <a:t>without loops</a:t>
            </a:r>
            <a:endParaRPr lang="en-IN" sz="2400" b="1" i="0" dirty="0">
              <a:solidFill>
                <a:srgbClr val="FFFF00"/>
              </a:solidFill>
              <a:effectLst/>
              <a:latin typeface="MingLiU-ExtB" panose="02020500000000000000" pitchFamily="18" charset="-120"/>
              <a:ea typeface="MingLiU-ExtB" panose="02020500000000000000" pitchFamily="18" charset="-120"/>
            </a:endParaRPr>
          </a:p>
        </p:txBody>
      </p:sp>
      <p:sp>
        <p:nvSpPr>
          <p:cNvPr id="8" name="Rectangle 7"/>
          <p:cNvSpPr/>
          <p:nvPr/>
        </p:nvSpPr>
        <p:spPr>
          <a:xfrm>
            <a:off x="439811" y="3177970"/>
            <a:ext cx="3532208" cy="34163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IN" dirty="0"/>
              <a:t>#include &lt;iostream&gt;</a:t>
            </a:r>
          </a:p>
          <a:p>
            <a:r>
              <a:rPr lang="en-IN" dirty="0"/>
              <a:t>using namespace </a:t>
            </a:r>
            <a:r>
              <a:rPr lang="en-IN" dirty="0" err="1"/>
              <a:t>std</a:t>
            </a:r>
            <a:r>
              <a:rPr lang="en-IN" dirty="0"/>
              <a:t>;</a:t>
            </a:r>
          </a:p>
          <a:p>
            <a:r>
              <a:rPr lang="en-IN" dirty="0"/>
              <a:t> </a:t>
            </a:r>
          </a:p>
          <a:p>
            <a:r>
              <a:rPr lang="en-IN" dirty="0"/>
              <a:t>int main()</a:t>
            </a:r>
          </a:p>
          <a:p>
            <a:r>
              <a:rPr lang="en-IN" dirty="0"/>
              <a:t>{</a:t>
            </a:r>
          </a:p>
          <a:p>
            <a:r>
              <a:rPr lang="en-IN" dirty="0"/>
              <a:t>    cout &lt;&lt; "Hello World\n";</a:t>
            </a:r>
          </a:p>
          <a:p>
            <a:r>
              <a:rPr lang="en-IN" dirty="0"/>
              <a:t>    cout &lt;&lt; "Hello World\n";</a:t>
            </a:r>
          </a:p>
          <a:p>
            <a:r>
              <a:rPr lang="en-IN" dirty="0"/>
              <a:t>    cout &lt;&lt; "Hello World\n";</a:t>
            </a:r>
          </a:p>
          <a:p>
            <a:r>
              <a:rPr lang="en-IN" dirty="0"/>
              <a:t>    cout &lt;&lt; "Hello World\n";</a:t>
            </a:r>
          </a:p>
          <a:p>
            <a:r>
              <a:rPr lang="en-IN" dirty="0"/>
              <a:t>    cout &lt;&lt; "Hello World\n";</a:t>
            </a:r>
          </a:p>
          <a:p>
            <a:r>
              <a:rPr lang="en-IN" dirty="0"/>
              <a:t>    return 0;</a:t>
            </a:r>
          </a:p>
          <a:p>
            <a:r>
              <a:rPr lang="en-IN" dirty="0"/>
              <a:t>}</a:t>
            </a:r>
          </a:p>
        </p:txBody>
      </p:sp>
      <p:sp>
        <p:nvSpPr>
          <p:cNvPr id="9" name="Rectangle 8"/>
          <p:cNvSpPr/>
          <p:nvPr/>
        </p:nvSpPr>
        <p:spPr>
          <a:xfrm>
            <a:off x="7486997" y="3177970"/>
            <a:ext cx="3592807" cy="313932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#include &lt;iostream&gt;</a:t>
            </a:r>
          </a:p>
          <a:p>
            <a:r>
              <a:rPr lang="en-US" dirty="0"/>
              <a:t>using namespace </a:t>
            </a:r>
            <a:r>
              <a:rPr lang="en-US" dirty="0" err="1"/>
              <a:t>std</a:t>
            </a:r>
            <a:r>
              <a:rPr lang="en-US" dirty="0"/>
              <a:t>;</a:t>
            </a:r>
          </a:p>
          <a:p>
            <a:r>
              <a:rPr lang="en-US" dirty="0"/>
              <a:t> </a:t>
            </a:r>
          </a:p>
          <a:p>
            <a:r>
              <a:rPr lang="en-US" dirty="0"/>
              <a:t>int main()</a:t>
            </a:r>
          </a:p>
          <a:p>
            <a:r>
              <a:rPr lang="en-US" dirty="0"/>
              <a:t>{</a:t>
            </a:r>
          </a:p>
          <a:p>
            <a:r>
              <a:rPr lang="en-US" dirty="0"/>
              <a:t>    for (int i = 1; i &lt;= 5; i++) {</a:t>
            </a:r>
          </a:p>
          <a:p>
            <a:r>
              <a:rPr lang="en-US" dirty="0"/>
              <a:t>        cout &lt;&lt; "Hello World\n";</a:t>
            </a:r>
          </a:p>
          <a:p>
            <a:r>
              <a:rPr lang="en-US" dirty="0"/>
              <a:t>    }</a:t>
            </a:r>
          </a:p>
          <a:p>
            <a:r>
              <a:rPr lang="en-US" dirty="0"/>
              <a:t> </a:t>
            </a:r>
          </a:p>
          <a:p>
            <a:r>
              <a:rPr lang="en-US" dirty="0"/>
              <a:t>    return 0;</a:t>
            </a:r>
          </a:p>
          <a:p>
            <a:r>
              <a:rPr lang="en-US" dirty="0"/>
              <a:t>}</a:t>
            </a:r>
            <a:endParaRPr lang="en-IN" dirty="0"/>
          </a:p>
        </p:txBody>
      </p:sp>
      <p:sp>
        <p:nvSpPr>
          <p:cNvPr id="11" name="Rectangle 10"/>
          <p:cNvSpPr/>
          <p:nvPr/>
        </p:nvSpPr>
        <p:spPr>
          <a:xfrm>
            <a:off x="4709081" y="4535761"/>
            <a:ext cx="2040854"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b="1" dirty="0" smtClean="0"/>
              <a:t>Output</a:t>
            </a:r>
          </a:p>
          <a:p>
            <a:r>
              <a:rPr lang="en-US" dirty="0" smtClean="0"/>
              <a:t>Hello </a:t>
            </a:r>
            <a:r>
              <a:rPr lang="en-US" dirty="0"/>
              <a:t>World</a:t>
            </a:r>
          </a:p>
          <a:p>
            <a:r>
              <a:rPr lang="en-US" dirty="0"/>
              <a:t>Hello World</a:t>
            </a:r>
          </a:p>
          <a:p>
            <a:r>
              <a:rPr lang="en-US" dirty="0"/>
              <a:t>Hello World</a:t>
            </a:r>
          </a:p>
          <a:p>
            <a:r>
              <a:rPr lang="en-US" dirty="0"/>
              <a:t>Hello World</a:t>
            </a:r>
          </a:p>
          <a:p>
            <a:r>
              <a:rPr lang="en-US" dirty="0"/>
              <a:t>Hello World</a:t>
            </a:r>
          </a:p>
        </p:txBody>
      </p:sp>
      <p:sp>
        <p:nvSpPr>
          <p:cNvPr id="12" name="Rectangle 11"/>
          <p:cNvSpPr/>
          <p:nvPr/>
        </p:nvSpPr>
        <p:spPr>
          <a:xfrm>
            <a:off x="7564818" y="2306010"/>
            <a:ext cx="1877437" cy="461665"/>
          </a:xfrm>
          <a:prstGeom prst="rect">
            <a:avLst/>
          </a:prstGeom>
          <a:solidFill>
            <a:schemeClr val="bg1"/>
          </a:solidFill>
        </p:spPr>
        <p:txBody>
          <a:bodyPr wrap="none">
            <a:spAutoFit/>
          </a:bodyPr>
          <a:lstStyle/>
          <a:p>
            <a:pPr fontAlgn="base"/>
            <a:r>
              <a:rPr lang="en-IN" sz="2400" b="1" dirty="0" smtClean="0">
                <a:solidFill>
                  <a:srgbClr val="FFFF00"/>
                </a:solidFill>
                <a:latin typeface="MingLiU-ExtB" panose="02020500000000000000" pitchFamily="18" charset="-120"/>
                <a:ea typeface="MingLiU-ExtB" panose="02020500000000000000" pitchFamily="18" charset="-120"/>
              </a:rPr>
              <a:t>Using Loops</a:t>
            </a:r>
            <a:endParaRPr lang="en-IN" sz="2400" b="1" i="0" dirty="0">
              <a:solidFill>
                <a:srgbClr val="FFFF00"/>
              </a:solidFill>
              <a:effectLst/>
              <a:latin typeface="MingLiU-ExtB" panose="02020500000000000000" pitchFamily="18" charset="-120"/>
              <a:ea typeface="MingLiU-ExtB" panose="02020500000000000000" pitchFamily="18" charset="-120"/>
            </a:endParaRPr>
          </a:p>
        </p:txBody>
      </p:sp>
    </p:spTree>
    <p:extLst>
      <p:ext uri="{BB962C8B-B14F-4D97-AF65-F5344CB8AC3E}">
        <p14:creationId xmlns="" xmlns:p14="http://schemas.microsoft.com/office/powerpoint/2010/main" val="2284631868"/>
      </p:ext>
    </p:extLst>
  </p:cSld>
  <p:clrMapOvr>
    <a:masterClrMapping/>
  </p:clrMapOvr>
  <p:transition>
    <p:wheel spokes="8"/>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1795" y="305978"/>
            <a:ext cx="4036979" cy="646331"/>
          </a:xfrm>
          <a:prstGeom prst="rect">
            <a:avLst/>
          </a:prstGeom>
          <a:solidFill>
            <a:schemeClr val="bg1"/>
          </a:solidFill>
        </p:spPr>
        <p:txBody>
          <a:bodyPr wrap="square" rtlCol="0">
            <a:spAutoFit/>
          </a:bodyPr>
          <a:lstStyle/>
          <a:p>
            <a:r>
              <a:rPr lang="en-IN" sz="3600" dirty="0" smtClean="0">
                <a:solidFill>
                  <a:srgbClr val="FFFF00"/>
                </a:solidFill>
                <a:latin typeface="Algerian" panose="04020705040A02060702" pitchFamily="82" charset="0"/>
              </a:rPr>
              <a:t>Types of Loops</a:t>
            </a:r>
            <a:endParaRPr lang="en-IN" dirty="0">
              <a:solidFill>
                <a:srgbClr val="FFFF00"/>
              </a:solidFill>
              <a:latin typeface="Algerian" panose="04020705040A02060702" pitchFamily="82" charset="0"/>
            </a:endParaRPr>
          </a:p>
        </p:txBody>
      </p:sp>
      <p:sp>
        <p:nvSpPr>
          <p:cNvPr id="3" name="Rectangle 2"/>
          <p:cNvSpPr/>
          <p:nvPr/>
        </p:nvSpPr>
        <p:spPr>
          <a:xfrm>
            <a:off x="421178" y="973594"/>
            <a:ext cx="11216639" cy="1754326"/>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There are mainly two types of loops:  </a:t>
            </a:r>
            <a:endParaRPr lang="en-US" b="1"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b="1" dirty="0" smtClean="0">
                <a:solidFill>
                  <a:srgbClr val="00B0F0"/>
                </a:solidFill>
                <a:latin typeface="Arial" panose="020B0604020202020204" pitchFamily="34" charset="0"/>
                <a:cs typeface="Arial" panose="020B0604020202020204" pitchFamily="34" charset="0"/>
              </a:rPr>
              <a:t>Entry </a:t>
            </a:r>
            <a:r>
              <a:rPr lang="en-US" b="1" dirty="0">
                <a:solidFill>
                  <a:srgbClr val="00B0F0"/>
                </a:solidFill>
                <a:latin typeface="Arial" panose="020B0604020202020204" pitchFamily="34" charset="0"/>
                <a:cs typeface="Arial" panose="020B0604020202020204" pitchFamily="34" charset="0"/>
              </a:rPr>
              <a:t>Controlled loops:</a:t>
            </a:r>
            <a:r>
              <a:rPr lang="en-US" dirty="0">
                <a:solidFill>
                  <a:srgbClr val="00B0F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 this type of loop, the test condition is tested before entering the loop body. For Loop and While Loop is entry-controlled </a:t>
            </a:r>
            <a:r>
              <a:rPr lang="en-US" dirty="0" smtClean="0">
                <a:latin typeface="Arial" panose="020B0604020202020204" pitchFamily="34" charset="0"/>
                <a:cs typeface="Arial" panose="020B0604020202020204" pitchFamily="34" charset="0"/>
              </a:rPr>
              <a:t>loops.</a:t>
            </a:r>
          </a:p>
          <a:p>
            <a:pPr marL="285750" indent="-285750">
              <a:buFont typeface="Wingdings" panose="05000000000000000000" pitchFamily="2" charset="2"/>
              <a:buChar char="Ø"/>
            </a:pPr>
            <a:r>
              <a:rPr lang="en-US" b="1" dirty="0" smtClean="0">
                <a:solidFill>
                  <a:srgbClr val="00B0F0"/>
                </a:solidFill>
                <a:latin typeface="Arial" panose="020B0604020202020204" pitchFamily="34" charset="0"/>
                <a:cs typeface="Arial" panose="020B0604020202020204" pitchFamily="34" charset="0"/>
              </a:rPr>
              <a:t>Exit </a:t>
            </a:r>
            <a:r>
              <a:rPr lang="en-US" b="1" dirty="0">
                <a:solidFill>
                  <a:srgbClr val="00B0F0"/>
                </a:solidFill>
                <a:latin typeface="Arial" panose="020B0604020202020204" pitchFamily="34" charset="0"/>
                <a:cs typeface="Arial" panose="020B0604020202020204" pitchFamily="34" charset="0"/>
              </a:rPr>
              <a:t>Controlled Loops:</a:t>
            </a:r>
            <a:r>
              <a:rPr lang="en-US" dirty="0">
                <a:solidFill>
                  <a:srgbClr val="00B0F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 this type of loop the test condition is tested or evaluated at the end of the loop body. Therefore, the loop body will execute at least once, irrespective of whether the test condition is true or false. the do-while loop is exit controlled loop.</a:t>
            </a:r>
          </a:p>
        </p:txBody>
      </p:sp>
      <p:pic>
        <p:nvPicPr>
          <p:cNvPr id="10242" name="Picture 2" descr="Loops in C++"/>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2371" t="4553" r="5644" b="8978"/>
          <a:stretch/>
        </p:blipFill>
        <p:spPr bwMode="auto">
          <a:xfrm>
            <a:off x="1232807" y="2834640"/>
            <a:ext cx="9861913" cy="402336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5" name="Straight Connector 4"/>
          <p:cNvCxnSpPr/>
          <p:nvPr/>
        </p:nvCxnSpPr>
        <p:spPr>
          <a:xfrm flipH="1">
            <a:off x="6272126" y="3280410"/>
            <a:ext cx="2944" cy="471423"/>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 xmlns:p14="http://schemas.microsoft.com/office/powerpoint/2010/main" val="3159471453"/>
      </p:ext>
    </p:extLst>
  </p:cSld>
  <p:clrMapOvr>
    <a:masterClrMapping/>
  </p:clrMapOvr>
  <p:transition>
    <p:wheel spokes="8"/>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348699290"/>
              </p:ext>
            </p:extLst>
          </p:nvPr>
        </p:nvGraphicFramePr>
        <p:xfrm>
          <a:off x="589280" y="304800"/>
          <a:ext cx="10353674" cy="5059680"/>
        </p:xfrm>
        <a:graphic>
          <a:graphicData uri="http://schemas.openxmlformats.org/drawingml/2006/table">
            <a:tbl>
              <a:tblPr>
                <a:effectLst>
                  <a:outerShdw blurRad="266700" dist="50800" dir="5400000" sx="95000" sy="95000" algn="ctr" rotWithShape="0">
                    <a:schemeClr val="bg1">
                      <a:alpha val="65000"/>
                    </a:schemeClr>
                  </a:outerShdw>
                  <a:reflection blurRad="6350" stA="53000" endPos="30000" dist="50800" dir="5400000" sy="-100000" algn="bl" rotWithShape="0"/>
                </a:effectLst>
              </a:tblPr>
              <a:tblGrid>
                <a:gridCol w="5176837">
                  <a:extLst>
                    <a:ext uri="{9D8B030D-6E8A-4147-A177-3AD203B41FA5}">
                      <a16:colId xmlns="" xmlns:a16="http://schemas.microsoft.com/office/drawing/2014/main" val="4217734036"/>
                    </a:ext>
                  </a:extLst>
                </a:gridCol>
                <a:gridCol w="5176837">
                  <a:extLst>
                    <a:ext uri="{9D8B030D-6E8A-4147-A177-3AD203B41FA5}">
                      <a16:colId xmlns="" xmlns:a16="http://schemas.microsoft.com/office/drawing/2014/main" val="4223565329"/>
                    </a:ext>
                  </a:extLst>
                </a:gridCol>
              </a:tblGrid>
              <a:tr h="365760">
                <a:tc>
                  <a:txBody>
                    <a:bodyPr/>
                    <a:lstStyle/>
                    <a:p>
                      <a:pPr algn="ctr" fontAlgn="base"/>
                      <a:r>
                        <a:rPr lang="en-IN" sz="2400" b="0" dirty="0" err="1">
                          <a:effectLst/>
                          <a:latin typeface="Algerian" panose="04020705040A02060702" pitchFamily="82" charset="0"/>
                        </a:rPr>
                        <a:t>S.No</a:t>
                      </a:r>
                      <a:r>
                        <a:rPr lang="en-IN" sz="2400" b="0" dirty="0">
                          <a:effectLst/>
                          <a:latin typeface="Algerian" panose="04020705040A02060702" pitchFamily="82" charset="0"/>
                        </a:rPr>
                        <a:t>.</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3">
                            <a:lumMod val="89000"/>
                          </a:schemeClr>
                        </a:gs>
                        <a:gs pos="29000">
                          <a:schemeClr val="accent3">
                            <a:lumMod val="89000"/>
                          </a:schemeClr>
                        </a:gs>
                        <a:gs pos="59000">
                          <a:schemeClr val="accent3">
                            <a:lumMod val="75000"/>
                          </a:schemeClr>
                        </a:gs>
                        <a:gs pos="96000">
                          <a:schemeClr val="accent3">
                            <a:lumMod val="70000"/>
                          </a:schemeClr>
                        </a:gs>
                      </a:gsLst>
                      <a:path path="rect">
                        <a:fillToRect l="50000" t="50000" r="50000" b="50000"/>
                      </a:path>
                      <a:tileRect/>
                    </a:gradFill>
                  </a:tcPr>
                </a:tc>
                <a:tc>
                  <a:txBody>
                    <a:bodyPr/>
                    <a:lstStyle/>
                    <a:p>
                      <a:pPr algn="ctr" fontAlgn="base"/>
                      <a:r>
                        <a:rPr lang="en-IN" sz="2800" b="1" dirty="0">
                          <a:effectLst/>
                          <a:latin typeface="Algerian" panose="04020705040A02060702" pitchFamily="82" charset="0"/>
                        </a:rPr>
                        <a:t>Loop Type and Description</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3">
                            <a:lumMod val="89000"/>
                          </a:schemeClr>
                        </a:gs>
                        <a:gs pos="29000">
                          <a:schemeClr val="accent3">
                            <a:lumMod val="89000"/>
                          </a:schemeClr>
                        </a:gs>
                        <a:gs pos="59000">
                          <a:schemeClr val="accent3">
                            <a:lumMod val="75000"/>
                          </a:schemeClr>
                        </a:gs>
                        <a:gs pos="96000">
                          <a:schemeClr val="accent3">
                            <a:lumMod val="70000"/>
                          </a:schemeClr>
                        </a:gs>
                      </a:gsLst>
                      <a:path path="rect">
                        <a:fillToRect l="50000" t="50000" r="50000" b="50000"/>
                      </a:path>
                      <a:tileRect/>
                    </a:gradFill>
                  </a:tcPr>
                </a:tc>
                <a:extLst>
                  <a:ext uri="{0D108BD9-81ED-4DB2-BD59-A6C34878D82A}">
                    <a16:rowId xmlns="" xmlns:a16="http://schemas.microsoft.com/office/drawing/2014/main" val="3726563663"/>
                  </a:ext>
                </a:extLst>
              </a:tr>
              <a:tr h="403860">
                <a:tc>
                  <a:txBody>
                    <a:bodyPr/>
                    <a:lstStyle/>
                    <a:p>
                      <a:pPr algn="ctr" fontAlgn="base"/>
                      <a:r>
                        <a:rPr lang="en-IN" sz="4400" b="1" dirty="0">
                          <a:effectLst/>
                          <a:latin typeface="Papyrus" panose="03070502060502030205" pitchFamily="66" charset="0"/>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3">
                            <a:lumMod val="89000"/>
                          </a:schemeClr>
                        </a:gs>
                        <a:gs pos="29000">
                          <a:schemeClr val="accent3">
                            <a:lumMod val="89000"/>
                          </a:schemeClr>
                        </a:gs>
                        <a:gs pos="59000">
                          <a:schemeClr val="accent3">
                            <a:lumMod val="75000"/>
                          </a:schemeClr>
                        </a:gs>
                        <a:gs pos="96000">
                          <a:schemeClr val="accent3">
                            <a:lumMod val="70000"/>
                          </a:schemeClr>
                        </a:gs>
                      </a:gsLst>
                      <a:path path="rect">
                        <a:fillToRect l="50000" t="50000" r="50000" b="50000"/>
                      </a:path>
                      <a:tileRect/>
                    </a:gradFill>
                  </a:tcPr>
                </a:tc>
                <a:tc>
                  <a:txBody>
                    <a:bodyPr/>
                    <a:lstStyle/>
                    <a:p>
                      <a:pPr algn="ctr" rtl="0" fontAlgn="base"/>
                      <a:r>
                        <a:rPr lang="en-US" sz="3600" b="0" dirty="0">
                          <a:effectLst/>
                          <a:latin typeface="Algerian" panose="04020705040A02060702" pitchFamily="82" charset="0"/>
                        </a:rPr>
                        <a:t>while loop– </a:t>
                      </a:r>
                      <a:endParaRPr lang="en-US" sz="3600" b="0" dirty="0" smtClean="0">
                        <a:effectLst/>
                        <a:latin typeface="Algerian" panose="04020705040A02060702" pitchFamily="82" charset="0"/>
                      </a:endParaRPr>
                    </a:p>
                    <a:p>
                      <a:pPr algn="ctr" rtl="0" fontAlgn="base"/>
                      <a:r>
                        <a:rPr lang="en-US" sz="1600" b="0" dirty="0" smtClean="0">
                          <a:effectLst/>
                        </a:rPr>
                        <a:t>First </a:t>
                      </a:r>
                      <a:r>
                        <a:rPr lang="en-US" sz="1600" b="0" dirty="0">
                          <a:effectLst/>
                        </a:rPr>
                        <a:t>checks the condition, then executes the body.</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3">
                            <a:lumMod val="89000"/>
                          </a:schemeClr>
                        </a:gs>
                        <a:gs pos="29000">
                          <a:schemeClr val="accent3">
                            <a:lumMod val="89000"/>
                          </a:schemeClr>
                        </a:gs>
                        <a:gs pos="59000">
                          <a:schemeClr val="accent3">
                            <a:lumMod val="75000"/>
                          </a:schemeClr>
                        </a:gs>
                        <a:gs pos="96000">
                          <a:schemeClr val="accent3">
                            <a:lumMod val="70000"/>
                          </a:schemeClr>
                        </a:gs>
                      </a:gsLst>
                      <a:path path="rect">
                        <a:fillToRect l="50000" t="50000" r="50000" b="50000"/>
                      </a:path>
                      <a:tileRect/>
                    </a:gradFill>
                  </a:tcPr>
                </a:tc>
                <a:extLst>
                  <a:ext uri="{0D108BD9-81ED-4DB2-BD59-A6C34878D82A}">
                    <a16:rowId xmlns="" xmlns:a16="http://schemas.microsoft.com/office/drawing/2014/main" val="3963348822"/>
                  </a:ext>
                </a:extLst>
              </a:tr>
              <a:tr h="0">
                <a:tc>
                  <a:txBody>
                    <a:bodyPr/>
                    <a:lstStyle/>
                    <a:p>
                      <a:pPr algn="ctr" fontAlgn="base"/>
                      <a:r>
                        <a:rPr lang="en-IN" sz="6000" b="0" dirty="0">
                          <a:effectLst/>
                          <a:latin typeface="Bradley Hand ITC" panose="03070402050302030203" pitchFamily="66" charset="0"/>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3">
                            <a:lumMod val="89000"/>
                          </a:schemeClr>
                        </a:gs>
                        <a:gs pos="29000">
                          <a:schemeClr val="accent3">
                            <a:lumMod val="89000"/>
                          </a:schemeClr>
                        </a:gs>
                        <a:gs pos="59000">
                          <a:schemeClr val="accent3">
                            <a:lumMod val="75000"/>
                          </a:schemeClr>
                        </a:gs>
                        <a:gs pos="96000">
                          <a:schemeClr val="accent3">
                            <a:lumMod val="70000"/>
                          </a:schemeClr>
                        </a:gs>
                      </a:gsLst>
                      <a:path path="rect">
                        <a:fillToRect l="50000" t="50000" r="50000" b="50000"/>
                      </a:path>
                      <a:tileRect/>
                    </a:gradFill>
                  </a:tcPr>
                </a:tc>
                <a:tc>
                  <a:txBody>
                    <a:bodyPr/>
                    <a:lstStyle/>
                    <a:p>
                      <a:pPr algn="ctr" rtl="0" fontAlgn="base"/>
                      <a:r>
                        <a:rPr lang="en-US" sz="4000" b="0" dirty="0">
                          <a:effectLst/>
                          <a:latin typeface="Algerian" panose="04020705040A02060702" pitchFamily="82" charset="0"/>
                        </a:rPr>
                        <a:t>for loop–</a:t>
                      </a:r>
                      <a:r>
                        <a:rPr lang="en-US" sz="1200" b="0" dirty="0">
                          <a:effectLst/>
                        </a:rPr>
                        <a:t> </a:t>
                      </a:r>
                      <a:endParaRPr lang="en-US" sz="1200" b="0" dirty="0" smtClean="0">
                        <a:effectLst/>
                      </a:endParaRPr>
                    </a:p>
                    <a:p>
                      <a:pPr algn="ctr" rtl="0" fontAlgn="base"/>
                      <a:r>
                        <a:rPr lang="en-US" sz="1600" b="0" dirty="0" smtClean="0">
                          <a:effectLst/>
                        </a:rPr>
                        <a:t>firstly </a:t>
                      </a:r>
                      <a:r>
                        <a:rPr lang="en-US" sz="1600" b="0" dirty="0">
                          <a:effectLst/>
                        </a:rPr>
                        <a:t>initializes, then, condition check, execute body, update.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3">
                            <a:lumMod val="89000"/>
                          </a:schemeClr>
                        </a:gs>
                        <a:gs pos="29000">
                          <a:schemeClr val="accent3">
                            <a:lumMod val="89000"/>
                          </a:schemeClr>
                        </a:gs>
                        <a:gs pos="59000">
                          <a:schemeClr val="accent3">
                            <a:lumMod val="75000"/>
                          </a:schemeClr>
                        </a:gs>
                        <a:gs pos="96000">
                          <a:schemeClr val="accent3">
                            <a:lumMod val="70000"/>
                          </a:schemeClr>
                        </a:gs>
                      </a:gsLst>
                      <a:path path="rect">
                        <a:fillToRect l="50000" t="50000" r="50000" b="50000"/>
                      </a:path>
                      <a:tileRect/>
                    </a:gradFill>
                  </a:tcPr>
                </a:tc>
                <a:extLst>
                  <a:ext uri="{0D108BD9-81ED-4DB2-BD59-A6C34878D82A}">
                    <a16:rowId xmlns="" xmlns:a16="http://schemas.microsoft.com/office/drawing/2014/main" val="150028356"/>
                  </a:ext>
                </a:extLst>
              </a:tr>
              <a:tr h="784860">
                <a:tc>
                  <a:txBody>
                    <a:bodyPr/>
                    <a:lstStyle/>
                    <a:p>
                      <a:pPr algn="ctr" fontAlgn="base"/>
                      <a:r>
                        <a:rPr lang="en-IN" sz="6000" b="0" dirty="0">
                          <a:effectLst/>
                          <a:latin typeface="Papyrus" panose="03070502060502030205" pitchFamily="66" charset="0"/>
                        </a:rPr>
                        <a:t>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3">
                            <a:lumMod val="89000"/>
                          </a:schemeClr>
                        </a:gs>
                        <a:gs pos="29000">
                          <a:schemeClr val="accent3">
                            <a:lumMod val="89000"/>
                          </a:schemeClr>
                        </a:gs>
                        <a:gs pos="59000">
                          <a:schemeClr val="accent3">
                            <a:lumMod val="75000"/>
                          </a:schemeClr>
                        </a:gs>
                        <a:gs pos="96000">
                          <a:schemeClr val="accent3">
                            <a:lumMod val="70000"/>
                          </a:schemeClr>
                        </a:gs>
                      </a:gsLst>
                      <a:path path="rect">
                        <a:fillToRect l="50000" t="50000" r="50000" b="50000"/>
                      </a:path>
                      <a:tileRect/>
                    </a:gradFill>
                  </a:tcPr>
                </a:tc>
                <a:tc>
                  <a:txBody>
                    <a:bodyPr/>
                    <a:lstStyle/>
                    <a:p>
                      <a:pPr algn="ctr" fontAlgn="base"/>
                      <a:r>
                        <a:rPr lang="en-US" sz="4000" b="0" dirty="0">
                          <a:effectLst/>
                          <a:latin typeface="Algerian" panose="04020705040A02060702" pitchFamily="82" charset="0"/>
                        </a:rPr>
                        <a:t>do-while</a:t>
                      </a:r>
                    </a:p>
                    <a:p>
                      <a:pPr algn="ctr" fontAlgn="base"/>
                      <a:r>
                        <a:rPr lang="en-US" sz="4000" b="0" dirty="0" smtClean="0">
                          <a:effectLst/>
                          <a:latin typeface="Algerian" panose="04020705040A02060702" pitchFamily="82" charset="0"/>
                        </a:rPr>
                        <a:t>Loop-</a:t>
                      </a:r>
                    </a:p>
                    <a:p>
                      <a:pPr algn="ctr" fontAlgn="base"/>
                      <a:r>
                        <a:rPr lang="en-US" sz="2400" b="0" dirty="0" smtClean="0">
                          <a:effectLst/>
                        </a:rPr>
                        <a:t>firstly</a:t>
                      </a:r>
                      <a:r>
                        <a:rPr lang="en-US" sz="2400" b="0" dirty="0">
                          <a:effectLst/>
                        </a:rPr>
                        <a:t>, execute the body then condition check</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gradFill flip="none" rotWithShape="1">
                      <a:gsLst>
                        <a:gs pos="0">
                          <a:schemeClr val="accent3">
                            <a:lumMod val="89000"/>
                          </a:schemeClr>
                        </a:gs>
                        <a:gs pos="29000">
                          <a:schemeClr val="accent3">
                            <a:lumMod val="89000"/>
                          </a:schemeClr>
                        </a:gs>
                        <a:gs pos="59000">
                          <a:schemeClr val="accent3">
                            <a:lumMod val="75000"/>
                          </a:schemeClr>
                        </a:gs>
                        <a:gs pos="96000">
                          <a:schemeClr val="accent3">
                            <a:lumMod val="70000"/>
                          </a:schemeClr>
                        </a:gs>
                      </a:gsLst>
                      <a:path path="rect">
                        <a:fillToRect l="50000" t="50000" r="50000" b="50000"/>
                      </a:path>
                      <a:tileRect/>
                    </a:gradFill>
                  </a:tcPr>
                </a:tc>
                <a:extLst>
                  <a:ext uri="{0D108BD9-81ED-4DB2-BD59-A6C34878D82A}">
                    <a16:rowId xmlns="" xmlns:a16="http://schemas.microsoft.com/office/drawing/2014/main" val="3957717792"/>
                  </a:ext>
                </a:extLst>
              </a:tr>
            </a:tbl>
          </a:graphicData>
        </a:graphic>
      </p:graphicFrame>
    </p:spTree>
    <p:extLst>
      <p:ext uri="{BB962C8B-B14F-4D97-AF65-F5344CB8AC3E}">
        <p14:creationId xmlns="" xmlns:p14="http://schemas.microsoft.com/office/powerpoint/2010/main" val="882409441"/>
      </p:ext>
    </p:extLst>
  </p:cSld>
  <p:clrMapOvr>
    <a:masterClrMapping/>
  </p:clrMapOvr>
  <p:transition>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5554" y="287383"/>
            <a:ext cx="7315200" cy="707886"/>
          </a:xfrm>
          <a:prstGeom prst="rect">
            <a:avLst/>
          </a:prstGeom>
          <a:solidFill>
            <a:schemeClr val="bg1">
              <a:lumMod val="95000"/>
              <a:lumOff val="5000"/>
            </a:schemeClr>
          </a:solidFill>
        </p:spPr>
        <p:txBody>
          <a:bodyPr wrap="square" rtlCol="0">
            <a:spAutoFit/>
          </a:bodyPr>
          <a:lstStyle/>
          <a:p>
            <a:r>
              <a:rPr lang="en-US" sz="4000" dirty="0" smtClean="0">
                <a:latin typeface="Algerian" pitchFamily="82" charset="0"/>
              </a:rPr>
              <a:t>              HISTORY OF C++</a:t>
            </a:r>
            <a:endParaRPr lang="en-US" sz="4000" dirty="0">
              <a:latin typeface="Algerian" pitchFamily="82" charset="0"/>
            </a:endParaRPr>
          </a:p>
        </p:txBody>
      </p:sp>
      <p:sp>
        <p:nvSpPr>
          <p:cNvPr id="3" name="TextBox 2"/>
          <p:cNvSpPr txBox="1"/>
          <p:nvPr/>
        </p:nvSpPr>
        <p:spPr>
          <a:xfrm>
            <a:off x="365759" y="1162594"/>
            <a:ext cx="11403875" cy="5509200"/>
          </a:xfrm>
          <a:prstGeom prst="rect">
            <a:avLst/>
          </a:prstGeom>
          <a:noFill/>
        </p:spPr>
        <p:txBody>
          <a:bodyPr wrap="square" rtlCol="0">
            <a:spAutoFit/>
          </a:bodyPr>
          <a:lstStyle/>
          <a:p>
            <a:pPr>
              <a:buFont typeface="Wingdings" pitchFamily="2" charset="2"/>
              <a:buChar char="Ø"/>
            </a:pPr>
            <a:r>
              <a:rPr lang="en-US" sz="3200" dirty="0" smtClean="0">
                <a:latin typeface="Baskerville Old Face" pitchFamily="18" charset="0"/>
              </a:rPr>
              <a:t>In the early 1970’s Dennis Ritchie of bell Laboratories was engaged in a project to develop a new operating system . Ritchie discovered that in order to accomplish his task he needed the use of a programming language that was concise and that produced compact and speedy programs.</a:t>
            </a:r>
          </a:p>
          <a:p>
            <a:pPr>
              <a:buFont typeface="Wingdings" pitchFamily="2" charset="2"/>
              <a:buChar char="Ø"/>
            </a:pPr>
            <a:endParaRPr lang="en-US" sz="3200" dirty="0" smtClean="0">
              <a:latin typeface="Baskerville Old Face" pitchFamily="18" charset="0"/>
            </a:endParaRPr>
          </a:p>
          <a:p>
            <a:pPr>
              <a:buFont typeface="Wingdings" pitchFamily="2" charset="2"/>
              <a:buChar char="Ø"/>
            </a:pPr>
            <a:r>
              <a:rPr lang="en-US" sz="3200" dirty="0" smtClean="0">
                <a:latin typeface="Baskerville Old Face" pitchFamily="18" charset="0"/>
              </a:rPr>
              <a:t>This need led Ritchie to develop the programming language called  c language.</a:t>
            </a:r>
          </a:p>
          <a:p>
            <a:pPr>
              <a:buFont typeface="Wingdings" pitchFamily="2" charset="2"/>
              <a:buChar char="Ø"/>
            </a:pPr>
            <a:endParaRPr lang="en-US" sz="3200" dirty="0" smtClean="0">
              <a:latin typeface="Baskerville Old Face" pitchFamily="18" charset="0"/>
            </a:endParaRPr>
          </a:p>
          <a:p>
            <a:pPr>
              <a:buFont typeface="Wingdings" pitchFamily="2" charset="2"/>
              <a:buChar char="Ø"/>
            </a:pPr>
            <a:r>
              <a:rPr lang="en-US" sz="3200" dirty="0" smtClean="0">
                <a:latin typeface="Baskerville Old Face" pitchFamily="18" charset="0"/>
              </a:rPr>
              <a:t>In the early 1980’s at Bell Laboratories another programming language was created which was based on c that is c++.</a:t>
            </a:r>
          </a:p>
        </p:txBody>
      </p:sp>
    </p:spTree>
  </p:cSld>
  <p:clrMapOvr>
    <a:masterClrMapping/>
  </p:clrMapOvr>
  <p:transition>
    <p:wheel spokes="8"/>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2752" y="103466"/>
            <a:ext cx="2294218" cy="707886"/>
          </a:xfrm>
          <a:prstGeom prst="rect">
            <a:avLst/>
          </a:prstGeom>
          <a:solidFill>
            <a:schemeClr val="tx2">
              <a:lumMod val="50000"/>
            </a:schemeClr>
          </a:solidFill>
        </p:spPr>
        <p:txBody>
          <a:bodyPr wrap="none">
            <a:spAutoFit/>
          </a:bodyPr>
          <a:lstStyle/>
          <a:p>
            <a:pPr fontAlgn="base"/>
            <a:r>
              <a:rPr lang="en-IN" sz="4000" b="1" dirty="0">
                <a:solidFill>
                  <a:srgbClr val="FFFF00"/>
                </a:solidFill>
                <a:latin typeface="Modern No. 20" panose="02070704070505020303" pitchFamily="18" charset="0"/>
              </a:rPr>
              <a:t>For Loop-</a:t>
            </a:r>
            <a:endParaRPr lang="en-IN" sz="4000" b="1" i="0" dirty="0">
              <a:solidFill>
                <a:srgbClr val="FFFF00"/>
              </a:solidFill>
              <a:effectLst/>
              <a:latin typeface="Modern No. 20" panose="02070704070505020303" pitchFamily="18" charset="0"/>
            </a:endParaRPr>
          </a:p>
        </p:txBody>
      </p:sp>
      <p:sp>
        <p:nvSpPr>
          <p:cNvPr id="3" name="Rectangle 2"/>
          <p:cNvSpPr/>
          <p:nvPr/>
        </p:nvSpPr>
        <p:spPr>
          <a:xfrm>
            <a:off x="318259" y="998584"/>
            <a:ext cx="7122160" cy="1569660"/>
          </a:xfrm>
          <a:prstGeom prst="rect">
            <a:avLst/>
          </a:prstGeom>
        </p:spPr>
        <p:txBody>
          <a:bodyPr wrap="square">
            <a:spAutoFit/>
          </a:bodyPr>
          <a:lstStyle/>
          <a:p>
            <a:r>
              <a:rPr lang="en-US" sz="2400" dirty="0" smtClean="0">
                <a:solidFill>
                  <a:srgbClr val="FFFFFF"/>
                </a:solidFill>
                <a:latin typeface="Modern No. 20" panose="02070704070505020303" pitchFamily="18" charset="0"/>
              </a:rPr>
              <a:t>A </a:t>
            </a:r>
            <a:r>
              <a:rPr lang="en-US" sz="2400" i="1" dirty="0" smtClean="0">
                <a:solidFill>
                  <a:srgbClr val="FFFFFF"/>
                </a:solidFill>
                <a:latin typeface="Modern No. 20" panose="02070704070505020303" pitchFamily="18" charset="0"/>
              </a:rPr>
              <a:t>For loop</a:t>
            </a:r>
            <a:r>
              <a:rPr lang="en-US" sz="2400" dirty="0" smtClean="0">
                <a:solidFill>
                  <a:srgbClr val="FFFFFF"/>
                </a:solidFill>
                <a:latin typeface="Modern No. 20" panose="02070704070505020303" pitchFamily="18" charset="0"/>
              </a:rPr>
              <a:t> is a repetition control structure that allows us to write a loop that is executed a specific number of times. The loop enables us to perform n number of steps together in one line.</a:t>
            </a:r>
            <a:r>
              <a:rPr lang="en-US" sz="2000" dirty="0" smtClean="0">
                <a:solidFill>
                  <a:srgbClr val="FFFFFF"/>
                </a:solidFill>
                <a:latin typeface="Modern No. 20" panose="02070704070505020303" pitchFamily="18" charset="0"/>
              </a:rPr>
              <a:t> </a:t>
            </a:r>
            <a:endParaRPr lang="en-IN" sz="2000" dirty="0">
              <a:latin typeface="Modern No. 20" panose="02070704070505020303" pitchFamily="18" charset="0"/>
            </a:endParaRPr>
          </a:p>
        </p:txBody>
      </p:sp>
      <p:sp>
        <p:nvSpPr>
          <p:cNvPr id="4" name="Rectangle 3"/>
          <p:cNvSpPr/>
          <p:nvPr/>
        </p:nvSpPr>
        <p:spPr>
          <a:xfrm>
            <a:off x="507624" y="2573769"/>
            <a:ext cx="1872629" cy="523220"/>
          </a:xfrm>
          <a:prstGeom prst="rect">
            <a:avLst/>
          </a:prstGeom>
        </p:spPr>
        <p:txBody>
          <a:bodyPr wrap="none">
            <a:spAutoFit/>
          </a:bodyPr>
          <a:lstStyle/>
          <a:p>
            <a:pPr marL="285750" indent="-285750">
              <a:buFont typeface="Wingdings" panose="05000000000000000000" pitchFamily="2" charset="2"/>
              <a:buChar char="ü"/>
            </a:pPr>
            <a:r>
              <a:rPr lang="en-IN" sz="2800" b="1" dirty="0">
                <a:solidFill>
                  <a:srgbClr val="FFFF00"/>
                </a:solidFill>
                <a:latin typeface="Nunito"/>
              </a:rPr>
              <a:t>Syntax:</a:t>
            </a:r>
            <a:r>
              <a:rPr lang="en-IN" sz="2800" dirty="0">
                <a:solidFill>
                  <a:srgbClr val="FFFF00"/>
                </a:solidFill>
                <a:latin typeface="Nunito"/>
              </a:rPr>
              <a:t> </a:t>
            </a:r>
            <a:endParaRPr lang="en-IN" sz="2800" dirty="0">
              <a:solidFill>
                <a:srgbClr val="FFFF00"/>
              </a:solidFill>
            </a:endParaRPr>
          </a:p>
        </p:txBody>
      </p:sp>
      <p:sp>
        <p:nvSpPr>
          <p:cNvPr id="6" name="Rectangle 5"/>
          <p:cNvSpPr/>
          <p:nvPr/>
        </p:nvSpPr>
        <p:spPr>
          <a:xfrm>
            <a:off x="517447" y="3384092"/>
            <a:ext cx="5924828" cy="193899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400" dirty="0"/>
              <a:t>for (</a:t>
            </a:r>
            <a:r>
              <a:rPr lang="en-US" sz="2400" dirty="0" smtClean="0"/>
              <a:t>initialization ; condition; </a:t>
            </a:r>
            <a:r>
              <a:rPr lang="en-US" sz="2400" dirty="0" err="1" smtClean="0"/>
              <a:t>updation</a:t>
            </a:r>
            <a:r>
              <a:rPr lang="en-US" sz="2400" dirty="0" smtClean="0"/>
              <a:t>)</a:t>
            </a:r>
            <a:endParaRPr lang="en-US" sz="2400" dirty="0"/>
          </a:p>
          <a:p>
            <a:r>
              <a:rPr lang="en-US" sz="2400" dirty="0"/>
              <a:t>{    </a:t>
            </a:r>
          </a:p>
          <a:p>
            <a:r>
              <a:rPr lang="en-US" sz="2400" dirty="0"/>
              <a:t>     // body of the loop</a:t>
            </a:r>
          </a:p>
          <a:p>
            <a:r>
              <a:rPr lang="en-US" sz="2400" dirty="0"/>
              <a:t>     // statements we want to execute</a:t>
            </a:r>
          </a:p>
          <a:p>
            <a:r>
              <a:rPr lang="en-US" sz="2400" dirty="0"/>
              <a:t>}</a:t>
            </a:r>
          </a:p>
        </p:txBody>
      </p:sp>
      <p:pic>
        <p:nvPicPr>
          <p:cNvPr id="7" name="Picture 6"/>
          <p:cNvPicPr>
            <a:picLocks noChangeAspect="1"/>
          </p:cNvPicPr>
          <p:nvPr/>
        </p:nvPicPr>
        <p:blipFill>
          <a:blip r:embed="rId2"/>
          <a:stretch>
            <a:fillRect/>
          </a:stretch>
        </p:blipFill>
        <p:spPr>
          <a:xfrm>
            <a:off x="8124253" y="0"/>
            <a:ext cx="4067747" cy="6768185"/>
          </a:xfrm>
          <a:prstGeom prst="rect">
            <a:avLst/>
          </a:prstGeom>
        </p:spPr>
      </p:pic>
    </p:spTree>
    <p:extLst>
      <p:ext uri="{BB962C8B-B14F-4D97-AF65-F5344CB8AC3E}">
        <p14:creationId xmlns="" xmlns:p14="http://schemas.microsoft.com/office/powerpoint/2010/main" val="800746374"/>
      </p:ext>
    </p:extLst>
  </p:cSld>
  <p:clrMapOvr>
    <a:masterClrMapping/>
  </p:clrMapOvr>
  <p:transition>
    <p:wheel spokes="8"/>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7045" y="1809899"/>
            <a:ext cx="5181600" cy="483209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800" dirty="0" smtClean="0"/>
              <a:t>#</a:t>
            </a:r>
            <a:r>
              <a:rPr lang="en-US" sz="2800" dirty="0"/>
              <a:t>include &lt;iostream&gt;</a:t>
            </a:r>
          </a:p>
          <a:p>
            <a:r>
              <a:rPr lang="en-US" sz="2800" dirty="0"/>
              <a:t>using namespace </a:t>
            </a:r>
            <a:r>
              <a:rPr lang="en-US" sz="2800" dirty="0" err="1"/>
              <a:t>std</a:t>
            </a:r>
            <a:r>
              <a:rPr lang="en-US" sz="2800" dirty="0"/>
              <a:t>;</a:t>
            </a:r>
          </a:p>
          <a:p>
            <a:r>
              <a:rPr lang="en-US" sz="2800" dirty="0"/>
              <a:t> </a:t>
            </a:r>
          </a:p>
          <a:p>
            <a:r>
              <a:rPr lang="en-US" sz="2800" dirty="0"/>
              <a:t>int main()</a:t>
            </a:r>
          </a:p>
          <a:p>
            <a:r>
              <a:rPr lang="en-US" sz="2800" dirty="0"/>
              <a:t>{</a:t>
            </a:r>
          </a:p>
          <a:p>
            <a:r>
              <a:rPr lang="en-US" sz="2800" dirty="0"/>
              <a:t>    for (int i = 1; i &lt;= 5; i++) {</a:t>
            </a:r>
          </a:p>
          <a:p>
            <a:r>
              <a:rPr lang="en-US" sz="2800" dirty="0"/>
              <a:t>        cout &lt;&lt; "Hello World\n";</a:t>
            </a:r>
          </a:p>
          <a:p>
            <a:r>
              <a:rPr lang="en-US" sz="2800" dirty="0"/>
              <a:t>    }</a:t>
            </a:r>
          </a:p>
          <a:p>
            <a:r>
              <a:rPr lang="en-US" sz="2800" dirty="0"/>
              <a:t> </a:t>
            </a:r>
          </a:p>
          <a:p>
            <a:r>
              <a:rPr lang="en-US" sz="2800" dirty="0"/>
              <a:t>    return 0;</a:t>
            </a:r>
          </a:p>
          <a:p>
            <a:r>
              <a:rPr lang="en-US" sz="2800" dirty="0"/>
              <a:t>}</a:t>
            </a:r>
            <a:endParaRPr lang="en-IN" sz="2800" dirty="0"/>
          </a:p>
        </p:txBody>
      </p:sp>
      <p:sp>
        <p:nvSpPr>
          <p:cNvPr id="5" name="Rectangle 4"/>
          <p:cNvSpPr/>
          <p:nvPr/>
        </p:nvSpPr>
        <p:spPr>
          <a:xfrm>
            <a:off x="7498080" y="2887117"/>
            <a:ext cx="3129280" cy="267765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800" b="1" dirty="0"/>
              <a:t>Output</a:t>
            </a:r>
          </a:p>
          <a:p>
            <a:r>
              <a:rPr lang="en-US" sz="2800" dirty="0"/>
              <a:t>Hello World</a:t>
            </a:r>
          </a:p>
          <a:p>
            <a:r>
              <a:rPr lang="en-US" sz="2800" dirty="0"/>
              <a:t>Hello World</a:t>
            </a:r>
          </a:p>
          <a:p>
            <a:r>
              <a:rPr lang="en-US" sz="2800" dirty="0"/>
              <a:t>Hello World</a:t>
            </a:r>
          </a:p>
          <a:p>
            <a:r>
              <a:rPr lang="en-US" sz="2800" dirty="0"/>
              <a:t>Hello World</a:t>
            </a:r>
          </a:p>
          <a:p>
            <a:r>
              <a:rPr lang="en-US" sz="2800" dirty="0"/>
              <a:t>Hello World</a:t>
            </a:r>
            <a:endParaRPr lang="en-IN" sz="2800" dirty="0"/>
          </a:p>
        </p:txBody>
      </p:sp>
      <p:sp>
        <p:nvSpPr>
          <p:cNvPr id="6" name="TextBox 5"/>
          <p:cNvSpPr txBox="1"/>
          <p:nvPr/>
        </p:nvSpPr>
        <p:spPr>
          <a:xfrm>
            <a:off x="396240" y="406400"/>
            <a:ext cx="10678160" cy="1077218"/>
          </a:xfrm>
          <a:prstGeom prst="rect">
            <a:avLst/>
          </a:prstGeom>
          <a:noFill/>
        </p:spPr>
        <p:txBody>
          <a:bodyPr wrap="square" rtlCol="0">
            <a:spAutoFit/>
          </a:bodyPr>
          <a:lstStyle/>
          <a:p>
            <a:r>
              <a:rPr lang="en-IN" sz="3200" b="1" dirty="0" smtClean="0">
                <a:solidFill>
                  <a:srgbClr val="FFFF00"/>
                </a:solidFill>
                <a:latin typeface="Papyrus" panose="03070502060502030205" pitchFamily="66" charset="0"/>
              </a:rPr>
              <a:t>Example:</a:t>
            </a:r>
          </a:p>
          <a:p>
            <a:r>
              <a:rPr lang="en-IN" sz="3200" dirty="0" smtClean="0">
                <a:solidFill>
                  <a:srgbClr val="FFFF00"/>
                </a:solidFill>
                <a:latin typeface="Papyrus" panose="03070502060502030205" pitchFamily="66" charset="0"/>
              </a:rPr>
              <a:t>Write a program to print hello world 5 times using for- loop</a:t>
            </a:r>
            <a:endParaRPr lang="en-IN" sz="3200" dirty="0">
              <a:solidFill>
                <a:srgbClr val="FFFF00"/>
              </a:solidFill>
              <a:latin typeface="Papyrus" panose="03070502060502030205" pitchFamily="66" charset="0"/>
            </a:endParaRPr>
          </a:p>
        </p:txBody>
      </p:sp>
    </p:spTree>
    <p:extLst>
      <p:ext uri="{BB962C8B-B14F-4D97-AF65-F5344CB8AC3E}">
        <p14:creationId xmlns="" xmlns:p14="http://schemas.microsoft.com/office/powerpoint/2010/main" val="195271298"/>
      </p:ext>
    </p:extLst>
  </p:cSld>
  <p:clrMapOvr>
    <a:masterClrMapping/>
  </p:clrMapOvr>
  <p:transition>
    <p:wheel spokes="8"/>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332" y="0"/>
            <a:ext cx="3275256" cy="923330"/>
          </a:xfrm>
          <a:prstGeom prst="rect">
            <a:avLst/>
          </a:prstGeom>
          <a:solidFill>
            <a:schemeClr val="tx2">
              <a:lumMod val="50000"/>
            </a:schemeClr>
          </a:solidFill>
        </p:spPr>
        <p:txBody>
          <a:bodyPr wrap="none">
            <a:spAutoFit/>
          </a:bodyPr>
          <a:lstStyle/>
          <a:p>
            <a:pPr fontAlgn="base"/>
            <a:r>
              <a:rPr lang="en-IN" sz="5400" b="1" dirty="0">
                <a:solidFill>
                  <a:srgbClr val="FFFF00"/>
                </a:solidFill>
                <a:latin typeface="Monotype Corsiva" panose="03010101010201010101" pitchFamily="66" charset="0"/>
              </a:rPr>
              <a:t>While Loop-</a:t>
            </a:r>
            <a:endParaRPr lang="en-IN" sz="5400" b="1" i="0" dirty="0">
              <a:solidFill>
                <a:srgbClr val="FFFF00"/>
              </a:solidFill>
              <a:effectLst/>
              <a:latin typeface="Monotype Corsiva" panose="03010101010201010101" pitchFamily="66" charset="0"/>
            </a:endParaRPr>
          </a:p>
        </p:txBody>
      </p:sp>
      <p:sp>
        <p:nvSpPr>
          <p:cNvPr id="3" name="Rectangle 2"/>
          <p:cNvSpPr/>
          <p:nvPr/>
        </p:nvSpPr>
        <p:spPr>
          <a:xfrm>
            <a:off x="91440" y="923330"/>
            <a:ext cx="6096000" cy="3046988"/>
          </a:xfrm>
          <a:prstGeom prst="rect">
            <a:avLst/>
          </a:prstGeom>
        </p:spPr>
        <p:txBody>
          <a:bodyPr>
            <a:spAutoFit/>
          </a:bodyPr>
          <a:lstStyle/>
          <a:p>
            <a:r>
              <a:rPr lang="en-US" sz="1600" dirty="0">
                <a:solidFill>
                  <a:srgbClr val="FFFFFF"/>
                </a:solidFill>
                <a:latin typeface="Nunito"/>
              </a:rPr>
              <a:t>While studying </a:t>
            </a:r>
            <a:r>
              <a:rPr lang="en-US" sz="1600" b="1" dirty="0">
                <a:solidFill>
                  <a:srgbClr val="FFFFFF"/>
                </a:solidFill>
                <a:latin typeface="Nunito"/>
              </a:rPr>
              <a:t>for loop</a:t>
            </a:r>
            <a:r>
              <a:rPr lang="en-US" sz="1600" dirty="0">
                <a:solidFill>
                  <a:srgbClr val="FFFFFF"/>
                </a:solidFill>
                <a:latin typeface="Nunito"/>
              </a:rPr>
              <a:t> we have seen that the number of iterations is </a:t>
            </a:r>
            <a:r>
              <a:rPr lang="en-US" sz="1600" b="1" i="1" dirty="0">
                <a:solidFill>
                  <a:srgbClr val="FFFFFF"/>
                </a:solidFill>
                <a:latin typeface="Nunito"/>
              </a:rPr>
              <a:t>known beforehand</a:t>
            </a:r>
            <a:r>
              <a:rPr lang="en-US" sz="1600" dirty="0">
                <a:solidFill>
                  <a:srgbClr val="FFFFFF"/>
                </a:solidFill>
                <a:latin typeface="Nunito"/>
              </a:rPr>
              <a:t>, i.e. the number of times the loop body is needed to be executed is known to us. while loops are used in situations where </a:t>
            </a:r>
            <a:r>
              <a:rPr lang="en-US" sz="1600" b="1" dirty="0">
                <a:solidFill>
                  <a:srgbClr val="FFFFFF"/>
                </a:solidFill>
                <a:latin typeface="Nunito"/>
              </a:rPr>
              <a:t>we do not know</a:t>
            </a:r>
            <a:r>
              <a:rPr lang="en-US" sz="1600" dirty="0">
                <a:solidFill>
                  <a:srgbClr val="FFFFFF"/>
                </a:solidFill>
                <a:latin typeface="Nunito"/>
              </a:rPr>
              <a:t> the exact number of iterations of the loop </a:t>
            </a:r>
            <a:r>
              <a:rPr lang="en-US" sz="1600" b="1" dirty="0">
                <a:solidFill>
                  <a:srgbClr val="FFFFFF"/>
                </a:solidFill>
                <a:latin typeface="Nunito"/>
              </a:rPr>
              <a:t>beforehand</a:t>
            </a:r>
            <a:r>
              <a:rPr lang="en-US" sz="1600" dirty="0" smtClean="0">
                <a:solidFill>
                  <a:srgbClr val="FFFFFF"/>
                </a:solidFill>
                <a:latin typeface="Nunito"/>
              </a:rPr>
              <a:t>.</a:t>
            </a:r>
          </a:p>
          <a:p>
            <a:r>
              <a:rPr lang="en-US" sz="1600" dirty="0" smtClean="0">
                <a:solidFill>
                  <a:srgbClr val="FFFFFF"/>
                </a:solidFill>
                <a:latin typeface="Nunito"/>
              </a:rPr>
              <a:t> </a:t>
            </a:r>
            <a:r>
              <a:rPr lang="en-US" sz="1600" dirty="0">
                <a:solidFill>
                  <a:srgbClr val="FFFFFF"/>
                </a:solidFill>
                <a:latin typeface="Nunito"/>
              </a:rPr>
              <a:t>The loop execution is terminated on the basis of the test conditions.</a:t>
            </a:r>
            <a:r>
              <a:rPr lang="en-US" sz="1600" dirty="0"/>
              <a:t/>
            </a:r>
            <a:br>
              <a:rPr lang="en-US" sz="1600" dirty="0"/>
            </a:br>
            <a:r>
              <a:rPr lang="en-US" sz="1600" dirty="0">
                <a:solidFill>
                  <a:srgbClr val="FFFFFF"/>
                </a:solidFill>
                <a:latin typeface="Nunito"/>
              </a:rPr>
              <a:t>We have already stated that a loop mainly consists of three statements – initialization expression, test expression, and update expression. The syntax of the three loops – For, while, and do while mainly differs in the placement of these three statements. </a:t>
            </a:r>
            <a:endParaRPr lang="en-IN" sz="1600" dirty="0"/>
          </a:p>
        </p:txBody>
      </p:sp>
      <p:sp>
        <p:nvSpPr>
          <p:cNvPr id="4" name="Rectangle 3"/>
          <p:cNvSpPr/>
          <p:nvPr/>
        </p:nvSpPr>
        <p:spPr>
          <a:xfrm>
            <a:off x="782228" y="3970318"/>
            <a:ext cx="4532010" cy="523220"/>
          </a:xfrm>
          <a:prstGeom prst="rect">
            <a:avLst/>
          </a:prstGeom>
          <a:solidFill>
            <a:schemeClr val="bg1"/>
          </a:solidFill>
        </p:spPr>
        <p:txBody>
          <a:bodyPr wrap="none">
            <a:spAutoFit/>
          </a:bodyPr>
          <a:lstStyle/>
          <a:p>
            <a:pPr marL="285750" indent="-285750">
              <a:buFont typeface="Wingdings" panose="05000000000000000000" pitchFamily="2" charset="2"/>
              <a:buChar char="v"/>
            </a:pPr>
            <a:r>
              <a:rPr lang="en-IN" sz="2800" b="1" dirty="0" smtClean="0">
                <a:solidFill>
                  <a:srgbClr val="FFFF00"/>
                </a:solidFill>
                <a:latin typeface="MingLiU-ExtB" panose="02020500000000000000" pitchFamily="18" charset="-120"/>
                <a:ea typeface="MingLiU-ExtB" panose="02020500000000000000" pitchFamily="18" charset="-120"/>
              </a:rPr>
              <a:t>Syntax of while loop </a:t>
            </a:r>
            <a:r>
              <a:rPr lang="en-IN" sz="2000" dirty="0" smtClean="0">
                <a:solidFill>
                  <a:srgbClr val="FFFF00"/>
                </a:solidFill>
                <a:latin typeface="MingLiU-ExtB" panose="02020500000000000000" pitchFamily="18" charset="-120"/>
                <a:ea typeface="MingLiU-ExtB" panose="02020500000000000000" pitchFamily="18" charset="-120"/>
              </a:rPr>
              <a:t>:</a:t>
            </a:r>
            <a:r>
              <a:rPr lang="en-IN" sz="2000" dirty="0">
                <a:solidFill>
                  <a:srgbClr val="FFFF00"/>
                </a:solidFill>
                <a:latin typeface="MingLiU-ExtB" panose="02020500000000000000" pitchFamily="18" charset="-120"/>
                <a:ea typeface="MingLiU-ExtB" panose="02020500000000000000" pitchFamily="18" charset="-120"/>
              </a:rPr>
              <a:t> </a:t>
            </a:r>
          </a:p>
        </p:txBody>
      </p:sp>
      <p:sp>
        <p:nvSpPr>
          <p:cNvPr id="6" name="Rectangle 5"/>
          <p:cNvSpPr/>
          <p:nvPr/>
        </p:nvSpPr>
        <p:spPr>
          <a:xfrm>
            <a:off x="508635" y="4553714"/>
            <a:ext cx="3930015"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initialization expression;</a:t>
            </a:r>
          </a:p>
          <a:p>
            <a:r>
              <a:rPr lang="en-US" dirty="0"/>
              <a:t>while (test_expression)</a:t>
            </a:r>
          </a:p>
          <a:p>
            <a:r>
              <a:rPr lang="en-US" dirty="0"/>
              <a:t>{</a:t>
            </a:r>
          </a:p>
          <a:p>
            <a:r>
              <a:rPr lang="en-US" dirty="0"/>
              <a:t>   // statements</a:t>
            </a:r>
          </a:p>
          <a:p>
            <a:r>
              <a:rPr lang="en-US" dirty="0"/>
              <a:t> </a:t>
            </a:r>
          </a:p>
          <a:p>
            <a:r>
              <a:rPr lang="en-US" dirty="0"/>
              <a:t>  update_expression;</a:t>
            </a:r>
          </a:p>
          <a:p>
            <a:r>
              <a:rPr lang="en-US" dirty="0"/>
              <a:t>}</a:t>
            </a:r>
          </a:p>
        </p:txBody>
      </p:sp>
      <p:pic>
        <p:nvPicPr>
          <p:cNvPr id="7" name="Picture 6"/>
          <p:cNvPicPr>
            <a:picLocks noChangeAspect="1"/>
          </p:cNvPicPr>
          <p:nvPr/>
        </p:nvPicPr>
        <p:blipFill>
          <a:blip r:embed="rId2"/>
          <a:stretch>
            <a:fillRect/>
          </a:stretch>
        </p:blipFill>
        <p:spPr>
          <a:xfrm>
            <a:off x="6370320" y="624313"/>
            <a:ext cx="5699760" cy="615122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 xmlns:p14="http://schemas.microsoft.com/office/powerpoint/2010/main" val="2848835932"/>
      </p:ext>
    </p:extLst>
  </p:cSld>
  <p:clrMapOvr>
    <a:masterClrMapping/>
  </p:clrMapOvr>
  <p:transition>
    <p:wheel spokes="8"/>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0560" y="1191250"/>
            <a:ext cx="6106160" cy="563231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400" dirty="0"/>
              <a:t>#include &lt;iostream&gt;</a:t>
            </a:r>
          </a:p>
          <a:p>
            <a:r>
              <a:rPr lang="en-US" sz="2400" dirty="0"/>
              <a:t>using namespace std;</a:t>
            </a:r>
          </a:p>
          <a:p>
            <a:r>
              <a:rPr lang="en-US" sz="2400" dirty="0"/>
              <a:t> </a:t>
            </a:r>
          </a:p>
          <a:p>
            <a:r>
              <a:rPr lang="en-US" sz="2400" dirty="0"/>
              <a:t>int main()</a:t>
            </a:r>
          </a:p>
          <a:p>
            <a:r>
              <a:rPr lang="en-US" sz="2400" dirty="0"/>
              <a:t>{</a:t>
            </a:r>
          </a:p>
          <a:p>
            <a:r>
              <a:rPr lang="en-US" sz="2400" dirty="0"/>
              <a:t>    // initialization expression</a:t>
            </a:r>
          </a:p>
          <a:p>
            <a:r>
              <a:rPr lang="en-US" sz="2400" dirty="0"/>
              <a:t>    int i = 1</a:t>
            </a:r>
            <a:r>
              <a:rPr lang="en-US" sz="2400" dirty="0" smtClean="0"/>
              <a:t>;</a:t>
            </a:r>
            <a:endParaRPr lang="en-US" sz="2400" dirty="0"/>
          </a:p>
          <a:p>
            <a:r>
              <a:rPr lang="en-US" sz="2400" dirty="0"/>
              <a:t>    // test expression</a:t>
            </a:r>
          </a:p>
          <a:p>
            <a:r>
              <a:rPr lang="en-US" sz="2400" dirty="0"/>
              <a:t>    while (i &lt; 6) {</a:t>
            </a:r>
          </a:p>
          <a:p>
            <a:r>
              <a:rPr lang="en-US" sz="2400" dirty="0"/>
              <a:t>        cout &lt;&lt; "Hello World\n</a:t>
            </a:r>
            <a:r>
              <a:rPr lang="en-US" sz="2400" dirty="0" smtClean="0"/>
              <a:t>";</a:t>
            </a:r>
            <a:endParaRPr lang="en-US" sz="2400" dirty="0"/>
          </a:p>
          <a:p>
            <a:r>
              <a:rPr lang="en-US" sz="2400" dirty="0"/>
              <a:t>        // update expression</a:t>
            </a:r>
          </a:p>
          <a:p>
            <a:r>
              <a:rPr lang="en-US" sz="2400" dirty="0"/>
              <a:t>        i++;</a:t>
            </a:r>
          </a:p>
          <a:p>
            <a:r>
              <a:rPr lang="en-US" sz="2400" dirty="0"/>
              <a:t>    </a:t>
            </a:r>
            <a:r>
              <a:rPr lang="en-US" sz="2400" dirty="0" smtClean="0"/>
              <a:t>}</a:t>
            </a:r>
            <a:endParaRPr lang="en-US" sz="2400" dirty="0"/>
          </a:p>
          <a:p>
            <a:r>
              <a:rPr lang="en-US" sz="2400" dirty="0"/>
              <a:t>    return 0;</a:t>
            </a:r>
          </a:p>
          <a:p>
            <a:r>
              <a:rPr lang="en-US" sz="2400" dirty="0"/>
              <a:t>}</a:t>
            </a:r>
            <a:endParaRPr lang="en-IN" sz="2400" dirty="0"/>
          </a:p>
        </p:txBody>
      </p:sp>
      <p:pic>
        <p:nvPicPr>
          <p:cNvPr id="3" name="Picture 2"/>
          <p:cNvPicPr>
            <a:picLocks noChangeAspect="1"/>
          </p:cNvPicPr>
          <p:nvPr/>
        </p:nvPicPr>
        <p:blipFill>
          <a:blip r:embed="rId2"/>
          <a:stretch>
            <a:fillRect/>
          </a:stretch>
        </p:blipFill>
        <p:spPr>
          <a:xfrm>
            <a:off x="7595333" y="2667000"/>
            <a:ext cx="3696081" cy="3280791"/>
          </a:xfrm>
          <a:prstGeom prst="rect">
            <a:avLst/>
          </a:prstGeom>
        </p:spPr>
      </p:pic>
      <p:sp>
        <p:nvSpPr>
          <p:cNvPr id="4" name="Rectangle 3"/>
          <p:cNvSpPr/>
          <p:nvPr/>
        </p:nvSpPr>
        <p:spPr>
          <a:xfrm>
            <a:off x="670560" y="237143"/>
            <a:ext cx="10149840" cy="954107"/>
          </a:xfrm>
          <a:prstGeom prst="rect">
            <a:avLst/>
          </a:prstGeom>
        </p:spPr>
        <p:txBody>
          <a:bodyPr wrap="square">
            <a:spAutoFit/>
          </a:bodyPr>
          <a:lstStyle/>
          <a:p>
            <a:pPr lvl="0"/>
            <a:r>
              <a:rPr lang="en-IN" sz="2800" b="1" dirty="0">
                <a:solidFill>
                  <a:srgbClr val="FFFF00"/>
                </a:solidFill>
                <a:latin typeface="Papyrus" panose="03070502060502030205" pitchFamily="66" charset="0"/>
              </a:rPr>
              <a:t>Example:</a:t>
            </a:r>
          </a:p>
          <a:p>
            <a:pPr lvl="0"/>
            <a:r>
              <a:rPr lang="en-IN" sz="2800" dirty="0">
                <a:solidFill>
                  <a:srgbClr val="FFFF00"/>
                </a:solidFill>
                <a:latin typeface="Papyrus" panose="03070502060502030205" pitchFamily="66" charset="0"/>
              </a:rPr>
              <a:t>Write a program to print hello world 5 times using </a:t>
            </a:r>
            <a:r>
              <a:rPr lang="en-IN" sz="2800" dirty="0" smtClean="0">
                <a:solidFill>
                  <a:srgbClr val="FFFF00"/>
                </a:solidFill>
                <a:latin typeface="Papyrus" panose="03070502060502030205" pitchFamily="66" charset="0"/>
              </a:rPr>
              <a:t>while- loop?</a:t>
            </a:r>
            <a:endParaRPr lang="en-IN" sz="2800" dirty="0">
              <a:solidFill>
                <a:srgbClr val="FFFF00"/>
              </a:solidFill>
              <a:latin typeface="Papyrus" panose="03070502060502030205" pitchFamily="66" charset="0"/>
            </a:endParaRPr>
          </a:p>
        </p:txBody>
      </p:sp>
    </p:spTree>
    <p:extLst>
      <p:ext uri="{BB962C8B-B14F-4D97-AF65-F5344CB8AC3E}">
        <p14:creationId xmlns="" xmlns:p14="http://schemas.microsoft.com/office/powerpoint/2010/main" val="914408610"/>
      </p:ext>
    </p:extLst>
  </p:cSld>
  <p:clrMapOvr>
    <a:masterClrMapping/>
  </p:clrMapOvr>
  <p:transition>
    <p:wheel spokes="8"/>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4610" y="228378"/>
            <a:ext cx="3999930" cy="830997"/>
          </a:xfrm>
          <a:prstGeom prst="rect">
            <a:avLst/>
          </a:prstGeom>
          <a:solidFill>
            <a:schemeClr val="tx2">
              <a:lumMod val="50000"/>
            </a:schemeClr>
          </a:solidFill>
        </p:spPr>
        <p:txBody>
          <a:bodyPr wrap="square">
            <a:spAutoFit/>
          </a:bodyPr>
          <a:lstStyle/>
          <a:p>
            <a:pPr fontAlgn="base"/>
            <a:r>
              <a:rPr lang="en-IN" sz="4800" b="1" i="1" dirty="0">
                <a:solidFill>
                  <a:srgbClr val="FFFF00"/>
                </a:solidFill>
                <a:latin typeface="Papyrus" panose="03070502060502030205" pitchFamily="66" charset="0"/>
              </a:rPr>
              <a:t>Do-while </a:t>
            </a:r>
            <a:r>
              <a:rPr lang="en-IN" sz="4800" b="1" i="1" dirty="0" smtClean="0">
                <a:solidFill>
                  <a:srgbClr val="FFFF00"/>
                </a:solidFill>
                <a:latin typeface="Papyrus" panose="03070502060502030205" pitchFamily="66" charset="0"/>
              </a:rPr>
              <a:t>loop</a:t>
            </a:r>
            <a:endParaRPr lang="en-IN" sz="4800" b="1" i="1" dirty="0">
              <a:solidFill>
                <a:srgbClr val="FFFF00"/>
              </a:solidFill>
              <a:latin typeface="Papyrus" panose="03070502060502030205" pitchFamily="66" charset="0"/>
            </a:endParaRPr>
          </a:p>
        </p:txBody>
      </p:sp>
      <p:sp>
        <p:nvSpPr>
          <p:cNvPr id="3" name="Rectangle 2"/>
          <p:cNvSpPr/>
          <p:nvPr/>
        </p:nvSpPr>
        <p:spPr>
          <a:xfrm>
            <a:off x="594360" y="1177052"/>
            <a:ext cx="6096000" cy="2308324"/>
          </a:xfrm>
          <a:prstGeom prst="rect">
            <a:avLst/>
          </a:prstGeom>
        </p:spPr>
        <p:txBody>
          <a:bodyPr>
            <a:spAutoFit/>
          </a:bodyPr>
          <a:lstStyle/>
          <a:p>
            <a:r>
              <a:rPr lang="en-US" dirty="0"/>
              <a:t>In Do-while loops also the loop execution is terminated on the basis of test conditions. The main difference between a do-while loop and the while loop is in the do-while loop the condition is tested at the end of the loop body, i.e do-while loop is exit controlled whereas the other two loops are entry-controlled loops. </a:t>
            </a:r>
          </a:p>
          <a:p>
            <a:r>
              <a:rPr lang="en-US" dirty="0"/>
              <a:t>Note: In a do-while loop, the loop body will execute at least once irrespective of the test condition.</a:t>
            </a:r>
            <a:endParaRPr lang="en-IN" dirty="0"/>
          </a:p>
        </p:txBody>
      </p:sp>
      <p:sp>
        <p:nvSpPr>
          <p:cNvPr id="4" name="Rectangle 3"/>
          <p:cNvSpPr/>
          <p:nvPr/>
        </p:nvSpPr>
        <p:spPr>
          <a:xfrm>
            <a:off x="603583" y="3541144"/>
            <a:ext cx="5681363" cy="646331"/>
          </a:xfrm>
          <a:prstGeom prst="rect">
            <a:avLst/>
          </a:prstGeom>
          <a:solidFill>
            <a:schemeClr val="bg1"/>
          </a:solidFill>
        </p:spPr>
        <p:txBody>
          <a:bodyPr wrap="none">
            <a:spAutoFit/>
          </a:bodyPr>
          <a:lstStyle/>
          <a:p>
            <a:r>
              <a:rPr lang="en-IN" sz="3600" b="1" dirty="0" smtClean="0">
                <a:solidFill>
                  <a:srgbClr val="FFFF00"/>
                </a:solidFill>
                <a:latin typeface="MV Boli" panose="02000500030200090000" pitchFamily="2" charset="0"/>
                <a:cs typeface="MV Boli" panose="02000500030200090000" pitchFamily="2" charset="0"/>
              </a:rPr>
              <a:t>Syntax of do-while loop</a:t>
            </a:r>
            <a:r>
              <a:rPr lang="en-IN" sz="3600" dirty="0" smtClean="0">
                <a:solidFill>
                  <a:srgbClr val="FFFF00"/>
                </a:solidFill>
                <a:latin typeface="MV Boli" panose="02000500030200090000" pitchFamily="2" charset="0"/>
                <a:cs typeface="MV Boli" panose="02000500030200090000" pitchFamily="2" charset="0"/>
              </a:rPr>
              <a:t>:</a:t>
            </a:r>
            <a:r>
              <a:rPr lang="en-IN" sz="3600" dirty="0">
                <a:solidFill>
                  <a:srgbClr val="FFFF00"/>
                </a:solidFill>
                <a:latin typeface="MV Boli" panose="02000500030200090000" pitchFamily="2" charset="0"/>
                <a:cs typeface="MV Boli" panose="02000500030200090000" pitchFamily="2" charset="0"/>
              </a:rPr>
              <a:t> </a:t>
            </a:r>
          </a:p>
        </p:txBody>
      </p:sp>
      <p:sp>
        <p:nvSpPr>
          <p:cNvPr id="5" name="Rectangle 4"/>
          <p:cNvSpPr/>
          <p:nvPr/>
        </p:nvSpPr>
        <p:spPr>
          <a:xfrm>
            <a:off x="807522" y="4275117"/>
            <a:ext cx="3521281"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initialization expression;</a:t>
            </a:r>
          </a:p>
          <a:p>
            <a:r>
              <a:rPr lang="en-US" dirty="0"/>
              <a:t>do</a:t>
            </a:r>
          </a:p>
          <a:p>
            <a:r>
              <a:rPr lang="en-US" dirty="0"/>
              <a:t>{</a:t>
            </a:r>
          </a:p>
          <a:p>
            <a:r>
              <a:rPr lang="en-US" dirty="0"/>
              <a:t>   // statements</a:t>
            </a:r>
          </a:p>
          <a:p>
            <a:r>
              <a:rPr lang="en-US" dirty="0"/>
              <a:t>   update_expression;</a:t>
            </a:r>
          </a:p>
          <a:p>
            <a:r>
              <a:rPr lang="en-US" dirty="0"/>
              <a:t>} while (test_expression);</a:t>
            </a:r>
            <a:endParaRPr lang="en-IN" dirty="0"/>
          </a:p>
        </p:txBody>
      </p:sp>
      <p:sp>
        <p:nvSpPr>
          <p:cNvPr id="6" name="Rectangle 5"/>
          <p:cNvSpPr/>
          <p:nvPr/>
        </p:nvSpPr>
        <p:spPr>
          <a:xfrm>
            <a:off x="525666" y="6195953"/>
            <a:ext cx="5650458"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a:t>Note: Notice the semi – colon(“;”)in the end of loop.</a:t>
            </a:r>
            <a:endParaRPr lang="en-IN" dirty="0"/>
          </a:p>
        </p:txBody>
      </p:sp>
      <p:pic>
        <p:nvPicPr>
          <p:cNvPr id="16386" name="Picture 2" descr="do while loop in C++"/>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690360" y="959345"/>
            <a:ext cx="5311106" cy="573178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65932009"/>
      </p:ext>
    </p:extLst>
  </p:cSld>
  <p:clrMapOvr>
    <a:masterClrMapping/>
  </p:clrMapOvr>
  <p:transition>
    <p:wheel spokes="8"/>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68680" y="1452384"/>
            <a:ext cx="5379720" cy="507831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IN" dirty="0" smtClean="0"/>
              <a:t>#</a:t>
            </a:r>
            <a:r>
              <a:rPr lang="en-IN" dirty="0"/>
              <a:t>include &lt;iostream&gt;</a:t>
            </a:r>
          </a:p>
          <a:p>
            <a:r>
              <a:rPr lang="en-IN" dirty="0"/>
              <a:t>using namespace std;</a:t>
            </a:r>
          </a:p>
          <a:p>
            <a:r>
              <a:rPr lang="en-IN" dirty="0"/>
              <a:t> </a:t>
            </a:r>
          </a:p>
          <a:p>
            <a:r>
              <a:rPr lang="en-IN" dirty="0"/>
              <a:t>int main()</a:t>
            </a:r>
          </a:p>
          <a:p>
            <a:r>
              <a:rPr lang="en-IN" dirty="0"/>
              <a:t>{</a:t>
            </a:r>
          </a:p>
          <a:p>
            <a:r>
              <a:rPr lang="en-IN" dirty="0"/>
              <a:t>    int </a:t>
            </a:r>
            <a:r>
              <a:rPr lang="en-IN" dirty="0" err="1"/>
              <a:t>i</a:t>
            </a:r>
            <a:r>
              <a:rPr lang="en-IN" dirty="0"/>
              <a:t> = 0; // Initialization expression</a:t>
            </a:r>
          </a:p>
          <a:p>
            <a:r>
              <a:rPr lang="en-IN" dirty="0"/>
              <a:t> </a:t>
            </a:r>
          </a:p>
          <a:p>
            <a:r>
              <a:rPr lang="en-IN" dirty="0"/>
              <a:t>    do {</a:t>
            </a:r>
          </a:p>
          <a:p>
            <a:r>
              <a:rPr lang="en-IN" dirty="0"/>
              <a:t>        // loop body</a:t>
            </a:r>
          </a:p>
          <a:p>
            <a:r>
              <a:rPr lang="en-IN" dirty="0"/>
              <a:t>        cout &lt;&lt; "Hello World\n";</a:t>
            </a:r>
          </a:p>
          <a:p>
            <a:r>
              <a:rPr lang="en-IN" dirty="0"/>
              <a:t> </a:t>
            </a:r>
          </a:p>
          <a:p>
            <a:r>
              <a:rPr lang="en-IN" dirty="0"/>
              <a:t>        // update expression</a:t>
            </a:r>
          </a:p>
          <a:p>
            <a:r>
              <a:rPr lang="en-IN" dirty="0"/>
              <a:t>        </a:t>
            </a:r>
            <a:r>
              <a:rPr lang="en-IN" dirty="0" err="1"/>
              <a:t>i</a:t>
            </a:r>
            <a:r>
              <a:rPr lang="en-IN" dirty="0"/>
              <a:t>++;</a:t>
            </a:r>
          </a:p>
          <a:p>
            <a:r>
              <a:rPr lang="en-IN" dirty="0"/>
              <a:t> </a:t>
            </a:r>
          </a:p>
          <a:p>
            <a:r>
              <a:rPr lang="en-IN" dirty="0"/>
              <a:t>    } while (</a:t>
            </a:r>
            <a:r>
              <a:rPr lang="en-IN" dirty="0" err="1"/>
              <a:t>i</a:t>
            </a:r>
            <a:r>
              <a:rPr lang="en-IN" dirty="0"/>
              <a:t> &lt; 5); // test expression</a:t>
            </a:r>
          </a:p>
          <a:p>
            <a:r>
              <a:rPr lang="en-IN" dirty="0"/>
              <a:t> </a:t>
            </a:r>
          </a:p>
          <a:p>
            <a:r>
              <a:rPr lang="en-IN" dirty="0"/>
              <a:t>    return 0;</a:t>
            </a:r>
          </a:p>
          <a:p>
            <a:r>
              <a:rPr lang="en-IN" dirty="0"/>
              <a:t>}</a:t>
            </a:r>
          </a:p>
        </p:txBody>
      </p:sp>
      <p:sp>
        <p:nvSpPr>
          <p:cNvPr id="4" name="Rectangle 3"/>
          <p:cNvSpPr/>
          <p:nvPr/>
        </p:nvSpPr>
        <p:spPr>
          <a:xfrm>
            <a:off x="7498080" y="2887117"/>
            <a:ext cx="3129280" cy="267765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800" b="1" dirty="0"/>
              <a:t>Output</a:t>
            </a:r>
          </a:p>
          <a:p>
            <a:r>
              <a:rPr lang="en-US" sz="2800" dirty="0"/>
              <a:t>Hello World</a:t>
            </a:r>
          </a:p>
          <a:p>
            <a:r>
              <a:rPr lang="en-US" sz="2800" dirty="0"/>
              <a:t>Hello World</a:t>
            </a:r>
          </a:p>
          <a:p>
            <a:r>
              <a:rPr lang="en-US" sz="2800" dirty="0"/>
              <a:t>Hello World</a:t>
            </a:r>
          </a:p>
          <a:p>
            <a:r>
              <a:rPr lang="en-US" sz="2800" dirty="0"/>
              <a:t>Hello World</a:t>
            </a:r>
          </a:p>
          <a:p>
            <a:r>
              <a:rPr lang="en-US" sz="2800" dirty="0"/>
              <a:t>Hello World</a:t>
            </a:r>
            <a:endParaRPr lang="en-IN" sz="2800" dirty="0"/>
          </a:p>
        </p:txBody>
      </p:sp>
      <p:sp>
        <p:nvSpPr>
          <p:cNvPr id="5" name="Rectangle 4"/>
          <p:cNvSpPr/>
          <p:nvPr/>
        </p:nvSpPr>
        <p:spPr>
          <a:xfrm>
            <a:off x="868680" y="332155"/>
            <a:ext cx="8366760" cy="830997"/>
          </a:xfrm>
          <a:prstGeom prst="rect">
            <a:avLst/>
          </a:prstGeom>
          <a:solidFill>
            <a:schemeClr val="bg1"/>
          </a:solidFill>
        </p:spPr>
        <p:txBody>
          <a:bodyPr wrap="square">
            <a:spAutoFit/>
          </a:bodyPr>
          <a:lstStyle/>
          <a:p>
            <a:pPr lvl="0"/>
            <a:r>
              <a:rPr lang="en-IN" sz="2400" b="1" dirty="0">
                <a:solidFill>
                  <a:srgbClr val="FFFF00"/>
                </a:solidFill>
                <a:latin typeface="Papyrus" panose="03070502060502030205" pitchFamily="66" charset="0"/>
              </a:rPr>
              <a:t>Example:</a:t>
            </a:r>
          </a:p>
          <a:p>
            <a:pPr lvl="0"/>
            <a:r>
              <a:rPr lang="en-IN" sz="2400" dirty="0">
                <a:solidFill>
                  <a:srgbClr val="FFFF00"/>
                </a:solidFill>
                <a:latin typeface="Papyrus" panose="03070502060502030205" pitchFamily="66" charset="0"/>
              </a:rPr>
              <a:t>Write a program to print hello world 5 times using </a:t>
            </a:r>
            <a:r>
              <a:rPr lang="en-IN" sz="2400" dirty="0" smtClean="0">
                <a:solidFill>
                  <a:srgbClr val="FFFF00"/>
                </a:solidFill>
                <a:latin typeface="Papyrus" panose="03070502060502030205" pitchFamily="66" charset="0"/>
              </a:rPr>
              <a:t>do-while </a:t>
            </a:r>
            <a:r>
              <a:rPr lang="en-IN" sz="2400" dirty="0">
                <a:solidFill>
                  <a:srgbClr val="FFFF00"/>
                </a:solidFill>
                <a:latin typeface="Papyrus" panose="03070502060502030205" pitchFamily="66" charset="0"/>
              </a:rPr>
              <a:t>loop?</a:t>
            </a:r>
          </a:p>
        </p:txBody>
      </p:sp>
    </p:spTree>
    <p:extLst>
      <p:ext uri="{BB962C8B-B14F-4D97-AF65-F5344CB8AC3E}">
        <p14:creationId xmlns="" xmlns:p14="http://schemas.microsoft.com/office/powerpoint/2010/main" val="530764203"/>
      </p:ext>
    </p:extLst>
  </p:cSld>
  <p:clrMapOvr>
    <a:masterClrMapping/>
  </p:clrMapOvr>
  <p:transition>
    <p:wheel spokes="8"/>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0561" y="2025134"/>
            <a:ext cx="7564892" cy="3631763"/>
          </a:xfrm>
          <a:prstGeom prst="rect">
            <a:avLst/>
          </a:prstGeom>
        </p:spPr>
        <p:txBody>
          <a:bodyPr wrap="none">
            <a:spAutoFit/>
          </a:bodyPr>
          <a:lstStyle/>
          <a:p>
            <a:pPr algn="ctr" fontAlgn="base"/>
            <a:r>
              <a:rPr lang="en-IN" sz="11500" dirty="0" smtClean="0">
                <a:solidFill>
                  <a:srgbClr val="FFFF00"/>
                </a:solidFill>
                <a:latin typeface="Algerian" panose="04020705040A02060702" pitchFamily="82" charset="0"/>
              </a:rPr>
              <a:t>Functions</a:t>
            </a:r>
          </a:p>
          <a:p>
            <a:pPr algn="ctr" fontAlgn="base"/>
            <a:r>
              <a:rPr lang="en-IN" sz="11500" dirty="0" smtClean="0">
                <a:solidFill>
                  <a:srgbClr val="FFFF00"/>
                </a:solidFill>
                <a:latin typeface="Algerian" panose="04020705040A02060702" pitchFamily="82" charset="0"/>
              </a:rPr>
              <a:t> </a:t>
            </a:r>
            <a:r>
              <a:rPr lang="en-IN" sz="11500" dirty="0">
                <a:solidFill>
                  <a:srgbClr val="FFFF00"/>
                </a:solidFill>
                <a:latin typeface="Algerian" panose="04020705040A02060702" pitchFamily="82" charset="0"/>
              </a:rPr>
              <a:t>in C++</a:t>
            </a:r>
            <a:endParaRPr lang="en-IN" sz="11500" i="0" dirty="0">
              <a:solidFill>
                <a:srgbClr val="FFFF00"/>
              </a:solidFill>
              <a:effectLst/>
              <a:latin typeface="Algerian" panose="04020705040A02060702" pitchFamily="82" charset="0"/>
            </a:endParaRPr>
          </a:p>
        </p:txBody>
      </p:sp>
    </p:spTree>
    <p:extLst>
      <p:ext uri="{BB962C8B-B14F-4D97-AF65-F5344CB8AC3E}">
        <p14:creationId xmlns="" xmlns:p14="http://schemas.microsoft.com/office/powerpoint/2010/main" val="1392582138"/>
      </p:ext>
    </p:extLst>
  </p:cSld>
  <p:clrMapOvr>
    <a:masterClrMapping/>
  </p:clrMapOvr>
  <p:transition>
    <p:wheel spokes="8"/>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075" y="474613"/>
            <a:ext cx="11449050" cy="1938992"/>
          </a:xfrm>
          <a:prstGeom prst="rect">
            <a:avLst/>
          </a:prstGeom>
        </p:spPr>
        <p:txBody>
          <a:bodyPr wrap="square">
            <a:spAutoFit/>
          </a:bodyPr>
          <a:lstStyle/>
          <a:p>
            <a:r>
              <a:rPr lang="en-US" sz="2400" dirty="0">
                <a:solidFill>
                  <a:srgbClr val="FFFFFF"/>
                </a:solidFill>
                <a:latin typeface="Nunito"/>
              </a:rPr>
              <a:t>A function is a set of statements that takes input, does some specific computation,</a:t>
            </a:r>
            <a:r>
              <a:rPr lang="en-US" sz="2400" b="1" dirty="0">
                <a:solidFill>
                  <a:srgbClr val="FFFFFF"/>
                </a:solidFill>
                <a:latin typeface="Nunito"/>
              </a:rPr>
              <a:t> </a:t>
            </a:r>
            <a:r>
              <a:rPr lang="en-US" sz="2400" dirty="0">
                <a:solidFill>
                  <a:srgbClr val="FFFFFF"/>
                </a:solidFill>
                <a:latin typeface="Nunito"/>
              </a:rPr>
              <a:t>and produces output. The idea is to put some commonly or repeatedly</a:t>
            </a:r>
            <a:r>
              <a:rPr lang="en-US" sz="2400" b="1" dirty="0">
                <a:solidFill>
                  <a:srgbClr val="FFFFFF"/>
                </a:solidFill>
                <a:latin typeface="Nunito"/>
              </a:rPr>
              <a:t> </a:t>
            </a:r>
            <a:r>
              <a:rPr lang="en-US" sz="2400" dirty="0">
                <a:solidFill>
                  <a:srgbClr val="FFFFFF"/>
                </a:solidFill>
                <a:latin typeface="Nunito"/>
              </a:rPr>
              <a:t>done tasks together to make a </a:t>
            </a:r>
            <a:r>
              <a:rPr lang="en-US" sz="2400" b="1" dirty="0">
                <a:solidFill>
                  <a:srgbClr val="FFFFFF"/>
                </a:solidFill>
                <a:latin typeface="Nunito"/>
              </a:rPr>
              <a:t>function </a:t>
            </a:r>
            <a:r>
              <a:rPr lang="en-US" sz="2400" dirty="0">
                <a:solidFill>
                  <a:srgbClr val="FFFFFF"/>
                </a:solidFill>
                <a:latin typeface="Nunito"/>
              </a:rPr>
              <a:t>so that instead of writing the same code again and again for different inputs, we can call this function.</a:t>
            </a:r>
            <a:r>
              <a:rPr lang="en-US" sz="2400" dirty="0"/>
              <a:t/>
            </a:r>
            <a:br>
              <a:rPr lang="en-US" sz="2400" dirty="0"/>
            </a:br>
            <a:r>
              <a:rPr lang="en-US" sz="2400" dirty="0">
                <a:solidFill>
                  <a:srgbClr val="FFFFFF"/>
                </a:solidFill>
                <a:latin typeface="Nunito"/>
              </a:rPr>
              <a:t>In simple terms, a function is a block of code that runs only when it is called.</a:t>
            </a:r>
            <a:endParaRPr lang="en-IN" sz="2400" dirty="0"/>
          </a:p>
        </p:txBody>
      </p:sp>
      <p:sp>
        <p:nvSpPr>
          <p:cNvPr id="3" name="Rectangle 2"/>
          <p:cNvSpPr/>
          <p:nvPr/>
        </p:nvSpPr>
        <p:spPr>
          <a:xfrm>
            <a:off x="805336" y="2634734"/>
            <a:ext cx="2557110" cy="707886"/>
          </a:xfrm>
          <a:prstGeom prst="rect">
            <a:avLst/>
          </a:prstGeom>
        </p:spPr>
        <p:txBody>
          <a:bodyPr wrap="none">
            <a:spAutoFit/>
          </a:bodyPr>
          <a:lstStyle/>
          <a:p>
            <a:pPr marL="571500" indent="-571500">
              <a:buFont typeface="Wingdings" panose="05000000000000000000" pitchFamily="2" charset="2"/>
              <a:buChar char="ü"/>
            </a:pPr>
            <a:r>
              <a:rPr lang="en-IN" sz="4000" b="1" dirty="0">
                <a:solidFill>
                  <a:srgbClr val="FFFF00"/>
                </a:solidFill>
                <a:latin typeface="MingLiU-ExtB" panose="02020500000000000000" pitchFamily="18" charset="-120"/>
                <a:ea typeface="MingLiU-ExtB" panose="02020500000000000000" pitchFamily="18" charset="-120"/>
              </a:rPr>
              <a:t>Syntax:</a:t>
            </a:r>
            <a:endParaRPr lang="en-IN" sz="4000" dirty="0">
              <a:solidFill>
                <a:srgbClr val="FFFF00"/>
              </a:solidFill>
              <a:latin typeface="MingLiU-ExtB" panose="02020500000000000000" pitchFamily="18" charset="-120"/>
              <a:ea typeface="MingLiU-ExtB" panose="02020500000000000000" pitchFamily="18" charset="-120"/>
            </a:endParaRPr>
          </a:p>
        </p:txBody>
      </p:sp>
      <p:pic>
        <p:nvPicPr>
          <p:cNvPr id="4" name="Picture 3"/>
          <p:cNvPicPr>
            <a:picLocks noChangeAspect="1"/>
          </p:cNvPicPr>
          <p:nvPr/>
        </p:nvPicPr>
        <p:blipFill>
          <a:blip r:embed="rId2"/>
          <a:stretch>
            <a:fillRect/>
          </a:stretch>
        </p:blipFill>
        <p:spPr>
          <a:xfrm>
            <a:off x="1228202" y="3472934"/>
            <a:ext cx="10439923" cy="338506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 xmlns:p14="http://schemas.microsoft.com/office/powerpoint/2010/main" val="3904632023"/>
      </p:ext>
    </p:extLst>
  </p:cSld>
  <p:clrMapOvr>
    <a:masterClrMapping/>
  </p:clrMapOvr>
  <p:transition>
    <p:wheel spokes="8"/>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3350" y="983397"/>
            <a:ext cx="6096000" cy="6001643"/>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r>
              <a:rPr lang="en-US" sz="1600" dirty="0"/>
              <a:t>#include &lt;iostream&gt;</a:t>
            </a:r>
          </a:p>
          <a:p>
            <a:r>
              <a:rPr lang="en-US" sz="1600" dirty="0"/>
              <a:t>using namespace </a:t>
            </a:r>
            <a:r>
              <a:rPr lang="en-US" sz="1600" dirty="0" err="1"/>
              <a:t>std</a:t>
            </a:r>
            <a:r>
              <a:rPr lang="en-US" sz="1600" dirty="0"/>
              <a:t>;</a:t>
            </a:r>
          </a:p>
          <a:p>
            <a:r>
              <a:rPr lang="en-US" sz="1600" dirty="0"/>
              <a:t> </a:t>
            </a:r>
          </a:p>
          <a:p>
            <a:r>
              <a:rPr lang="en-US" sz="1600" dirty="0"/>
              <a:t>// Following function that takes two parameters 'x' and 'y'</a:t>
            </a:r>
          </a:p>
          <a:p>
            <a:r>
              <a:rPr lang="en-US" sz="1600" dirty="0"/>
              <a:t>// as input and returns max of two input numbers</a:t>
            </a:r>
          </a:p>
          <a:p>
            <a:r>
              <a:rPr lang="en-US" sz="1600" dirty="0"/>
              <a:t>int max(int x, int y)</a:t>
            </a:r>
          </a:p>
          <a:p>
            <a:r>
              <a:rPr lang="en-US" sz="1600" dirty="0"/>
              <a:t>{</a:t>
            </a:r>
          </a:p>
          <a:p>
            <a:r>
              <a:rPr lang="en-US" sz="1600" dirty="0"/>
              <a:t>    if (x &gt; y)</a:t>
            </a:r>
          </a:p>
          <a:p>
            <a:r>
              <a:rPr lang="en-US" sz="1600" dirty="0"/>
              <a:t>        return x;</a:t>
            </a:r>
          </a:p>
          <a:p>
            <a:r>
              <a:rPr lang="en-US" sz="1600" dirty="0"/>
              <a:t>    else</a:t>
            </a:r>
          </a:p>
          <a:p>
            <a:r>
              <a:rPr lang="en-US" sz="1600" dirty="0"/>
              <a:t>        return y;</a:t>
            </a:r>
          </a:p>
          <a:p>
            <a:r>
              <a:rPr lang="en-US" sz="1600" dirty="0" smtClean="0"/>
              <a:t>}</a:t>
            </a:r>
            <a:endParaRPr lang="en-US" sz="1600" dirty="0"/>
          </a:p>
          <a:p>
            <a:r>
              <a:rPr lang="en-US" sz="1600" dirty="0"/>
              <a:t>// main function that doesn't receive any parameter and</a:t>
            </a:r>
          </a:p>
          <a:p>
            <a:r>
              <a:rPr lang="en-US" sz="1600" dirty="0"/>
              <a:t>// returns integer</a:t>
            </a:r>
          </a:p>
          <a:p>
            <a:r>
              <a:rPr lang="en-US" sz="1600" dirty="0"/>
              <a:t>int main()</a:t>
            </a:r>
          </a:p>
          <a:p>
            <a:r>
              <a:rPr lang="en-US" sz="1600" dirty="0"/>
              <a:t>{</a:t>
            </a:r>
          </a:p>
          <a:p>
            <a:r>
              <a:rPr lang="en-US" sz="1600" dirty="0"/>
              <a:t>    int a = 10, b = 20;</a:t>
            </a:r>
          </a:p>
          <a:p>
            <a:r>
              <a:rPr lang="en-US" sz="1600" dirty="0"/>
              <a:t> </a:t>
            </a:r>
          </a:p>
          <a:p>
            <a:r>
              <a:rPr lang="en-US" sz="1600" dirty="0"/>
              <a:t>    // Calling above function to find max of 'a' and 'b'</a:t>
            </a:r>
          </a:p>
          <a:p>
            <a:r>
              <a:rPr lang="en-US" sz="1600" dirty="0"/>
              <a:t>    int m = max(a, b);</a:t>
            </a:r>
          </a:p>
          <a:p>
            <a:r>
              <a:rPr lang="en-US" sz="1600" dirty="0"/>
              <a:t> </a:t>
            </a:r>
          </a:p>
          <a:p>
            <a:r>
              <a:rPr lang="en-US" sz="1600" dirty="0"/>
              <a:t>    cout &lt;&lt; "m is " &lt;&lt; m;</a:t>
            </a:r>
          </a:p>
          <a:p>
            <a:r>
              <a:rPr lang="en-US" sz="1600" dirty="0"/>
              <a:t>    return 0;</a:t>
            </a:r>
          </a:p>
          <a:p>
            <a:r>
              <a:rPr lang="en-US" sz="1600" dirty="0"/>
              <a:t>}</a:t>
            </a:r>
            <a:endParaRPr lang="en-IN" sz="1600" dirty="0"/>
          </a:p>
        </p:txBody>
      </p:sp>
      <p:sp>
        <p:nvSpPr>
          <p:cNvPr id="5" name="Rectangle 4"/>
          <p:cNvSpPr/>
          <p:nvPr/>
        </p:nvSpPr>
        <p:spPr>
          <a:xfrm>
            <a:off x="7682049" y="3026568"/>
            <a:ext cx="2113079" cy="144655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IN" sz="4400" b="1" dirty="0" smtClean="0"/>
              <a:t>Output</a:t>
            </a:r>
          </a:p>
          <a:p>
            <a:r>
              <a:rPr lang="en-IN" sz="4400" dirty="0" smtClean="0"/>
              <a:t>m </a:t>
            </a:r>
            <a:r>
              <a:rPr lang="en-IN" sz="4400" dirty="0"/>
              <a:t>is 20</a:t>
            </a:r>
          </a:p>
        </p:txBody>
      </p:sp>
      <p:sp>
        <p:nvSpPr>
          <p:cNvPr id="6" name="TextBox 5"/>
          <p:cNvSpPr txBox="1"/>
          <p:nvPr/>
        </p:nvSpPr>
        <p:spPr>
          <a:xfrm>
            <a:off x="0" y="152400"/>
            <a:ext cx="11925300" cy="830997"/>
          </a:xfrm>
          <a:prstGeom prst="rect">
            <a:avLst/>
          </a:prstGeom>
          <a:noFill/>
        </p:spPr>
        <p:txBody>
          <a:bodyPr wrap="square" rtlCol="0">
            <a:spAutoFit/>
          </a:bodyPr>
          <a:lstStyle/>
          <a:p>
            <a:pPr marL="342900" indent="-342900">
              <a:buFont typeface="Wingdings" panose="05000000000000000000" pitchFamily="2" charset="2"/>
              <a:buChar char="ü"/>
            </a:pPr>
            <a:r>
              <a:rPr lang="en-IN" sz="2400" b="1" dirty="0" smtClean="0">
                <a:solidFill>
                  <a:srgbClr val="FFFF00"/>
                </a:solidFill>
                <a:latin typeface="Bradley Hand ITC" panose="03070402050302030203" pitchFamily="66" charset="0"/>
              </a:rPr>
              <a:t>Write a cpp program to make a function for comparing two values then printing the maximum no ? </a:t>
            </a:r>
            <a:endParaRPr lang="en-IN" sz="2400" b="1" dirty="0">
              <a:solidFill>
                <a:srgbClr val="FFFF00"/>
              </a:solidFill>
              <a:latin typeface="Bradley Hand ITC" panose="03070402050302030203" pitchFamily="66" charset="0"/>
            </a:endParaRPr>
          </a:p>
        </p:txBody>
      </p:sp>
    </p:spTree>
    <p:extLst>
      <p:ext uri="{BB962C8B-B14F-4D97-AF65-F5344CB8AC3E}">
        <p14:creationId xmlns="" xmlns:p14="http://schemas.microsoft.com/office/powerpoint/2010/main" val="1364999181"/>
      </p:ext>
    </p:extLst>
  </p:cSld>
  <p:clrMapOvr>
    <a:masterClrMapping/>
  </p:clrMapOvr>
  <p:transition>
    <p:wheel spokes="8"/>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 xmlns:p14="http://schemas.microsoft.com/office/powerpoint/2010/main" val="1922961870"/>
              </p:ext>
            </p:extLst>
          </p:nvPr>
        </p:nvGraphicFramePr>
        <p:xfrm>
          <a:off x="1047750" y="285751"/>
          <a:ext cx="9944099" cy="686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590443986"/>
      </p:ext>
    </p:extLst>
  </p:cSld>
  <p:clrMapOvr>
    <a:masterClrMapping/>
  </p:clrMapOvr>
  <p:transition>
    <p:wheel spokes="8"/>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4034" y="313508"/>
            <a:ext cx="9157063" cy="707886"/>
          </a:xfrm>
          <a:prstGeom prst="rect">
            <a:avLst/>
          </a:prstGeom>
          <a:solidFill>
            <a:schemeClr val="accent1">
              <a:lumMod val="60000"/>
              <a:lumOff val="40000"/>
            </a:schemeClr>
          </a:solidFill>
        </p:spPr>
        <p:txBody>
          <a:bodyPr wrap="square" rtlCol="0">
            <a:spAutoFit/>
          </a:bodyPr>
          <a:lstStyle/>
          <a:p>
            <a:r>
              <a:rPr lang="en-US" sz="4000" dirty="0" smtClean="0">
                <a:solidFill>
                  <a:schemeClr val="bg1">
                    <a:lumMod val="95000"/>
                    <a:lumOff val="5000"/>
                  </a:schemeClr>
                </a:solidFill>
                <a:latin typeface="Algerian" pitchFamily="82" charset="0"/>
              </a:rPr>
              <a:t>      compilation  process  in c++</a:t>
            </a:r>
            <a:endParaRPr lang="en-US" sz="4000" dirty="0">
              <a:solidFill>
                <a:schemeClr val="bg1">
                  <a:lumMod val="95000"/>
                  <a:lumOff val="5000"/>
                </a:schemeClr>
              </a:solidFill>
              <a:latin typeface="Algerian" pitchFamily="82" charset="0"/>
            </a:endParaRPr>
          </a:p>
        </p:txBody>
      </p:sp>
      <p:sp>
        <p:nvSpPr>
          <p:cNvPr id="4" name="Down Arrow 3"/>
          <p:cNvSpPr/>
          <p:nvPr/>
        </p:nvSpPr>
        <p:spPr>
          <a:xfrm>
            <a:off x="5107577" y="2534193"/>
            <a:ext cx="640080" cy="809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40927" y="1201782"/>
            <a:ext cx="2521131" cy="1332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95000"/>
                    <a:lumOff val="5000"/>
                  </a:schemeClr>
                </a:solidFill>
                <a:latin typeface="Arial Black" pitchFamily="34" charset="0"/>
              </a:rPr>
              <a:t>Source code</a:t>
            </a:r>
            <a:endParaRPr lang="en-US" sz="2400" dirty="0">
              <a:solidFill>
                <a:schemeClr val="bg1">
                  <a:lumMod val="95000"/>
                  <a:lumOff val="5000"/>
                </a:schemeClr>
              </a:solidFill>
              <a:latin typeface="Arial Black" pitchFamily="34" charset="0"/>
            </a:endParaRPr>
          </a:p>
        </p:txBody>
      </p:sp>
      <p:sp>
        <p:nvSpPr>
          <p:cNvPr id="6" name="Rectangle 5"/>
          <p:cNvSpPr/>
          <p:nvPr/>
        </p:nvSpPr>
        <p:spPr>
          <a:xfrm>
            <a:off x="4153989" y="3331028"/>
            <a:ext cx="2560320" cy="135853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95000"/>
                    <a:lumOff val="5000"/>
                  </a:schemeClr>
                </a:solidFill>
              </a:rPr>
              <a:t>C++ preprocessor</a:t>
            </a:r>
            <a:endParaRPr lang="en-US" sz="2400" dirty="0">
              <a:solidFill>
                <a:schemeClr val="bg1">
                  <a:lumMod val="95000"/>
                  <a:lumOff val="5000"/>
                </a:schemeClr>
              </a:solidFill>
            </a:endParaRPr>
          </a:p>
        </p:txBody>
      </p:sp>
      <p:sp>
        <p:nvSpPr>
          <p:cNvPr id="7" name="Down Arrow 6"/>
          <p:cNvSpPr/>
          <p:nvPr/>
        </p:nvSpPr>
        <p:spPr>
          <a:xfrm>
            <a:off x="5199018" y="4702628"/>
            <a:ext cx="587828" cy="6662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01292" y="5408023"/>
            <a:ext cx="3513908"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95000"/>
                    <a:lumOff val="5000"/>
                  </a:schemeClr>
                </a:solidFill>
                <a:latin typeface="Arial Black" pitchFamily="34" charset="0"/>
              </a:rPr>
              <a:t>Temporary variable</a:t>
            </a:r>
            <a:endParaRPr lang="en-US" sz="2400" dirty="0">
              <a:solidFill>
                <a:schemeClr val="bg1">
                  <a:lumMod val="95000"/>
                  <a:lumOff val="5000"/>
                </a:schemeClr>
              </a:solidFill>
              <a:latin typeface="Arial Black" pitchFamily="34" charset="0"/>
            </a:endParaRPr>
          </a:p>
        </p:txBody>
      </p:sp>
      <p:sp>
        <p:nvSpPr>
          <p:cNvPr id="9" name="Down Arrow 8"/>
          <p:cNvSpPr/>
          <p:nvPr/>
        </p:nvSpPr>
        <p:spPr>
          <a:xfrm>
            <a:off x="5292833" y="6101541"/>
            <a:ext cx="587828" cy="5747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heel spokes="8"/>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300" y="1714917"/>
            <a:ext cx="6096000" cy="4708981"/>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r>
              <a:rPr lang="en-IN" sz="2000" dirty="0"/>
              <a:t>#include &lt;iostream&gt;</a:t>
            </a:r>
          </a:p>
          <a:p>
            <a:r>
              <a:rPr lang="en-IN" sz="2000" dirty="0"/>
              <a:t>#include &lt;</a:t>
            </a:r>
            <a:r>
              <a:rPr lang="en-IN" sz="2000" dirty="0" err="1"/>
              <a:t>cmath</a:t>
            </a:r>
            <a:r>
              <a:rPr lang="en-IN" sz="2000" dirty="0"/>
              <a:t>&gt;</a:t>
            </a:r>
          </a:p>
          <a:p>
            <a:r>
              <a:rPr lang="en-IN" sz="2000" dirty="0"/>
              <a:t>using namespace </a:t>
            </a:r>
            <a:r>
              <a:rPr lang="en-IN" sz="2000" dirty="0" err="1"/>
              <a:t>std</a:t>
            </a:r>
            <a:r>
              <a:rPr lang="en-IN" sz="2000" dirty="0"/>
              <a:t>;</a:t>
            </a:r>
          </a:p>
          <a:p>
            <a:r>
              <a:rPr lang="en-IN" sz="2000" dirty="0"/>
              <a:t>double </a:t>
            </a:r>
            <a:r>
              <a:rPr lang="en-IN" sz="2000" dirty="0" err="1"/>
              <a:t>squareRoot</a:t>
            </a:r>
            <a:r>
              <a:rPr lang="en-IN" sz="2000" dirty="0"/>
              <a:t>(double number){</a:t>
            </a:r>
          </a:p>
          <a:p>
            <a:r>
              <a:rPr lang="en-IN" sz="2000" dirty="0"/>
              <a:t>	// sqrt() is a library function to calculate the square root</a:t>
            </a:r>
          </a:p>
          <a:p>
            <a:r>
              <a:rPr lang="en-IN" sz="2000" dirty="0"/>
              <a:t>	return </a:t>
            </a:r>
            <a:r>
              <a:rPr lang="en-IN" sz="2000" dirty="0" err="1"/>
              <a:t>sqrt</a:t>
            </a:r>
            <a:r>
              <a:rPr lang="en-IN" sz="2000" dirty="0"/>
              <a:t>(number);</a:t>
            </a:r>
          </a:p>
          <a:p>
            <a:r>
              <a:rPr lang="en-IN" sz="2000" dirty="0"/>
              <a:t>}</a:t>
            </a:r>
          </a:p>
          <a:p>
            <a:r>
              <a:rPr lang="en-IN" sz="2000" dirty="0"/>
              <a:t>int main() {</a:t>
            </a:r>
          </a:p>
          <a:p>
            <a:r>
              <a:rPr lang="en-IN" sz="2000" dirty="0"/>
              <a:t>    double number;</a:t>
            </a:r>
          </a:p>
          <a:p>
            <a:r>
              <a:rPr lang="en-IN" sz="2000" dirty="0"/>
              <a:t>    number = 25.0;</a:t>
            </a:r>
          </a:p>
          <a:p>
            <a:r>
              <a:rPr lang="en-IN" sz="2000" dirty="0"/>
              <a:t>    cout &lt;&lt; "Square root of " &lt;&lt; number &lt;&lt; " = " &lt;&lt; </a:t>
            </a:r>
            <a:r>
              <a:rPr lang="en-IN" sz="2000" dirty="0" err="1"/>
              <a:t>squareRoot</a:t>
            </a:r>
            <a:r>
              <a:rPr lang="en-IN" sz="2000" dirty="0"/>
              <a:t>(number);</a:t>
            </a:r>
          </a:p>
          <a:p>
            <a:r>
              <a:rPr lang="en-IN" sz="2000" dirty="0"/>
              <a:t>    return 0;</a:t>
            </a:r>
          </a:p>
          <a:p>
            <a:r>
              <a:rPr lang="en-IN" sz="2000" dirty="0"/>
              <a:t>}</a:t>
            </a:r>
          </a:p>
        </p:txBody>
      </p:sp>
      <p:sp>
        <p:nvSpPr>
          <p:cNvPr id="3" name="TextBox 2"/>
          <p:cNvSpPr txBox="1"/>
          <p:nvPr/>
        </p:nvSpPr>
        <p:spPr>
          <a:xfrm>
            <a:off x="495300" y="457200"/>
            <a:ext cx="11696700" cy="954107"/>
          </a:xfrm>
          <a:prstGeom prst="rect">
            <a:avLst/>
          </a:prstGeom>
          <a:solidFill>
            <a:schemeClr val="bg1"/>
          </a:solidFill>
        </p:spPr>
        <p:txBody>
          <a:bodyPr wrap="square" rtlCol="0">
            <a:spAutoFit/>
          </a:bodyPr>
          <a:lstStyle/>
          <a:p>
            <a:pPr marL="285750" indent="-285750">
              <a:buFont typeface="Wingdings" panose="05000000000000000000" pitchFamily="2" charset="2"/>
              <a:buChar char="ü"/>
            </a:pPr>
            <a:r>
              <a:rPr lang="en-IN" sz="2800" b="1" dirty="0" smtClean="0">
                <a:solidFill>
                  <a:srgbClr val="FFFF00"/>
                </a:solidFill>
                <a:latin typeface="Bradley Hand ITC" panose="03070402050302030203" pitchFamily="66" charset="0"/>
              </a:rPr>
              <a:t>Write a cpp program to make a square root function?</a:t>
            </a:r>
          </a:p>
          <a:p>
            <a:r>
              <a:rPr lang="en-IN" sz="2800" b="1" dirty="0" smtClean="0">
                <a:solidFill>
                  <a:srgbClr val="FFFF00"/>
                </a:solidFill>
                <a:latin typeface="Bradley Hand ITC" panose="03070402050302030203" pitchFamily="66" charset="0"/>
              </a:rPr>
              <a:t>     Also use sqrt() function in your program.</a:t>
            </a:r>
            <a:endParaRPr lang="en-IN" sz="2800" b="1" dirty="0">
              <a:solidFill>
                <a:srgbClr val="FFFF00"/>
              </a:solidFill>
              <a:latin typeface="Bradley Hand ITC" panose="03070402050302030203" pitchFamily="66" charset="0"/>
            </a:endParaRPr>
          </a:p>
        </p:txBody>
      </p:sp>
      <p:sp>
        <p:nvSpPr>
          <p:cNvPr id="4" name="TextBox 3"/>
          <p:cNvSpPr txBox="1"/>
          <p:nvPr/>
        </p:nvSpPr>
        <p:spPr>
          <a:xfrm>
            <a:off x="7429500" y="2981325"/>
            <a:ext cx="3558795" cy="95410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IN" sz="2800" b="1" dirty="0" smtClean="0"/>
              <a:t>Output</a:t>
            </a:r>
          </a:p>
          <a:p>
            <a:r>
              <a:rPr lang="en-IN" sz="2800" dirty="0" smtClean="0"/>
              <a:t>Square root of 25 = 5</a:t>
            </a:r>
            <a:endParaRPr lang="en-IN" sz="2800" dirty="0"/>
          </a:p>
        </p:txBody>
      </p:sp>
    </p:spTree>
    <p:extLst>
      <p:ext uri="{BB962C8B-B14F-4D97-AF65-F5344CB8AC3E}">
        <p14:creationId xmlns="" xmlns:p14="http://schemas.microsoft.com/office/powerpoint/2010/main" val="2898545730"/>
      </p:ext>
    </p:extLst>
  </p:cSld>
  <p:clrMapOvr>
    <a:masterClrMapping/>
  </p:clrMapOvr>
  <p:transition>
    <p:wheel spokes="8"/>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4112" y="320406"/>
            <a:ext cx="7822975" cy="830997"/>
          </a:xfrm>
          <a:prstGeom prst="rect">
            <a:avLst/>
          </a:prstGeom>
        </p:spPr>
        <p:txBody>
          <a:bodyPr wrap="none">
            <a:spAutoFit/>
          </a:bodyPr>
          <a:lstStyle/>
          <a:p>
            <a:pPr marL="685800" indent="-685800" algn="just" fontAlgn="base">
              <a:buFont typeface="Wingdings" panose="05000000000000000000" pitchFamily="2" charset="2"/>
              <a:buChar char="ü"/>
            </a:pPr>
            <a:r>
              <a:rPr lang="en-IN" sz="4800" dirty="0">
                <a:solidFill>
                  <a:srgbClr val="FFFF00"/>
                </a:solidFill>
                <a:latin typeface="Algerian" panose="04020705040A02060702" pitchFamily="82" charset="0"/>
              </a:rPr>
              <a:t>User Defined Function</a:t>
            </a:r>
            <a:endParaRPr lang="en-IN" sz="4800" i="0" dirty="0">
              <a:solidFill>
                <a:srgbClr val="FFFF00"/>
              </a:solidFill>
              <a:effectLst/>
              <a:latin typeface="Algerian" panose="04020705040A02060702" pitchFamily="82" charset="0"/>
            </a:endParaRPr>
          </a:p>
        </p:txBody>
      </p:sp>
      <p:sp>
        <p:nvSpPr>
          <p:cNvPr id="4" name="Rectangle 3"/>
          <p:cNvSpPr/>
          <p:nvPr/>
        </p:nvSpPr>
        <p:spPr>
          <a:xfrm>
            <a:off x="1500237" y="3232531"/>
            <a:ext cx="7186583" cy="923330"/>
          </a:xfrm>
          <a:prstGeom prst="rect">
            <a:avLst/>
          </a:prstGeom>
        </p:spPr>
        <p:txBody>
          <a:bodyPr wrap="none">
            <a:spAutoFit/>
          </a:bodyPr>
          <a:lstStyle/>
          <a:p>
            <a:pPr marL="685800" indent="-685800" algn="just" fontAlgn="base">
              <a:buFont typeface="Wingdings" panose="05000000000000000000" pitchFamily="2" charset="2"/>
              <a:buChar char="ü"/>
            </a:pPr>
            <a:r>
              <a:rPr lang="en-IN" sz="5400" dirty="0">
                <a:solidFill>
                  <a:srgbClr val="FFFF00"/>
                </a:solidFill>
                <a:latin typeface="Algerian" panose="04020705040A02060702" pitchFamily="82" charset="0"/>
              </a:rPr>
              <a:t>Library Function </a:t>
            </a:r>
            <a:endParaRPr lang="en-IN" sz="5400" i="0" dirty="0">
              <a:solidFill>
                <a:srgbClr val="FFFF00"/>
              </a:solidFill>
              <a:effectLst/>
              <a:latin typeface="Algerian" panose="04020705040A02060702" pitchFamily="82" charset="0"/>
            </a:endParaRPr>
          </a:p>
        </p:txBody>
      </p:sp>
      <p:sp>
        <p:nvSpPr>
          <p:cNvPr id="5" name="Rectangle 4"/>
          <p:cNvSpPr/>
          <p:nvPr/>
        </p:nvSpPr>
        <p:spPr>
          <a:xfrm>
            <a:off x="990106" y="820965"/>
            <a:ext cx="8553451" cy="2246769"/>
          </a:xfrm>
          <a:prstGeom prst="rect">
            <a:avLst/>
          </a:prstGeom>
        </p:spPr>
        <p:txBody>
          <a:bodyPr wrap="square">
            <a:spAutoFit/>
          </a:bodyPr>
          <a:lstStyle/>
          <a:p>
            <a:pPr marL="342900" indent="-342900">
              <a:buFont typeface="Wingdings" panose="05000000000000000000" pitchFamily="2" charset="2"/>
              <a:buChar char="Ø"/>
            </a:pPr>
            <a:endParaRPr lang="en-US" sz="2000" dirty="0" smtClean="0">
              <a:solidFill>
                <a:srgbClr val="FFFFFF"/>
              </a:solidFill>
              <a:latin typeface="Nunito"/>
            </a:endParaRPr>
          </a:p>
          <a:p>
            <a:pPr marL="342900" indent="-342900">
              <a:buFont typeface="Wingdings" panose="05000000000000000000" pitchFamily="2" charset="2"/>
              <a:buChar char="Ø"/>
            </a:pPr>
            <a:r>
              <a:rPr lang="en-US" sz="2000" dirty="0" smtClean="0">
                <a:solidFill>
                  <a:srgbClr val="FFFFFF"/>
                </a:solidFill>
                <a:latin typeface="Nunito"/>
              </a:rPr>
              <a:t>These </a:t>
            </a:r>
            <a:r>
              <a:rPr lang="en-US" sz="2000" dirty="0">
                <a:solidFill>
                  <a:srgbClr val="FFFFFF"/>
                </a:solidFill>
                <a:latin typeface="Nunito"/>
              </a:rPr>
              <a:t>functions are part of a compiler package that is already defined and consists of a special function with special and different </a:t>
            </a:r>
            <a:r>
              <a:rPr lang="en-US" sz="2000" dirty="0" smtClean="0">
                <a:solidFill>
                  <a:srgbClr val="FFFFFF"/>
                </a:solidFill>
                <a:latin typeface="Nunito"/>
              </a:rPr>
              <a:t>meanings.</a:t>
            </a:r>
          </a:p>
          <a:p>
            <a:pPr marL="342900" indent="-342900">
              <a:buFont typeface="Wingdings" panose="05000000000000000000" pitchFamily="2" charset="2"/>
              <a:buChar char="Ø"/>
            </a:pPr>
            <a:r>
              <a:rPr lang="en-US" sz="2000" dirty="0" smtClean="0">
                <a:solidFill>
                  <a:srgbClr val="FFFFFF"/>
                </a:solidFill>
                <a:latin typeface="Nunito"/>
              </a:rPr>
              <a:t>Built-in </a:t>
            </a:r>
            <a:r>
              <a:rPr lang="en-US" sz="2000" dirty="0">
                <a:solidFill>
                  <a:srgbClr val="FFFFFF"/>
                </a:solidFill>
                <a:latin typeface="Nunito"/>
              </a:rPr>
              <a:t>Function gives us an edge as we can directly use them without defining them whereas in the user-defined function we have to declare and define a function before using them. </a:t>
            </a:r>
            <a:r>
              <a:rPr lang="en-US" sz="2000" dirty="0"/>
              <a:t/>
            </a:r>
            <a:br>
              <a:rPr lang="en-US" sz="2000" dirty="0"/>
            </a:br>
            <a:r>
              <a:rPr lang="en-US" sz="2000" b="1" dirty="0">
                <a:solidFill>
                  <a:srgbClr val="FFFFFF"/>
                </a:solidFill>
                <a:latin typeface="Nunito"/>
              </a:rPr>
              <a:t>For Example: </a:t>
            </a:r>
            <a:r>
              <a:rPr lang="en-US" sz="2000" dirty="0">
                <a:solidFill>
                  <a:srgbClr val="FFFFFF"/>
                </a:solidFill>
                <a:latin typeface="Nunito"/>
              </a:rPr>
              <a:t>sqrt(), setw(), strcat(), etc.</a:t>
            </a:r>
            <a:endParaRPr lang="en-IN" sz="2000" dirty="0"/>
          </a:p>
        </p:txBody>
      </p:sp>
      <p:sp>
        <p:nvSpPr>
          <p:cNvPr id="8" name="Rectangle 7"/>
          <p:cNvSpPr/>
          <p:nvPr/>
        </p:nvSpPr>
        <p:spPr>
          <a:xfrm>
            <a:off x="1275112" y="4217308"/>
            <a:ext cx="8553451" cy="2246769"/>
          </a:xfrm>
          <a:prstGeom prst="rect">
            <a:avLst/>
          </a:prstGeom>
        </p:spPr>
        <p:txBody>
          <a:bodyPr wrap="square">
            <a:spAutoFit/>
          </a:bodyPr>
          <a:lstStyle/>
          <a:p>
            <a:pPr marL="342900" indent="-342900">
              <a:buFont typeface="Wingdings" panose="05000000000000000000" pitchFamily="2" charset="2"/>
              <a:buChar char="Ø"/>
            </a:pPr>
            <a:r>
              <a:rPr lang="en-US" sz="2000" dirty="0">
                <a:solidFill>
                  <a:srgbClr val="FFFFFF"/>
                </a:solidFill>
                <a:latin typeface="Nunito"/>
              </a:rPr>
              <a:t>Library functions are also called “</a:t>
            </a:r>
            <a:r>
              <a:rPr lang="en-US" sz="2000" b="1" i="1" dirty="0">
                <a:solidFill>
                  <a:srgbClr val="FFFFFF"/>
                </a:solidFill>
                <a:latin typeface="Nunito"/>
              </a:rPr>
              <a:t>built-in Functions</a:t>
            </a:r>
            <a:r>
              <a:rPr lang="en-US" sz="2000" dirty="0">
                <a:solidFill>
                  <a:srgbClr val="FFFFFF"/>
                </a:solidFill>
                <a:latin typeface="Nunito"/>
              </a:rPr>
              <a:t>“. </a:t>
            </a:r>
            <a:endParaRPr lang="en-US" sz="2000" dirty="0" smtClean="0">
              <a:solidFill>
                <a:srgbClr val="FFFFFF"/>
              </a:solidFill>
              <a:latin typeface="Nunito"/>
            </a:endParaRPr>
          </a:p>
          <a:p>
            <a:pPr marL="342900" indent="-342900">
              <a:buFont typeface="Wingdings" panose="05000000000000000000" pitchFamily="2" charset="2"/>
              <a:buChar char="Ø"/>
            </a:pPr>
            <a:r>
              <a:rPr lang="en-US" sz="2000" dirty="0" smtClean="0">
                <a:solidFill>
                  <a:srgbClr val="FFFFFF"/>
                </a:solidFill>
                <a:latin typeface="Nunito"/>
              </a:rPr>
              <a:t>These </a:t>
            </a:r>
            <a:r>
              <a:rPr lang="en-US" sz="2000" dirty="0">
                <a:solidFill>
                  <a:srgbClr val="FFFFFF"/>
                </a:solidFill>
                <a:latin typeface="Nunito"/>
              </a:rPr>
              <a:t>functions are part of a compiler package that is already defined and consists of a special function with special and different </a:t>
            </a:r>
            <a:r>
              <a:rPr lang="en-US" sz="2000" dirty="0" smtClean="0">
                <a:solidFill>
                  <a:srgbClr val="FFFFFF"/>
                </a:solidFill>
                <a:latin typeface="Nunito"/>
              </a:rPr>
              <a:t>meanings.</a:t>
            </a:r>
          </a:p>
          <a:p>
            <a:pPr marL="342900" indent="-342900">
              <a:buFont typeface="Wingdings" panose="05000000000000000000" pitchFamily="2" charset="2"/>
              <a:buChar char="Ø"/>
            </a:pPr>
            <a:r>
              <a:rPr lang="en-US" sz="2000" dirty="0" smtClean="0">
                <a:solidFill>
                  <a:srgbClr val="FFFFFF"/>
                </a:solidFill>
                <a:latin typeface="Nunito"/>
              </a:rPr>
              <a:t>Built-in </a:t>
            </a:r>
            <a:r>
              <a:rPr lang="en-US" sz="2000" dirty="0">
                <a:solidFill>
                  <a:srgbClr val="FFFFFF"/>
                </a:solidFill>
                <a:latin typeface="Nunito"/>
              </a:rPr>
              <a:t>Function gives us an edge as we can directly use them without defining them whereas in the user-defined function we have to declare and define a function before using them. </a:t>
            </a:r>
            <a:r>
              <a:rPr lang="en-US" sz="2000" dirty="0"/>
              <a:t/>
            </a:r>
            <a:br>
              <a:rPr lang="en-US" sz="2000" dirty="0"/>
            </a:br>
            <a:r>
              <a:rPr lang="en-US" sz="2000" b="1" dirty="0">
                <a:solidFill>
                  <a:srgbClr val="FFFFFF"/>
                </a:solidFill>
                <a:latin typeface="Nunito"/>
              </a:rPr>
              <a:t>For Example: </a:t>
            </a:r>
            <a:r>
              <a:rPr lang="en-US" sz="2000" dirty="0">
                <a:solidFill>
                  <a:srgbClr val="FFFFFF"/>
                </a:solidFill>
                <a:latin typeface="Nunito"/>
              </a:rPr>
              <a:t>sqrt(), setw(), strcat(), etc.</a:t>
            </a:r>
            <a:endParaRPr lang="en-IN" sz="2000" dirty="0"/>
          </a:p>
        </p:txBody>
      </p:sp>
    </p:spTree>
    <p:extLst>
      <p:ext uri="{BB962C8B-B14F-4D97-AF65-F5344CB8AC3E}">
        <p14:creationId xmlns="" xmlns:p14="http://schemas.microsoft.com/office/powerpoint/2010/main" val="3559847018"/>
      </p:ext>
    </p:extLst>
  </p:cSld>
  <p:clrMapOvr>
    <a:masterClrMapping/>
  </p:clrMapOvr>
  <p:transition>
    <p:wheel spokes="8"/>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10583" y="2377559"/>
            <a:ext cx="8167621" cy="2215991"/>
          </a:xfrm>
          <a:prstGeom prst="rect">
            <a:avLst/>
          </a:prstGeom>
        </p:spPr>
        <p:txBody>
          <a:bodyPr wrap="none">
            <a:spAutoFit/>
          </a:bodyPr>
          <a:lstStyle/>
          <a:p>
            <a:pPr fontAlgn="base"/>
            <a:r>
              <a:rPr lang="en-IN" sz="13800" dirty="0" smtClean="0">
                <a:solidFill>
                  <a:srgbClr val="FFFF00"/>
                </a:solidFill>
                <a:latin typeface="Algerian" panose="04020705040A02060702" pitchFamily="82" charset="0"/>
              </a:rPr>
              <a:t>Pointers</a:t>
            </a:r>
            <a:endParaRPr lang="en-IN" sz="13800" i="0" dirty="0">
              <a:solidFill>
                <a:srgbClr val="FFFF00"/>
              </a:solidFill>
              <a:effectLst/>
              <a:latin typeface="Algerian" panose="04020705040A02060702" pitchFamily="82" charset="0"/>
            </a:endParaRPr>
          </a:p>
        </p:txBody>
      </p:sp>
    </p:spTree>
    <p:extLst>
      <p:ext uri="{BB962C8B-B14F-4D97-AF65-F5344CB8AC3E}">
        <p14:creationId xmlns="" xmlns:p14="http://schemas.microsoft.com/office/powerpoint/2010/main" val="1909974574"/>
      </p:ext>
    </p:extLst>
  </p:cSld>
  <p:clrMapOvr>
    <a:masterClrMapping/>
  </p:clrMapOvr>
  <p:transition>
    <p:wheel spokes="8"/>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374" y="127248"/>
            <a:ext cx="10677525" cy="1754326"/>
          </a:xfrm>
          <a:prstGeom prst="rect">
            <a:avLst/>
          </a:prstGeom>
        </p:spPr>
        <p:txBody>
          <a:bodyPr wrap="square">
            <a:spAutoFit/>
          </a:bodyPr>
          <a:lstStyle/>
          <a:p>
            <a:pPr marL="285750" indent="-285750" fontAlgn="base">
              <a:buFont typeface="Wingdings" panose="05000000000000000000" pitchFamily="2" charset="2"/>
              <a:buChar char="Ø"/>
            </a:pPr>
            <a:r>
              <a:rPr lang="en-US" dirty="0">
                <a:solidFill>
                  <a:srgbClr val="FFFFFF"/>
                </a:solidFill>
                <a:latin typeface="Nunito"/>
              </a:rPr>
              <a:t>Pointers are symbolic representations of addresses. </a:t>
            </a:r>
          </a:p>
          <a:p>
            <a:pPr marL="285750" indent="-285750" fontAlgn="base">
              <a:buFont typeface="Wingdings" panose="05000000000000000000" pitchFamily="2" charset="2"/>
              <a:buChar char="Ø"/>
            </a:pPr>
            <a:r>
              <a:rPr lang="en-US" dirty="0" smtClean="0">
                <a:solidFill>
                  <a:srgbClr val="FFFFFF"/>
                </a:solidFill>
                <a:latin typeface="Nunito"/>
              </a:rPr>
              <a:t>They </a:t>
            </a:r>
            <a:r>
              <a:rPr lang="en-US" dirty="0">
                <a:solidFill>
                  <a:srgbClr val="FFFFFF"/>
                </a:solidFill>
                <a:latin typeface="Nunito"/>
              </a:rPr>
              <a:t>enable programs to simulate call-by-reference as well as to create and manipulate dynamic data structures. Iterating over elements in arrays or other data structures is one of the main use of pointers. </a:t>
            </a:r>
            <a:endParaRPr lang="en-US" dirty="0" smtClean="0">
              <a:solidFill>
                <a:srgbClr val="FFFFFF"/>
              </a:solidFill>
              <a:latin typeface="Nunito"/>
            </a:endParaRPr>
          </a:p>
          <a:p>
            <a:pPr marL="285750" indent="-285750" fontAlgn="base">
              <a:buFont typeface="Wingdings" panose="05000000000000000000" pitchFamily="2" charset="2"/>
              <a:buChar char="Ø"/>
            </a:pPr>
            <a:r>
              <a:rPr lang="en-US" dirty="0" smtClean="0">
                <a:solidFill>
                  <a:srgbClr val="FFFFFF"/>
                </a:solidFill>
                <a:latin typeface="Nunito"/>
              </a:rPr>
              <a:t>The </a:t>
            </a:r>
            <a:r>
              <a:rPr lang="en-US" dirty="0">
                <a:solidFill>
                  <a:srgbClr val="FFFFFF"/>
                </a:solidFill>
                <a:latin typeface="Nunito"/>
              </a:rPr>
              <a:t>address of the variable you’re working with is assigned to the pointer variable that points to the same data type (such as an int or string).</a:t>
            </a:r>
            <a:endParaRPr lang="en-US" b="0" i="0" dirty="0">
              <a:solidFill>
                <a:srgbClr val="FFFFFF"/>
              </a:solidFill>
              <a:effectLst/>
              <a:latin typeface="Nunito"/>
            </a:endParaRPr>
          </a:p>
        </p:txBody>
      </p:sp>
      <p:sp>
        <p:nvSpPr>
          <p:cNvPr id="3" name="Rectangle 2"/>
          <p:cNvSpPr/>
          <p:nvPr/>
        </p:nvSpPr>
        <p:spPr>
          <a:xfrm>
            <a:off x="333374" y="1881574"/>
            <a:ext cx="1457450" cy="523220"/>
          </a:xfrm>
          <a:prstGeom prst="rect">
            <a:avLst/>
          </a:prstGeom>
        </p:spPr>
        <p:txBody>
          <a:bodyPr wrap="none">
            <a:spAutoFit/>
          </a:bodyPr>
          <a:lstStyle/>
          <a:p>
            <a:pPr marL="285750" indent="-285750">
              <a:buFont typeface="Wingdings" panose="05000000000000000000" pitchFamily="2" charset="2"/>
              <a:buChar char="ü"/>
            </a:pPr>
            <a:r>
              <a:rPr lang="en-IN" sz="2800" b="1" dirty="0">
                <a:solidFill>
                  <a:srgbClr val="FFFF00"/>
                </a:solidFill>
                <a:latin typeface="Monotype Corsiva" panose="03010101010201010101" pitchFamily="66" charset="0"/>
              </a:rPr>
              <a:t>Syntax:</a:t>
            </a:r>
            <a:endParaRPr lang="en-IN" sz="2800" dirty="0">
              <a:solidFill>
                <a:srgbClr val="FFFF00"/>
              </a:solidFill>
              <a:latin typeface="Monotype Corsiva" panose="03010101010201010101" pitchFamily="66" charset="0"/>
            </a:endParaRPr>
          </a:p>
        </p:txBody>
      </p:sp>
      <p:sp>
        <p:nvSpPr>
          <p:cNvPr id="4" name="Rectangle 3"/>
          <p:cNvSpPr/>
          <p:nvPr/>
        </p:nvSpPr>
        <p:spPr>
          <a:xfrm>
            <a:off x="819150" y="2404794"/>
            <a:ext cx="70866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datatype *var_name; </a:t>
            </a:r>
          </a:p>
          <a:p>
            <a:r>
              <a:rPr lang="en-US" dirty="0"/>
              <a:t>int *ptr;   // ptr can point to an address which holds int data</a:t>
            </a:r>
            <a:endParaRPr lang="en-IN" dirty="0"/>
          </a:p>
        </p:txBody>
      </p:sp>
      <p:pic>
        <p:nvPicPr>
          <p:cNvPr id="5" name="Picture 4"/>
          <p:cNvPicPr>
            <a:picLocks noChangeAspect="1"/>
          </p:cNvPicPr>
          <p:nvPr/>
        </p:nvPicPr>
        <p:blipFill>
          <a:blip r:embed="rId2"/>
          <a:stretch>
            <a:fillRect/>
          </a:stretch>
        </p:blipFill>
        <p:spPr>
          <a:xfrm>
            <a:off x="2062162" y="3265110"/>
            <a:ext cx="7219950" cy="36099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 xmlns:p14="http://schemas.microsoft.com/office/powerpoint/2010/main" val="3805418584"/>
      </p:ext>
    </p:extLst>
  </p:cSld>
  <p:clrMapOvr>
    <a:masterClrMapping/>
  </p:clrMapOvr>
  <p:transition>
    <p:wheel spokes="8"/>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7824" y="948690"/>
            <a:ext cx="6096000" cy="59093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IN" dirty="0" smtClean="0"/>
              <a:t>#</a:t>
            </a:r>
            <a:r>
              <a:rPr lang="en-IN" dirty="0"/>
              <a:t>include </a:t>
            </a:r>
            <a:r>
              <a:rPr lang="en-IN" dirty="0" smtClean="0"/>
              <a:t>&lt;iostream&gt; </a:t>
            </a:r>
            <a:endParaRPr lang="en-IN" dirty="0"/>
          </a:p>
          <a:p>
            <a:r>
              <a:rPr lang="en-IN" dirty="0"/>
              <a:t>using namespace </a:t>
            </a:r>
            <a:r>
              <a:rPr lang="en-IN" dirty="0" err="1"/>
              <a:t>std</a:t>
            </a:r>
            <a:r>
              <a:rPr lang="en-IN" dirty="0"/>
              <a:t>; </a:t>
            </a:r>
          </a:p>
          <a:p>
            <a:r>
              <a:rPr lang="en-IN" dirty="0"/>
              <a:t>void geeks() </a:t>
            </a:r>
          </a:p>
          <a:p>
            <a:r>
              <a:rPr lang="en-IN" dirty="0"/>
              <a:t>{ </a:t>
            </a:r>
          </a:p>
          <a:p>
            <a:r>
              <a:rPr lang="en-IN" dirty="0"/>
              <a:t>    int </a:t>
            </a:r>
            <a:r>
              <a:rPr lang="en-IN" dirty="0" err="1"/>
              <a:t>var</a:t>
            </a:r>
            <a:r>
              <a:rPr lang="en-IN" dirty="0"/>
              <a:t> = 20; </a:t>
            </a:r>
          </a:p>
          <a:p>
            <a:r>
              <a:rPr lang="en-IN" dirty="0"/>
              <a:t>  </a:t>
            </a:r>
          </a:p>
          <a:p>
            <a:r>
              <a:rPr lang="en-IN" dirty="0"/>
              <a:t>    // declare pointer variable </a:t>
            </a:r>
          </a:p>
          <a:p>
            <a:r>
              <a:rPr lang="en-IN" dirty="0"/>
              <a:t>    int* </a:t>
            </a:r>
            <a:r>
              <a:rPr lang="en-IN" dirty="0" err="1"/>
              <a:t>ptr</a:t>
            </a:r>
            <a:r>
              <a:rPr lang="en-IN" dirty="0"/>
              <a:t>; </a:t>
            </a:r>
          </a:p>
          <a:p>
            <a:r>
              <a:rPr lang="en-IN" dirty="0"/>
              <a:t>    // note that data type of </a:t>
            </a:r>
            <a:r>
              <a:rPr lang="en-IN" dirty="0" err="1"/>
              <a:t>ptr</a:t>
            </a:r>
            <a:r>
              <a:rPr lang="en-IN" dirty="0"/>
              <a:t> and </a:t>
            </a:r>
            <a:r>
              <a:rPr lang="en-IN" dirty="0" err="1"/>
              <a:t>var</a:t>
            </a:r>
            <a:r>
              <a:rPr lang="en-IN" dirty="0"/>
              <a:t> must be same </a:t>
            </a:r>
          </a:p>
          <a:p>
            <a:r>
              <a:rPr lang="en-IN" dirty="0"/>
              <a:t>    </a:t>
            </a:r>
            <a:r>
              <a:rPr lang="en-IN" dirty="0" err="1"/>
              <a:t>ptr</a:t>
            </a:r>
            <a:r>
              <a:rPr lang="en-IN" dirty="0"/>
              <a:t> = &amp;</a:t>
            </a:r>
            <a:r>
              <a:rPr lang="en-IN" dirty="0" err="1"/>
              <a:t>var</a:t>
            </a:r>
            <a:r>
              <a:rPr lang="en-IN" dirty="0"/>
              <a:t>; </a:t>
            </a:r>
          </a:p>
          <a:p>
            <a:r>
              <a:rPr lang="en-IN" dirty="0"/>
              <a:t>    // assign the address of a variable to a pointer </a:t>
            </a:r>
          </a:p>
          <a:p>
            <a:r>
              <a:rPr lang="en-IN" dirty="0"/>
              <a:t>    cout &lt;&lt; "Value at </a:t>
            </a:r>
            <a:r>
              <a:rPr lang="en-IN" dirty="0" err="1"/>
              <a:t>ptr</a:t>
            </a:r>
            <a:r>
              <a:rPr lang="en-IN" dirty="0"/>
              <a:t> = " &lt;&lt; </a:t>
            </a:r>
            <a:r>
              <a:rPr lang="en-IN" dirty="0" err="1"/>
              <a:t>ptr</a:t>
            </a:r>
            <a:r>
              <a:rPr lang="en-IN" dirty="0"/>
              <a:t> &lt;&lt; "\n"; </a:t>
            </a:r>
          </a:p>
          <a:p>
            <a:r>
              <a:rPr lang="en-IN" dirty="0"/>
              <a:t>    cout &lt;&lt; "Value at </a:t>
            </a:r>
            <a:r>
              <a:rPr lang="en-IN" dirty="0" err="1"/>
              <a:t>var</a:t>
            </a:r>
            <a:r>
              <a:rPr lang="en-IN" dirty="0"/>
              <a:t> = " &lt;&lt; </a:t>
            </a:r>
            <a:r>
              <a:rPr lang="en-IN" dirty="0" err="1"/>
              <a:t>var</a:t>
            </a:r>
            <a:r>
              <a:rPr lang="en-IN" dirty="0"/>
              <a:t> &lt;&lt; "\n"; </a:t>
            </a:r>
          </a:p>
          <a:p>
            <a:r>
              <a:rPr lang="en-IN" dirty="0"/>
              <a:t>    cout &lt;&lt; "Value at *</a:t>
            </a:r>
            <a:r>
              <a:rPr lang="en-IN" dirty="0" err="1"/>
              <a:t>ptr</a:t>
            </a:r>
            <a:r>
              <a:rPr lang="en-IN" dirty="0"/>
              <a:t> = " &lt;&lt; *</a:t>
            </a:r>
            <a:r>
              <a:rPr lang="en-IN" dirty="0" err="1"/>
              <a:t>ptr</a:t>
            </a:r>
            <a:r>
              <a:rPr lang="en-IN" dirty="0"/>
              <a:t> &lt;&lt; "\n"; </a:t>
            </a:r>
          </a:p>
          <a:p>
            <a:r>
              <a:rPr lang="en-IN" dirty="0"/>
              <a:t>} </a:t>
            </a:r>
          </a:p>
          <a:p>
            <a:r>
              <a:rPr lang="en-IN" dirty="0" smtClean="0"/>
              <a:t>//main function</a:t>
            </a:r>
          </a:p>
          <a:p>
            <a:r>
              <a:rPr lang="en-IN" dirty="0" smtClean="0"/>
              <a:t>int </a:t>
            </a:r>
            <a:r>
              <a:rPr lang="en-IN" dirty="0"/>
              <a:t>main()  </a:t>
            </a:r>
          </a:p>
          <a:p>
            <a:r>
              <a:rPr lang="en-IN" dirty="0"/>
              <a:t>{  </a:t>
            </a:r>
          </a:p>
          <a:p>
            <a:r>
              <a:rPr lang="en-IN" dirty="0"/>
              <a:t>  geeks();  </a:t>
            </a:r>
          </a:p>
          <a:p>
            <a:r>
              <a:rPr lang="en-IN" dirty="0"/>
              <a:t>  return 0; </a:t>
            </a:r>
          </a:p>
          <a:p>
            <a:r>
              <a:rPr lang="en-IN" dirty="0"/>
              <a:t>}</a:t>
            </a:r>
          </a:p>
        </p:txBody>
      </p:sp>
      <p:sp>
        <p:nvSpPr>
          <p:cNvPr id="4" name="Rectangle 3"/>
          <p:cNvSpPr/>
          <p:nvPr/>
        </p:nvSpPr>
        <p:spPr>
          <a:xfrm>
            <a:off x="6848475" y="2533561"/>
            <a:ext cx="4562475"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IN" b="1" dirty="0"/>
              <a:t>Output</a:t>
            </a:r>
          </a:p>
          <a:p>
            <a:r>
              <a:rPr lang="en-IN" dirty="0"/>
              <a:t>Value at </a:t>
            </a:r>
            <a:r>
              <a:rPr lang="en-IN" dirty="0" err="1"/>
              <a:t>ptr</a:t>
            </a:r>
            <a:r>
              <a:rPr lang="en-IN" dirty="0"/>
              <a:t> = 0x7ffe454c08cc</a:t>
            </a:r>
          </a:p>
          <a:p>
            <a:r>
              <a:rPr lang="en-IN" dirty="0"/>
              <a:t>Value at </a:t>
            </a:r>
            <a:r>
              <a:rPr lang="en-IN" dirty="0" err="1"/>
              <a:t>var</a:t>
            </a:r>
            <a:r>
              <a:rPr lang="en-IN" dirty="0"/>
              <a:t> = 20</a:t>
            </a:r>
          </a:p>
          <a:p>
            <a:r>
              <a:rPr lang="en-IN" dirty="0"/>
              <a:t>Value at *</a:t>
            </a:r>
            <a:r>
              <a:rPr lang="en-IN" dirty="0" err="1"/>
              <a:t>ptr</a:t>
            </a:r>
            <a:r>
              <a:rPr lang="en-IN" dirty="0"/>
              <a:t> = 20</a:t>
            </a:r>
          </a:p>
        </p:txBody>
      </p:sp>
      <p:sp>
        <p:nvSpPr>
          <p:cNvPr id="5" name="TextBox 4"/>
          <p:cNvSpPr txBox="1"/>
          <p:nvPr/>
        </p:nvSpPr>
        <p:spPr>
          <a:xfrm>
            <a:off x="212643" y="204156"/>
            <a:ext cx="11420475" cy="646331"/>
          </a:xfrm>
          <a:prstGeom prst="rect">
            <a:avLst/>
          </a:prstGeom>
          <a:solidFill>
            <a:schemeClr val="bg1"/>
          </a:solidFill>
        </p:spPr>
        <p:txBody>
          <a:bodyPr wrap="square" rtlCol="0">
            <a:spAutoFit/>
          </a:bodyPr>
          <a:lstStyle/>
          <a:p>
            <a:r>
              <a:rPr lang="en-IN" b="1" dirty="0" smtClean="0">
                <a:solidFill>
                  <a:srgbClr val="FFFF00"/>
                </a:solidFill>
                <a:latin typeface="Baskerville Old Face" pitchFamily="18" charset="0"/>
              </a:rPr>
              <a:t>Write a cpp program to make a pointer then store some value on it .Then print the address of variable , value  of variable and value of variable using pointer?</a:t>
            </a:r>
            <a:endParaRPr lang="en-IN" b="1" dirty="0">
              <a:solidFill>
                <a:srgbClr val="FFFF00"/>
              </a:solidFill>
              <a:latin typeface="Baskerville Old Face" pitchFamily="18" charset="0"/>
            </a:endParaRPr>
          </a:p>
        </p:txBody>
      </p:sp>
    </p:spTree>
    <p:extLst>
      <p:ext uri="{BB962C8B-B14F-4D97-AF65-F5344CB8AC3E}">
        <p14:creationId xmlns="" xmlns:p14="http://schemas.microsoft.com/office/powerpoint/2010/main" val="120669724"/>
      </p:ext>
    </p:extLst>
  </p:cSld>
  <p:clrMapOvr>
    <a:masterClrMapping/>
  </p:clrMapOvr>
  <p:transition>
    <p:wheel spokes="8"/>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4015" y="309106"/>
            <a:ext cx="3747372" cy="6001643"/>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9600" b="1" i="0" u="none" strike="noStrike" kern="1200" cap="none" spc="0" normalizeH="0" baseline="0" noProof="0" dirty="0">
                <a:ln>
                  <a:noFill/>
                </a:ln>
                <a:solidFill>
                  <a:srgbClr val="FFFF00"/>
                </a:solidFill>
                <a:effectLst/>
                <a:uLnTx/>
                <a:uFillTx/>
                <a:latin typeface="Bell MT" panose="02020503060305020303" pitchFamily="18" charset="0"/>
                <a:ea typeface="+mn-ea"/>
                <a:cs typeface="+mn-cs"/>
              </a:rPr>
              <a:t>What </a:t>
            </a:r>
            <a:endParaRPr kumimoji="0" lang="en-IN" sz="9600" b="1" i="0" u="none" strike="noStrike" kern="1200" cap="none" spc="0" normalizeH="0" baseline="0" noProof="0" dirty="0" smtClean="0">
              <a:ln>
                <a:noFill/>
              </a:ln>
              <a:solidFill>
                <a:srgbClr val="FFFF00"/>
              </a:solidFill>
              <a:effectLst/>
              <a:uLnTx/>
              <a:uFillTx/>
              <a:latin typeface="Bell MT" panose="02020503060305020303" pitchFamily="18"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9600" b="1" i="0" u="none" strike="noStrike" kern="1200" cap="none" spc="0" normalizeH="0" baseline="0" noProof="0" dirty="0" smtClean="0">
                <a:ln>
                  <a:noFill/>
                </a:ln>
                <a:solidFill>
                  <a:srgbClr val="FFFF00"/>
                </a:solidFill>
                <a:effectLst/>
                <a:uLnTx/>
                <a:uFillTx/>
                <a:latin typeface="Bell MT" panose="02020503060305020303" pitchFamily="18" charset="0"/>
                <a:ea typeface="+mn-ea"/>
                <a:cs typeface="+mn-cs"/>
              </a:rPr>
              <a:t>is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9600" b="1" i="0" u="none" strike="noStrike" kern="1200" cap="none" spc="0" normalizeH="0" baseline="0" noProof="0" dirty="0" smtClean="0">
                <a:ln>
                  <a:noFill/>
                </a:ln>
                <a:solidFill>
                  <a:srgbClr val="FFFF00"/>
                </a:solidFill>
                <a:effectLst/>
                <a:uLnTx/>
                <a:uFillTx/>
                <a:latin typeface="Bell MT" panose="02020503060305020303" pitchFamily="18" charset="0"/>
                <a:ea typeface="+mn-ea"/>
                <a:cs typeface="+mn-cs"/>
              </a:rPr>
              <a:t>an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9600" b="1" i="0" u="none" strike="noStrike" kern="1200" cap="none" spc="0" normalizeH="0" baseline="0" noProof="0" dirty="0" smtClean="0">
                <a:ln>
                  <a:noFill/>
                </a:ln>
                <a:solidFill>
                  <a:srgbClr val="FFFF00"/>
                </a:solidFill>
                <a:effectLst/>
                <a:uLnTx/>
                <a:uFillTx/>
                <a:latin typeface="Bell MT" panose="02020503060305020303" pitchFamily="18" charset="0"/>
                <a:ea typeface="+mn-ea"/>
                <a:cs typeface="+mn-cs"/>
              </a:rPr>
              <a:t>Array</a:t>
            </a:r>
            <a:r>
              <a:rPr kumimoji="0" lang="en-IN" sz="9600" b="1" i="0" u="none" strike="noStrike" kern="1200" cap="none" spc="0" normalizeH="0" baseline="0" noProof="0" dirty="0">
                <a:ln>
                  <a:noFill/>
                </a:ln>
                <a:solidFill>
                  <a:srgbClr val="FFFF00"/>
                </a:solidFill>
                <a:effectLst/>
                <a:uLnTx/>
                <a:uFillTx/>
                <a:latin typeface="Bell MT" panose="02020503060305020303" pitchFamily="18" charset="0"/>
                <a:ea typeface="+mn-ea"/>
                <a:cs typeface="+mn-cs"/>
              </a:rPr>
              <a:t>?</a:t>
            </a:r>
          </a:p>
        </p:txBody>
      </p:sp>
    </p:spTree>
    <p:extLst>
      <p:ext uri="{BB962C8B-B14F-4D97-AF65-F5344CB8AC3E}">
        <p14:creationId xmlns="" xmlns:p14="http://schemas.microsoft.com/office/powerpoint/2010/main" val="427532180"/>
      </p:ext>
    </p:extLst>
  </p:cSld>
  <p:clrMapOvr>
    <a:masterClrMapping/>
  </p:clrMapOvr>
  <p:transition>
    <p:wheel spokes="8"/>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6682" y="347879"/>
            <a:ext cx="11145520" cy="646331"/>
          </a:xfrm>
          <a:prstGeom prst="rect">
            <a:avLst/>
          </a:prstGeom>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b="0" i="1" u="none" strike="noStrike" kern="1200" cap="none" spc="0" normalizeH="0" baseline="0" noProof="0" dirty="0" smtClean="0">
                <a:ln>
                  <a:noFill/>
                </a:ln>
                <a:solidFill>
                  <a:srgbClr val="FFFFFF"/>
                </a:solidFill>
                <a:effectLst/>
                <a:uLnTx/>
                <a:uFillTx/>
                <a:latin typeface="Bahnschrift SemiBold" pitchFamily="34" charset="0"/>
              </a:rPr>
              <a:t>An array is the data structure that can store a fixed size sequence of the element of a same type.</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b="0" i="1" u="none" strike="noStrike" kern="1200" cap="none" spc="0" normalizeH="0" baseline="0" noProof="0" dirty="0" smtClean="0">
                <a:ln>
                  <a:noFill/>
                </a:ln>
                <a:solidFill>
                  <a:srgbClr val="FFFFFF"/>
                </a:solidFill>
                <a:effectLst/>
                <a:uLnTx/>
                <a:uFillTx/>
                <a:latin typeface="Bahnschrift SemiBold" pitchFamily="34" charset="0"/>
              </a:rPr>
              <a:t>An </a:t>
            </a:r>
            <a:r>
              <a:rPr kumimoji="0" lang="en-US" b="0" i="1" u="none" strike="noStrike" kern="1200" cap="none" spc="0" normalizeH="0" baseline="0" noProof="0" dirty="0">
                <a:ln>
                  <a:noFill/>
                </a:ln>
                <a:solidFill>
                  <a:srgbClr val="FFFFFF"/>
                </a:solidFill>
                <a:effectLst/>
                <a:uLnTx/>
                <a:uFillTx/>
                <a:latin typeface="Bahnschrift SemiBold" pitchFamily="34" charset="0"/>
              </a:rPr>
              <a:t>array is a collection of items of same data type stored at contiguous memory locations</a:t>
            </a:r>
            <a:r>
              <a:rPr kumimoji="0" lang="en-US" b="0" i="1" u="none" strike="noStrike" kern="1200" cap="none" spc="0" normalizeH="0" baseline="0" noProof="0" dirty="0" smtClean="0">
                <a:ln>
                  <a:noFill/>
                </a:ln>
                <a:solidFill>
                  <a:srgbClr val="FFFFFF"/>
                </a:solidFill>
                <a:effectLst/>
                <a:uLnTx/>
                <a:uFillTx/>
                <a:latin typeface="Bahnschrift SemiBold" pitchFamily="34" charset="0"/>
              </a:rPr>
              <a:t>.</a:t>
            </a:r>
            <a:endParaRPr kumimoji="0" lang="en-IN" b="0" i="0" u="none" strike="noStrike" kern="1200" cap="none" spc="0" normalizeH="0" baseline="0" noProof="0" dirty="0">
              <a:ln>
                <a:noFill/>
              </a:ln>
              <a:solidFill>
                <a:prstClr val="white"/>
              </a:solidFill>
              <a:effectLst/>
              <a:uLnTx/>
              <a:uFillTx/>
              <a:latin typeface="Bahnschrift SemiBold" pitchFamily="34" charset="0"/>
            </a:endParaRPr>
          </a:p>
        </p:txBody>
      </p:sp>
      <p:pic>
        <p:nvPicPr>
          <p:cNvPr id="8194" name="Picture 2" descr="Lightbox"/>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13417" b="23022"/>
          <a:stretch/>
        </p:blipFill>
        <p:spPr bwMode="auto">
          <a:xfrm>
            <a:off x="1033153" y="1448790"/>
            <a:ext cx="8623220" cy="128253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312882" y="3083724"/>
            <a:ext cx="11247120" cy="1477328"/>
          </a:xfrm>
          <a:prstGeom prst="rect">
            <a:avLst/>
          </a:prstGeom>
        </p:spPr>
        <p:txBody>
          <a:bodyPr wrap="square">
            <a:spAutoFit/>
          </a:bodyPr>
          <a:lstStyle/>
          <a:p>
            <a:pPr marL="285750" marR="0" lvl="0" indent="-285750" algn="l" defTabSz="457200" rtl="0" eaLnBrk="1" fontAlgn="base"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solidFill>
                  <a:srgbClr val="FFFFFF"/>
                </a:solidFill>
                <a:effectLst/>
                <a:uLnTx/>
                <a:uFillTx/>
                <a:latin typeface="Bahnschrift SemiBold" pitchFamily="34" charset="0"/>
              </a:rPr>
              <a:t>This makes it easier to calculate the position of each element by simply adding an </a:t>
            </a:r>
            <a:r>
              <a:rPr kumimoji="0" lang="en-US" sz="1800" b="1" i="0" u="none" strike="noStrike" kern="1200" cap="none" spc="0" normalizeH="0" baseline="0" noProof="0" dirty="0">
                <a:ln>
                  <a:noFill/>
                </a:ln>
                <a:solidFill>
                  <a:srgbClr val="FFFFFF"/>
                </a:solidFill>
                <a:effectLst/>
                <a:uLnTx/>
                <a:uFillTx/>
                <a:latin typeface="Bahnschrift SemiBold" pitchFamily="34" charset="0"/>
              </a:rPr>
              <a:t>offset</a:t>
            </a:r>
            <a:r>
              <a:rPr kumimoji="0" lang="en-US" sz="1800" b="0" i="0" u="none" strike="noStrike" kern="1200" cap="none" spc="0" normalizeH="0" baseline="0" noProof="0" dirty="0">
                <a:ln>
                  <a:noFill/>
                </a:ln>
                <a:solidFill>
                  <a:srgbClr val="FFFFFF"/>
                </a:solidFill>
                <a:effectLst/>
                <a:uLnTx/>
                <a:uFillTx/>
                <a:latin typeface="Bahnschrift SemiBold" pitchFamily="34" charset="0"/>
              </a:rPr>
              <a:t> to a base value, i.e., the memory location of the first element of the array (generally denoted by the name of the array). </a:t>
            </a:r>
            <a:endParaRPr kumimoji="0" lang="en-US" sz="1800" b="0" i="0" u="none" strike="noStrike" kern="1200" cap="none" spc="0" normalizeH="0" baseline="0" noProof="0" dirty="0" smtClean="0">
              <a:ln>
                <a:noFill/>
              </a:ln>
              <a:solidFill>
                <a:srgbClr val="FFFFFF"/>
              </a:solidFill>
              <a:effectLst/>
              <a:uLnTx/>
              <a:uFillTx/>
              <a:latin typeface="Bahnschrift SemiBold" pitchFamily="34" charset="0"/>
            </a:endParaRPr>
          </a:p>
          <a:p>
            <a:pPr marL="285750" marR="0" lvl="0" indent="-285750" algn="l" defTabSz="457200" rtl="0" eaLnBrk="1" fontAlgn="base"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smtClean="0">
                <a:ln>
                  <a:noFill/>
                </a:ln>
                <a:solidFill>
                  <a:srgbClr val="FFFFFF"/>
                </a:solidFill>
                <a:effectLst/>
                <a:uLnTx/>
                <a:uFillTx/>
                <a:latin typeface="Bahnschrift SemiBold" pitchFamily="34" charset="0"/>
              </a:rPr>
              <a:t>The </a:t>
            </a:r>
            <a:r>
              <a:rPr kumimoji="0" lang="en-US" sz="1800" b="0" i="0" u="none" strike="noStrike" kern="1200" cap="none" spc="0" normalizeH="0" baseline="0" noProof="0" dirty="0">
                <a:ln>
                  <a:noFill/>
                </a:ln>
                <a:solidFill>
                  <a:srgbClr val="FFFFFF"/>
                </a:solidFill>
                <a:effectLst/>
                <a:uLnTx/>
                <a:uFillTx/>
                <a:latin typeface="Bahnschrift SemiBold" pitchFamily="34" charset="0"/>
              </a:rPr>
              <a:t>base value is index 0 and the difference between the two indexes is the </a:t>
            </a:r>
            <a:r>
              <a:rPr kumimoji="0" lang="en-US" sz="1800" b="1" i="0" u="none" strike="noStrike" kern="1200" cap="none" spc="0" normalizeH="0" baseline="0" noProof="0" dirty="0">
                <a:ln>
                  <a:noFill/>
                </a:ln>
                <a:solidFill>
                  <a:srgbClr val="FFFFFF"/>
                </a:solidFill>
                <a:effectLst/>
                <a:uLnTx/>
                <a:uFillTx/>
                <a:latin typeface="Bahnschrift SemiBold" pitchFamily="34" charset="0"/>
              </a:rPr>
              <a:t>offset</a:t>
            </a:r>
            <a:r>
              <a:rPr kumimoji="0" lang="en-US" sz="1800" b="0" i="0" u="none" strike="noStrike" kern="1200" cap="none" spc="0" normalizeH="0" baseline="0" noProof="0" dirty="0" smtClean="0">
                <a:ln>
                  <a:noFill/>
                </a:ln>
                <a:solidFill>
                  <a:srgbClr val="FFFFFF"/>
                </a:solidFill>
                <a:effectLst/>
                <a:uLnTx/>
                <a:uFillTx/>
                <a:latin typeface="Bahnschrift SemiBold"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FFFF"/>
                </a:solidFill>
                <a:effectLst/>
                <a:uLnTx/>
                <a:uFillTx/>
                <a:latin typeface="Nunito"/>
                <a:ea typeface="+mn-ea"/>
                <a:cs typeface="+mn-cs"/>
              </a:rPr>
              <a:t/>
            </a:r>
            <a:br>
              <a:rPr kumimoji="0" lang="en-US" sz="1800" b="0" i="0" u="none" strike="noStrike" kern="1200" cap="none" spc="0" normalizeH="0" baseline="0" noProof="0" dirty="0" smtClean="0">
                <a:ln>
                  <a:noFill/>
                </a:ln>
                <a:solidFill>
                  <a:srgbClr val="FFFFFF"/>
                </a:solidFill>
                <a:effectLst/>
                <a:uLnTx/>
                <a:uFillTx/>
                <a:latin typeface="Nunito"/>
                <a:ea typeface="+mn-ea"/>
                <a:cs typeface="+mn-cs"/>
              </a:rPr>
            </a:br>
            <a:endParaRPr kumimoji="0" lang="en-IN"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pic>
        <p:nvPicPr>
          <p:cNvPr id="4" name="Picture 3"/>
          <p:cNvPicPr>
            <a:picLocks noChangeAspect="1"/>
          </p:cNvPicPr>
          <p:nvPr/>
        </p:nvPicPr>
        <p:blipFill rotWithShape="1">
          <a:blip r:embed="rId3"/>
          <a:srcRect t="7971" b="13051"/>
          <a:stretch/>
        </p:blipFill>
        <p:spPr>
          <a:xfrm>
            <a:off x="2562283" y="4239874"/>
            <a:ext cx="6494318" cy="241069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 xmlns:p14="http://schemas.microsoft.com/office/powerpoint/2010/main" val="2595811552"/>
      </p:ext>
    </p:extLst>
  </p:cSld>
  <p:clrMapOvr>
    <a:masterClrMapping/>
  </p:clrMapOvr>
  <p:transition>
    <p:wheel spokes="8"/>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nvPr>
        </p:nvGraphicFramePr>
        <p:xfrm>
          <a:off x="386229" y="1"/>
          <a:ext cx="10849618"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129461351"/>
      </p:ext>
    </p:extLst>
  </p:cSld>
  <p:clrMapOvr>
    <a:masterClrMapping/>
  </p:clrMapOvr>
  <p:transition>
    <p:wheel spokes="8"/>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88106" y="1196789"/>
            <a:ext cx="4222376" cy="584775"/>
          </a:xfrm>
          <a:prstGeom prst="rect">
            <a:avLst/>
          </a:prstGeom>
          <a:noFill/>
        </p:spPr>
        <p:txBody>
          <a:bodyPr wrap="square" rtlCol="0">
            <a:spAutoFit/>
          </a:bodyPr>
          <a:lstStyle/>
          <a:p>
            <a:pPr marL="0" marR="0" lvl="0" indent="0" algn="l" defTabSz="457200" rtl="0" eaLnBrk="1" fontAlgn="base"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FF00"/>
              </a:solidFill>
              <a:effectLst/>
              <a:uLnTx/>
              <a:uFillTx/>
              <a:latin typeface="Bell MT" panose="02020503060305020303" pitchFamily="18" charset="0"/>
              <a:ea typeface="+mn-ea"/>
              <a:cs typeface="+mn-cs"/>
            </a:endParaRPr>
          </a:p>
        </p:txBody>
      </p:sp>
      <p:sp>
        <p:nvSpPr>
          <p:cNvPr id="3" name="Rectangle 2"/>
          <p:cNvSpPr/>
          <p:nvPr/>
        </p:nvSpPr>
        <p:spPr>
          <a:xfrm>
            <a:off x="227072" y="303021"/>
            <a:ext cx="4976940" cy="523220"/>
          </a:xfrm>
          <a:prstGeom prst="rect">
            <a:avLst/>
          </a:prstGeom>
          <a:solidFill>
            <a:schemeClr val="tx2">
              <a:lumMod val="50000"/>
            </a:schemeClr>
          </a:solidFill>
        </p:spPr>
        <p:txBody>
          <a:bodyPr wrap="none">
            <a:spAutoFit/>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00"/>
                </a:solidFill>
                <a:effectLst/>
                <a:uLnTx/>
                <a:uFillTx/>
                <a:latin typeface="Bell MT" panose="02020503060305020303" pitchFamily="18" charset="0"/>
                <a:ea typeface="+mn-ea"/>
                <a:cs typeface="+mn-cs"/>
              </a:rPr>
              <a:t>1. One Dimensional Array in C</a:t>
            </a:r>
          </a:p>
        </p:txBody>
      </p:sp>
      <p:sp>
        <p:nvSpPr>
          <p:cNvPr id="5" name="Rectangle 4"/>
          <p:cNvSpPr/>
          <p:nvPr/>
        </p:nvSpPr>
        <p:spPr>
          <a:xfrm>
            <a:off x="463754" y="802624"/>
            <a:ext cx="11728246" cy="70788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Arial Black" pitchFamily="34" charset="0"/>
              </a:rPr>
              <a:t>The One-dimensional arrays, also known as 1-D arrays in C are those arrays that have only one dimension.</a:t>
            </a:r>
            <a:endParaRPr kumimoji="0" lang="en-US" sz="2000" b="0" i="0" u="none" strike="noStrike" kern="1200" cap="none" spc="0" normalizeH="0" baseline="0" noProof="0" dirty="0">
              <a:ln>
                <a:noFill/>
              </a:ln>
              <a:solidFill>
                <a:prstClr val="white"/>
              </a:solidFill>
              <a:effectLst/>
              <a:uLnTx/>
              <a:uFillTx/>
              <a:latin typeface="Arial Black" pitchFamily="34" charset="0"/>
            </a:endParaRPr>
          </a:p>
        </p:txBody>
      </p:sp>
      <p:sp>
        <p:nvSpPr>
          <p:cNvPr id="6" name="Rectangle 5"/>
          <p:cNvSpPr/>
          <p:nvPr/>
        </p:nvSpPr>
        <p:spPr>
          <a:xfrm>
            <a:off x="496460" y="1634306"/>
            <a:ext cx="3320204" cy="369332"/>
          </a:xfrm>
          <a:prstGeom prst="rect">
            <a:avLst/>
          </a:prstGeom>
        </p:spPr>
        <p:txBody>
          <a:bodyPr wrap="none">
            <a:spAutoFit/>
          </a:bodyPr>
          <a:lstStyle/>
          <a:p>
            <a:pPr marL="285750" marR="0" lvl="0" indent="-285750" algn="l" defTabSz="457200" rtl="0" eaLnBrk="1" fontAlgn="base" latinLnBrk="0" hangingPunct="1">
              <a:lnSpc>
                <a:spcPct val="100000"/>
              </a:lnSpc>
              <a:spcBef>
                <a:spcPts val="0"/>
              </a:spcBef>
              <a:spcAft>
                <a:spcPts val="0"/>
              </a:spcAft>
              <a:buClrTx/>
              <a:buSzTx/>
              <a:buFont typeface="Wingdings" panose="05000000000000000000" pitchFamily="2" charset="2"/>
              <a:buChar char="ü"/>
              <a:tabLst/>
              <a:defRPr/>
            </a:pPr>
            <a:r>
              <a:rPr kumimoji="0" lang="en-US" sz="1800" b="1" i="0" u="none" strike="noStrike" kern="1200" cap="none" spc="0" normalizeH="0" baseline="0" noProof="0" dirty="0">
                <a:ln>
                  <a:noFill/>
                </a:ln>
                <a:solidFill>
                  <a:srgbClr val="FFFF00"/>
                </a:solidFill>
                <a:effectLst/>
                <a:uLnTx/>
                <a:uFillTx/>
                <a:latin typeface="Mongolian Baiti" panose="03000500000000000000" pitchFamily="66" charset="0"/>
                <a:ea typeface="+mn-ea"/>
                <a:cs typeface="Mongolian Baiti" panose="03000500000000000000" pitchFamily="66" charset="0"/>
              </a:rPr>
              <a:t>Syntax of 1D Array </a:t>
            </a:r>
            <a:r>
              <a:rPr kumimoji="0" lang="en-US" sz="1800" b="1" i="0" u="none" strike="noStrike" kern="1200" cap="none" spc="0" normalizeH="0" baseline="0" noProof="0" dirty="0" smtClean="0">
                <a:ln>
                  <a:noFill/>
                </a:ln>
                <a:solidFill>
                  <a:srgbClr val="FFFF00"/>
                </a:solidFill>
                <a:effectLst/>
                <a:uLnTx/>
                <a:uFillTx/>
                <a:latin typeface="Mongolian Baiti" panose="03000500000000000000" pitchFamily="66" charset="0"/>
                <a:ea typeface="+mn-ea"/>
                <a:cs typeface="Mongolian Baiti" panose="03000500000000000000" pitchFamily="66" charset="0"/>
              </a:rPr>
              <a:t>declaration</a:t>
            </a:r>
            <a:endParaRPr kumimoji="0" lang="en-US" sz="1800" b="1" i="0" u="none" strike="noStrike" kern="1200" cap="none" spc="0" normalizeH="0" baseline="0" noProof="0" dirty="0">
              <a:ln>
                <a:noFill/>
              </a:ln>
              <a:solidFill>
                <a:srgbClr val="FFFF00"/>
              </a:solidFill>
              <a:effectLst/>
              <a:uLnTx/>
              <a:uFillTx/>
              <a:latin typeface="Mongolian Baiti" panose="03000500000000000000" pitchFamily="66" charset="0"/>
              <a:ea typeface="+mn-ea"/>
              <a:cs typeface="Mongolian Baiti" panose="03000500000000000000" pitchFamily="66" charset="0"/>
            </a:endParaRPr>
          </a:p>
        </p:txBody>
      </p:sp>
      <p:sp>
        <p:nvSpPr>
          <p:cNvPr id="4" name="TextBox 3"/>
          <p:cNvSpPr txBox="1"/>
          <p:nvPr/>
        </p:nvSpPr>
        <p:spPr>
          <a:xfrm>
            <a:off x="534495" y="2232219"/>
            <a:ext cx="3269294" cy="369332"/>
          </a:xfrm>
          <a:prstGeom prst="rect">
            <a:avLst/>
          </a:prstGeom>
          <a:solidFill>
            <a:schemeClr val="tx2">
              <a:lumMod val="25000"/>
            </a:schemeClr>
          </a:solid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ABDAFC">
                    <a:lumMod val="50000"/>
                  </a:srgbClr>
                </a:solidFill>
                <a:effectLst/>
                <a:uLnTx/>
                <a:uFillTx/>
                <a:latin typeface="Rockwell" panose="02060603020205020403"/>
                <a:ea typeface="+mn-ea"/>
                <a:cs typeface="+mn-cs"/>
              </a:rPr>
              <a:t>Data_type array_name </a:t>
            </a:r>
            <a:r>
              <a:rPr kumimoji="0" lang="en-US" sz="1800" b="0" i="0" u="none" strike="noStrike" kern="1200" cap="none" spc="0" normalizeH="0" baseline="0" noProof="0" dirty="0">
                <a:ln>
                  <a:noFill/>
                </a:ln>
                <a:solidFill>
                  <a:srgbClr val="ABDAFC">
                    <a:lumMod val="50000"/>
                  </a:srgbClr>
                </a:solidFill>
                <a:effectLst/>
                <a:uLnTx/>
                <a:uFillTx/>
                <a:latin typeface="Rockwell" panose="02060603020205020403"/>
                <a:ea typeface="+mn-ea"/>
                <a:cs typeface="+mn-cs"/>
              </a:rPr>
              <a:t>[size];</a:t>
            </a:r>
          </a:p>
        </p:txBody>
      </p:sp>
      <p:pic>
        <p:nvPicPr>
          <p:cNvPr id="9" name="Picture 8"/>
          <p:cNvPicPr>
            <a:picLocks noChangeAspect="1"/>
          </p:cNvPicPr>
          <p:nvPr/>
        </p:nvPicPr>
        <p:blipFill rotWithShape="1">
          <a:blip r:embed="rId2"/>
          <a:srcRect t="19023" b="29929"/>
          <a:stretch/>
        </p:blipFill>
        <p:spPr>
          <a:xfrm>
            <a:off x="4291420" y="1489176"/>
            <a:ext cx="7015747" cy="1790700"/>
          </a:xfrm>
          <a:prstGeom prst="rect">
            <a:avLst/>
          </a:prstGeom>
        </p:spPr>
      </p:pic>
      <p:sp>
        <p:nvSpPr>
          <p:cNvPr id="7" name="TextBox 6"/>
          <p:cNvSpPr txBox="1"/>
          <p:nvPr/>
        </p:nvSpPr>
        <p:spPr>
          <a:xfrm>
            <a:off x="155820" y="2914361"/>
            <a:ext cx="4048045" cy="1015663"/>
          </a:xfrm>
          <a:prstGeom prst="rect">
            <a:avLst/>
          </a:prstGeom>
          <a:solidFill>
            <a:schemeClr val="bg1"/>
          </a:solid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000" b="0" i="0" u="none" strike="noStrike" kern="1200" cap="none" spc="0" normalizeH="0" baseline="0" noProof="0" dirty="0" smtClean="0">
                <a:ln>
                  <a:noFill/>
                </a:ln>
                <a:solidFill>
                  <a:srgbClr val="FFFF00"/>
                </a:solidFill>
                <a:effectLst/>
                <a:uLnTx/>
                <a:uFillTx/>
                <a:latin typeface="Rockwell" panose="02060603020205020403"/>
                <a:ea typeface="+mn-ea"/>
                <a:cs typeface="+mn-cs"/>
              </a:rPr>
              <a:t>WAP for taking input in 1d array</a:t>
            </a:r>
            <a:r>
              <a:rPr kumimoji="0" lang="en-US" sz="2000" b="0" i="0" u="none" strike="noStrike" kern="1200" cap="none" spc="0" normalizeH="0" noProof="0" dirty="0" smtClean="0">
                <a:ln>
                  <a:noFill/>
                </a:ln>
                <a:solidFill>
                  <a:srgbClr val="FFFF00"/>
                </a:solidFill>
                <a:effectLst/>
                <a:uLnTx/>
                <a:uFillTx/>
                <a:latin typeface="Rockwell" panose="02060603020205020403"/>
                <a:ea typeface="+mn-ea"/>
                <a:cs typeface="+mn-cs"/>
              </a:rPr>
              <a:t>  </a:t>
            </a:r>
            <a:r>
              <a:rPr kumimoji="0" lang="en-US" sz="2000" b="0" i="0" u="none" strike="noStrike" kern="1200" cap="none" spc="0" normalizeH="0" baseline="0" noProof="0" dirty="0" smtClean="0">
                <a:ln>
                  <a:noFill/>
                </a:ln>
                <a:solidFill>
                  <a:srgbClr val="FFFF00"/>
                </a:solidFill>
                <a:effectLst/>
                <a:uLnTx/>
                <a:uFillTx/>
                <a:latin typeface="Rockwell" panose="02060603020205020403"/>
                <a:ea typeface="+mn-ea"/>
                <a:cs typeface="+mn-cs"/>
              </a:rPr>
              <a:t>using runtime initialization ?</a:t>
            </a:r>
            <a:endParaRPr kumimoji="0" lang="en-US" sz="2000" b="0" i="0" u="none" strike="noStrike" kern="1200" cap="none" spc="0" normalizeH="0" baseline="0" noProof="0" dirty="0">
              <a:ln>
                <a:noFill/>
              </a:ln>
              <a:solidFill>
                <a:srgbClr val="FFFF00"/>
              </a:solidFill>
              <a:effectLst/>
              <a:uLnTx/>
              <a:uFillTx/>
              <a:latin typeface="Rockwell" panose="02060603020205020403"/>
              <a:ea typeface="+mn-ea"/>
              <a:cs typeface="+mn-cs"/>
            </a:endParaRPr>
          </a:p>
        </p:txBody>
      </p:sp>
      <p:sp>
        <p:nvSpPr>
          <p:cNvPr id="8" name="TextBox 7"/>
          <p:cNvSpPr txBox="1"/>
          <p:nvPr/>
        </p:nvSpPr>
        <p:spPr>
          <a:xfrm>
            <a:off x="554181" y="3995678"/>
            <a:ext cx="3794960" cy="286232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Rockwell" panose="02060603020205020403"/>
                <a:ea typeface="+mn-ea"/>
                <a:cs typeface="+mn-cs"/>
              </a:rPr>
              <a:t>i</a:t>
            </a:r>
            <a:r>
              <a:rPr kumimoji="0" lang="en-US" sz="1800" b="0" i="0" u="none" strike="noStrike" kern="1200" cap="none" spc="0" normalizeH="0" baseline="0" noProof="0" dirty="0" smtClean="0">
                <a:ln>
                  <a:noFill/>
                </a:ln>
                <a:solidFill>
                  <a:schemeClr val="bg1"/>
                </a:solidFill>
                <a:effectLst/>
                <a:uLnTx/>
                <a:uFillTx/>
                <a:latin typeface="Rockwell" panose="02060603020205020403"/>
                <a:ea typeface="+mn-ea"/>
                <a:cs typeface="+mn-cs"/>
              </a:rPr>
              <a:t>nt main()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bg1"/>
                </a:solidFill>
                <a:effectLst/>
                <a:uLnTx/>
                <a:uFillTx/>
                <a:latin typeface="Rockwell" panose="020606030202050204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Rockwell" panose="02060603020205020403"/>
                <a:ea typeface="+mn-ea"/>
                <a:cs typeface="+mn-cs"/>
              </a:rPr>
              <a:t>i</a:t>
            </a:r>
            <a:r>
              <a:rPr kumimoji="0" lang="en-US" sz="1800" b="0" i="0" u="none" strike="noStrike" kern="1200" cap="none" spc="0" normalizeH="0" baseline="0" noProof="0" dirty="0" smtClean="0">
                <a:ln>
                  <a:noFill/>
                </a:ln>
                <a:solidFill>
                  <a:schemeClr val="bg1"/>
                </a:solidFill>
                <a:effectLst/>
                <a:uLnTx/>
                <a:uFillTx/>
                <a:latin typeface="Rockwell" panose="02060603020205020403"/>
                <a:ea typeface="+mn-ea"/>
                <a:cs typeface="+mn-cs"/>
              </a:rPr>
              <a:t>nt size=5;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Rockwell" panose="02060603020205020403"/>
                <a:ea typeface="+mn-ea"/>
                <a:cs typeface="+mn-cs"/>
              </a:rPr>
              <a:t>i</a:t>
            </a:r>
            <a:r>
              <a:rPr kumimoji="0" lang="en-US" sz="1800" b="0" i="0" u="none" strike="noStrike" kern="1200" cap="none" spc="0" normalizeH="0" baseline="0" noProof="0" dirty="0" smtClean="0">
                <a:ln>
                  <a:noFill/>
                </a:ln>
                <a:solidFill>
                  <a:schemeClr val="bg1"/>
                </a:solidFill>
                <a:effectLst/>
                <a:uLnTx/>
                <a:uFillTx/>
                <a:latin typeface="Rockwell" panose="02060603020205020403"/>
                <a:ea typeface="+mn-ea"/>
                <a:cs typeface="+mn-cs"/>
              </a:rPr>
              <a:t>nt array[size];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Rockwell" panose="02060603020205020403"/>
                <a:ea typeface="+mn-ea"/>
                <a:cs typeface="+mn-cs"/>
              </a:rPr>
              <a:t>f</a:t>
            </a:r>
            <a:r>
              <a:rPr kumimoji="0" lang="en-US" sz="1800" b="0" i="0" u="none" strike="noStrike" kern="1200" cap="none" spc="0" normalizeH="0" baseline="0" noProof="0" dirty="0" smtClean="0">
                <a:ln>
                  <a:noFill/>
                </a:ln>
                <a:solidFill>
                  <a:schemeClr val="bg1"/>
                </a:solidFill>
                <a:effectLst/>
                <a:uLnTx/>
                <a:uFillTx/>
                <a:latin typeface="Rockwell" panose="02060603020205020403"/>
                <a:ea typeface="+mn-ea"/>
                <a:cs typeface="+mn-cs"/>
              </a:rPr>
              <a:t>or( int i=0;i&lt; size;i++)</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bg1"/>
                </a:solidFill>
                <a:effectLst/>
                <a:uLnTx/>
                <a:uFillTx/>
                <a:latin typeface="Rockwell" panose="020606030202050204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Rockwell" panose="02060603020205020403"/>
              </a:rPr>
              <a:t>c</a:t>
            </a:r>
            <a:r>
              <a:rPr kumimoji="0" lang="en-US" sz="1800" b="0" i="0" u="none" strike="noStrike" kern="1200" cap="none" spc="0" normalizeH="0" baseline="0" noProof="0" dirty="0" smtClean="0">
                <a:ln>
                  <a:noFill/>
                </a:ln>
                <a:solidFill>
                  <a:schemeClr val="bg1"/>
                </a:solidFill>
                <a:effectLst/>
                <a:uLnTx/>
                <a:uFillTx/>
                <a:latin typeface="Rockwell" panose="02060603020205020403"/>
                <a:ea typeface="+mn-ea"/>
                <a:cs typeface="+mn-cs"/>
              </a:rPr>
              <a:t>in&gt;&gt;array[</a:t>
            </a:r>
            <a:r>
              <a:rPr kumimoji="0" lang="en-US" sz="1800" b="0" i="0" u="none" strike="noStrike" kern="1200" cap="none" spc="0" normalizeH="0" baseline="0" noProof="0" dirty="0" err="1" smtClean="0">
                <a:ln>
                  <a:noFill/>
                </a:ln>
                <a:solidFill>
                  <a:schemeClr val="bg1"/>
                </a:solidFill>
                <a:effectLst/>
                <a:uLnTx/>
                <a:uFillTx/>
                <a:latin typeface="Rockwell" panose="02060603020205020403"/>
                <a:ea typeface="+mn-ea"/>
                <a:cs typeface="+mn-cs"/>
              </a:rPr>
              <a:t>i</a:t>
            </a:r>
            <a:r>
              <a:rPr kumimoji="0" lang="en-US" sz="1800" b="0" i="0" u="none" strike="noStrike" kern="1200" cap="none" spc="0" normalizeH="0" baseline="0" noProof="0" dirty="0" smtClean="0">
                <a:ln>
                  <a:noFill/>
                </a:ln>
                <a:solidFill>
                  <a:schemeClr val="bg1"/>
                </a:solidFill>
                <a:effectLst/>
                <a:uLnTx/>
                <a:uFillTx/>
                <a:latin typeface="Rockwell" panose="020606030202050204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bg1"/>
                </a:solidFill>
                <a:effectLst/>
                <a:uLnTx/>
                <a:uFillTx/>
                <a:latin typeface="Rockwell" panose="020606030202050204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Rockwell" panose="02060603020205020403"/>
                <a:ea typeface="+mn-ea"/>
                <a:cs typeface="+mn-cs"/>
              </a:rPr>
              <a:t>r</a:t>
            </a:r>
            <a:r>
              <a:rPr kumimoji="0" lang="en-US" sz="1800" b="0" i="0" u="none" strike="noStrike" kern="1200" cap="none" spc="0" normalizeH="0" baseline="0" noProof="0" dirty="0" smtClean="0">
                <a:ln>
                  <a:noFill/>
                </a:ln>
                <a:solidFill>
                  <a:schemeClr val="bg1"/>
                </a:solidFill>
                <a:effectLst/>
                <a:uLnTx/>
                <a:uFillTx/>
                <a:latin typeface="Rockwell" panose="02060603020205020403"/>
                <a:ea typeface="+mn-ea"/>
                <a:cs typeface="+mn-cs"/>
              </a:rPr>
              <a:t>eturn 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Rockwell" panose="02060603020205020403"/>
                <a:ea typeface="+mn-ea"/>
                <a:cs typeface="+mn-cs"/>
              </a:rPr>
              <a:t>}</a:t>
            </a:r>
          </a:p>
        </p:txBody>
      </p:sp>
      <p:sp>
        <p:nvSpPr>
          <p:cNvPr id="10" name="TextBox 9"/>
          <p:cNvSpPr txBox="1"/>
          <p:nvPr/>
        </p:nvSpPr>
        <p:spPr>
          <a:xfrm>
            <a:off x="7316361" y="3938773"/>
            <a:ext cx="3794960" cy="258532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Rockwell" panose="02060603020205020403"/>
                <a:ea typeface="+mn-ea"/>
                <a:cs typeface="+mn-cs"/>
              </a:rPr>
              <a:t>i</a:t>
            </a:r>
            <a:r>
              <a:rPr kumimoji="0" lang="en-US" sz="1800" b="0" i="0" u="none" strike="noStrike" kern="1200" cap="none" spc="0" normalizeH="0" baseline="0" noProof="0" dirty="0" smtClean="0">
                <a:ln>
                  <a:noFill/>
                </a:ln>
                <a:solidFill>
                  <a:schemeClr val="bg1"/>
                </a:solidFill>
                <a:effectLst/>
                <a:uLnTx/>
                <a:uFillTx/>
                <a:latin typeface="Rockwell" panose="02060603020205020403"/>
                <a:ea typeface="+mn-ea"/>
                <a:cs typeface="+mn-cs"/>
              </a:rPr>
              <a:t>nt main()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bg1"/>
                </a:solidFill>
                <a:effectLst/>
                <a:uLnTx/>
                <a:uFillTx/>
                <a:latin typeface="Rockwell" panose="020606030202050204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Rockwell" panose="02060603020205020403"/>
                <a:ea typeface="+mn-ea"/>
                <a:cs typeface="+mn-cs"/>
              </a:rPr>
              <a:t>i</a:t>
            </a:r>
            <a:r>
              <a:rPr kumimoji="0" lang="en-US" sz="1800" b="0" i="0" u="none" strike="noStrike" kern="1200" cap="none" spc="0" normalizeH="0" baseline="0" noProof="0" dirty="0" smtClean="0">
                <a:ln>
                  <a:noFill/>
                </a:ln>
                <a:solidFill>
                  <a:schemeClr val="bg1"/>
                </a:solidFill>
                <a:effectLst/>
                <a:uLnTx/>
                <a:uFillTx/>
                <a:latin typeface="Rockwell" panose="02060603020205020403"/>
                <a:ea typeface="+mn-ea"/>
                <a:cs typeface="+mn-cs"/>
              </a:rPr>
              <a:t>nt array[5]={ 1, 2, 3, 4, 5}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Rockwell" panose="02060603020205020403"/>
                <a:ea typeface="+mn-ea"/>
                <a:cs typeface="+mn-cs"/>
              </a:rPr>
              <a:t>f</a:t>
            </a:r>
            <a:r>
              <a:rPr kumimoji="0" lang="en-US" sz="1800" b="0" i="0" u="none" strike="noStrike" kern="1200" cap="none" spc="0" normalizeH="0" baseline="0" noProof="0" dirty="0" smtClean="0">
                <a:ln>
                  <a:noFill/>
                </a:ln>
                <a:solidFill>
                  <a:schemeClr val="bg1"/>
                </a:solidFill>
                <a:effectLst/>
                <a:uLnTx/>
                <a:uFillTx/>
                <a:latin typeface="Rockwell" panose="02060603020205020403"/>
                <a:ea typeface="+mn-ea"/>
                <a:cs typeface="+mn-cs"/>
              </a:rPr>
              <a:t>or( int i=0;i&lt;size ; i++)</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bg1"/>
                </a:solidFill>
                <a:effectLst/>
                <a:uLnTx/>
                <a:uFillTx/>
                <a:latin typeface="Rockwell" panose="020606030202050204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Rockwell" panose="02060603020205020403"/>
              </a:rPr>
              <a:t>c</a:t>
            </a:r>
            <a:r>
              <a:rPr lang="en-US" dirty="0" smtClean="0">
                <a:solidFill>
                  <a:schemeClr val="bg1"/>
                </a:solidFill>
                <a:latin typeface="Rockwell" panose="02060603020205020403"/>
              </a:rPr>
              <a:t>out&lt;&lt;</a:t>
            </a:r>
            <a:r>
              <a:rPr kumimoji="0" lang="en-US" sz="1800" b="0" i="0" u="none" strike="noStrike" kern="1200" cap="none" spc="0" normalizeH="0" baseline="0" noProof="0" dirty="0" smtClean="0">
                <a:ln>
                  <a:noFill/>
                </a:ln>
                <a:solidFill>
                  <a:schemeClr val="bg1"/>
                </a:solidFill>
                <a:effectLst/>
                <a:uLnTx/>
                <a:uFillTx/>
                <a:latin typeface="Rockwell" panose="02060603020205020403"/>
                <a:ea typeface="+mn-ea"/>
                <a:cs typeface="+mn-cs"/>
              </a:rPr>
              <a:t>array[</a:t>
            </a:r>
            <a:r>
              <a:rPr kumimoji="0" lang="en-US" sz="1800" b="0" i="0" u="none" strike="noStrike" kern="1200" cap="none" spc="0" normalizeH="0" baseline="0" noProof="0" dirty="0" err="1" smtClean="0">
                <a:ln>
                  <a:noFill/>
                </a:ln>
                <a:solidFill>
                  <a:schemeClr val="bg1"/>
                </a:solidFill>
                <a:effectLst/>
                <a:uLnTx/>
                <a:uFillTx/>
                <a:latin typeface="Rockwell" panose="02060603020205020403"/>
                <a:ea typeface="+mn-ea"/>
                <a:cs typeface="+mn-cs"/>
              </a:rPr>
              <a:t>i</a:t>
            </a:r>
            <a:r>
              <a:rPr kumimoji="0" lang="en-US" sz="1800" b="0" i="0" u="none" strike="noStrike" kern="1200" cap="none" spc="0" normalizeH="0" baseline="0" noProof="0" dirty="0" smtClean="0">
                <a:ln>
                  <a:noFill/>
                </a:ln>
                <a:solidFill>
                  <a:schemeClr val="bg1"/>
                </a:solidFill>
                <a:effectLst/>
                <a:uLnTx/>
                <a:uFillTx/>
                <a:latin typeface="Rockwell" panose="02060603020205020403"/>
                <a:ea typeface="+mn-ea"/>
                <a:cs typeface="+mn-cs"/>
              </a:rPr>
              <a:t>]&lt;&lt;“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bg1"/>
                </a:solidFill>
                <a:effectLst/>
                <a:uLnTx/>
                <a:uFillTx/>
                <a:latin typeface="Rockwell" panose="020606030202050204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Rockwell" panose="02060603020205020403"/>
                <a:ea typeface="+mn-ea"/>
                <a:cs typeface="+mn-cs"/>
              </a:rPr>
              <a:t>r</a:t>
            </a:r>
            <a:r>
              <a:rPr kumimoji="0" lang="en-US" sz="1800" b="0" i="0" u="none" strike="noStrike" kern="1200" cap="none" spc="0" normalizeH="0" baseline="0" noProof="0" dirty="0" smtClean="0">
                <a:ln>
                  <a:noFill/>
                </a:ln>
                <a:solidFill>
                  <a:schemeClr val="bg1"/>
                </a:solidFill>
                <a:effectLst/>
                <a:uLnTx/>
                <a:uFillTx/>
                <a:latin typeface="Rockwell" panose="02060603020205020403"/>
                <a:ea typeface="+mn-ea"/>
                <a:cs typeface="+mn-cs"/>
              </a:rPr>
              <a:t>eturn 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Rockwell" panose="02060603020205020403"/>
                <a:ea typeface="+mn-ea"/>
                <a:cs typeface="+mn-cs"/>
              </a:rPr>
              <a:t>}</a:t>
            </a:r>
          </a:p>
        </p:txBody>
      </p:sp>
      <p:sp>
        <p:nvSpPr>
          <p:cNvPr id="12" name="TextBox 11"/>
          <p:cNvSpPr txBox="1"/>
          <p:nvPr/>
        </p:nvSpPr>
        <p:spPr>
          <a:xfrm>
            <a:off x="4677741" y="3449817"/>
            <a:ext cx="7514259" cy="400110"/>
          </a:xfrm>
          <a:prstGeom prst="rect">
            <a:avLst/>
          </a:prstGeom>
          <a:solidFill>
            <a:schemeClr val="bg1"/>
          </a:solid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000" b="0" i="0" u="none" strike="noStrike" kern="1200" cap="none" spc="0" normalizeH="0" baseline="0" noProof="0" dirty="0" smtClean="0">
                <a:ln>
                  <a:noFill/>
                </a:ln>
                <a:solidFill>
                  <a:srgbClr val="FFFF00"/>
                </a:solidFill>
                <a:effectLst/>
                <a:uLnTx/>
                <a:uFillTx/>
                <a:latin typeface="Rockwell" panose="02060603020205020403"/>
                <a:ea typeface="+mn-ea"/>
                <a:cs typeface="+mn-cs"/>
              </a:rPr>
              <a:t>WAP for printing the values that are stored in 1d array?</a:t>
            </a:r>
            <a:endParaRPr kumimoji="0" lang="en-US" sz="2000" b="0" i="0" u="none" strike="noStrike" kern="1200" cap="none" spc="0" normalizeH="0" baseline="0" noProof="0" dirty="0">
              <a:ln>
                <a:noFill/>
              </a:ln>
              <a:solidFill>
                <a:srgbClr val="FFFF00"/>
              </a:solidFill>
              <a:effectLst/>
              <a:uLnTx/>
              <a:uFillTx/>
              <a:latin typeface="Rockwell" panose="02060603020205020403"/>
              <a:ea typeface="+mn-ea"/>
              <a:cs typeface="+mn-cs"/>
            </a:endParaRPr>
          </a:p>
        </p:txBody>
      </p:sp>
    </p:spTree>
    <p:extLst>
      <p:ext uri="{BB962C8B-B14F-4D97-AF65-F5344CB8AC3E}">
        <p14:creationId xmlns="" xmlns:p14="http://schemas.microsoft.com/office/powerpoint/2010/main" val="1963870282"/>
      </p:ext>
    </p:extLst>
  </p:cSld>
  <p:clrMapOvr>
    <a:masterClrMapping/>
  </p:clrMapOvr>
  <p:transition>
    <p:wheel spokes="8"/>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0781" y="337370"/>
            <a:ext cx="5941306" cy="584775"/>
          </a:xfrm>
          <a:prstGeom prst="rect">
            <a:avLst/>
          </a:prstGeom>
          <a:solidFill>
            <a:schemeClr val="tx2">
              <a:lumMod val="50000"/>
            </a:schemeClr>
          </a:solidFill>
        </p:spPr>
        <p:txBody>
          <a:bodyPr wrap="none">
            <a:spAutoFit/>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FF00"/>
                </a:solidFill>
                <a:effectLst/>
                <a:uLnTx/>
                <a:uFillTx/>
                <a:latin typeface="Rockwell" panose="02060603020205020403"/>
                <a:ea typeface="MS UI Gothic" panose="020B0600070205080204" pitchFamily="34" charset="-128"/>
                <a:cs typeface="+mn-cs"/>
              </a:rPr>
              <a:t>Two-Dimensional Array in C</a:t>
            </a:r>
            <a:endParaRPr kumimoji="0" lang="en-US" sz="3200" b="1" i="0" u="none" strike="noStrike" kern="1200" cap="none" spc="0" normalizeH="0" baseline="0" noProof="0" dirty="0">
              <a:ln>
                <a:noFill/>
              </a:ln>
              <a:solidFill>
                <a:srgbClr val="FFFF00"/>
              </a:solidFill>
              <a:effectLst/>
              <a:uLnTx/>
              <a:uFillTx/>
              <a:latin typeface="Rockwell" panose="02060603020205020403"/>
              <a:ea typeface="MS UI Gothic" panose="020B0600070205080204" pitchFamily="34" charset="-128"/>
              <a:cs typeface="+mn-cs"/>
            </a:endParaRPr>
          </a:p>
        </p:txBody>
      </p:sp>
      <p:sp>
        <p:nvSpPr>
          <p:cNvPr id="3" name="Rectangle 2"/>
          <p:cNvSpPr/>
          <p:nvPr/>
        </p:nvSpPr>
        <p:spPr>
          <a:xfrm>
            <a:off x="546100" y="995197"/>
            <a:ext cx="6096000" cy="1200329"/>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ABDAFC">
                    <a:lumMod val="75000"/>
                  </a:srgbClr>
                </a:solidFill>
                <a:effectLst/>
                <a:uLnTx/>
                <a:uFillTx/>
                <a:latin typeface="Rockwell" panose="02060603020205020403"/>
                <a:ea typeface="+mn-ea"/>
                <a:cs typeface="+mn-cs"/>
              </a:rPr>
              <a:t>A Two-Dimensional array or 2D array in C is an array that has exactly two dimensions. They can be visualized in the form of rows and columns organized in a two-dimensional plane.</a:t>
            </a:r>
          </a:p>
        </p:txBody>
      </p:sp>
      <p:sp>
        <p:nvSpPr>
          <p:cNvPr id="4" name="Rectangle 3"/>
          <p:cNvSpPr/>
          <p:nvPr/>
        </p:nvSpPr>
        <p:spPr>
          <a:xfrm>
            <a:off x="635000" y="2545388"/>
            <a:ext cx="4602542" cy="523220"/>
          </a:xfrm>
          <a:prstGeom prst="rect">
            <a:avLst/>
          </a:prstGeom>
          <a:solidFill>
            <a:schemeClr val="bg1"/>
          </a:solidFill>
        </p:spPr>
        <p:txBody>
          <a:bodyPr wrap="none">
            <a:spAutoFit/>
          </a:bodyPr>
          <a:lstStyle/>
          <a:p>
            <a:pPr marL="285750" marR="0" lvl="0" indent="-285750" algn="l" defTabSz="457200" rtl="0" eaLnBrk="1" fontAlgn="base" latinLnBrk="0" hangingPunct="1">
              <a:lnSpc>
                <a:spcPct val="100000"/>
              </a:lnSpc>
              <a:spcBef>
                <a:spcPts val="0"/>
              </a:spcBef>
              <a:spcAft>
                <a:spcPts val="0"/>
              </a:spcAft>
              <a:buClrTx/>
              <a:buSzTx/>
              <a:buFont typeface="Wingdings" panose="05000000000000000000" pitchFamily="2" charset="2"/>
              <a:buChar char="ü"/>
              <a:tabLst/>
              <a:defRPr/>
            </a:pPr>
            <a:r>
              <a:rPr kumimoji="0" lang="en-US" sz="2800" b="1" i="0" u="none" strike="noStrike" kern="1200" cap="none" spc="0" normalizeH="0" baseline="0" noProof="0" dirty="0">
                <a:ln>
                  <a:noFill/>
                </a:ln>
                <a:solidFill>
                  <a:srgbClr val="FFFF00"/>
                </a:solidFill>
                <a:effectLst/>
                <a:uLnTx/>
                <a:uFillTx/>
                <a:latin typeface="MingLiU-ExtB" panose="02020500000000000000" pitchFamily="18" charset="-120"/>
                <a:ea typeface="MingLiU-ExtB" panose="02020500000000000000" pitchFamily="18" charset="-120"/>
                <a:cs typeface="+mn-cs"/>
              </a:rPr>
              <a:t>Syntax of 2D Array in C</a:t>
            </a:r>
          </a:p>
        </p:txBody>
      </p:sp>
      <p:sp>
        <p:nvSpPr>
          <p:cNvPr id="6" name="Rectangle 5"/>
          <p:cNvSpPr/>
          <p:nvPr/>
        </p:nvSpPr>
        <p:spPr>
          <a:xfrm>
            <a:off x="736600" y="3165097"/>
            <a:ext cx="4115037"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bg1"/>
                </a:solidFill>
                <a:effectLst/>
                <a:uLnTx/>
                <a:uFillTx/>
                <a:latin typeface="Rockwell" panose="02060603020205020403"/>
                <a:ea typeface="+mn-ea"/>
                <a:cs typeface="+mn-cs"/>
              </a:rPr>
              <a:t>Data_type array_name[size1</a:t>
            </a:r>
            <a:r>
              <a:rPr kumimoji="0" lang="en-US" sz="1800" b="0" i="0" u="none" strike="noStrike" kern="1200" cap="none" spc="0" normalizeH="0" baseline="0" noProof="0" dirty="0">
                <a:ln>
                  <a:noFill/>
                </a:ln>
                <a:solidFill>
                  <a:schemeClr val="bg1"/>
                </a:solidFill>
                <a:effectLst/>
                <a:uLnTx/>
                <a:uFillTx/>
                <a:latin typeface="Rockwell" panose="02060603020205020403"/>
                <a:ea typeface="+mn-ea"/>
                <a:cs typeface="+mn-cs"/>
              </a:rPr>
              <a:t>] [size2];</a:t>
            </a:r>
          </a:p>
        </p:txBody>
      </p:sp>
      <p:sp>
        <p:nvSpPr>
          <p:cNvPr id="7" name="Rectangle 6"/>
          <p:cNvSpPr/>
          <p:nvPr/>
        </p:nvSpPr>
        <p:spPr>
          <a:xfrm>
            <a:off x="524389" y="4504000"/>
            <a:ext cx="4539458" cy="163121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ABDAFC">
                    <a:lumMod val="75000"/>
                  </a:srgbClr>
                </a:solidFill>
                <a:effectLst/>
                <a:uLnTx/>
                <a:uFillTx/>
                <a:latin typeface="Rockwell" panose="02060603020205020403"/>
                <a:ea typeface="+mn-ea"/>
                <a:cs typeface="+mn-cs"/>
              </a:rPr>
              <a:t>Here,</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smtClean="0">
                <a:ln>
                  <a:noFill/>
                </a:ln>
                <a:solidFill>
                  <a:srgbClr val="ABDAFC">
                    <a:lumMod val="75000"/>
                  </a:srgbClr>
                </a:solidFill>
                <a:effectLst/>
                <a:uLnTx/>
                <a:uFillTx/>
                <a:latin typeface="Rockwell" panose="02060603020205020403"/>
                <a:ea typeface="+mn-ea"/>
                <a:cs typeface="+mn-cs"/>
              </a:rPr>
              <a:t>size1</a:t>
            </a:r>
            <a:r>
              <a:rPr kumimoji="0" lang="en-US" sz="2000" b="0" i="0" u="none" strike="noStrike" kern="1200" cap="none" spc="0" normalizeH="0" baseline="0" noProof="0" dirty="0">
                <a:ln>
                  <a:noFill/>
                </a:ln>
                <a:solidFill>
                  <a:srgbClr val="ABDAFC">
                    <a:lumMod val="75000"/>
                  </a:srgbClr>
                </a:solidFill>
                <a:effectLst/>
                <a:uLnTx/>
                <a:uFillTx/>
                <a:latin typeface="Rockwell" panose="02060603020205020403"/>
                <a:ea typeface="+mn-ea"/>
                <a:cs typeface="+mn-cs"/>
              </a:rPr>
              <a:t>: Size of the first </a:t>
            </a:r>
            <a:r>
              <a:rPr kumimoji="0" lang="en-US" sz="2000" b="0" i="0" u="none" strike="noStrike" kern="1200" cap="none" spc="0" normalizeH="0" baseline="0" noProof="0" dirty="0" smtClean="0">
                <a:ln>
                  <a:noFill/>
                </a:ln>
                <a:solidFill>
                  <a:srgbClr val="ABDAFC">
                    <a:lumMod val="75000"/>
                  </a:srgbClr>
                </a:solidFill>
                <a:effectLst/>
                <a:uLnTx/>
                <a:uFillTx/>
                <a:latin typeface="Rockwell" panose="02060603020205020403"/>
                <a:ea typeface="+mn-ea"/>
                <a:cs typeface="+mn-cs"/>
              </a:rPr>
              <a:t>dimension.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srgbClr val="ABDAFC">
                  <a:lumMod val="75000"/>
                </a:srgbClr>
              </a:solidFill>
              <a:effectLst/>
              <a:uLnTx/>
              <a:uFillTx/>
              <a:latin typeface="Rockwell" panose="020606030202050204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smtClean="0">
                <a:ln>
                  <a:noFill/>
                </a:ln>
                <a:solidFill>
                  <a:srgbClr val="ABDAFC">
                    <a:lumMod val="75000"/>
                  </a:srgbClr>
                </a:solidFill>
                <a:effectLst/>
                <a:uLnTx/>
                <a:uFillTx/>
                <a:latin typeface="Rockwell" panose="02060603020205020403"/>
                <a:ea typeface="+mn-ea"/>
                <a:cs typeface="+mn-cs"/>
              </a:rPr>
              <a:t>size2</a:t>
            </a:r>
            <a:r>
              <a:rPr kumimoji="0" lang="en-US" sz="2000" b="0" i="0" u="none" strike="noStrike" kern="1200" cap="none" spc="0" normalizeH="0" baseline="0" noProof="0" dirty="0">
                <a:ln>
                  <a:noFill/>
                </a:ln>
                <a:solidFill>
                  <a:srgbClr val="ABDAFC">
                    <a:lumMod val="75000"/>
                  </a:srgbClr>
                </a:solidFill>
                <a:effectLst/>
                <a:uLnTx/>
                <a:uFillTx/>
                <a:latin typeface="Rockwell" panose="02060603020205020403"/>
                <a:ea typeface="+mn-ea"/>
                <a:cs typeface="+mn-cs"/>
              </a:rPr>
              <a:t>: Size of the second dimension.</a:t>
            </a:r>
          </a:p>
        </p:txBody>
      </p:sp>
      <p:pic>
        <p:nvPicPr>
          <p:cNvPr id="1027" name="Picture 3" descr="2d array in c"/>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58137" y="1731833"/>
            <a:ext cx="6133863" cy="49707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63083875"/>
      </p:ext>
    </p:extLst>
  </p:cSld>
  <p:clrMapOvr>
    <a:masterClrMapping/>
  </p:clrMapOvr>
  <p:transition>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5428" y="156755"/>
            <a:ext cx="2416629" cy="979714"/>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95000"/>
                    <a:lumOff val="5000"/>
                  </a:schemeClr>
                </a:solidFill>
                <a:latin typeface="Arial Black" pitchFamily="34" charset="0"/>
              </a:rPr>
              <a:t>Compiler</a:t>
            </a:r>
            <a:endParaRPr lang="en-US" sz="2400" dirty="0">
              <a:solidFill>
                <a:schemeClr val="bg1">
                  <a:lumMod val="95000"/>
                  <a:lumOff val="5000"/>
                </a:schemeClr>
              </a:solidFill>
              <a:latin typeface="Arial Black" pitchFamily="34" charset="0"/>
            </a:endParaRPr>
          </a:p>
        </p:txBody>
      </p:sp>
      <p:sp>
        <p:nvSpPr>
          <p:cNvPr id="3" name="Rectangle 2"/>
          <p:cNvSpPr/>
          <p:nvPr/>
        </p:nvSpPr>
        <p:spPr>
          <a:xfrm>
            <a:off x="4114799" y="1645922"/>
            <a:ext cx="2926080" cy="979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95000"/>
                    <a:lumOff val="5000"/>
                  </a:schemeClr>
                </a:solidFill>
                <a:latin typeface="Arial Black" pitchFamily="34" charset="0"/>
              </a:rPr>
              <a:t>Assembly Code</a:t>
            </a:r>
            <a:endParaRPr lang="en-US" sz="2400" dirty="0">
              <a:solidFill>
                <a:schemeClr val="bg1">
                  <a:lumMod val="95000"/>
                  <a:lumOff val="5000"/>
                </a:schemeClr>
              </a:solidFill>
              <a:latin typeface="Arial Black" pitchFamily="34" charset="0"/>
            </a:endParaRPr>
          </a:p>
        </p:txBody>
      </p:sp>
      <p:sp>
        <p:nvSpPr>
          <p:cNvPr id="4" name="Rectangle 3"/>
          <p:cNvSpPr/>
          <p:nvPr/>
        </p:nvSpPr>
        <p:spPr>
          <a:xfrm>
            <a:off x="4036423" y="3291840"/>
            <a:ext cx="3004457" cy="809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95000"/>
                    <a:lumOff val="5000"/>
                  </a:schemeClr>
                </a:solidFill>
                <a:latin typeface="Arial Black" pitchFamily="34" charset="0"/>
              </a:rPr>
              <a:t>Object code</a:t>
            </a:r>
            <a:endParaRPr lang="en-US" sz="2400" dirty="0">
              <a:solidFill>
                <a:schemeClr val="bg1">
                  <a:lumMod val="95000"/>
                  <a:lumOff val="5000"/>
                </a:schemeClr>
              </a:solidFill>
              <a:latin typeface="Arial Black" pitchFamily="34" charset="0"/>
            </a:endParaRPr>
          </a:p>
        </p:txBody>
      </p:sp>
      <p:sp>
        <p:nvSpPr>
          <p:cNvPr id="5" name="Rectangle 4"/>
          <p:cNvSpPr/>
          <p:nvPr/>
        </p:nvSpPr>
        <p:spPr>
          <a:xfrm>
            <a:off x="4140925" y="4754880"/>
            <a:ext cx="2965269" cy="60089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95000"/>
                    <a:lumOff val="5000"/>
                  </a:schemeClr>
                </a:solidFill>
                <a:latin typeface="Arial Black" pitchFamily="34" charset="0"/>
              </a:rPr>
              <a:t>Linker</a:t>
            </a:r>
            <a:endParaRPr lang="en-US" sz="2400" dirty="0">
              <a:solidFill>
                <a:schemeClr val="bg1">
                  <a:lumMod val="95000"/>
                  <a:lumOff val="5000"/>
                </a:schemeClr>
              </a:solidFill>
              <a:latin typeface="Arial Black" pitchFamily="34" charset="0"/>
            </a:endParaRPr>
          </a:p>
        </p:txBody>
      </p:sp>
      <p:sp>
        <p:nvSpPr>
          <p:cNvPr id="6" name="Rectangle 5"/>
          <p:cNvSpPr/>
          <p:nvPr/>
        </p:nvSpPr>
        <p:spPr>
          <a:xfrm>
            <a:off x="3814355" y="5943600"/>
            <a:ext cx="3958046" cy="75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lumMod val="95000"/>
                    <a:lumOff val="5000"/>
                  </a:schemeClr>
                </a:solidFill>
                <a:latin typeface="Arial Black" pitchFamily="34" charset="0"/>
              </a:rPr>
              <a:t>Executable File</a:t>
            </a:r>
            <a:endParaRPr lang="en-US" sz="2400" dirty="0">
              <a:solidFill>
                <a:schemeClr val="bg1">
                  <a:lumMod val="95000"/>
                  <a:lumOff val="5000"/>
                </a:schemeClr>
              </a:solidFill>
              <a:latin typeface="Arial Black" pitchFamily="34" charset="0"/>
            </a:endParaRPr>
          </a:p>
        </p:txBody>
      </p:sp>
      <p:sp>
        <p:nvSpPr>
          <p:cNvPr id="7" name="Down Arrow 6"/>
          <p:cNvSpPr/>
          <p:nvPr/>
        </p:nvSpPr>
        <p:spPr>
          <a:xfrm>
            <a:off x="5094514" y="1005840"/>
            <a:ext cx="744583" cy="6662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5251268" y="2547257"/>
            <a:ext cx="627017" cy="7707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5342709" y="4062549"/>
            <a:ext cx="561703" cy="692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5290457" y="5342709"/>
            <a:ext cx="679268" cy="6270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74674" y="2743200"/>
            <a:ext cx="1502228" cy="400110"/>
          </a:xfrm>
          <a:prstGeom prst="rect">
            <a:avLst/>
          </a:prstGeom>
          <a:noFill/>
        </p:spPr>
        <p:txBody>
          <a:bodyPr wrap="square" rtlCol="0">
            <a:spAutoFit/>
          </a:bodyPr>
          <a:lstStyle/>
          <a:p>
            <a:r>
              <a:rPr lang="en-US" sz="2000" dirty="0" smtClean="0">
                <a:solidFill>
                  <a:schemeClr val="tx1">
                    <a:lumMod val="95000"/>
                  </a:schemeClr>
                </a:solidFill>
              </a:rPr>
              <a:t>Assembler</a:t>
            </a:r>
            <a:endParaRPr lang="en-US" sz="2000" dirty="0">
              <a:solidFill>
                <a:schemeClr val="tx1">
                  <a:lumMod val="95000"/>
                </a:schemeClr>
              </a:solidFill>
            </a:endParaRPr>
          </a:p>
        </p:txBody>
      </p:sp>
    </p:spTree>
  </p:cSld>
  <p:clrMapOvr>
    <a:masterClrMapping/>
  </p:clrMapOvr>
  <p:transition>
    <p:wheel spokes="8"/>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06500" y="1019578"/>
            <a:ext cx="5486400" cy="563231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a:endParaRPr lang="en-US" dirty="0">
              <a:solidFill>
                <a:schemeClr val="bg1"/>
              </a:solidFill>
            </a:endParaRPr>
          </a:p>
          <a:p>
            <a:pPr lvl="0"/>
            <a:r>
              <a:rPr lang="en-US" dirty="0">
                <a:solidFill>
                  <a:schemeClr val="bg1"/>
                </a:solidFill>
              </a:rPr>
              <a:t>#include &lt;iostream&gt;</a:t>
            </a:r>
          </a:p>
          <a:p>
            <a:pPr lvl="0"/>
            <a:r>
              <a:rPr lang="en-US" dirty="0" smtClean="0">
                <a:solidFill>
                  <a:schemeClr val="bg1"/>
                </a:solidFill>
              </a:rPr>
              <a:t>using </a:t>
            </a:r>
            <a:r>
              <a:rPr lang="en-US" dirty="0">
                <a:solidFill>
                  <a:schemeClr val="bg1"/>
                </a:solidFill>
              </a:rPr>
              <a:t>namespace std;</a:t>
            </a:r>
          </a:p>
          <a:p>
            <a:pPr lvl="0"/>
            <a:r>
              <a:rPr lang="en-US" dirty="0">
                <a:solidFill>
                  <a:schemeClr val="bg1"/>
                </a:solidFill>
              </a:rPr>
              <a:t>int main()</a:t>
            </a:r>
          </a:p>
          <a:p>
            <a:pPr lvl="0"/>
            <a:r>
              <a:rPr lang="en-US" dirty="0">
                <a:solidFill>
                  <a:schemeClr val="bg1"/>
                </a:solidFill>
              </a:rPr>
              <a:t>{</a:t>
            </a:r>
          </a:p>
          <a:p>
            <a:pPr lvl="0"/>
            <a:r>
              <a:rPr lang="en-US" dirty="0">
                <a:solidFill>
                  <a:schemeClr val="bg1"/>
                </a:solidFill>
              </a:rPr>
              <a:t> </a:t>
            </a:r>
          </a:p>
          <a:p>
            <a:pPr lvl="0"/>
            <a:r>
              <a:rPr lang="en-US" dirty="0">
                <a:solidFill>
                  <a:schemeClr val="bg1"/>
                </a:solidFill>
              </a:rPr>
              <a:t>    // declaring and initializing 2d array</a:t>
            </a:r>
          </a:p>
          <a:p>
            <a:pPr lvl="0"/>
            <a:r>
              <a:rPr lang="en-US" dirty="0">
                <a:solidFill>
                  <a:schemeClr val="bg1"/>
                </a:solidFill>
              </a:rPr>
              <a:t>    int arr[2][3] = { 10, 20, 30, 40, 50, 60 };</a:t>
            </a:r>
          </a:p>
          <a:p>
            <a:pPr lvl="0"/>
            <a:r>
              <a:rPr lang="en-US" dirty="0">
                <a:solidFill>
                  <a:schemeClr val="bg1"/>
                </a:solidFill>
              </a:rPr>
              <a:t> </a:t>
            </a:r>
          </a:p>
          <a:p>
            <a:pPr lvl="0"/>
            <a:r>
              <a:rPr lang="en-US" dirty="0">
                <a:solidFill>
                  <a:schemeClr val="bg1"/>
                </a:solidFill>
              </a:rPr>
              <a:t>  printf("2D Array:\n");</a:t>
            </a:r>
          </a:p>
          <a:p>
            <a:pPr lvl="0"/>
            <a:r>
              <a:rPr lang="en-US" dirty="0">
                <a:solidFill>
                  <a:schemeClr val="bg1"/>
                </a:solidFill>
              </a:rPr>
              <a:t>    // printing 2d array</a:t>
            </a:r>
          </a:p>
          <a:p>
            <a:pPr lvl="0"/>
            <a:r>
              <a:rPr lang="en-US" dirty="0">
                <a:solidFill>
                  <a:schemeClr val="bg1"/>
                </a:solidFill>
              </a:rPr>
              <a:t>    for (int i = 0; i &lt; 2; i++) {</a:t>
            </a:r>
          </a:p>
          <a:p>
            <a:pPr lvl="0"/>
            <a:r>
              <a:rPr lang="en-US" dirty="0">
                <a:solidFill>
                  <a:schemeClr val="bg1"/>
                </a:solidFill>
              </a:rPr>
              <a:t>        for (int j = 0; j &lt; 3; j++) {</a:t>
            </a:r>
          </a:p>
          <a:p>
            <a:pPr lvl="0"/>
            <a:r>
              <a:rPr lang="en-US" dirty="0">
                <a:solidFill>
                  <a:schemeClr val="bg1"/>
                </a:solidFill>
              </a:rPr>
              <a:t>            cout&lt;&lt;arr[i][j]&lt;&lt;" ";</a:t>
            </a:r>
          </a:p>
          <a:p>
            <a:pPr lvl="0"/>
            <a:r>
              <a:rPr lang="en-US" dirty="0">
                <a:solidFill>
                  <a:schemeClr val="bg1"/>
                </a:solidFill>
              </a:rPr>
              <a:t>        }</a:t>
            </a:r>
          </a:p>
          <a:p>
            <a:pPr lvl="0"/>
            <a:r>
              <a:rPr lang="en-US" dirty="0">
                <a:solidFill>
                  <a:schemeClr val="bg1"/>
                </a:solidFill>
              </a:rPr>
              <a:t>        cout&lt;&lt;endl;</a:t>
            </a:r>
          </a:p>
          <a:p>
            <a:pPr lvl="0"/>
            <a:r>
              <a:rPr lang="en-US" dirty="0">
                <a:solidFill>
                  <a:schemeClr val="bg1"/>
                </a:solidFill>
              </a:rPr>
              <a:t>    }</a:t>
            </a:r>
          </a:p>
          <a:p>
            <a:pPr lvl="0"/>
            <a:r>
              <a:rPr lang="en-US" dirty="0">
                <a:solidFill>
                  <a:schemeClr val="bg1"/>
                </a:solidFill>
              </a:rPr>
              <a:t> </a:t>
            </a:r>
          </a:p>
          <a:p>
            <a:pPr lvl="0"/>
            <a:r>
              <a:rPr lang="en-US" dirty="0">
                <a:solidFill>
                  <a:schemeClr val="bg1"/>
                </a:solidFill>
              </a:rPr>
              <a:t>    return 0;</a:t>
            </a:r>
          </a:p>
          <a:p>
            <a:pPr lvl="0"/>
            <a:r>
              <a:rPr lang="en-US" dirty="0">
                <a:solidFill>
                  <a:schemeClr val="bg1"/>
                </a:solidFill>
              </a:rPr>
              <a:t>}</a:t>
            </a:r>
          </a:p>
        </p:txBody>
      </p:sp>
      <p:sp>
        <p:nvSpPr>
          <p:cNvPr id="4" name="Rectangle 3"/>
          <p:cNvSpPr/>
          <p:nvPr/>
        </p:nvSpPr>
        <p:spPr>
          <a:xfrm>
            <a:off x="8956431" y="2635405"/>
            <a:ext cx="2104292"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Rockwell" panose="02060603020205020403"/>
                <a:ea typeface="+mn-ea"/>
                <a:cs typeface="+mn-cs"/>
              </a:rPr>
              <a:t>Output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Rockwell" panose="02060603020205020403"/>
                <a:ea typeface="+mn-ea"/>
                <a:cs typeface="+mn-cs"/>
              </a:rPr>
              <a:t>2D Array: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Rockwell" panose="02060603020205020403"/>
                <a:ea typeface="+mn-ea"/>
                <a:cs typeface="+mn-cs"/>
              </a:rPr>
              <a:t>10 20 30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Rockwell" panose="02060603020205020403"/>
                <a:ea typeface="+mn-ea"/>
                <a:cs typeface="+mn-cs"/>
              </a:rPr>
              <a:t>40 50 60 </a:t>
            </a:r>
          </a:p>
        </p:txBody>
      </p:sp>
      <p:sp>
        <p:nvSpPr>
          <p:cNvPr id="2" name="TextBox 1"/>
          <p:cNvSpPr txBox="1"/>
          <p:nvPr/>
        </p:nvSpPr>
        <p:spPr>
          <a:xfrm>
            <a:off x="811817" y="383422"/>
            <a:ext cx="6858000" cy="461665"/>
          </a:xfrm>
          <a:prstGeom prst="rect">
            <a:avLst/>
          </a:prstGeom>
          <a:solidFill>
            <a:schemeClr val="bg1"/>
          </a:solidFill>
        </p:spPr>
        <p:txBody>
          <a:bodyPr wrap="square" rtlCol="0">
            <a:spAutoFit/>
          </a:bodyPr>
          <a:lstStyle/>
          <a:p>
            <a:pPr marL="285750" indent="-285750">
              <a:buFont typeface="Wingdings" panose="05000000000000000000" pitchFamily="2" charset="2"/>
              <a:buChar char="ü"/>
            </a:pPr>
            <a:r>
              <a:rPr lang="en-IN" sz="2400" dirty="0" smtClean="0">
                <a:solidFill>
                  <a:srgbClr val="FFFF00"/>
                </a:solidFill>
              </a:rPr>
              <a:t>WAP to print the elements of the 2d array ?</a:t>
            </a:r>
            <a:endParaRPr lang="en-IN" sz="2400" dirty="0">
              <a:solidFill>
                <a:srgbClr val="FFFF00"/>
              </a:solidFill>
            </a:endParaRPr>
          </a:p>
        </p:txBody>
      </p:sp>
    </p:spTree>
    <p:extLst>
      <p:ext uri="{BB962C8B-B14F-4D97-AF65-F5344CB8AC3E}">
        <p14:creationId xmlns="" xmlns:p14="http://schemas.microsoft.com/office/powerpoint/2010/main" val="3105743107"/>
      </p:ext>
    </p:extLst>
  </p:cSld>
  <p:clrMapOvr>
    <a:masterClrMapping/>
  </p:clrMapOvr>
  <p:transition>
    <p:wheel spokes="8"/>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4107" y="1576280"/>
            <a:ext cx="6211957" cy="4339650"/>
          </a:xfrm>
          <a:prstGeom prst="rect">
            <a:avLst/>
          </a:prstGeom>
          <a:noFill/>
        </p:spPr>
        <p:txBody>
          <a:bodyPr wrap="none" lIns="91440" tIns="45720" rIns="91440" bIns="45720">
            <a:spAutoFit/>
          </a:bodyPr>
          <a:lstStyle/>
          <a:p>
            <a:pPr algn="ctr"/>
            <a:r>
              <a:rPr lang="en-US" sz="13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a:t>
            </a:r>
          </a:p>
          <a:p>
            <a:pPr algn="ctr"/>
            <a:r>
              <a:rPr lang="en-US" sz="13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you</a:t>
            </a:r>
            <a:endParaRPr lang="en-US" sz="13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Smiley Face 2"/>
          <p:cNvSpPr/>
          <p:nvPr/>
        </p:nvSpPr>
        <p:spPr>
          <a:xfrm>
            <a:off x="8039595" y="4061361"/>
            <a:ext cx="1496291" cy="147254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961681040"/>
      </p:ext>
    </p:extLst>
  </p:cSld>
  <p:clrMapOvr>
    <a:masterClrMapping/>
  </p:clrMapOvr>
  <p:transition>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descr="What is C++? Easy Intro to the C++ Programming Langu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What is C++? Easy Intro to the C++ Programming Langu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What is C++? Easy Intro to the C++ Programming Langu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4" name="Picture 8" descr="Top 100 C++ Interview Questions (2023) - Logicmojo"/>
          <p:cNvPicPr>
            <a:picLocks noChangeAspect="1" noChangeArrowheads="1"/>
          </p:cNvPicPr>
          <p:nvPr/>
        </p:nvPicPr>
        <p:blipFill>
          <a:blip r:embed="rId2"/>
          <a:srcRect/>
          <a:stretch>
            <a:fillRect/>
          </a:stretch>
        </p:blipFill>
        <p:spPr bwMode="auto">
          <a:xfrm>
            <a:off x="1149532" y="404949"/>
            <a:ext cx="9823268" cy="6165668"/>
          </a:xfrm>
          <a:prstGeom prst="rect">
            <a:avLst/>
          </a:prstGeom>
          <a:noFill/>
        </p:spPr>
      </p:pic>
    </p:spTree>
    <p:extLst>
      <p:ext uri="{BB962C8B-B14F-4D97-AF65-F5344CB8AC3E}">
        <p14:creationId xmlns:p14="http://schemas.microsoft.com/office/powerpoint/2010/main" xmlns="" val="2284631868"/>
      </p:ext>
    </p:extLst>
  </p:cSld>
  <p:clrMapOvr>
    <a:masterClrMapping/>
  </p:clrMapOvr>
  <p:transition>
    <p:wheel spokes="8"/>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2" descr="What is C++? Easy Intro to the C++ Programming Langu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988" name="AutoShape 4" descr="What is C++? Easy Intro to the C++ Programming Langu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990" name="AutoShape 6" descr="Features of C++ | Top 11 Features of C++ | Advant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757646" y="1658983"/>
            <a:ext cx="10450286" cy="3046988"/>
          </a:xfrm>
          <a:prstGeom prst="rect">
            <a:avLst/>
          </a:prstGeom>
          <a:noFill/>
        </p:spPr>
        <p:txBody>
          <a:bodyPr wrap="square" rtlCol="0">
            <a:spAutoFit/>
          </a:bodyPr>
          <a:lstStyle/>
          <a:p>
            <a:r>
              <a:rPr lang="en-US" sz="9600" dirty="0" smtClean="0">
                <a:solidFill>
                  <a:srgbClr val="FFFF00"/>
                </a:solidFill>
                <a:latin typeface="Arial Black" pitchFamily="34" charset="0"/>
              </a:rPr>
              <a:t>Why c++ is better than c ?</a:t>
            </a:r>
            <a:endParaRPr lang="en-US" sz="9600" dirty="0">
              <a:solidFill>
                <a:srgbClr val="FFFF00"/>
              </a:solidFill>
              <a:latin typeface="Arial Black" pitchFamily="34" charset="0"/>
            </a:endParaRPr>
          </a:p>
        </p:txBody>
      </p:sp>
    </p:spTree>
  </p:cSld>
  <p:clrMapOvr>
    <a:masterClrMapping/>
  </p:clrMapOvr>
  <p:transition>
    <p:wheel spokes="8"/>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44583" y="0"/>
            <a:ext cx="10045337" cy="6986528"/>
          </a:xfrm>
          <a:prstGeom prst="rect">
            <a:avLst/>
          </a:prstGeom>
          <a:noFill/>
        </p:spPr>
        <p:txBody>
          <a:bodyPr wrap="square" rtlCol="0">
            <a:spAutoFit/>
          </a:bodyPr>
          <a:lstStyle/>
          <a:p>
            <a:pPr marL="514350" indent="-514350">
              <a:buAutoNum type="arabicPeriod"/>
            </a:pPr>
            <a:r>
              <a:rPr lang="en-US" sz="3200" dirty="0" smtClean="0">
                <a:solidFill>
                  <a:srgbClr val="FFFF00"/>
                </a:solidFill>
                <a:latin typeface="Baskerville Old Face" pitchFamily="18" charset="0"/>
              </a:rPr>
              <a:t>*Object-Oriented Programming (OOP)</a:t>
            </a:r>
            <a:r>
              <a:rPr lang="en-US" sz="3200" dirty="0" smtClean="0">
                <a:latin typeface="Baskerville Old Face" pitchFamily="18" charset="0"/>
              </a:rPr>
              <a:t>:</a:t>
            </a:r>
          </a:p>
          <a:p>
            <a:pPr marL="514350" indent="-514350"/>
            <a:r>
              <a:rPr lang="en-US" sz="3200" dirty="0" smtClean="0">
                <a:latin typeface="Baskerville Old Face" pitchFamily="18" charset="0"/>
              </a:rPr>
              <a:t>  Support for classes and objects.</a:t>
            </a:r>
          </a:p>
          <a:p>
            <a:pPr marL="514350" indent="-514350"/>
            <a:r>
              <a:rPr lang="en-US" sz="3200" dirty="0" smtClean="0">
                <a:latin typeface="Baskerville Old Face" pitchFamily="18" charset="0"/>
              </a:rPr>
              <a:t>2. *</a:t>
            </a:r>
            <a:r>
              <a:rPr lang="en-US" sz="3200" dirty="0" smtClean="0">
                <a:solidFill>
                  <a:srgbClr val="FFFF00"/>
                </a:solidFill>
                <a:latin typeface="Baskerville Old Face" pitchFamily="18" charset="0"/>
              </a:rPr>
              <a:t>Standard Template Library (STL):</a:t>
            </a:r>
          </a:p>
          <a:p>
            <a:pPr marL="514350" indent="-514350"/>
            <a:r>
              <a:rPr lang="en-US" sz="3200" dirty="0" smtClean="0">
                <a:latin typeface="Baskerville Old Face" pitchFamily="18" charset="0"/>
              </a:rPr>
              <a:t>  Rich template classes and functions.</a:t>
            </a:r>
          </a:p>
          <a:p>
            <a:pPr marL="514350" indent="-514350"/>
            <a:r>
              <a:rPr lang="en-US" sz="3200" dirty="0" smtClean="0">
                <a:latin typeface="Baskerville Old Face" pitchFamily="18" charset="0"/>
              </a:rPr>
              <a:t>3. *</a:t>
            </a:r>
            <a:r>
              <a:rPr lang="en-US" sz="3200" dirty="0" smtClean="0">
                <a:solidFill>
                  <a:srgbClr val="FFFF00"/>
                </a:solidFill>
                <a:latin typeface="Baskerville Old Face" pitchFamily="18" charset="0"/>
              </a:rPr>
              <a:t>Richer Standard Library</a:t>
            </a:r>
            <a:r>
              <a:rPr lang="en-US" sz="3200" dirty="0" smtClean="0">
                <a:latin typeface="Baskerville Old Face" pitchFamily="18" charset="0"/>
              </a:rPr>
              <a:t>:</a:t>
            </a:r>
          </a:p>
          <a:p>
            <a:pPr marL="514350" indent="-514350"/>
            <a:r>
              <a:rPr lang="en-US" sz="3200" dirty="0" smtClean="0">
                <a:latin typeface="Baskerville Old Face" pitchFamily="18" charset="0"/>
              </a:rPr>
              <a:t>  More features like streams, string handling, etc.</a:t>
            </a:r>
          </a:p>
          <a:p>
            <a:pPr marL="514350" indent="-514350"/>
            <a:r>
              <a:rPr lang="en-US" sz="3200" dirty="0" smtClean="0">
                <a:latin typeface="Baskerville Old Face" pitchFamily="18" charset="0"/>
              </a:rPr>
              <a:t>4. *</a:t>
            </a:r>
            <a:r>
              <a:rPr lang="en-US" sz="3200" dirty="0" smtClean="0">
                <a:solidFill>
                  <a:srgbClr val="FFFF00"/>
                </a:solidFill>
                <a:latin typeface="Baskerville Old Face" pitchFamily="18" charset="0"/>
              </a:rPr>
              <a:t>Exception Handling</a:t>
            </a:r>
            <a:r>
              <a:rPr lang="en-US" sz="3200" dirty="0" smtClean="0">
                <a:latin typeface="Baskerville Old Face" pitchFamily="18" charset="0"/>
              </a:rPr>
              <a:t>: </a:t>
            </a:r>
          </a:p>
          <a:p>
            <a:pPr marL="514350" indent="-514350"/>
            <a:r>
              <a:rPr lang="en-US" sz="3200" dirty="0" smtClean="0">
                <a:latin typeface="Baskerville Old Face" pitchFamily="18" charset="0"/>
              </a:rPr>
              <a:t>  Structured handling of exceptional situations.</a:t>
            </a:r>
          </a:p>
          <a:p>
            <a:pPr marL="514350" indent="-514350"/>
            <a:r>
              <a:rPr lang="en-US" sz="3200" dirty="0" smtClean="0">
                <a:latin typeface="Baskerville Old Face" pitchFamily="18" charset="0"/>
              </a:rPr>
              <a:t>5. *</a:t>
            </a:r>
            <a:r>
              <a:rPr lang="en-US" sz="3200" dirty="0" smtClean="0">
                <a:solidFill>
                  <a:srgbClr val="FFFF00"/>
                </a:solidFill>
                <a:latin typeface="Baskerville Old Face" pitchFamily="18" charset="0"/>
              </a:rPr>
              <a:t>Function Overloading, Operator Overloading</a:t>
            </a:r>
            <a:r>
              <a:rPr lang="en-US" sz="3200" dirty="0" smtClean="0">
                <a:latin typeface="Baskerville Old Face" pitchFamily="18" charset="0"/>
              </a:rPr>
              <a:t>:</a:t>
            </a:r>
          </a:p>
          <a:p>
            <a:pPr marL="514350" indent="-514350"/>
            <a:r>
              <a:rPr lang="en-US" sz="3200" dirty="0" smtClean="0">
                <a:latin typeface="Baskerville Old Face" pitchFamily="18" charset="0"/>
              </a:rPr>
              <a:t>  Code flexibility and </a:t>
            </a:r>
          </a:p>
          <a:p>
            <a:pPr marL="514350" indent="-514350"/>
            <a:r>
              <a:rPr lang="en-US" sz="3200" dirty="0" smtClean="0">
                <a:latin typeface="Baskerville Old Face" pitchFamily="18" charset="0"/>
              </a:rPr>
              <a:t>6. *</a:t>
            </a:r>
            <a:r>
              <a:rPr lang="en-US" sz="3200" dirty="0" smtClean="0">
                <a:solidFill>
                  <a:srgbClr val="FFFF00"/>
                </a:solidFill>
                <a:latin typeface="Baskerville Old Face" pitchFamily="18" charset="0"/>
              </a:rPr>
              <a:t>Type Safety and Stronger Type Checking</a:t>
            </a:r>
            <a:r>
              <a:rPr lang="en-US" sz="3200" dirty="0" smtClean="0">
                <a:latin typeface="Baskerville Old Face" pitchFamily="18" charset="0"/>
              </a:rPr>
              <a:t>:</a:t>
            </a:r>
          </a:p>
          <a:p>
            <a:pPr marL="514350" indent="-514350"/>
            <a:r>
              <a:rPr lang="en-US" sz="3200" dirty="0" smtClean="0">
                <a:latin typeface="Baskerville Old Face" pitchFamily="18" charset="0"/>
              </a:rPr>
              <a:t>  Reduced runtime errors.</a:t>
            </a:r>
          </a:p>
          <a:p>
            <a:pPr marL="514350" indent="-514350"/>
            <a:r>
              <a:rPr lang="en-US" sz="3200" dirty="0" smtClean="0">
                <a:latin typeface="Baskerville Old Face" pitchFamily="18" charset="0"/>
              </a:rPr>
              <a:t>.8. *</a:t>
            </a:r>
            <a:r>
              <a:rPr lang="en-US" sz="3200" dirty="0" smtClean="0">
                <a:solidFill>
                  <a:srgbClr val="FFFF00"/>
                </a:solidFill>
                <a:latin typeface="Baskerville Old Face" pitchFamily="18" charset="0"/>
              </a:rPr>
              <a:t>Standardized Memory Management</a:t>
            </a:r>
            <a:r>
              <a:rPr lang="en-US" sz="3200" dirty="0" smtClean="0">
                <a:latin typeface="Baskerville Old Face" pitchFamily="18" charset="0"/>
              </a:rPr>
              <a:t>:</a:t>
            </a:r>
          </a:p>
          <a:p>
            <a:pPr marL="514350" indent="-514350"/>
            <a:r>
              <a:rPr lang="en-US" sz="3200" dirty="0" smtClean="0">
                <a:latin typeface="Baskerville Old Face" pitchFamily="18" charset="0"/>
              </a:rPr>
              <a:t>  Alternatives to manual memory management.</a:t>
            </a:r>
          </a:p>
        </p:txBody>
      </p:sp>
    </p:spTree>
  </p:cSld>
  <p:clrMapOvr>
    <a:masterClrMapping/>
  </p:clrMapOvr>
  <p:transition>
    <p:wheel spokes="8"/>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00297" y="219733"/>
            <a:ext cx="9492599" cy="1200329"/>
          </a:xfrm>
          <a:prstGeom prst="rect">
            <a:avLst/>
          </a:prstGeom>
        </p:spPr>
        <p:txBody>
          <a:bodyPr wrap="none">
            <a:spAutoFit/>
          </a:bodyPr>
          <a:lstStyle/>
          <a:p>
            <a:r>
              <a:rPr lang="en-IN" sz="7200" b="1" dirty="0" smtClean="0">
                <a:solidFill>
                  <a:srgbClr val="FFFF00"/>
                </a:solidFill>
                <a:latin typeface="Bradley Hand ITC" panose="03070402050302030203" pitchFamily="66" charset="0"/>
              </a:rPr>
              <a:t>Basic program in C++</a:t>
            </a:r>
            <a:endParaRPr lang="en-IN" sz="7200" b="1" dirty="0">
              <a:solidFill>
                <a:srgbClr val="FFFF00"/>
              </a:solidFill>
              <a:latin typeface="Bradley Hand ITC" panose="03070402050302030203" pitchFamily="66" charset="0"/>
            </a:endParaRPr>
          </a:p>
        </p:txBody>
      </p:sp>
      <p:sp>
        <p:nvSpPr>
          <p:cNvPr id="8" name="Rectangle 7"/>
          <p:cNvSpPr/>
          <p:nvPr/>
        </p:nvSpPr>
        <p:spPr>
          <a:xfrm>
            <a:off x="2598785" y="2099262"/>
            <a:ext cx="7167785" cy="3785652"/>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p>
            <a:r>
              <a:rPr lang="en-US" sz="4800" dirty="0"/>
              <a:t>#include&lt;</a:t>
            </a:r>
            <a:r>
              <a:rPr lang="en-US" sz="4800" dirty="0" err="1"/>
              <a:t>iostream</a:t>
            </a:r>
            <a:r>
              <a:rPr lang="en-US" sz="4800" dirty="0"/>
              <a:t>&gt;</a:t>
            </a:r>
          </a:p>
          <a:p>
            <a:r>
              <a:rPr lang="en-US" sz="4800" dirty="0"/>
              <a:t>using namespace </a:t>
            </a:r>
            <a:r>
              <a:rPr lang="en-US" sz="4800" dirty="0" err="1"/>
              <a:t>std</a:t>
            </a:r>
            <a:r>
              <a:rPr lang="en-US" sz="4800" dirty="0"/>
              <a:t>;</a:t>
            </a:r>
          </a:p>
          <a:p>
            <a:r>
              <a:rPr lang="en-US" sz="4800" dirty="0"/>
              <a:t>int main(){</a:t>
            </a:r>
          </a:p>
          <a:p>
            <a:r>
              <a:rPr lang="en-US" sz="4800" dirty="0"/>
              <a:t>cout&lt;&lt;“hello world</a:t>
            </a:r>
            <a:r>
              <a:rPr lang="en-US" sz="4800" dirty="0" smtClean="0"/>
              <a:t>”;</a:t>
            </a:r>
          </a:p>
          <a:p>
            <a:r>
              <a:rPr lang="en-US" sz="4800" dirty="0"/>
              <a:t>}</a:t>
            </a:r>
            <a:endParaRPr lang="en-IN" sz="4800" dirty="0"/>
          </a:p>
        </p:txBody>
      </p:sp>
    </p:spTree>
    <p:extLst>
      <p:ext uri="{BB962C8B-B14F-4D97-AF65-F5344CB8AC3E}">
        <p14:creationId xmlns="" xmlns:p14="http://schemas.microsoft.com/office/powerpoint/2010/main" val="3895404304"/>
      </p:ext>
    </p:extLst>
  </p:cSld>
  <p:clrMapOvr>
    <a:masterClrMapping/>
  </p:clrMapOvr>
  <p:transition>
    <p:wheel spokes="8"/>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365</TotalTime>
  <Words>2989</Words>
  <Application>Microsoft Office PowerPoint</Application>
  <PresentationFormat>Custom</PresentationFormat>
  <Paragraphs>547</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Damask</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35</cp:revision>
  <dcterms:created xsi:type="dcterms:W3CDTF">2023-11-15T03:05:39Z</dcterms:created>
  <dcterms:modified xsi:type="dcterms:W3CDTF">2023-11-15T15:07:39Z</dcterms:modified>
</cp:coreProperties>
</file>