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2"/>
  </p:notesMasterIdLst>
  <p:sldIdLst>
    <p:sldId id="257" r:id="rId2"/>
    <p:sldId id="297" r:id="rId3"/>
    <p:sldId id="298" r:id="rId4"/>
    <p:sldId id="258" r:id="rId5"/>
    <p:sldId id="259" r:id="rId6"/>
    <p:sldId id="260" r:id="rId7"/>
    <p:sldId id="299" r:id="rId8"/>
    <p:sldId id="305" r:id="rId9"/>
    <p:sldId id="261" r:id="rId10"/>
    <p:sldId id="262" r:id="rId11"/>
    <p:sldId id="300" r:id="rId12"/>
    <p:sldId id="301" r:id="rId13"/>
    <p:sldId id="302" r:id="rId14"/>
    <p:sldId id="303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304" r:id="rId24"/>
    <p:sldId id="271" r:id="rId25"/>
    <p:sldId id="272" r:id="rId26"/>
    <p:sldId id="311" r:id="rId27"/>
    <p:sldId id="273" r:id="rId28"/>
    <p:sldId id="274" r:id="rId29"/>
    <p:sldId id="275" r:id="rId30"/>
    <p:sldId id="276" r:id="rId31"/>
    <p:sldId id="308" r:id="rId32"/>
    <p:sldId id="307" r:id="rId33"/>
    <p:sldId id="277" r:id="rId34"/>
    <p:sldId id="278" r:id="rId35"/>
    <p:sldId id="279" r:id="rId36"/>
    <p:sldId id="306" r:id="rId37"/>
    <p:sldId id="309" r:id="rId38"/>
    <p:sldId id="310" r:id="rId39"/>
    <p:sldId id="280" r:id="rId40"/>
    <p:sldId id="28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3073" autoAdjust="0"/>
  </p:normalViewPr>
  <p:slideViewPr>
    <p:cSldViewPr>
      <p:cViewPr>
        <p:scale>
          <a:sx n="80" d="100"/>
          <a:sy n="80" d="100"/>
        </p:scale>
        <p:origin x="-1014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55777-E383-4255-9284-85036A78846B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A56A5-A3F6-450A-A6D1-73440EBAB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55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A56A5-A3F6-450A-A6D1-73440EBAB2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87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B7097F-6E53-49AF-BAFF-CF65C5DF9BE1}" type="datetimeFigureOut">
              <a:rPr lang="en-US" smtClean="0"/>
              <a:pPr/>
              <a:t>11/16/2023</a:t>
            </a:fld>
            <a:endParaRPr lang="hi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i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10907D-F2C6-4876-A9A6-27DAE80534A6}" type="slidenum">
              <a:rPr lang="hi-IN" smtClean="0"/>
              <a:pPr/>
              <a:t>‹#›</a:t>
            </a:fld>
            <a:endParaRPr lang="hi-IN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B7097F-6E53-49AF-BAFF-CF65C5DF9BE1}" type="datetimeFigureOut">
              <a:rPr lang="en-US" smtClean="0"/>
              <a:pPr/>
              <a:t>11/16/2023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10907D-F2C6-4876-A9A6-27DAE80534A6}" type="slidenum">
              <a:rPr lang="hi-IN" smtClean="0"/>
              <a:pPr/>
              <a:t>‹#›</a:t>
            </a:fld>
            <a:endParaRPr lang="hi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B7097F-6E53-49AF-BAFF-CF65C5DF9BE1}" type="datetimeFigureOut">
              <a:rPr lang="en-US" smtClean="0"/>
              <a:pPr/>
              <a:t>11/16/2023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10907D-F2C6-4876-A9A6-27DAE80534A6}" type="slidenum">
              <a:rPr lang="hi-IN" smtClean="0"/>
              <a:pPr/>
              <a:t>‹#›</a:t>
            </a:fld>
            <a:endParaRPr lang="hi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B7097F-6E53-49AF-BAFF-CF65C5DF9BE1}" type="datetimeFigureOut">
              <a:rPr lang="en-US" smtClean="0"/>
              <a:pPr/>
              <a:t>11/16/2023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10907D-F2C6-4876-A9A6-27DAE80534A6}" type="slidenum">
              <a:rPr lang="hi-IN" smtClean="0"/>
              <a:pPr/>
              <a:t>‹#›</a:t>
            </a:fld>
            <a:endParaRPr lang="hi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B7097F-6E53-49AF-BAFF-CF65C5DF9BE1}" type="datetimeFigureOut">
              <a:rPr lang="en-US" smtClean="0"/>
              <a:pPr/>
              <a:t>11/16/2023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10907D-F2C6-4876-A9A6-27DAE80534A6}" type="slidenum">
              <a:rPr lang="hi-IN" smtClean="0"/>
              <a:pPr/>
              <a:t>‹#›</a:t>
            </a:fld>
            <a:endParaRPr lang="hi-IN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B7097F-6E53-49AF-BAFF-CF65C5DF9BE1}" type="datetimeFigureOut">
              <a:rPr lang="en-US" smtClean="0"/>
              <a:pPr/>
              <a:t>11/16/2023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10907D-F2C6-4876-A9A6-27DAE80534A6}" type="slidenum">
              <a:rPr lang="hi-IN" smtClean="0"/>
              <a:pPr/>
              <a:t>‹#›</a:t>
            </a:fld>
            <a:endParaRPr lang="hi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B7097F-6E53-49AF-BAFF-CF65C5DF9BE1}" type="datetimeFigureOut">
              <a:rPr lang="en-US" smtClean="0"/>
              <a:pPr/>
              <a:t>11/16/2023</a:t>
            </a:fld>
            <a:endParaRPr lang="hi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i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10907D-F2C6-4876-A9A6-27DAE80534A6}" type="slidenum">
              <a:rPr lang="hi-IN" smtClean="0"/>
              <a:pPr/>
              <a:t>‹#›</a:t>
            </a:fld>
            <a:endParaRPr lang="hi-IN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B7097F-6E53-49AF-BAFF-CF65C5DF9BE1}" type="datetimeFigureOut">
              <a:rPr lang="en-US" smtClean="0"/>
              <a:pPr/>
              <a:t>11/16/2023</a:t>
            </a:fld>
            <a:endParaRPr lang="hi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10907D-F2C6-4876-A9A6-27DAE80534A6}" type="slidenum">
              <a:rPr lang="hi-IN" smtClean="0"/>
              <a:pPr/>
              <a:t>‹#›</a:t>
            </a:fld>
            <a:endParaRPr lang="hi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B7097F-6E53-49AF-BAFF-CF65C5DF9BE1}" type="datetimeFigureOut">
              <a:rPr lang="en-US" smtClean="0"/>
              <a:pPr/>
              <a:t>11/16/2023</a:t>
            </a:fld>
            <a:endParaRPr lang="hi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i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10907D-F2C6-4876-A9A6-27DAE80534A6}" type="slidenum">
              <a:rPr lang="hi-IN" smtClean="0"/>
              <a:pPr/>
              <a:t>‹#›</a:t>
            </a:fld>
            <a:endParaRPr lang="hi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B7097F-6E53-49AF-BAFF-CF65C5DF9BE1}" type="datetimeFigureOut">
              <a:rPr lang="en-US" smtClean="0"/>
              <a:pPr/>
              <a:t>11/16/2023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10907D-F2C6-4876-A9A6-27DAE80534A6}" type="slidenum">
              <a:rPr lang="hi-IN" smtClean="0"/>
              <a:pPr/>
              <a:t>‹#›</a:t>
            </a:fld>
            <a:endParaRPr lang="hi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CFB7097F-6E53-49AF-BAFF-CF65C5DF9BE1}" type="datetimeFigureOut">
              <a:rPr lang="en-US" smtClean="0"/>
              <a:pPr/>
              <a:t>11/16/2023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4B10907D-F2C6-4876-A9A6-27DAE80534A6}" type="slidenum">
              <a:rPr lang="hi-IN" smtClean="0"/>
              <a:pPr/>
              <a:t>‹#›</a:t>
            </a:fld>
            <a:endParaRPr lang="hi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FB7097F-6E53-49AF-BAFF-CF65C5DF9BE1}" type="datetimeFigureOut">
              <a:rPr lang="en-US" smtClean="0"/>
              <a:pPr/>
              <a:t>11/16/2023</a:t>
            </a:fld>
            <a:endParaRPr lang="hi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hi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4B10907D-F2C6-4876-A9A6-27DAE80534A6}" type="slidenum">
              <a:rPr lang="hi-IN" smtClean="0"/>
              <a:pPr/>
              <a:t>‹#›</a:t>
            </a:fld>
            <a:endParaRPr lang="hi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52600"/>
            <a:ext cx="7315200" cy="212365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latin typeface="Algerian" pitchFamily="82" charset="0"/>
              </a:rPr>
              <a:t>Introduction To                 			C++</a:t>
            </a:r>
            <a:endParaRPr lang="en-US" sz="6600" b="1" dirty="0" smtClean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19800" y="5181600"/>
            <a:ext cx="3124200" cy="15696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Created By : -Khushbu  Rawat</a:t>
            </a:r>
          </a:p>
          <a:p>
            <a:r>
              <a:rPr lang="en-US" sz="2400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Course :- BCA</a:t>
            </a:r>
          </a:p>
          <a:p>
            <a:r>
              <a:rPr lang="en-US" sz="2400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Section :- “A”</a:t>
            </a:r>
            <a:endParaRPr lang="hi-IN" sz="2400" b="1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AutoShape 4" descr="2,361 C Plus Plus Images, Stock Photos, 3D objects, &amp; Vectors | Shutter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2,361 C Plus Plus Images, Stock Photos, 3D objects, &amp; Vectors | Shutterstoc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2,361 C Plus Plus Images, Stock Photos, 3D objects, &amp; Vectors | Shutterstoc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752600"/>
            <a:ext cx="18288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1600200"/>
            <a:ext cx="5562600" cy="175432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2">
                    <a:lumMod val="75000"/>
                  </a:schemeClr>
                </a:solidFill>
                <a:latin typeface="Algerian" pitchFamily="82" charset="0"/>
              </a:rPr>
              <a:t>Input Output function in C++</a:t>
            </a:r>
            <a:endParaRPr lang="hi-IN" sz="5400" b="1" dirty="0">
              <a:solidFill>
                <a:schemeClr val="bg2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6400" y="4267200"/>
            <a:ext cx="434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cin – For taking input.</a:t>
            </a:r>
          </a:p>
          <a:p>
            <a:r>
              <a:rPr lang="en-US" sz="2800" b="1" i="1" dirty="0" smtClean="0"/>
              <a:t>cout – For printing output.</a:t>
            </a:r>
            <a:endParaRPr lang="hi-IN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2057400"/>
            <a:ext cx="7010400" cy="258532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</a:rPr>
              <a:t>Swap  program from 2 different   versions….</a:t>
            </a:r>
            <a:endParaRPr lang="hi-IN" sz="5400" b="1" dirty="0">
              <a:solidFill>
                <a:schemeClr val="accent2">
                  <a:lumMod val="75000"/>
                </a:schemeClr>
              </a:solidFill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304798"/>
            <a:ext cx="5486400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4">
                    <a:lumMod val="75000"/>
                  </a:schemeClr>
                </a:solidFill>
                <a:latin typeface="Algerian" pitchFamily="82" charset="0"/>
              </a:rPr>
              <a:t>From C Version</a:t>
            </a:r>
            <a:endParaRPr lang="hi-IN" sz="4800" b="1" dirty="0">
              <a:solidFill>
                <a:schemeClr val="accent4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" y="1371600"/>
            <a:ext cx="5867400" cy="483209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#include&lt;</a:t>
            </a:r>
            <a:r>
              <a:rPr lang="en-US" sz="2800" b="1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stdio.h</a:t>
            </a:r>
            <a:r>
              <a:rPr lang="en-US" sz="2800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en-US" sz="2800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 main(){</a:t>
            </a:r>
          </a:p>
          <a:p>
            <a:r>
              <a:rPr lang="en-US" sz="2800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 a,b,c;</a:t>
            </a:r>
          </a:p>
          <a:p>
            <a:r>
              <a:rPr lang="en-US" sz="2800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printf(“Enter Two numbers:”);</a:t>
            </a:r>
          </a:p>
          <a:p>
            <a:r>
              <a:rPr lang="en-US" sz="2800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scanf(“%d%d”,&amp;a,&amp;b);</a:t>
            </a:r>
          </a:p>
          <a:p>
            <a:r>
              <a:rPr lang="en-US" sz="2800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c=a;</a:t>
            </a:r>
          </a:p>
          <a:p>
            <a:r>
              <a:rPr lang="en-US" sz="2800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a=b;</a:t>
            </a:r>
          </a:p>
          <a:p>
            <a:r>
              <a:rPr lang="en-US" sz="2800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b=c;</a:t>
            </a:r>
          </a:p>
          <a:p>
            <a:r>
              <a:rPr lang="en-US" sz="2800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printf(“after swapping:%d%d”,a,b);</a:t>
            </a:r>
          </a:p>
          <a:p>
            <a:r>
              <a:rPr lang="en-US" sz="2800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return 0;</a:t>
            </a:r>
          </a:p>
          <a:p>
            <a:r>
              <a:rPr lang="en-US" sz="2800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}</a:t>
            </a:r>
            <a:endParaRPr lang="hi-IN" sz="2800" b="1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22500" y="76200"/>
            <a:ext cx="5181600" cy="76944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Algerian" pitchFamily="82" charset="0"/>
              </a:rPr>
              <a:t>From C++ version</a:t>
            </a:r>
            <a:endParaRPr lang="hi-IN" sz="4400" b="1" dirty="0">
              <a:latin typeface="Algerian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36700" y="896441"/>
            <a:ext cx="5867400" cy="5693866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#include&lt;</a:t>
            </a:r>
            <a:r>
              <a:rPr lang="en-US" sz="2800" b="1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iostream</a:t>
            </a:r>
            <a:r>
              <a:rPr lang="en-US" sz="2800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en-US" sz="2800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using namespace std;</a:t>
            </a:r>
          </a:p>
          <a:p>
            <a:r>
              <a:rPr lang="en-US" sz="2800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 main(){</a:t>
            </a:r>
          </a:p>
          <a:p>
            <a:r>
              <a:rPr lang="en-US" sz="2800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 a,b,c;</a:t>
            </a:r>
          </a:p>
          <a:p>
            <a:r>
              <a:rPr lang="en-US" sz="2800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cout&lt;&lt;“enter two numbers”;</a:t>
            </a:r>
          </a:p>
          <a:p>
            <a:r>
              <a:rPr lang="en-US" sz="2800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cin&gt;&gt;a&gt;&gt;b;</a:t>
            </a:r>
          </a:p>
          <a:p>
            <a:r>
              <a:rPr lang="en-US" sz="2800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c=a;</a:t>
            </a:r>
          </a:p>
          <a:p>
            <a:r>
              <a:rPr lang="en-US" sz="2800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a=b;</a:t>
            </a:r>
          </a:p>
          <a:p>
            <a:r>
              <a:rPr lang="en-US" sz="2800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b=c;</a:t>
            </a:r>
          </a:p>
          <a:p>
            <a:r>
              <a:rPr lang="en-US" sz="2800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cout&lt;&lt;“after swapping”endl;</a:t>
            </a:r>
          </a:p>
          <a:p>
            <a:r>
              <a:rPr lang="en-US" sz="2800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cout&lt;&lt;“a=“&lt;&lt;a&lt;&lt;“,b=“&lt;&lt;b&lt;&lt;endl;</a:t>
            </a:r>
          </a:p>
          <a:p>
            <a:r>
              <a:rPr lang="en-US" sz="2800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return 0;</a:t>
            </a:r>
          </a:p>
          <a:p>
            <a:r>
              <a:rPr lang="en-US" sz="2800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}</a:t>
            </a:r>
            <a:endParaRPr lang="en-US" sz="2800" b="1" i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0800" y="3276600"/>
            <a:ext cx="4191000" cy="120032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Algerian" pitchFamily="82" charset="0"/>
              </a:rPr>
              <a:t>  </a:t>
            </a:r>
            <a:r>
              <a:rPr lang="en-US" sz="7200" b="1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Week 2</a:t>
            </a:r>
            <a:endParaRPr lang="hi-IN" sz="7200" b="1" dirty="0">
              <a:solidFill>
                <a:schemeClr val="accent6">
                  <a:lumMod val="75000"/>
                </a:schemeClr>
              </a:solidFill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914400"/>
            <a:ext cx="6172200" cy="1754326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Algerian" pitchFamily="82" charset="0"/>
              </a:rPr>
              <a:t>Introduction  To Loops  in  C++….</a:t>
            </a:r>
            <a:endParaRPr lang="hi-IN" sz="5400" b="1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3276600"/>
            <a:ext cx="609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b="1" i="1" dirty="0" smtClean="0"/>
              <a:t> For loop</a:t>
            </a:r>
          </a:p>
          <a:p>
            <a:pPr>
              <a:buFont typeface="Wingdings" pitchFamily="2" charset="2"/>
              <a:buChar char="Ø"/>
            </a:pPr>
            <a:r>
              <a:rPr lang="en-US" sz="3600" b="1" i="1" dirty="0" smtClean="0"/>
              <a:t> While loop</a:t>
            </a:r>
          </a:p>
          <a:p>
            <a:pPr>
              <a:buFont typeface="Wingdings" pitchFamily="2" charset="2"/>
              <a:buChar char="Ø"/>
            </a:pPr>
            <a:r>
              <a:rPr lang="en-US" sz="3600" b="1" i="1" dirty="0" smtClean="0"/>
              <a:t> Do – while loop</a:t>
            </a:r>
            <a:endParaRPr lang="hi-IN" sz="36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400" y="1066800"/>
            <a:ext cx="3505200" cy="92333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Algerian" pitchFamily="82" charset="0"/>
              </a:rPr>
              <a:t>For loop</a:t>
            </a:r>
            <a:endParaRPr lang="hi-IN" sz="5400" b="1" dirty="0">
              <a:latin typeface="Algerian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2590800"/>
            <a:ext cx="6858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for( initialisation ; condition ;updation){</a:t>
            </a:r>
          </a:p>
          <a:p>
            <a:r>
              <a:rPr lang="en-US" sz="2800" b="1" i="1" dirty="0" smtClean="0"/>
              <a:t>//body </a:t>
            </a:r>
          </a:p>
          <a:p>
            <a:r>
              <a:rPr lang="en-US" sz="2800" b="1" i="1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400" y="1600200"/>
            <a:ext cx="4267200" cy="923330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Algerian" pitchFamily="82" charset="0"/>
              </a:rPr>
              <a:t>While Loop</a:t>
            </a:r>
            <a:endParaRPr lang="hi-IN" sz="5400" b="1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352800"/>
            <a:ext cx="6553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While(condition is true){</a:t>
            </a:r>
          </a:p>
          <a:p>
            <a:r>
              <a:rPr lang="en-US" sz="3200" b="1" i="1" dirty="0" smtClean="0"/>
              <a:t>//body</a:t>
            </a:r>
          </a:p>
          <a:p>
            <a:r>
              <a:rPr lang="en-US" sz="3200" b="1" i="1" dirty="0" smtClean="0"/>
              <a:t>//</a:t>
            </a:r>
            <a:r>
              <a:rPr lang="en-US" sz="3200" b="1" i="1" dirty="0" err="1" smtClean="0"/>
              <a:t>updation</a:t>
            </a:r>
            <a:endParaRPr lang="en-US" sz="3200" b="1" i="1" dirty="0" smtClean="0"/>
          </a:p>
          <a:p>
            <a:r>
              <a:rPr lang="en-US" sz="3200" b="1" i="1" dirty="0" smtClean="0"/>
              <a:t>}</a:t>
            </a:r>
            <a:endParaRPr lang="hi-IN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1676400"/>
            <a:ext cx="5715000" cy="9233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Algerian" pitchFamily="82" charset="0"/>
              </a:rPr>
              <a:t>Do – While Loop</a:t>
            </a:r>
            <a:endParaRPr lang="hi-IN" sz="5400" b="1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3124200"/>
            <a:ext cx="632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do{</a:t>
            </a:r>
          </a:p>
          <a:p>
            <a:r>
              <a:rPr lang="en-US" sz="3200" b="1" i="1" dirty="0" smtClean="0"/>
              <a:t>//body</a:t>
            </a:r>
          </a:p>
          <a:p>
            <a:r>
              <a:rPr lang="en-US" sz="3200" b="1" i="1" dirty="0" smtClean="0"/>
              <a:t>}while(condition);</a:t>
            </a:r>
            <a:endParaRPr lang="hi-IN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1447800"/>
            <a:ext cx="4343400" cy="8309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lgerian" pitchFamily="82" charset="0"/>
              </a:rPr>
              <a:t>Operators</a:t>
            </a:r>
            <a:endParaRPr lang="hi-IN" sz="4800" b="1" dirty="0">
              <a:solidFill>
                <a:schemeClr val="bg1">
                  <a:lumMod val="95000"/>
                  <a:lumOff val="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400" y="2895600"/>
            <a:ext cx="6477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/>
              <a:t>Operators are symbol that tell the compiler to perform some </a:t>
            </a:r>
            <a:r>
              <a:rPr lang="en-US" sz="3600" b="1" i="1" dirty="0" err="1" smtClean="0"/>
              <a:t>specefic</a:t>
            </a:r>
            <a:r>
              <a:rPr lang="en-US" sz="3600" b="1" i="1" dirty="0" smtClean="0"/>
              <a:t> operations on operands.</a:t>
            </a:r>
            <a:endParaRPr lang="hi-IN" sz="36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762000"/>
            <a:ext cx="7696200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lgerian" pitchFamily="82" charset="0"/>
              </a:rPr>
              <a:t>C++ for C Programmers,Part A</a:t>
            </a:r>
            <a:endParaRPr lang="hi-IN" sz="3600" b="1" dirty="0">
              <a:latin typeface="Algerian" pitchFamily="82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066800" y="1524000"/>
            <a:ext cx="7315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610394" y="2056606"/>
            <a:ext cx="91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4114800" y="2057400"/>
            <a:ext cx="91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6097191" y="2056209"/>
            <a:ext cx="91360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7811294" y="2019300"/>
            <a:ext cx="9898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2286794" y="2057400"/>
            <a:ext cx="9136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7200" y="2514600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Week 1</a:t>
            </a:r>
            <a:endParaRPr lang="hi-IN" sz="3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981200" y="2514600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Week  2</a:t>
            </a:r>
            <a:endParaRPr lang="hi-IN" sz="3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810000" y="2514600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Week 3</a:t>
            </a:r>
            <a:endParaRPr lang="hi-IN" sz="3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562600" y="2514600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Week 4</a:t>
            </a:r>
            <a:endParaRPr lang="hi-IN" sz="3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315200" y="2514600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Week 5</a:t>
            </a:r>
            <a:endParaRPr lang="hi-IN" sz="3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57200" y="3124200"/>
            <a:ext cx="2209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i="1" dirty="0" smtClean="0"/>
              <a:t> Module 1</a:t>
            </a:r>
          </a:p>
          <a:p>
            <a:pPr>
              <a:buFont typeface="Arial" pitchFamily="34" charset="0"/>
              <a:buChar char="•"/>
            </a:pPr>
            <a:r>
              <a:rPr lang="en-US" sz="2400" b="1" i="1" dirty="0" smtClean="0"/>
              <a:t> Module 2</a:t>
            </a:r>
          </a:p>
          <a:p>
            <a:pPr>
              <a:buFont typeface="Arial" pitchFamily="34" charset="0"/>
              <a:buChar char="•"/>
            </a:pPr>
            <a:r>
              <a:rPr lang="en-US" sz="2400" b="1" i="1" dirty="0" smtClean="0"/>
              <a:t> Module 3</a:t>
            </a:r>
          </a:p>
          <a:p>
            <a:pPr>
              <a:buFont typeface="Arial" pitchFamily="34" charset="0"/>
              <a:buChar char="•"/>
            </a:pPr>
            <a:r>
              <a:rPr lang="en-US" sz="2400" b="1" i="1" dirty="0" smtClean="0"/>
              <a:t> Module 4</a:t>
            </a:r>
            <a:endParaRPr lang="hi-IN" sz="2400" b="1" i="1" dirty="0" smtClean="0"/>
          </a:p>
          <a:p>
            <a:pPr>
              <a:buFont typeface="Arial" pitchFamily="34" charset="0"/>
              <a:buChar char="•"/>
            </a:pPr>
            <a:r>
              <a:rPr lang="en-US" sz="2400" b="1" i="1" dirty="0" smtClean="0"/>
              <a:t> Module 5</a:t>
            </a:r>
          </a:p>
          <a:p>
            <a:pPr>
              <a:buFont typeface="Arial" pitchFamily="34" charset="0"/>
              <a:buChar char="•"/>
            </a:pPr>
            <a:r>
              <a:rPr lang="en-US" sz="2400" b="1" i="1" dirty="0" smtClean="0"/>
              <a:t> Module 6</a:t>
            </a:r>
            <a:endParaRPr lang="hi-IN" sz="2400" b="1" i="1" dirty="0" smtClean="0"/>
          </a:p>
          <a:p>
            <a:pPr>
              <a:buFont typeface="Arial" pitchFamily="34" charset="0"/>
              <a:buChar char="•"/>
            </a:pPr>
            <a:r>
              <a:rPr lang="en-US" sz="2400" b="1" i="1" dirty="0" smtClean="0"/>
              <a:t> Module 7</a:t>
            </a:r>
          </a:p>
          <a:p>
            <a:pPr>
              <a:buFont typeface="Arial" pitchFamily="34" charset="0"/>
              <a:buChar char="•"/>
            </a:pPr>
            <a:r>
              <a:rPr lang="en-US" sz="2400" b="1" i="1" dirty="0" smtClean="0"/>
              <a:t> Module 8</a:t>
            </a:r>
            <a:endParaRPr lang="hi-IN" sz="2400" b="1" i="1" dirty="0" smtClean="0"/>
          </a:p>
          <a:p>
            <a:pPr>
              <a:buFont typeface="Arial" pitchFamily="34" charset="0"/>
              <a:buChar char="•"/>
            </a:pPr>
            <a:r>
              <a:rPr lang="en-US" sz="2400" b="1" i="1" dirty="0" smtClean="0"/>
              <a:t> Module 9</a:t>
            </a:r>
          </a:p>
          <a:p>
            <a:pPr>
              <a:buFont typeface="Arial" pitchFamily="34" charset="0"/>
              <a:buChar char="•"/>
            </a:pPr>
            <a:r>
              <a:rPr lang="en-US" sz="2400" b="1" i="1" dirty="0" smtClean="0"/>
              <a:t> Module 10</a:t>
            </a:r>
          </a:p>
          <a:p>
            <a:pPr>
              <a:buFont typeface="Arial" pitchFamily="34" charset="0"/>
              <a:buChar char="•"/>
            </a:pPr>
            <a:endParaRPr lang="hi-IN" sz="2400" b="1" i="1" dirty="0" smtClean="0"/>
          </a:p>
          <a:p>
            <a:pPr>
              <a:buFont typeface="Arial" pitchFamily="34" charset="0"/>
              <a:buChar char="•"/>
            </a:pPr>
            <a:endParaRPr lang="hi-IN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143000"/>
            <a:ext cx="6400800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lgerian" pitchFamily="82" charset="0"/>
              </a:rPr>
              <a:t>Types Of Operators</a:t>
            </a:r>
            <a:endParaRPr lang="hi-IN" sz="4400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2667000"/>
            <a:ext cx="6248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b="1" i="1" dirty="0" smtClean="0"/>
              <a:t> Airthmetic Operators</a:t>
            </a:r>
          </a:p>
          <a:p>
            <a:pPr>
              <a:buFont typeface="Arial" pitchFamily="34" charset="0"/>
              <a:buChar char="•"/>
            </a:pPr>
            <a:r>
              <a:rPr lang="en-US" sz="3200" b="1" i="1" dirty="0" smtClean="0"/>
              <a:t> Relational Operators</a:t>
            </a:r>
          </a:p>
          <a:p>
            <a:pPr>
              <a:buFont typeface="Arial" pitchFamily="34" charset="0"/>
              <a:buChar char="•"/>
            </a:pPr>
            <a:r>
              <a:rPr lang="en-US" sz="3200" b="1" i="1" dirty="0" smtClean="0"/>
              <a:t> Logical Operators</a:t>
            </a:r>
          </a:p>
          <a:p>
            <a:pPr>
              <a:buFont typeface="Arial" pitchFamily="34" charset="0"/>
              <a:buChar char="•"/>
            </a:pPr>
            <a:r>
              <a:rPr lang="en-US" sz="3200" b="1" i="1" dirty="0" smtClean="0"/>
              <a:t> Bitwise Operators</a:t>
            </a:r>
          </a:p>
          <a:p>
            <a:pPr>
              <a:buFont typeface="Arial" pitchFamily="34" charset="0"/>
              <a:buChar char="•"/>
            </a:pPr>
            <a:r>
              <a:rPr lang="en-US" sz="3200" b="1" i="1" dirty="0" smtClean="0"/>
              <a:t> Assignment Operators</a:t>
            </a:r>
            <a:endParaRPr lang="hi-IN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600" y="381000"/>
            <a:ext cx="5867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b="1" i="1" dirty="0" smtClean="0"/>
              <a:t>Airthmetic Operators (+ , - , * ,/ , %)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800" b="1" i="1" dirty="0" smtClean="0"/>
              <a:t>Binary Operator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800" b="1" i="1" dirty="0" smtClean="0"/>
              <a:t> Unary Operator</a:t>
            </a:r>
          </a:p>
          <a:p>
            <a:pPr marL="400050" indent="-400050"/>
            <a:endParaRPr lang="en-US" sz="2800" b="1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95400" y="2362200"/>
            <a:ext cx="701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i="1" dirty="0" smtClean="0"/>
              <a:t> Relational Operators   (==,!=,&gt;,&lt;,&lt;=,&gt;=,==)</a:t>
            </a:r>
          </a:p>
          <a:p>
            <a:r>
              <a:rPr lang="en-US" sz="2800" b="1" i="1" dirty="0" smtClean="0"/>
              <a:t>Defines a relation between two operands.</a:t>
            </a:r>
          </a:p>
          <a:p>
            <a:r>
              <a:rPr lang="en-US" sz="2800" b="1" i="1" dirty="0" smtClean="0"/>
              <a:t>Returns a boolean value.</a:t>
            </a:r>
            <a:endParaRPr lang="hi-IN" sz="28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4495800"/>
            <a:ext cx="533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800" b="1" i="1" dirty="0" smtClean="0"/>
              <a:t>Logical Operators  (&amp;&amp;,||,!=)</a:t>
            </a:r>
          </a:p>
          <a:p>
            <a:r>
              <a:rPr lang="en-US" sz="2800" b="1" i="1" dirty="0" smtClean="0"/>
              <a:t>Used to connect multiple conditions/ expression together or to reverse logical value.</a:t>
            </a:r>
            <a:endParaRPr lang="hi-IN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600" y="4953000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i-IN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5105400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i-IN" sz="28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762000"/>
            <a:ext cx="6324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i="1" dirty="0" smtClean="0"/>
              <a:t>Bitwise Operators  (&amp;,|,^,&lt;&lt;,&gt;&gt;)</a:t>
            </a:r>
          </a:p>
          <a:p>
            <a:r>
              <a:rPr lang="en-US" sz="2800" b="1" i="1" dirty="0" smtClean="0"/>
              <a:t>Operate  on bits and perform bit - by - bit operations.</a:t>
            </a:r>
          </a:p>
          <a:p>
            <a:endParaRPr lang="hi-IN" sz="28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3352800"/>
            <a:ext cx="457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i="1" dirty="0" smtClean="0"/>
              <a:t> Assignment Operators   (=,+=,-=,*=,/=)</a:t>
            </a:r>
            <a:endParaRPr lang="hi-IN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81200" y="2819400"/>
            <a:ext cx="4800600" cy="144655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latin typeface="Algerian" pitchFamily="82" charset="0"/>
              </a:rPr>
              <a:t> Week 3</a:t>
            </a:r>
            <a:endParaRPr lang="hi-IN" sz="8800" b="1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914400"/>
            <a:ext cx="5867400" cy="830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Algerian" pitchFamily="82" charset="0"/>
              </a:rPr>
              <a:t> Functions  in  C++</a:t>
            </a:r>
            <a:endParaRPr lang="hi-IN" sz="4800" b="1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133600"/>
            <a:ext cx="7620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In simple words , Function is a piece of code that performs a specific task.</a:t>
            </a:r>
          </a:p>
          <a:p>
            <a:r>
              <a:rPr lang="en-US" sz="2800" b="1" i="1" dirty="0" smtClean="0"/>
              <a:t>A function is a block of code which only runs when it is called. You can pass data, known as parameters , into a function . Functions are used to perform certain actions , and they are important for  reusing code : define the code once and use, it many times.</a:t>
            </a:r>
            <a:endParaRPr lang="hi-IN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990600"/>
            <a:ext cx="8229600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Algerian" pitchFamily="82" charset="0"/>
              </a:rPr>
              <a:t>Syntax of a Function</a:t>
            </a:r>
            <a:endParaRPr lang="hi-IN" sz="5400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51460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return type  function Name(parameter 1,Parameter 2,…..){</a:t>
            </a:r>
          </a:p>
          <a:p>
            <a:r>
              <a:rPr lang="en-US" sz="2800" dirty="0" smtClean="0"/>
              <a:t>// function body</a:t>
            </a:r>
          </a:p>
          <a:p>
            <a:r>
              <a:rPr lang="en-US" sz="2800" dirty="0" smtClean="0"/>
              <a:t>}</a:t>
            </a:r>
            <a:endParaRPr lang="hi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066800"/>
            <a:ext cx="7315200" cy="923330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Algerian" pitchFamily="82" charset="0"/>
              </a:rPr>
              <a:t> Types  Of  Function</a:t>
            </a:r>
            <a:endParaRPr lang="hi-IN" sz="5400" b="1" dirty="0">
              <a:latin typeface="Algerian" pitchFamily="8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219200" y="2209800"/>
            <a:ext cx="6553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648494" y="2856706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 flipV="1">
            <a:off x="7201694" y="2781300"/>
            <a:ext cx="11422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2"/>
          </p:cNvCxnSpPr>
          <p:nvPr/>
        </p:nvCxnSpPr>
        <p:spPr>
          <a:xfrm rot="5400000">
            <a:off x="4347865" y="2138065"/>
            <a:ext cx="2958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1000" y="342900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User Defined</a:t>
            </a:r>
            <a:endParaRPr lang="hi-IN" sz="2800" b="1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7162800" y="34290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Library</a:t>
            </a:r>
            <a:endParaRPr lang="hi-IN" sz="2800" b="1" i="1" dirty="0"/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-343694" y="4991100"/>
            <a:ext cx="17533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33400" y="41148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14400" y="3886200"/>
            <a:ext cx="3124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Pre – Defined</a:t>
            </a:r>
          </a:p>
          <a:p>
            <a:endParaRPr lang="en-US" sz="2800" b="1" i="1" dirty="0" smtClean="0"/>
          </a:p>
          <a:p>
            <a:r>
              <a:rPr lang="en-US" sz="2800" b="1" i="1" dirty="0" smtClean="0"/>
              <a:t>Declaration inside header files</a:t>
            </a:r>
          </a:p>
          <a:p>
            <a:r>
              <a:rPr lang="en-US" sz="2800" b="1" i="1" dirty="0" smtClean="0"/>
              <a:t>For ex – </a:t>
            </a:r>
          </a:p>
          <a:p>
            <a:r>
              <a:rPr lang="en-US" sz="2800" b="1" i="1" dirty="0" smtClean="0"/>
              <a:t>getch(),clrscr() etc.</a:t>
            </a:r>
            <a:endParaRPr lang="hi-IN" sz="2800" b="1" i="1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33400" y="51054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33400" y="58674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5104606" y="4800600"/>
            <a:ext cx="12199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715000" y="41910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96000" y="3886200"/>
            <a:ext cx="2209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Created by User</a:t>
            </a:r>
          </a:p>
          <a:p>
            <a:endParaRPr lang="en-US" sz="2800" b="1" i="1" dirty="0" smtClean="0"/>
          </a:p>
          <a:p>
            <a:r>
              <a:rPr lang="en-US" sz="2800" b="1" i="1" dirty="0" smtClean="0"/>
              <a:t>Reduced complexity of program</a:t>
            </a:r>
            <a:endParaRPr lang="hi-IN" sz="2800" b="1" i="1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5715000" y="54102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838200"/>
            <a:ext cx="7391400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Algerian" pitchFamily="82" charset="0"/>
              </a:rPr>
              <a:t>  Pointers   In   C++                            </a:t>
            </a:r>
            <a:endParaRPr lang="hi-IN" sz="6000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2667000"/>
            <a:ext cx="716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Pointers are variables that store the address of other variable.</a:t>
            </a:r>
            <a:endParaRPr lang="hi-IN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838200"/>
            <a:ext cx="8534400" cy="10156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Algerian" pitchFamily="82" charset="0"/>
              </a:rPr>
              <a:t>Syntax  Of a Pointer</a:t>
            </a:r>
            <a:endParaRPr lang="hi-IN" sz="6000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2743200"/>
            <a:ext cx="891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Data type *var_name;</a:t>
            </a:r>
          </a:p>
          <a:p>
            <a:r>
              <a:rPr lang="en-US" sz="2800" b="1" i="1" dirty="0" smtClean="0"/>
              <a:t>Int *ptr; //ptr can point to an address which holds int data</a:t>
            </a:r>
            <a:endParaRPr lang="hi-IN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143000"/>
            <a:ext cx="8915400" cy="9233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Algerian" pitchFamily="82" charset="0"/>
              </a:rPr>
              <a:t>Advantages  Of  Pointer</a:t>
            </a:r>
            <a:endParaRPr lang="hi-IN" sz="5400" b="1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2743200"/>
            <a:ext cx="6553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i="1" dirty="0" smtClean="0"/>
              <a:t> Pointer reduces the code and improves the performance.</a:t>
            </a:r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/>
              <a:t> We can return multiple values from function using pointer.</a:t>
            </a:r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/>
              <a:t> It makes you able to access any memory location in the computer’s  memory.</a:t>
            </a:r>
            <a:endParaRPr lang="hi-IN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0" y="3124200"/>
            <a:ext cx="3810000" cy="120032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Algerian" pitchFamily="82" charset="0"/>
              </a:rPr>
              <a:t> Week 1</a:t>
            </a:r>
            <a:endParaRPr lang="hi-IN" sz="7200" b="1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8839200" cy="9233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Algerian" pitchFamily="82" charset="0"/>
              </a:rPr>
              <a:t>Symbols used in pointer</a:t>
            </a:r>
            <a:endParaRPr lang="hi-IN" sz="5400" b="1" dirty="0">
              <a:latin typeface="Algerian" pitchFamily="82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rot="5400000">
            <a:off x="229394" y="3656806"/>
            <a:ext cx="487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3924300" y="3619500"/>
            <a:ext cx="480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1000" y="9906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/>
              <a:t>Symbol</a:t>
            </a:r>
            <a:endParaRPr lang="hi-IN" sz="36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3733800" y="10668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/>
              <a:t>Name</a:t>
            </a:r>
            <a:endParaRPr lang="hi-IN" sz="3600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6629400" y="11430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/>
              <a:t>Description</a:t>
            </a:r>
            <a:endParaRPr lang="hi-IN" sz="3600" b="1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1828800"/>
            <a:ext cx="1371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&amp;</a:t>
            </a:r>
          </a:p>
          <a:p>
            <a:r>
              <a:rPr lang="en-US" sz="2800" b="1" i="1" dirty="0" smtClean="0"/>
              <a:t>(ampersand sign)</a:t>
            </a:r>
          </a:p>
          <a:p>
            <a:endParaRPr lang="en-US" sz="2800" b="1" i="1" dirty="0" smtClean="0"/>
          </a:p>
          <a:p>
            <a:endParaRPr lang="en-US" sz="2800" b="1" i="1" dirty="0" smtClean="0"/>
          </a:p>
          <a:p>
            <a:r>
              <a:rPr lang="en-US" sz="2800" b="1" i="1" dirty="0" smtClean="0"/>
              <a:t>*</a:t>
            </a:r>
          </a:p>
          <a:p>
            <a:r>
              <a:rPr lang="en-US" sz="2800" b="1" i="1" dirty="0" smtClean="0"/>
              <a:t>(asterisk</a:t>
            </a:r>
          </a:p>
          <a:p>
            <a:r>
              <a:rPr lang="en-US" sz="2800" b="1" i="1" dirty="0" smtClean="0"/>
              <a:t>Sign)</a:t>
            </a:r>
            <a:endParaRPr lang="hi-IN" sz="2800" b="1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3200400" y="2286000"/>
            <a:ext cx="2667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Address operator</a:t>
            </a:r>
          </a:p>
          <a:p>
            <a:endParaRPr lang="en-US" sz="2800" b="1" i="1" dirty="0" smtClean="0"/>
          </a:p>
          <a:p>
            <a:endParaRPr lang="en-US" sz="2800" b="1" i="1" dirty="0" smtClean="0"/>
          </a:p>
          <a:p>
            <a:endParaRPr lang="en-US" sz="2800" b="1" i="1" dirty="0" smtClean="0"/>
          </a:p>
          <a:p>
            <a:r>
              <a:rPr lang="en-US" sz="2800" b="1" i="1" dirty="0" smtClean="0"/>
              <a:t>Indirection Operator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05600" y="2286000"/>
            <a:ext cx="2209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Address of a variable</a:t>
            </a:r>
          </a:p>
          <a:p>
            <a:endParaRPr lang="en-US" sz="2800" b="1" i="1" dirty="0" smtClean="0"/>
          </a:p>
          <a:p>
            <a:endParaRPr lang="en-US" sz="2800" b="1" i="1" dirty="0" smtClean="0"/>
          </a:p>
          <a:p>
            <a:endParaRPr lang="en-US" sz="2800" b="1" i="1" dirty="0" smtClean="0"/>
          </a:p>
          <a:p>
            <a:r>
              <a:rPr lang="en-US" sz="2800" b="1" i="1" dirty="0" smtClean="0"/>
              <a:t>Access the value  of an address.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0800" y="2971800"/>
            <a:ext cx="3505200" cy="11079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latin typeface="Algerian" pitchFamily="82" charset="0"/>
              </a:rPr>
              <a:t>Week 4</a:t>
            </a:r>
            <a:endParaRPr lang="hi-IN" sz="6600" b="1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4600" y="610136"/>
            <a:ext cx="3886200" cy="501675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latin typeface="Algerian" pitchFamily="82" charset="0"/>
              </a:rPr>
              <a:t>What Is </a:t>
            </a:r>
          </a:p>
          <a:p>
            <a:r>
              <a:rPr lang="en-US" sz="8000" b="1" dirty="0" smtClean="0">
                <a:latin typeface="Algerian" pitchFamily="82" charset="0"/>
              </a:rPr>
              <a:t>An Array</a:t>
            </a:r>
            <a:endParaRPr lang="hi-IN" sz="8000" b="1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533400"/>
            <a:ext cx="6858000" cy="175432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Algerian" pitchFamily="82" charset="0"/>
              </a:rPr>
              <a:t>Introduction  To   Array  in  C++ </a:t>
            </a:r>
            <a:endParaRPr lang="hi-IN" sz="5400" b="1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3048000"/>
            <a:ext cx="7086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In C++,an array is a data structure that </a:t>
            </a:r>
            <a:r>
              <a:rPr lang="en-US" sz="2800" b="1" i="1" dirty="0" err="1" smtClean="0"/>
              <a:t>ia</a:t>
            </a:r>
            <a:r>
              <a:rPr lang="en-US" sz="2800" b="1" i="1" dirty="0" smtClean="0"/>
              <a:t> used to store multiple values of similar data types in a contiguous memory location.</a:t>
            </a:r>
            <a:endParaRPr lang="hi-IN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304800"/>
            <a:ext cx="7086600" cy="15696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Algerian" pitchFamily="82" charset="0"/>
              </a:rPr>
              <a:t>       A Properties  of          		Arrays  in  C++</a:t>
            </a:r>
            <a:endParaRPr lang="hi-IN" sz="4800" b="1" dirty="0">
              <a:latin typeface="Algerian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2456795"/>
            <a:ext cx="6400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i="1" dirty="0" smtClean="0"/>
              <a:t> Indexing of an array starts from 0. It means the first element is stored at the 0</a:t>
            </a:r>
            <a:r>
              <a:rPr lang="en-US" sz="2800" b="1" i="1" baseline="30000" dirty="0" smtClean="0"/>
              <a:t>th</a:t>
            </a:r>
            <a:r>
              <a:rPr lang="en-US" sz="2800" b="1" i="1" dirty="0" smtClean="0"/>
              <a:t> index,the  second at 1</a:t>
            </a:r>
            <a:r>
              <a:rPr lang="en-US" sz="2800" b="1" i="1" baseline="30000" dirty="0" smtClean="0"/>
              <a:t>st</a:t>
            </a:r>
            <a:r>
              <a:rPr lang="en-US" sz="2800" b="1" i="1" dirty="0" smtClean="0"/>
              <a:t>,and so on.</a:t>
            </a:r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/>
              <a:t> Elements of an array can be accessed using their indices.</a:t>
            </a:r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/>
              <a:t> Once an array is declared its size remains constant throughout the program.</a:t>
            </a:r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/>
              <a:t> An array can have multiple dimensions.</a:t>
            </a:r>
          </a:p>
          <a:p>
            <a:endParaRPr lang="hi-IN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1600200"/>
            <a:ext cx="6172200" cy="1446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Algerian" pitchFamily="82" charset="0"/>
              </a:rPr>
              <a:t>           Array Declaration  in  C++</a:t>
            </a:r>
            <a:endParaRPr lang="hi-IN" sz="4400" b="1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733800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data_type  array_name [Size_of_array]</a:t>
            </a:r>
            <a:endParaRPr lang="hi-IN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4495800"/>
            <a:ext cx="487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For example :-</a:t>
            </a:r>
          </a:p>
          <a:p>
            <a:r>
              <a:rPr lang="en-US" sz="2800" b="1" i="1" dirty="0" smtClean="0"/>
              <a:t>int arr[5];</a:t>
            </a:r>
            <a:endParaRPr lang="hi-IN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1371600"/>
            <a:ext cx="6096000" cy="923330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Algerian" pitchFamily="82" charset="0"/>
              </a:rPr>
              <a:t>Types Of Array</a:t>
            </a:r>
            <a:endParaRPr lang="hi-IN" sz="5400" b="1" dirty="0">
              <a:latin typeface="Algerian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2743200"/>
            <a:ext cx="7696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b="1" i="1" dirty="0" smtClean="0"/>
              <a:t>One  Dimensional  Array (1d Array)</a:t>
            </a:r>
          </a:p>
          <a:p>
            <a:pPr marL="342900" indent="-342900">
              <a:buAutoNum type="arabicPeriod"/>
            </a:pPr>
            <a:r>
              <a:rPr lang="en-US" sz="2800" b="1" i="1" dirty="0" smtClean="0"/>
              <a:t>Multi  Dimensional  Array ( 2d Array)</a:t>
            </a:r>
          </a:p>
          <a:p>
            <a:pPr marL="342900" indent="-342900">
              <a:buAutoNum type="arabicPeriod"/>
            </a:pPr>
            <a:endParaRPr lang="en-US" sz="2800" b="1" i="1" dirty="0" smtClean="0"/>
          </a:p>
          <a:p>
            <a:pPr marL="342900" indent="-342900"/>
            <a:r>
              <a:rPr lang="en-US" sz="2800" b="1" i="1" dirty="0" smtClean="0"/>
              <a:t>2.1   2d Array</a:t>
            </a:r>
          </a:p>
          <a:p>
            <a:pPr marL="342900" indent="-342900"/>
            <a:r>
              <a:rPr lang="en-US" sz="2800" b="1" i="1" dirty="0" smtClean="0"/>
              <a:t>2.2   3d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81000"/>
            <a:ext cx="8686800" cy="156966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Algerian" pitchFamily="82" charset="0"/>
              </a:rPr>
              <a:t>1. One  Dimensional  Array     			</a:t>
            </a:r>
            <a:endParaRPr lang="hi-IN" sz="4800" b="1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2057400"/>
            <a:ext cx="7924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The One – dimensional Arrays, also known as 1-D arrays in C++  are those Arrays that have only one dimension.</a:t>
            </a:r>
            <a:endParaRPr lang="hi-IN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3810000"/>
            <a:ext cx="556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i="1" dirty="0" smtClean="0"/>
              <a:t> Syntax Of 1D Array  </a:t>
            </a:r>
          </a:p>
          <a:p>
            <a:r>
              <a:rPr lang="en-US" sz="2800" b="1" i="1" dirty="0" smtClean="0"/>
              <a:t>Data_type array_name [size]</a:t>
            </a:r>
            <a:endParaRPr lang="hi-IN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838200"/>
            <a:ext cx="8915400" cy="830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Algerian" pitchFamily="82" charset="0"/>
              </a:rPr>
              <a:t>2.  Two  Dimensional  Array</a:t>
            </a:r>
            <a:endParaRPr lang="hi-IN" sz="4800" b="1" dirty="0">
              <a:latin typeface="Algerian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905000"/>
            <a:ext cx="7467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A Two – Dimensional  array or 2D array in C ++ is an array that </a:t>
            </a:r>
            <a:r>
              <a:rPr lang="en-US" sz="2800" b="1" i="1" dirty="0" err="1" smtClean="0"/>
              <a:t>vhas</a:t>
            </a:r>
            <a:r>
              <a:rPr lang="en-US" sz="2800" b="1" i="1" dirty="0" smtClean="0"/>
              <a:t> exactly two </a:t>
            </a:r>
            <a:r>
              <a:rPr lang="en-US" sz="2800" b="1" i="1" dirty="0" err="1" smtClean="0"/>
              <a:t>dimensions.They</a:t>
            </a:r>
            <a:r>
              <a:rPr lang="en-US" sz="2800" b="1" i="1" dirty="0" smtClean="0"/>
              <a:t> can be visualized in the form of rows and columns organized in a two dimensional plane.</a:t>
            </a:r>
            <a:endParaRPr lang="hi-IN" sz="28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4495800"/>
            <a:ext cx="4648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. Syntax of 2D Array</a:t>
            </a:r>
          </a:p>
          <a:p>
            <a:r>
              <a:rPr lang="en-US" sz="2800" b="1" i="1" dirty="0" smtClean="0"/>
              <a:t>Data_Type array_name[size1] [size 2];</a:t>
            </a:r>
            <a:endParaRPr lang="hi-IN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219200"/>
            <a:ext cx="8458200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Algerian" pitchFamily="82" charset="0"/>
              </a:rPr>
              <a:t>Size  of  an  Array  in  C++</a:t>
            </a:r>
            <a:endParaRPr lang="hi-IN" sz="4800" b="1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2667000"/>
            <a:ext cx="7086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We can calculate the size of an array using sizeof() operator.</a:t>
            </a:r>
            <a:endParaRPr lang="hi-IN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4724400"/>
            <a:ext cx="6934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Data_type size = sizeof(Array _Name) / sizeof(Array _ Name [index]);</a:t>
            </a:r>
            <a:endParaRPr lang="hi-IN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381000"/>
            <a:ext cx="5562600" cy="92333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Algerian" pitchFamily="82" charset="0"/>
              </a:rPr>
              <a:t>History Of C++</a:t>
            </a:r>
            <a:endParaRPr lang="hi-IN" sz="5400" b="1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1447800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b="1" i="1" dirty="0" smtClean="0"/>
              <a:t> C ++ was designed at AT&amp;T Bell Labs by Bjarne Stroustrup in the early 80’s.</a:t>
            </a:r>
          </a:p>
          <a:p>
            <a:pPr>
              <a:buFont typeface="Arial" pitchFamily="34" charset="0"/>
              <a:buChar char="•"/>
            </a:pPr>
            <a:r>
              <a:rPr lang="en-US" sz="3200" b="1" i="1" dirty="0" smtClean="0"/>
              <a:t>Based on the ‘C’ programming language.</a:t>
            </a:r>
          </a:p>
          <a:p>
            <a:pPr>
              <a:buFont typeface="Arial" pitchFamily="34" charset="0"/>
              <a:buChar char="•"/>
            </a:pPr>
            <a:r>
              <a:rPr lang="en-US" sz="3200" b="1" i="1" dirty="0" smtClean="0"/>
              <a:t> He Chose “c” because it is general - purpose ,fast and portable.</a:t>
            </a:r>
          </a:p>
          <a:p>
            <a:pPr>
              <a:buFont typeface="Arial" pitchFamily="34" charset="0"/>
              <a:buChar char="•"/>
            </a:pPr>
            <a:r>
              <a:rPr lang="en-US" sz="3200" b="1" i="1" dirty="0" smtClean="0"/>
              <a:t>  C++ language standardised in 1998.</a:t>
            </a:r>
          </a:p>
          <a:p>
            <a:pPr>
              <a:buFont typeface="Arial" pitchFamily="34" charset="0"/>
              <a:buChar char="•"/>
            </a:pPr>
            <a:r>
              <a:rPr lang="en-US" sz="3200" b="1" i="1" dirty="0" smtClean="0"/>
              <a:t> Bjarne Stroustrup is known as the founder of C++ language.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971800"/>
            <a:ext cx="9144000" cy="175432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Algerian" pitchFamily="82" charset="0"/>
              </a:rPr>
              <a:t>        Cout&lt;&lt;“Thank You”;</a:t>
            </a:r>
          </a:p>
          <a:p>
            <a:endParaRPr lang="hi-IN" sz="5400" b="1" dirty="0">
              <a:latin typeface="Algerian" pitchFamily="82" charset="0"/>
            </a:endParaRPr>
          </a:p>
        </p:txBody>
      </p:sp>
      <p:sp>
        <p:nvSpPr>
          <p:cNvPr id="5" name="Smiley Face 4"/>
          <p:cNvSpPr/>
          <p:nvPr/>
        </p:nvSpPr>
        <p:spPr>
          <a:xfrm>
            <a:off x="3962400" y="3811726"/>
            <a:ext cx="1066800" cy="914400"/>
          </a:xfrm>
          <a:prstGeom prst="smileyFace">
            <a:avLst/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0"/>
            <a:ext cx="4038600" cy="9233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 </a:t>
            </a:r>
            <a:r>
              <a:rPr lang="en-US" sz="5400" b="1" dirty="0" smtClean="0">
                <a:latin typeface="Algerian" pitchFamily="82" charset="0"/>
              </a:rPr>
              <a:t>C  V/S  C++</a:t>
            </a:r>
            <a:endParaRPr lang="hi-IN" sz="5400" b="1" dirty="0">
              <a:latin typeface="Algerian" pitchFamily="82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rot="16200000" flipH="1">
            <a:off x="1600200" y="3429000"/>
            <a:ext cx="4953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66800" y="7620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lgerian" pitchFamily="82" charset="0"/>
              </a:rPr>
              <a:t>C</a:t>
            </a:r>
            <a:endParaRPr lang="hi-IN" sz="3600" b="1" dirty="0">
              <a:latin typeface="Algerian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3600" y="6096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lgerian" pitchFamily="82" charset="0"/>
              </a:rPr>
              <a:t>C++</a:t>
            </a:r>
            <a:endParaRPr lang="hi-IN" sz="3600" b="1" dirty="0">
              <a:latin typeface="Algerian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371600"/>
            <a:ext cx="4191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i="1" dirty="0" smtClean="0"/>
              <a:t> C was developed by Dennis Ritchie in 1972 at AT&amp;T Bell Labs.</a:t>
            </a:r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/>
              <a:t> C is a structural programming language.</a:t>
            </a:r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/>
              <a:t> C does not supports object orientation features.</a:t>
            </a:r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/>
              <a:t>  C is a subset of C++.</a:t>
            </a:r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/>
              <a:t>File extension in .c</a:t>
            </a:r>
            <a:endParaRPr lang="hi-IN" sz="28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4191000" y="1371600"/>
            <a:ext cx="4953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i="1" dirty="0" smtClean="0"/>
              <a:t> C++ was developed by Bjarne Stroustrup in 1979.</a:t>
            </a:r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/>
              <a:t> C++ is both structural and object oriented programming language.</a:t>
            </a:r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/>
              <a:t> C++ supports  object orientation features.</a:t>
            </a:r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/>
              <a:t> C++ is a superset of C.</a:t>
            </a:r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/>
              <a:t> File extension is .cpp</a:t>
            </a:r>
            <a:endParaRPr lang="hi-IN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990600"/>
            <a:ext cx="6705600" cy="92333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Algerian" pitchFamily="82" charset="0"/>
              </a:rPr>
              <a:t>Why C++ is Better</a:t>
            </a:r>
            <a:endParaRPr lang="hi-IN" sz="5400" b="1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2819400"/>
            <a:ext cx="6781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C ++ is an advanced language that supports various programming methods like functional ,procedural , and object – oriented programming. It is a fast language; its compile – time and execution time is faster than other programming languages.</a:t>
            </a:r>
            <a:endParaRPr lang="hi-IN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0200" y="685800"/>
            <a:ext cx="6324600" cy="830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Algerian" pitchFamily="82" charset="0"/>
              </a:rPr>
              <a:t>Advantages of C++</a:t>
            </a:r>
            <a:endParaRPr lang="hi-IN" sz="4800" b="1" dirty="0">
              <a:latin typeface="Algerian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1905000"/>
            <a:ext cx="5257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i="1" dirty="0" smtClean="0"/>
              <a:t> Portability</a:t>
            </a:r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/>
              <a:t> Multi – Paradigm</a:t>
            </a:r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/>
              <a:t> Object – Oriented</a:t>
            </a:r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/>
              <a:t> Compatibility</a:t>
            </a:r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/>
              <a:t> Memory Management</a:t>
            </a:r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/>
              <a:t> Large Community support</a:t>
            </a:r>
            <a:endParaRPr lang="hi-IN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914400"/>
            <a:ext cx="7543800" cy="8309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lgerian" pitchFamily="82" charset="0"/>
              </a:rPr>
              <a:t>Disadvantages  Of  C++</a:t>
            </a:r>
            <a:endParaRPr lang="hi-IN" sz="4800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7800" y="2667000"/>
            <a:ext cx="5715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i="1" dirty="0" smtClean="0"/>
              <a:t> Use of Pointers.</a:t>
            </a:r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/>
              <a:t> Absence of Garbage Collector.</a:t>
            </a:r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/>
              <a:t> Security Issues.</a:t>
            </a:r>
            <a:endParaRPr lang="hi-IN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0457" y="38595"/>
            <a:ext cx="6705600" cy="830997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Algerian" pitchFamily="82" charset="0"/>
              </a:rPr>
              <a:t>Basic Syntax of C++ </a:t>
            </a:r>
            <a:endParaRPr lang="hi-IN" sz="4800" b="1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90800" y="1828799"/>
            <a:ext cx="3886200" cy="3108543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#include&lt;</a:t>
            </a:r>
            <a:r>
              <a:rPr lang="en-US" sz="2800" b="1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iostream</a:t>
            </a:r>
            <a:r>
              <a:rPr lang="en-US" sz="2800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en-US" sz="2800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using namespace std;</a:t>
            </a:r>
          </a:p>
          <a:p>
            <a:r>
              <a:rPr lang="en-US" sz="2800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  main()</a:t>
            </a:r>
          </a:p>
          <a:p>
            <a:r>
              <a:rPr lang="en-US" sz="2800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{</a:t>
            </a:r>
          </a:p>
          <a:p>
            <a:r>
              <a:rPr lang="en-US" sz="2800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cout&lt;&lt;“Hello World”;</a:t>
            </a:r>
          </a:p>
          <a:p>
            <a:r>
              <a:rPr lang="en-US" sz="2800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return 0;</a:t>
            </a:r>
          </a:p>
          <a:p>
            <a:r>
              <a:rPr lang="en-US" sz="2800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}</a:t>
            </a:r>
            <a:endParaRPr lang="hi-IN" sz="2800" b="1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833257" y="1511135"/>
            <a:ext cx="0" cy="507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33257" y="1511134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00057" y="813136"/>
            <a:ext cx="1957449" cy="10156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Header file for taking input &amp; printing output</a:t>
            </a:r>
            <a:endParaRPr lang="en-US" sz="2000" b="1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480458" y="3810000"/>
            <a:ext cx="1110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3400" y="3383070"/>
            <a:ext cx="1066800" cy="10156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Used to display output</a:t>
            </a:r>
            <a:endParaRPr lang="en-US" sz="2000" b="1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657600" y="26670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657600" y="2667000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63047" y="2427357"/>
            <a:ext cx="1981200" cy="7078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Mandatory for any program</a:t>
            </a:r>
            <a:endParaRPr lang="en-US" sz="2000" b="1" dirty="0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1828800" y="2018965"/>
            <a:ext cx="914400" cy="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0" y="1651337"/>
            <a:ext cx="1828800" cy="10156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Preprocessor directive used to include files</a:t>
            </a:r>
            <a:endParaRPr lang="en-US" sz="2000" b="1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1600200" y="4191000"/>
            <a:ext cx="1143000" cy="746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5943" y="4797969"/>
            <a:ext cx="1600200" cy="7078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65000"/>
                  </a:schemeClr>
                </a:solidFill>
              </a:rPr>
              <a:t>Exit status of a function</a:t>
            </a:r>
            <a:endParaRPr lang="en-US" sz="2000" b="1" dirty="0">
              <a:solidFill>
                <a:schemeClr val="tx1">
                  <a:lumMod val="65000"/>
                </a:schemeClr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5900057" y="3810000"/>
            <a:ext cx="1491343" cy="80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91400" y="3536958"/>
            <a:ext cx="1447800" cy="7078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Ends of a statement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574</TotalTime>
  <Words>1168</Words>
  <Application>Microsoft Office PowerPoint</Application>
  <PresentationFormat>On-screen Show (4:3)</PresentationFormat>
  <Paragraphs>216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Metro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Library</cp:lastModifiedBy>
  <cp:revision>56</cp:revision>
  <dcterms:created xsi:type="dcterms:W3CDTF">2023-11-15T20:57:27Z</dcterms:created>
  <dcterms:modified xsi:type="dcterms:W3CDTF">2023-11-16T04:43:17Z</dcterms:modified>
</cp:coreProperties>
</file>