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9" r:id="rId1"/>
  </p:sldMasterIdLst>
  <p:sldIdLst>
    <p:sldId id="264" r:id="rId2"/>
    <p:sldId id="256" r:id="rId3"/>
    <p:sldId id="265" r:id="rId4"/>
    <p:sldId id="260" r:id="rId5"/>
    <p:sldId id="258" r:id="rId6"/>
    <p:sldId id="261" r:id="rId7"/>
    <p:sldId id="262" r:id="rId8"/>
    <p:sldId id="263" r:id="rId9"/>
    <p:sldId id="259" r:id="rId10"/>
    <p:sldId id="266" r:id="rId11"/>
    <p:sldId id="267" r:id="rId12"/>
    <p:sldId id="268" r:id="rId13"/>
    <p:sldId id="273" r:id="rId14"/>
    <p:sldId id="274" r:id="rId1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 Himanshu" initials="SH" lastIdx="1" clrIdx="0">
    <p:extLst>
      <p:ext uri="{19B8F6BF-5375-455C-9EA6-DF929625EA0E}">
        <p15:presenceInfo xmlns:p15="http://schemas.microsoft.com/office/powerpoint/2012/main" userId="Sir Himansh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2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251200" y="1689900"/>
            <a:ext cx="3611126" cy="721327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00050" y="770467"/>
            <a:ext cx="4616035" cy="4512735"/>
          </a:xfrm>
        </p:spPr>
        <p:txBody>
          <a:bodyPr anchor="b">
            <a:normAutofit/>
          </a:bodyPr>
          <a:lstStyle>
            <a:lvl1pPr algn="l">
              <a:defRPr sz="33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0050" y="5552254"/>
            <a:ext cx="3715688" cy="2763895"/>
          </a:xfrm>
        </p:spPr>
        <p:txBody>
          <a:bodyPr anchor="t">
            <a:normAutofit/>
          </a:bodyPr>
          <a:lstStyle>
            <a:lvl1pPr marL="0" indent="0" algn="l">
              <a:buNone/>
              <a:defRPr sz="1500">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80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400050" y="770467"/>
            <a:ext cx="6057900" cy="451273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9" name="Text Placeholder 9"/>
          <p:cNvSpPr>
            <a:spLocks noGrp="1"/>
          </p:cNvSpPr>
          <p:nvPr>
            <p:ph type="body" sz="quarter" idx="14"/>
          </p:nvPr>
        </p:nvSpPr>
        <p:spPr>
          <a:xfrm>
            <a:off x="571502" y="5552252"/>
            <a:ext cx="5460999" cy="6604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0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0" y="770467"/>
            <a:ext cx="6057900" cy="4182533"/>
          </a:xfrm>
        </p:spPr>
        <p:txBody>
          <a:bodyPr anchor="ctr">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0" y="5943600"/>
            <a:ext cx="4787664" cy="2751667"/>
          </a:xfrm>
        </p:spPr>
        <p:txBody>
          <a:bodyPr anchor="ctr">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028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213" y="770467"/>
            <a:ext cx="5144840" cy="4182533"/>
          </a:xfrm>
        </p:spPr>
        <p:txBody>
          <a:bodyPr anchor="ctr">
            <a:normAutofit/>
          </a:bodyPr>
          <a:lstStyle>
            <a:lvl1pPr algn="l">
              <a:defRPr sz="21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00101" y="4953000"/>
            <a:ext cx="4801850" cy="697089"/>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400050" y="6212657"/>
            <a:ext cx="4786771" cy="248261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026457"/>
            <a:ext cx="342989" cy="844676"/>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999091"/>
            <a:ext cx="342989" cy="844676"/>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36395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050" y="4953000"/>
            <a:ext cx="4786771" cy="2451800"/>
          </a:xfrm>
        </p:spPr>
        <p:txBody>
          <a:bodyPr anchor="b">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0" y="7414305"/>
            <a:ext cx="4787664" cy="1280961"/>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3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2213" y="770467"/>
            <a:ext cx="5144840" cy="4182533"/>
          </a:xfrm>
        </p:spPr>
        <p:txBody>
          <a:bodyPr anchor="ctr">
            <a:normAutofit/>
          </a:bodyPr>
          <a:lstStyle>
            <a:lvl1pPr algn="l">
              <a:defRPr sz="21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00050" y="5613400"/>
            <a:ext cx="4786771" cy="1516473"/>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00050" y="7154334"/>
            <a:ext cx="4786770" cy="154093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71451" y="1026457"/>
            <a:ext cx="342989" cy="844676"/>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999091"/>
            <a:ext cx="342989" cy="844676"/>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945776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0050" y="770467"/>
            <a:ext cx="5644244" cy="4182533"/>
          </a:xfrm>
        </p:spPr>
        <p:txBody>
          <a:bodyPr vert="horz" lIns="91440" tIns="45720" rIns="91440" bIns="45720" rtlCol="0" anchor="ctr">
            <a:normAutofit/>
          </a:bodyPr>
          <a:lstStyle>
            <a:lvl1pPr>
              <a:defRPr lang="en-US" sz="21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00050" y="5674549"/>
            <a:ext cx="4786771" cy="1210733"/>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00050" y="6885285"/>
            <a:ext cx="4786770" cy="180998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403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lgn="l">
              <a:defRPr sz="21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0051" y="770468"/>
            <a:ext cx="4916150" cy="5442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96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24804" y="770467"/>
            <a:ext cx="1533146" cy="6383867"/>
          </a:xfrm>
        </p:spPr>
        <p:txBody>
          <a:bodyPr vert="eaVert">
            <a:normAutofit/>
          </a:bodyPr>
          <a:lstStyle>
            <a:lvl1pPr>
              <a:defRPr sz="21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0050" y="770467"/>
            <a:ext cx="4387509" cy="79248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009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0051" y="770467"/>
            <a:ext cx="4916150" cy="544219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353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050" y="2861733"/>
            <a:ext cx="4801851" cy="3350919"/>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1" y="6481704"/>
            <a:ext cx="4801850" cy="221356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215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defRPr sz="2400"/>
            </a:lvl1pPr>
          </a:lstStyle>
          <a:p>
            <a:r>
              <a:rPr lang="en-US" smtClean="0"/>
              <a:t>Click to edit Master title style</a:t>
            </a:r>
            <a:endParaRPr lang="en-US" dirty="0"/>
          </a:p>
        </p:txBody>
      </p:sp>
      <p:sp>
        <p:nvSpPr>
          <p:cNvPr id="11" name="Content Placeholder 3"/>
          <p:cNvSpPr>
            <a:spLocks noGrp="1"/>
          </p:cNvSpPr>
          <p:nvPr>
            <p:ph sz="half" idx="13"/>
          </p:nvPr>
        </p:nvSpPr>
        <p:spPr>
          <a:xfrm>
            <a:off x="400051" y="770467"/>
            <a:ext cx="2962475" cy="5442186"/>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3496771" y="770466"/>
            <a:ext cx="2961179" cy="5429956"/>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9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a:xfrm>
            <a:off x="571501" y="770467"/>
            <a:ext cx="2787650" cy="880533"/>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00050" y="1651001"/>
            <a:ext cx="2959100" cy="4561652"/>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41263" y="818622"/>
            <a:ext cx="2823038" cy="832378"/>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96772" y="1651000"/>
            <a:ext cx="2967529" cy="4549422"/>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06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051" y="6493934"/>
            <a:ext cx="4916150" cy="2201333"/>
          </a:xfrm>
        </p:spPr>
        <p:txBody>
          <a:bodyPr>
            <a:normAutofit/>
          </a:bodyPr>
          <a:lstStyle>
            <a:lvl1pPr>
              <a:defRPr sz="24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409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48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00" y="770467"/>
            <a:ext cx="2400300" cy="2201333"/>
          </a:xfrm>
        </p:spPr>
        <p:txBody>
          <a:bodyPr anchor="b">
            <a:normAutofit/>
          </a:bodyPr>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00050" y="770467"/>
            <a:ext cx="3329066" cy="79248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64000" y="3191937"/>
            <a:ext cx="2400300" cy="3020719"/>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90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1850" y="2091267"/>
            <a:ext cx="2672444" cy="1651000"/>
          </a:xfrm>
        </p:spPr>
        <p:txBody>
          <a:bodyPr anchor="b">
            <a:normAutofit/>
          </a:bodyPr>
          <a:lstStyle>
            <a:lvl1pPr algn="l">
              <a:defRPr sz="18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71500" y="1320800"/>
            <a:ext cx="2460731" cy="693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372021" y="3962400"/>
            <a:ext cx="2673167" cy="3008489"/>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11/1/2023</a:t>
            </a:fld>
            <a:endParaRPr lang="en-US" dirty="0"/>
          </a:p>
        </p:txBody>
      </p:sp>
      <p:sp>
        <p:nvSpPr>
          <p:cNvPr id="6" name="Footer Placeholder 5"/>
          <p:cNvSpPr>
            <a:spLocks noGrp="1"/>
          </p:cNvSpPr>
          <p:nvPr>
            <p:ph type="ftr" sz="quarter" idx="11"/>
          </p:nvPr>
        </p:nvSpPr>
        <p:spPr>
          <a:xfrm>
            <a:off x="400050" y="8915401"/>
            <a:ext cx="4358793" cy="527403"/>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67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003006" y="5625631"/>
            <a:ext cx="1852842" cy="384010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00051" y="6493934"/>
            <a:ext cx="4916150" cy="2201333"/>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0051" y="770468"/>
            <a:ext cx="4916150" cy="544219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72684" y="8915405"/>
            <a:ext cx="900347" cy="527403"/>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11/1/2023</a:t>
            </a:fld>
            <a:endParaRPr lang="en-US" dirty="0"/>
          </a:p>
        </p:txBody>
      </p:sp>
      <p:sp>
        <p:nvSpPr>
          <p:cNvPr id="5" name="Footer Placeholder 4"/>
          <p:cNvSpPr>
            <a:spLocks noGrp="1"/>
          </p:cNvSpPr>
          <p:nvPr>
            <p:ph type="ftr" sz="quarter" idx="3"/>
          </p:nvPr>
        </p:nvSpPr>
        <p:spPr>
          <a:xfrm>
            <a:off x="400050" y="8915401"/>
            <a:ext cx="4358793" cy="527403"/>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5830820" y="8057803"/>
            <a:ext cx="642680" cy="967669"/>
          </a:xfrm>
          <a:prstGeom prst="rect">
            <a:avLst/>
          </a:prstGeom>
        </p:spPr>
        <p:txBody>
          <a:bodyPr vert="horz" lIns="91440" tIns="45720" rIns="91440" bIns="45720" rtlCol="0" anchor="b"/>
          <a:lstStyle>
            <a:lvl1pPr algn="r">
              <a:defRPr sz="21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9524577"/>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support.microsoft.com/en-us/office/add-a-chart-to-your-document-in-word-ff48e3eb-5e04-4368-a39e-20df7c798932#:~:text=To%20create%20a%20simple%20chart%20from%20scratch%20in,arrange%20the%20chart%20and%20text%20in%20your%20documen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rinwrightwriting.com/columns-in-microsoft-wor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pdf.wondershare.com/word/create-a-form-in-word.html#:~:text=How%20to%20Create%20a%20Form%20in%20Word%201,Step%206%3A%20Include%20Protection%20to%20Your%20Form%2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ikihow.com/Make-Business-Cards-in-Microsoft-Word#:~:text=How%20to%20Create%20a%20Business%20Card%20on%20Word,the%20format%20of%20any%20elements.%20...%20See%20Mor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support.microsoft.com/en-us/office/create-an-organization-chart-in-office-by-using-smartart-9b51f667-11b7-4971-a757-a08a36684ee6"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wikihow.com/Create-an-Index-in-Word"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eeksforgeeks.org/how-to-add-a-hyperlink-in-ms-word/"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windowscentral.com/how-add-watermark-word-document-office" TargetMode="External"/><Relationship Id="rId2" Type="http://schemas.openxmlformats.org/officeDocument/2006/relationships/hyperlink" Target="https://support.microsoft.com/en-us/office/create-or-run-a-macro-c6b99036-905c-49a6-818a-dfb98b7c3c9c" TargetMode="External"/><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89" y="187359"/>
            <a:ext cx="5825613" cy="2748492"/>
          </a:xfrm>
        </p:spPr>
        <p:txBody>
          <a:bodyPr>
            <a:normAutofit fontScale="90000"/>
          </a:bodyPr>
          <a:lstStyle/>
          <a:p>
            <a:r>
              <a:rPr lang="en-US" sz="8800" dirty="0" smtClean="0">
                <a:solidFill>
                  <a:schemeClr val="bg1"/>
                </a:solidFill>
                <a:latin typeface="Algerian" panose="04020705040A02060702" pitchFamily="82" charset="0"/>
              </a:rPr>
              <a:t>MS WORD</a:t>
            </a:r>
            <a:br>
              <a:rPr lang="en-US" sz="8800" dirty="0" smtClean="0">
                <a:solidFill>
                  <a:schemeClr val="bg1"/>
                </a:solidFill>
                <a:latin typeface="Algerian" panose="04020705040A02060702" pitchFamily="82" charset="0"/>
              </a:rPr>
            </a:br>
            <a:r>
              <a:rPr lang="en-US" sz="8800" dirty="0" smtClean="0">
                <a:solidFill>
                  <a:schemeClr val="bg1"/>
                </a:solidFill>
                <a:latin typeface="Algerian" panose="04020705040A02060702" pitchFamily="82" charset="0"/>
              </a:rPr>
              <a:t>exercises</a:t>
            </a:r>
            <a:endParaRPr lang="en-IN" sz="8800" dirty="0">
              <a:solidFill>
                <a:schemeClr val="bg1"/>
              </a:solidFill>
              <a:latin typeface="Algerian" panose="04020705040A02060702" pitchFamily="82" charset="0"/>
            </a:endParaRPr>
          </a:p>
        </p:txBody>
      </p:sp>
      <p:pic>
        <p:nvPicPr>
          <p:cNvPr id="1026" name="Picture 2" descr="Microsoft Word Logo, symbol, meaning, history, PNG, bran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550" y="4051251"/>
            <a:ext cx="4916488" cy="276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607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913" y="406033"/>
            <a:ext cx="5762931" cy="923330"/>
          </a:xfrm>
          <a:prstGeom prst="rect">
            <a:avLst/>
          </a:prstGeom>
        </p:spPr>
        <p:txBody>
          <a:bodyPr wrap="square">
            <a:spAutoFit/>
          </a:bodyPr>
          <a:lstStyle/>
          <a:p>
            <a:pPr algn="just"/>
            <a:r>
              <a:rPr lang="en-US" b="1" dirty="0" smtClean="0">
                <a:solidFill>
                  <a:schemeClr val="bg1"/>
                </a:solidFill>
                <a:latin typeface="Roboto"/>
              </a:rPr>
              <a:t>Question 7.</a:t>
            </a:r>
          </a:p>
          <a:p>
            <a:pPr algn="just"/>
            <a:r>
              <a:rPr lang="en-US" b="1" dirty="0" smtClean="0">
                <a:solidFill>
                  <a:schemeClr val="bg1"/>
                </a:solidFill>
                <a:latin typeface="Roboto"/>
              </a:rPr>
              <a:t>Create </a:t>
            </a:r>
            <a:r>
              <a:rPr lang="en-US" b="1" dirty="0">
                <a:solidFill>
                  <a:schemeClr val="bg1"/>
                </a:solidFill>
                <a:latin typeface="Roboto"/>
              </a:rPr>
              <a:t>a chart and show the product price comparison between years:</a:t>
            </a:r>
            <a:endParaRPr lang="en-US" b="1" i="0" dirty="0">
              <a:solidFill>
                <a:schemeClr val="bg1"/>
              </a:solidFill>
              <a:effectLst/>
              <a:latin typeface="Roboto"/>
            </a:endParaRPr>
          </a:p>
        </p:txBody>
      </p:sp>
      <p:sp>
        <p:nvSpPr>
          <p:cNvPr id="4" name="Rectangle 3"/>
          <p:cNvSpPr/>
          <p:nvPr/>
        </p:nvSpPr>
        <p:spPr>
          <a:xfrm>
            <a:off x="224913" y="1888666"/>
            <a:ext cx="5972687" cy="3416320"/>
          </a:xfrm>
          <a:prstGeom prst="rect">
            <a:avLst/>
          </a:prstGeom>
        </p:spPr>
        <p:txBody>
          <a:bodyPr wrap="square">
            <a:spAutoFit/>
          </a:bodyPr>
          <a:lstStyle/>
          <a:p>
            <a:r>
              <a:rPr lang="en-US" dirty="0">
                <a:solidFill>
                  <a:srgbClr val="FFFF00"/>
                </a:solidFill>
              </a:rPr>
              <a:t>The chart option is very important in Microsoft Word and Excel. However, the use of the chart option and any other option in MS Word depends on the demand for a certain content type</a:t>
            </a:r>
            <a:r>
              <a:rPr lang="en-US" dirty="0" smtClean="0">
                <a:solidFill>
                  <a:srgbClr val="FFFF00"/>
                </a:solidFill>
              </a:rPr>
              <a:t>.</a:t>
            </a:r>
            <a:endParaRPr lang="en-US" dirty="0">
              <a:solidFill>
                <a:srgbClr val="FFFF00"/>
              </a:solidFill>
            </a:endParaRPr>
          </a:p>
          <a:p>
            <a:endParaRPr lang="en-US" dirty="0">
              <a:solidFill>
                <a:srgbClr val="FFFF00"/>
              </a:solidFill>
            </a:endParaRPr>
          </a:p>
          <a:p>
            <a:r>
              <a:rPr lang="en-US" dirty="0">
                <a:solidFill>
                  <a:srgbClr val="FFFF00"/>
                </a:solidFill>
              </a:rPr>
              <a:t>For example, you’re writing a book or making notes about something in which you have to write and explain the price comparison between 3-4 years. Then you can use the chart for visualizations to analyze the data</a:t>
            </a:r>
            <a:r>
              <a:rPr lang="en-US" dirty="0" smtClean="0">
                <a:solidFill>
                  <a:srgbClr val="FFFF00"/>
                </a:solidFill>
              </a:rPr>
              <a:t>.</a:t>
            </a:r>
          </a:p>
          <a:p>
            <a:r>
              <a:rPr lang="en-US" dirty="0" smtClean="0">
                <a:solidFill>
                  <a:srgbClr val="FFFF00"/>
                </a:solidFill>
              </a:rPr>
              <a:t>Reference link:</a:t>
            </a:r>
          </a:p>
          <a:p>
            <a:r>
              <a:rPr lang="en-IN" dirty="0" smtClean="0">
                <a:solidFill>
                  <a:srgbClr val="FFFF00"/>
                </a:solidFill>
                <a:hlinkClick r:id="rId2"/>
              </a:rPr>
              <a:t>Charts in MS word</a:t>
            </a:r>
            <a:endParaRPr lang="en-IN" dirty="0">
              <a:solidFill>
                <a:srgbClr val="FFFF00"/>
              </a:solidFill>
            </a:endParaRPr>
          </a:p>
        </p:txBody>
      </p:sp>
      <p:pic>
        <p:nvPicPr>
          <p:cNvPr id="4099" name="Picture 3" descr="Create chart in Microsoft Word"/>
          <p:cNvPicPr>
            <a:picLocks noChangeAspect="1" noChangeArrowheads="1"/>
          </p:cNvPicPr>
          <p:nvPr/>
        </p:nvPicPr>
        <p:blipFill rotWithShape="1">
          <a:blip r:embed="rId3">
            <a:extLst>
              <a:ext uri="{28A0092B-C50C-407E-A947-70E740481C1C}">
                <a14:useLocalDpi xmlns:a14="http://schemas.microsoft.com/office/drawing/2010/main" val="0"/>
              </a:ext>
            </a:extLst>
          </a:blip>
          <a:srcRect l="4183" t="7938" r="50115"/>
          <a:stretch/>
        </p:blipFill>
        <p:spPr bwMode="auto">
          <a:xfrm>
            <a:off x="575187" y="5578393"/>
            <a:ext cx="6282813" cy="432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6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925" y="468245"/>
            <a:ext cx="5733435" cy="1200329"/>
          </a:xfrm>
          <a:prstGeom prst="rect">
            <a:avLst/>
          </a:prstGeom>
        </p:spPr>
        <p:txBody>
          <a:bodyPr wrap="square">
            <a:spAutoFit/>
          </a:bodyPr>
          <a:lstStyle/>
          <a:p>
            <a:pPr algn="just"/>
            <a:r>
              <a:rPr lang="en-US" b="1" dirty="0" smtClean="0">
                <a:solidFill>
                  <a:schemeClr val="bg1"/>
                </a:solidFill>
                <a:latin typeface="Roboto"/>
              </a:rPr>
              <a:t>Question 8.</a:t>
            </a:r>
          </a:p>
          <a:p>
            <a:pPr algn="just"/>
            <a:r>
              <a:rPr lang="en-US" b="1" dirty="0" smtClean="0">
                <a:solidFill>
                  <a:schemeClr val="bg1"/>
                </a:solidFill>
                <a:latin typeface="Roboto"/>
              </a:rPr>
              <a:t> Take a double-column book or newspaper and design or create a similar paragraph style in the Word document.</a:t>
            </a:r>
            <a:endParaRPr lang="en-US" b="1" i="0" dirty="0">
              <a:solidFill>
                <a:schemeClr val="bg1"/>
              </a:solidFill>
              <a:effectLst/>
              <a:latin typeface="Roboto"/>
            </a:endParaRPr>
          </a:p>
        </p:txBody>
      </p:sp>
      <p:sp>
        <p:nvSpPr>
          <p:cNvPr id="3" name="Rectangle 2"/>
          <p:cNvSpPr/>
          <p:nvPr/>
        </p:nvSpPr>
        <p:spPr>
          <a:xfrm>
            <a:off x="106924" y="1937325"/>
            <a:ext cx="5733436" cy="2585323"/>
          </a:xfrm>
          <a:prstGeom prst="rect">
            <a:avLst/>
          </a:prstGeom>
        </p:spPr>
        <p:txBody>
          <a:bodyPr wrap="square">
            <a:spAutoFit/>
          </a:bodyPr>
          <a:lstStyle/>
          <a:p>
            <a:r>
              <a:rPr lang="en-US" dirty="0">
                <a:solidFill>
                  <a:srgbClr val="FFFF00"/>
                </a:solidFill>
                <a:latin typeface="Roboto"/>
              </a:rPr>
              <a:t>find the newspaper similarly as you see below and create or type the text as you’re seeing in the newspaper. And if you’re having a problem, ask your teachers. So, when your teachers teach you how to do that thing or this thing, it will be great for your knowledge</a:t>
            </a:r>
            <a:r>
              <a:rPr lang="en-US" dirty="0" smtClean="0">
                <a:solidFill>
                  <a:srgbClr val="FFFF00"/>
                </a:solidFill>
                <a:latin typeface="Roboto"/>
              </a:rPr>
              <a:t>.</a:t>
            </a:r>
          </a:p>
          <a:p>
            <a:r>
              <a:rPr lang="en-US" dirty="0" smtClean="0">
                <a:solidFill>
                  <a:srgbClr val="FFFF00"/>
                </a:solidFill>
                <a:latin typeface="Roboto"/>
              </a:rPr>
              <a:t>Reference links:</a:t>
            </a:r>
          </a:p>
          <a:p>
            <a:r>
              <a:rPr lang="en-US" dirty="0" smtClean="0">
                <a:solidFill>
                  <a:srgbClr val="FFFF00"/>
                </a:solidFill>
                <a:latin typeface="Roboto"/>
                <a:hlinkClick r:id="rId2"/>
              </a:rPr>
              <a:t>Link 1</a:t>
            </a:r>
            <a:endParaRPr lang="en-US" dirty="0" smtClean="0">
              <a:solidFill>
                <a:srgbClr val="FFFF00"/>
              </a:solidFill>
              <a:latin typeface="Roboto"/>
            </a:endParaRPr>
          </a:p>
          <a:p>
            <a:r>
              <a:rPr lang="en-US" dirty="0" smtClean="0">
                <a:solidFill>
                  <a:srgbClr val="FFFF00"/>
                </a:solidFill>
                <a:latin typeface="Roboto"/>
                <a:hlinkClick r:id="rId2"/>
              </a:rPr>
              <a:t>Link 2</a:t>
            </a:r>
            <a:endParaRPr lang="en-US" dirty="0" smtClean="0">
              <a:solidFill>
                <a:srgbClr val="FFFF00"/>
              </a:solidFill>
              <a:latin typeface="Roboto"/>
            </a:endParaRPr>
          </a:p>
        </p:txBody>
      </p:sp>
      <p:pic>
        <p:nvPicPr>
          <p:cNvPr id="4" name="Picture 3"/>
          <p:cNvPicPr>
            <a:picLocks noChangeAspect="1"/>
          </p:cNvPicPr>
          <p:nvPr/>
        </p:nvPicPr>
        <p:blipFill>
          <a:blip r:embed="rId3"/>
          <a:stretch>
            <a:fillRect/>
          </a:stretch>
        </p:blipFill>
        <p:spPr>
          <a:xfrm>
            <a:off x="106924" y="4791400"/>
            <a:ext cx="6751075" cy="4791086"/>
          </a:xfrm>
          <a:prstGeom prst="rect">
            <a:avLst/>
          </a:prstGeom>
        </p:spPr>
      </p:pic>
    </p:spTree>
    <p:extLst>
      <p:ext uri="{BB962C8B-B14F-4D97-AF65-F5344CB8AC3E}">
        <p14:creationId xmlns:p14="http://schemas.microsoft.com/office/powerpoint/2010/main" val="624051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622" y="583013"/>
            <a:ext cx="4892777" cy="1200329"/>
          </a:xfrm>
          <a:prstGeom prst="rect">
            <a:avLst/>
          </a:prstGeom>
        </p:spPr>
        <p:txBody>
          <a:bodyPr wrap="square">
            <a:spAutoFit/>
          </a:bodyPr>
          <a:lstStyle/>
          <a:p>
            <a:pPr algn="just"/>
            <a:r>
              <a:rPr lang="en-US" b="1" dirty="0" smtClean="0">
                <a:solidFill>
                  <a:schemeClr val="bg1"/>
                </a:solidFill>
                <a:latin typeface="Roboto"/>
              </a:rPr>
              <a:t>Question 10:</a:t>
            </a:r>
          </a:p>
          <a:p>
            <a:pPr algn="just"/>
            <a:endParaRPr lang="en-US" b="1" dirty="0" smtClean="0">
              <a:solidFill>
                <a:schemeClr val="bg1"/>
              </a:solidFill>
              <a:latin typeface="Roboto"/>
            </a:endParaRPr>
          </a:p>
          <a:p>
            <a:pPr algn="just"/>
            <a:r>
              <a:rPr lang="en-US" b="1" dirty="0" smtClean="0">
                <a:solidFill>
                  <a:schemeClr val="bg1"/>
                </a:solidFill>
                <a:latin typeface="Roboto"/>
              </a:rPr>
              <a:t>Insert </a:t>
            </a:r>
            <a:r>
              <a:rPr lang="en-US" b="1" dirty="0">
                <a:solidFill>
                  <a:schemeClr val="bg1"/>
                </a:solidFill>
                <a:latin typeface="Roboto"/>
              </a:rPr>
              <a:t>Images and Practice on Format Menu and Image Options.</a:t>
            </a:r>
            <a:endParaRPr lang="en-US" b="1" i="0" dirty="0">
              <a:solidFill>
                <a:schemeClr val="bg1"/>
              </a:solidFill>
              <a:effectLst/>
              <a:latin typeface="Roboto"/>
            </a:endParaRPr>
          </a:p>
        </p:txBody>
      </p:sp>
      <p:sp>
        <p:nvSpPr>
          <p:cNvPr id="4" name="Rectangle 3"/>
          <p:cNvSpPr/>
          <p:nvPr/>
        </p:nvSpPr>
        <p:spPr>
          <a:xfrm>
            <a:off x="523567" y="2696608"/>
            <a:ext cx="5364726" cy="1477328"/>
          </a:xfrm>
          <a:prstGeom prst="rect">
            <a:avLst/>
          </a:prstGeom>
        </p:spPr>
        <p:txBody>
          <a:bodyPr wrap="square">
            <a:spAutoFit/>
          </a:bodyPr>
          <a:lstStyle/>
          <a:p>
            <a:r>
              <a:rPr lang="en-US" dirty="0"/>
              <a:t>You can use image options and style to decorate, retouch, and adjustment of colors and brightness in MS Word. As you can see, I have created various styles and image effects. These are easy to create</a:t>
            </a:r>
            <a:r>
              <a:rPr lang="en-US" dirty="0" smtClean="0"/>
              <a:t>.</a:t>
            </a:r>
            <a:endParaRPr lang="en-US" dirty="0"/>
          </a:p>
        </p:txBody>
      </p:sp>
      <p:pic>
        <p:nvPicPr>
          <p:cNvPr id="5" name="Picture 4"/>
          <p:cNvPicPr>
            <a:picLocks noChangeAspect="1"/>
          </p:cNvPicPr>
          <p:nvPr/>
        </p:nvPicPr>
        <p:blipFill rotWithShape="1">
          <a:blip r:embed="rId2"/>
          <a:srcRect r="8392"/>
          <a:stretch/>
        </p:blipFill>
        <p:spPr>
          <a:xfrm>
            <a:off x="176980" y="5940834"/>
            <a:ext cx="6681020" cy="2987805"/>
          </a:xfrm>
          <a:prstGeom prst="round2DiagRect">
            <a:avLst>
              <a:gd name="adj1" fmla="val 16667"/>
              <a:gd name="adj2" fmla="val 6376"/>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25278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06400"/>
            <a:ext cx="5270500" cy="1200329"/>
          </a:xfrm>
          <a:prstGeom prst="rect">
            <a:avLst/>
          </a:prstGeom>
          <a:noFill/>
        </p:spPr>
        <p:txBody>
          <a:bodyPr wrap="square" rtlCol="0">
            <a:spAutoFit/>
          </a:bodyPr>
          <a:lstStyle/>
          <a:p>
            <a:r>
              <a:rPr lang="en-US" b="1" dirty="0" smtClean="0">
                <a:solidFill>
                  <a:schemeClr val="bg1"/>
                </a:solidFill>
              </a:rPr>
              <a:t>Exercise </a:t>
            </a:r>
            <a:r>
              <a:rPr lang="en-US" b="1" dirty="0">
                <a:solidFill>
                  <a:schemeClr val="bg1"/>
                </a:solidFill>
              </a:rPr>
              <a:t>- Mail Merge (Letters</a:t>
            </a:r>
            <a:r>
              <a:rPr lang="en-US" b="1" dirty="0" smtClean="0">
                <a:solidFill>
                  <a:schemeClr val="bg1"/>
                </a:solidFill>
              </a:rPr>
              <a:t>)</a:t>
            </a:r>
          </a:p>
          <a:p>
            <a:r>
              <a:rPr lang="en-US" dirty="0" smtClean="0">
                <a:solidFill>
                  <a:schemeClr val="bg1"/>
                </a:solidFill>
              </a:rPr>
              <a:t> </a:t>
            </a:r>
            <a:r>
              <a:rPr lang="en-US" dirty="0">
                <a:solidFill>
                  <a:schemeClr val="bg1"/>
                </a:solidFill>
              </a:rPr>
              <a:t>1. Open your word processing application and type the following letter on a new blank page.</a:t>
            </a:r>
          </a:p>
        </p:txBody>
      </p:sp>
      <p:sp>
        <p:nvSpPr>
          <p:cNvPr id="4" name="TextBox 3"/>
          <p:cNvSpPr txBox="1"/>
          <p:nvPr/>
        </p:nvSpPr>
        <p:spPr>
          <a:xfrm>
            <a:off x="292100" y="2489200"/>
            <a:ext cx="6337300" cy="6186309"/>
          </a:xfrm>
          <a:prstGeom prst="rect">
            <a:avLst/>
          </a:prstGeom>
          <a:noFill/>
        </p:spPr>
        <p:txBody>
          <a:bodyPr wrap="square" rtlCol="0">
            <a:spAutoFit/>
          </a:bodyPr>
          <a:lstStyle/>
          <a:p>
            <a:endParaRPr lang="en-US" b="1" dirty="0" smtClean="0">
              <a:solidFill>
                <a:schemeClr val="bg1"/>
              </a:solidFill>
            </a:endParaRPr>
          </a:p>
          <a:p>
            <a:endParaRPr lang="en-US" b="1" dirty="0">
              <a:solidFill>
                <a:schemeClr val="bg1"/>
              </a:solidFill>
            </a:endParaRPr>
          </a:p>
          <a:p>
            <a:r>
              <a:rPr lang="en-US" b="1" dirty="0" smtClean="0">
                <a:solidFill>
                  <a:schemeClr val="bg1"/>
                </a:solidFill>
              </a:rPr>
              <a:t>                                                                      </a:t>
            </a:r>
            <a:r>
              <a:rPr lang="en-US" b="1" dirty="0" err="1" smtClean="0">
                <a:solidFill>
                  <a:schemeClr val="bg1"/>
                </a:solidFill>
              </a:rPr>
              <a:t>Gehu,bhimtal</a:t>
            </a:r>
            <a:endParaRPr lang="en-US" b="1" dirty="0" smtClean="0">
              <a:solidFill>
                <a:schemeClr val="bg1"/>
              </a:solidFill>
            </a:endParaRPr>
          </a:p>
          <a:p>
            <a:r>
              <a:rPr lang="en-US" b="1" dirty="0">
                <a:solidFill>
                  <a:schemeClr val="bg1"/>
                </a:solidFill>
              </a:rPr>
              <a:t> </a:t>
            </a:r>
            <a:r>
              <a:rPr lang="en-US" b="1" dirty="0" smtClean="0">
                <a:solidFill>
                  <a:schemeClr val="bg1"/>
                </a:solidFill>
              </a:rPr>
              <a:t>                                                                     </a:t>
            </a:r>
            <a:r>
              <a:rPr lang="en-US" b="1" dirty="0" err="1" smtClean="0">
                <a:solidFill>
                  <a:schemeClr val="bg1"/>
                </a:solidFill>
              </a:rPr>
              <a:t>Uttarakhand</a:t>
            </a:r>
            <a:endParaRPr lang="en-US" b="1" dirty="0">
              <a:solidFill>
                <a:schemeClr val="bg1"/>
              </a:solidFill>
            </a:endParaRPr>
          </a:p>
          <a:p>
            <a:endParaRPr lang="en-US" b="1" dirty="0" smtClean="0">
              <a:solidFill>
                <a:schemeClr val="bg1"/>
              </a:solidFill>
            </a:endParaRPr>
          </a:p>
          <a:p>
            <a:endParaRPr lang="en-US" b="1" dirty="0">
              <a:solidFill>
                <a:schemeClr val="bg1"/>
              </a:solidFill>
            </a:endParaRPr>
          </a:p>
          <a:p>
            <a:endParaRPr lang="en-US" b="1" dirty="0" smtClean="0">
              <a:solidFill>
                <a:schemeClr val="bg1"/>
              </a:solidFill>
            </a:endParaRPr>
          </a:p>
          <a:p>
            <a:r>
              <a:rPr lang="en-US" b="1" dirty="0" smtClean="0">
                <a:solidFill>
                  <a:schemeClr val="bg1"/>
                </a:solidFill>
              </a:rPr>
              <a:t>Dear </a:t>
            </a:r>
            <a:r>
              <a:rPr lang="en-US" b="1" dirty="0">
                <a:solidFill>
                  <a:schemeClr val="bg1"/>
                </a:solidFill>
              </a:rPr>
              <a:t>Participant </a:t>
            </a:r>
          </a:p>
          <a:p>
            <a:r>
              <a:rPr lang="en-US" b="1" dirty="0">
                <a:solidFill>
                  <a:schemeClr val="bg1"/>
                </a:solidFill>
              </a:rPr>
              <a:t>As you may be aware we have been running a variety of courses at the college </a:t>
            </a:r>
          </a:p>
          <a:p>
            <a:r>
              <a:rPr lang="en-US" b="1" dirty="0">
                <a:solidFill>
                  <a:schemeClr val="bg1"/>
                </a:solidFill>
              </a:rPr>
              <a:t>ranging from 1 week to 12 weeks. We are now happy to inform you that we are </a:t>
            </a:r>
          </a:p>
          <a:p>
            <a:r>
              <a:rPr lang="en-US" b="1" dirty="0">
                <a:solidFill>
                  <a:schemeClr val="bg1"/>
                </a:solidFill>
              </a:rPr>
              <a:t>introducing a number of 2-day courses, which will be held both at weekends and </a:t>
            </a:r>
          </a:p>
          <a:p>
            <a:r>
              <a:rPr lang="en-US" b="1" dirty="0">
                <a:solidFill>
                  <a:schemeClr val="bg1"/>
                </a:solidFill>
              </a:rPr>
              <a:t>mid-week to suit the varying needs of potential students. </a:t>
            </a:r>
          </a:p>
          <a:p>
            <a:r>
              <a:rPr lang="en-US" b="1" dirty="0">
                <a:solidFill>
                  <a:schemeClr val="bg1"/>
                </a:solidFill>
              </a:rPr>
              <a:t>Please find enclosed an application form and a program schedule. We look forward </a:t>
            </a:r>
          </a:p>
          <a:p>
            <a:r>
              <a:rPr lang="en-US" b="1" dirty="0">
                <a:solidFill>
                  <a:schemeClr val="bg1"/>
                </a:solidFill>
              </a:rPr>
              <a:t>to your participation. </a:t>
            </a:r>
          </a:p>
          <a:p>
            <a:r>
              <a:rPr lang="en-US" b="1" dirty="0">
                <a:solidFill>
                  <a:schemeClr val="bg1"/>
                </a:solidFill>
              </a:rPr>
              <a:t>Yours truly, </a:t>
            </a:r>
          </a:p>
          <a:p>
            <a:r>
              <a:rPr lang="en-US" b="1" dirty="0" smtClean="0">
                <a:solidFill>
                  <a:schemeClr val="bg1"/>
                </a:solidFill>
              </a:rPr>
              <a:t>M C </a:t>
            </a:r>
            <a:r>
              <a:rPr lang="en-US" b="1" dirty="0" err="1" smtClean="0">
                <a:solidFill>
                  <a:schemeClr val="bg1"/>
                </a:solidFill>
              </a:rPr>
              <a:t>lohani</a:t>
            </a:r>
            <a:endParaRPr lang="en-US" b="1" dirty="0" smtClean="0">
              <a:solidFill>
                <a:schemeClr val="bg1"/>
              </a:solidFill>
            </a:endParaRPr>
          </a:p>
          <a:p>
            <a:r>
              <a:rPr lang="en-US" b="1" dirty="0" smtClean="0">
                <a:solidFill>
                  <a:schemeClr val="bg1"/>
                </a:solidFill>
              </a:rPr>
              <a:t>Course </a:t>
            </a:r>
            <a:r>
              <a:rPr lang="en-US" b="1" dirty="0">
                <a:solidFill>
                  <a:schemeClr val="bg1"/>
                </a:solidFill>
              </a:rPr>
              <a:t>Director</a:t>
            </a:r>
          </a:p>
        </p:txBody>
      </p:sp>
    </p:spTree>
    <p:extLst>
      <p:ext uri="{BB962C8B-B14F-4D97-AF65-F5344CB8AC3E}">
        <p14:creationId xmlns:p14="http://schemas.microsoft.com/office/powerpoint/2010/main" val="164279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0"/>
            <a:ext cx="6083300" cy="923330"/>
          </a:xfrm>
          <a:prstGeom prst="rect">
            <a:avLst/>
          </a:prstGeom>
        </p:spPr>
        <p:txBody>
          <a:bodyPr wrap="square">
            <a:spAutoFit/>
          </a:bodyPr>
          <a:lstStyle/>
          <a:p>
            <a:r>
              <a:rPr lang="en-US" dirty="0">
                <a:solidFill>
                  <a:srgbClr val="FFFF00"/>
                </a:solidFill>
              </a:rPr>
              <a:t>2. Save the letter as Course Letter</a:t>
            </a:r>
            <a:r>
              <a:rPr lang="en-US" dirty="0" smtClean="0">
                <a:solidFill>
                  <a:srgbClr val="FFFF00"/>
                </a:solidFill>
              </a:rPr>
              <a:t>.</a:t>
            </a:r>
          </a:p>
          <a:p>
            <a:r>
              <a:rPr lang="en-US" dirty="0" smtClean="0">
                <a:solidFill>
                  <a:srgbClr val="FFFF00"/>
                </a:solidFill>
              </a:rPr>
              <a:t>3</a:t>
            </a:r>
            <a:r>
              <a:rPr lang="en-US" dirty="0">
                <a:solidFill>
                  <a:srgbClr val="FFFF00"/>
                </a:solidFill>
              </a:rPr>
              <a:t>. Open a new blank document and create the table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019426"/>
            <a:ext cx="5969000" cy="2336549"/>
          </a:xfrm>
          <a:prstGeom prst="rect">
            <a:avLst/>
          </a:prstGeom>
        </p:spPr>
      </p:pic>
      <p:sp>
        <p:nvSpPr>
          <p:cNvPr id="4" name="Rectangle 3"/>
          <p:cNvSpPr/>
          <p:nvPr/>
        </p:nvSpPr>
        <p:spPr>
          <a:xfrm>
            <a:off x="0" y="3452071"/>
            <a:ext cx="6502400" cy="2585323"/>
          </a:xfrm>
          <a:prstGeom prst="rect">
            <a:avLst/>
          </a:prstGeom>
        </p:spPr>
        <p:txBody>
          <a:bodyPr wrap="square">
            <a:spAutoFit/>
          </a:bodyPr>
          <a:lstStyle/>
          <a:p>
            <a:r>
              <a:rPr lang="en-US" dirty="0">
                <a:solidFill>
                  <a:srgbClr val="FFFF00"/>
                </a:solidFill>
              </a:rPr>
              <a:t>4. Save the file as </a:t>
            </a:r>
            <a:r>
              <a:rPr lang="en-US" dirty="0" err="1">
                <a:solidFill>
                  <a:srgbClr val="FFFF00"/>
                </a:solidFill>
              </a:rPr>
              <a:t>Course_Participant_Data</a:t>
            </a:r>
            <a:r>
              <a:rPr lang="en-US" dirty="0">
                <a:solidFill>
                  <a:srgbClr val="FFFF00"/>
                </a:solidFill>
              </a:rPr>
              <a:t>. </a:t>
            </a:r>
          </a:p>
          <a:p>
            <a:r>
              <a:rPr lang="en-US" dirty="0">
                <a:solidFill>
                  <a:srgbClr val="FFFF00"/>
                </a:solidFill>
              </a:rPr>
              <a:t>5. Close the document. </a:t>
            </a:r>
          </a:p>
          <a:p>
            <a:r>
              <a:rPr lang="en-US" dirty="0">
                <a:solidFill>
                  <a:srgbClr val="FFFF00"/>
                </a:solidFill>
              </a:rPr>
              <a:t>6. Using the current document Course Letter as a form letter and the </a:t>
            </a:r>
          </a:p>
          <a:p>
            <a:r>
              <a:rPr lang="en-US" dirty="0" err="1">
                <a:solidFill>
                  <a:srgbClr val="FFFF00"/>
                </a:solidFill>
              </a:rPr>
              <a:t>Course_Participants_Data</a:t>
            </a:r>
            <a:r>
              <a:rPr lang="en-US" dirty="0">
                <a:solidFill>
                  <a:srgbClr val="FFFF00"/>
                </a:solidFill>
              </a:rPr>
              <a:t> as the data source merge the two documents and </a:t>
            </a:r>
          </a:p>
          <a:p>
            <a:r>
              <a:rPr lang="en-US" dirty="0">
                <a:solidFill>
                  <a:srgbClr val="FFFF00"/>
                </a:solidFill>
              </a:rPr>
              <a:t>insert the merged fields Title, </a:t>
            </a:r>
            <a:r>
              <a:rPr lang="en-US" dirty="0" err="1">
                <a:solidFill>
                  <a:srgbClr val="FFFF00"/>
                </a:solidFill>
              </a:rPr>
              <a:t>First_Name</a:t>
            </a:r>
            <a:r>
              <a:rPr lang="en-US" dirty="0">
                <a:solidFill>
                  <a:srgbClr val="FFFF00"/>
                </a:solidFill>
              </a:rPr>
              <a:t>, Surname, Address and City fields </a:t>
            </a:r>
          </a:p>
          <a:p>
            <a:r>
              <a:rPr lang="en-US" dirty="0">
                <a:solidFill>
                  <a:srgbClr val="FFFF00"/>
                </a:solidFill>
              </a:rPr>
              <a:t>above Dear Participant in the letter, as shown below.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 y="6050680"/>
            <a:ext cx="5732463" cy="1867770"/>
          </a:xfrm>
          <a:prstGeom prst="rect">
            <a:avLst/>
          </a:prstGeom>
        </p:spPr>
      </p:pic>
      <p:sp>
        <p:nvSpPr>
          <p:cNvPr id="6" name="Rectangle 5"/>
          <p:cNvSpPr/>
          <p:nvPr/>
        </p:nvSpPr>
        <p:spPr>
          <a:xfrm>
            <a:off x="0" y="8373943"/>
            <a:ext cx="6502400" cy="646331"/>
          </a:xfrm>
          <a:prstGeom prst="rect">
            <a:avLst/>
          </a:prstGeom>
        </p:spPr>
        <p:txBody>
          <a:bodyPr wrap="square">
            <a:spAutoFit/>
          </a:bodyPr>
          <a:lstStyle/>
          <a:p>
            <a:r>
              <a:rPr lang="en-US" dirty="0">
                <a:solidFill>
                  <a:srgbClr val="FFFF00"/>
                </a:solidFill>
              </a:rPr>
              <a:t>7. Save the mail merge document as Course2014.doc. </a:t>
            </a:r>
          </a:p>
          <a:p>
            <a:r>
              <a:rPr lang="en-US" dirty="0">
                <a:solidFill>
                  <a:srgbClr val="FFFF00"/>
                </a:solidFill>
              </a:rPr>
              <a:t>8. Save and close all open documents.</a:t>
            </a:r>
          </a:p>
        </p:txBody>
      </p:sp>
    </p:spTree>
    <p:extLst>
      <p:ext uri="{BB962C8B-B14F-4D97-AF65-F5344CB8AC3E}">
        <p14:creationId xmlns:p14="http://schemas.microsoft.com/office/powerpoint/2010/main" val="329271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581891"/>
            <a:ext cx="5666509" cy="4278094"/>
          </a:xfrm>
          <a:prstGeom prst="rect">
            <a:avLst/>
          </a:prstGeom>
        </p:spPr>
        <p:txBody>
          <a:bodyPr wrap="square">
            <a:spAutoFit/>
          </a:bodyPr>
          <a:lstStyle/>
          <a:p>
            <a:pPr algn="just"/>
            <a:r>
              <a:rPr lang="en-US" sz="3200" b="1" dirty="0" smtClean="0">
                <a:solidFill>
                  <a:schemeClr val="bg1"/>
                </a:solidFill>
                <a:latin typeface="Roboto"/>
              </a:rPr>
              <a:t>Question 1.</a:t>
            </a:r>
          </a:p>
          <a:p>
            <a:pPr algn="just"/>
            <a:r>
              <a:rPr lang="en-US" sz="3200" b="1" dirty="0" smtClean="0">
                <a:solidFill>
                  <a:schemeClr val="bg1"/>
                </a:solidFill>
                <a:latin typeface="Roboto"/>
              </a:rPr>
              <a:t>Create and </a:t>
            </a:r>
            <a:r>
              <a:rPr lang="en-US" sz="3200" b="1" dirty="0">
                <a:solidFill>
                  <a:schemeClr val="bg1"/>
                </a:solidFill>
                <a:latin typeface="Roboto"/>
              </a:rPr>
              <a:t>Design Admission/Enquiry Forms etc</a:t>
            </a:r>
            <a:r>
              <a:rPr lang="en-US" sz="3200" b="1" dirty="0" smtClean="0">
                <a:solidFill>
                  <a:schemeClr val="bg1"/>
                </a:solidFill>
                <a:latin typeface="Roboto"/>
              </a:rPr>
              <a:t>.</a:t>
            </a:r>
          </a:p>
          <a:p>
            <a:pPr algn="just"/>
            <a:endParaRPr lang="en-US" b="1" dirty="0">
              <a:latin typeface="Roboto"/>
            </a:endParaRPr>
          </a:p>
          <a:p>
            <a:pPr algn="just"/>
            <a:r>
              <a:rPr lang="en-US" dirty="0">
                <a:solidFill>
                  <a:schemeClr val="accent4">
                    <a:lumMod val="60000"/>
                    <a:lumOff val="40000"/>
                  </a:schemeClr>
                </a:solidFill>
                <a:latin typeface="Roboto"/>
              </a:rPr>
              <a:t>To create this kind of form, you need to use shapes, text boxes, colors, formatting options, tables, and horizontal lines in MS Word. This is a very good exercise to practice because it will give you an idea of how to use such options practically on various official documents that we use in our daily official life</a:t>
            </a:r>
            <a:r>
              <a:rPr lang="en-US" dirty="0" smtClean="0">
                <a:solidFill>
                  <a:schemeClr val="accent4">
                    <a:lumMod val="60000"/>
                    <a:lumOff val="40000"/>
                  </a:schemeClr>
                </a:solidFill>
                <a:latin typeface="Roboto"/>
              </a:rPr>
              <a:t>.</a:t>
            </a:r>
          </a:p>
          <a:p>
            <a:pPr algn="just"/>
            <a:r>
              <a:rPr lang="en-US" b="1" i="0" dirty="0" smtClean="0">
                <a:solidFill>
                  <a:schemeClr val="accent4">
                    <a:lumMod val="60000"/>
                    <a:lumOff val="40000"/>
                  </a:schemeClr>
                </a:solidFill>
                <a:effectLst/>
                <a:latin typeface="Roboto"/>
              </a:rPr>
              <a:t>Exampl</a:t>
            </a:r>
            <a:r>
              <a:rPr lang="en-US" b="1" dirty="0" smtClean="0">
                <a:solidFill>
                  <a:schemeClr val="accent4">
                    <a:lumMod val="60000"/>
                    <a:lumOff val="40000"/>
                  </a:schemeClr>
                </a:solidFill>
                <a:latin typeface="Roboto"/>
              </a:rPr>
              <a:t>e is shown on the next slide.</a:t>
            </a:r>
            <a:endParaRPr lang="en-US" b="1" i="0" dirty="0">
              <a:solidFill>
                <a:schemeClr val="accent4">
                  <a:lumMod val="60000"/>
                  <a:lumOff val="40000"/>
                </a:schemeClr>
              </a:solidFill>
              <a:effectLst/>
              <a:latin typeface="Roboto"/>
            </a:endParaRPr>
          </a:p>
        </p:txBody>
      </p:sp>
      <p:sp>
        <p:nvSpPr>
          <p:cNvPr id="3" name="TextBox 2"/>
          <p:cNvSpPr txBox="1"/>
          <p:nvPr/>
        </p:nvSpPr>
        <p:spPr>
          <a:xfrm>
            <a:off x="678425" y="6253316"/>
            <a:ext cx="5014452" cy="1077218"/>
          </a:xfrm>
          <a:prstGeom prst="rect">
            <a:avLst/>
          </a:prstGeom>
          <a:noFill/>
        </p:spPr>
        <p:txBody>
          <a:bodyPr wrap="square" rtlCol="0">
            <a:spAutoFit/>
          </a:bodyPr>
          <a:lstStyle/>
          <a:p>
            <a:r>
              <a:rPr lang="en-US" sz="2800" dirty="0" smtClean="0">
                <a:solidFill>
                  <a:srgbClr val="FFFF00"/>
                </a:solidFill>
              </a:rPr>
              <a:t>Reference Link:</a:t>
            </a:r>
          </a:p>
          <a:p>
            <a:r>
              <a:rPr lang="en-US" sz="2000" dirty="0" smtClean="0">
                <a:solidFill>
                  <a:srgbClr val="FFFF00"/>
                </a:solidFill>
              </a:rPr>
              <a:t>to create a  </a:t>
            </a:r>
            <a:r>
              <a:rPr lang="en-US" sz="3600" b="1" dirty="0" smtClean="0">
                <a:solidFill>
                  <a:srgbClr val="FFFF00"/>
                </a:solidFill>
                <a:hlinkClick r:id="rId2" tooltip="Forms"/>
              </a:rPr>
              <a:t>forms</a:t>
            </a:r>
            <a:r>
              <a:rPr lang="en-US" sz="3600" b="1" dirty="0" smtClean="0">
                <a:solidFill>
                  <a:srgbClr val="FFFF00"/>
                </a:solidFill>
              </a:rPr>
              <a:t> </a:t>
            </a:r>
            <a:r>
              <a:rPr lang="en-US" sz="2000" dirty="0" smtClean="0">
                <a:solidFill>
                  <a:srgbClr val="FFFF00"/>
                </a:solidFill>
              </a:rPr>
              <a:t>in </a:t>
            </a:r>
            <a:r>
              <a:rPr lang="en-US" sz="2000" dirty="0" err="1" smtClean="0">
                <a:solidFill>
                  <a:srgbClr val="FFFF00"/>
                </a:solidFill>
              </a:rPr>
              <a:t>ms</a:t>
            </a:r>
            <a:r>
              <a:rPr lang="en-US" sz="2000" dirty="0" smtClean="0">
                <a:solidFill>
                  <a:srgbClr val="FFFF00"/>
                </a:solidFill>
              </a:rPr>
              <a:t> word</a:t>
            </a:r>
            <a:endParaRPr lang="en-IN" sz="2000" dirty="0">
              <a:solidFill>
                <a:srgbClr val="FFFF00"/>
              </a:solidFill>
            </a:endParaRPr>
          </a:p>
        </p:txBody>
      </p:sp>
    </p:spTree>
    <p:extLst>
      <p:ext uri="{BB962C8B-B14F-4D97-AF65-F5344CB8AC3E}">
        <p14:creationId xmlns:p14="http://schemas.microsoft.com/office/powerpoint/2010/main" val="106428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44889" y="-132484"/>
            <a:ext cx="7402889" cy="10501182"/>
          </a:xfrm>
          <a:prstGeom prst="rect">
            <a:avLst/>
          </a:prstGeom>
        </p:spPr>
      </p:pic>
    </p:spTree>
    <p:extLst>
      <p:ext uri="{BB962C8B-B14F-4D97-AF65-F5344CB8AC3E}">
        <p14:creationId xmlns:p14="http://schemas.microsoft.com/office/powerpoint/2010/main" val="2764185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22" y="759570"/>
            <a:ext cx="5762516" cy="987001"/>
          </a:xfrm>
          <a:prstGeom prst="rect">
            <a:avLst/>
          </a:prstGeom>
        </p:spPr>
        <p:txBody>
          <a:bodyPr wrap="square">
            <a:spAutoFit/>
          </a:bodyPr>
          <a:lstStyle/>
          <a:p>
            <a:pPr algn="just"/>
            <a:r>
              <a:rPr lang="en-US" sz="1938" b="1" dirty="0" smtClean="0">
                <a:solidFill>
                  <a:schemeClr val="bg1"/>
                </a:solidFill>
                <a:latin typeface="Roboto"/>
              </a:rPr>
              <a:t>Question 2.</a:t>
            </a:r>
          </a:p>
          <a:p>
            <a:pPr algn="just"/>
            <a:r>
              <a:rPr lang="en-US" sz="1938" b="1" dirty="0" smtClean="0">
                <a:solidFill>
                  <a:schemeClr val="bg1"/>
                </a:solidFill>
                <a:latin typeface="Roboto"/>
              </a:rPr>
              <a:t>Create </a:t>
            </a:r>
            <a:r>
              <a:rPr lang="en-US" sz="1938" b="1" dirty="0">
                <a:solidFill>
                  <a:schemeClr val="bg1"/>
                </a:solidFill>
                <a:latin typeface="Roboto"/>
              </a:rPr>
              <a:t>Business Cards using </a:t>
            </a:r>
            <a:r>
              <a:rPr lang="en-US" sz="1938" b="1" dirty="0" smtClean="0">
                <a:solidFill>
                  <a:schemeClr val="bg1"/>
                </a:solidFill>
                <a:latin typeface="Roboto"/>
              </a:rPr>
              <a:t>different Shapes</a:t>
            </a:r>
            <a:r>
              <a:rPr lang="en-US" sz="1938" b="1" dirty="0">
                <a:solidFill>
                  <a:schemeClr val="bg1"/>
                </a:solidFill>
                <a:latin typeface="Roboto"/>
              </a:rPr>
              <a:t>, text, and colors in </a:t>
            </a:r>
            <a:r>
              <a:rPr lang="en-US" sz="1938" b="1" dirty="0" err="1">
                <a:solidFill>
                  <a:schemeClr val="bg1"/>
                </a:solidFill>
                <a:latin typeface="Roboto"/>
              </a:rPr>
              <a:t>ms</a:t>
            </a:r>
            <a:r>
              <a:rPr lang="en-US" sz="1938" b="1" dirty="0">
                <a:solidFill>
                  <a:schemeClr val="bg1"/>
                </a:solidFill>
                <a:latin typeface="Roboto"/>
              </a:rPr>
              <a:t> word.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 y="5313106"/>
            <a:ext cx="6881886" cy="3881694"/>
          </a:xfrm>
          <a:prstGeom prst="rect">
            <a:avLst/>
          </a:prstGeom>
        </p:spPr>
      </p:pic>
      <p:sp>
        <p:nvSpPr>
          <p:cNvPr id="4" name="TextBox 3"/>
          <p:cNvSpPr txBox="1"/>
          <p:nvPr/>
        </p:nvSpPr>
        <p:spPr>
          <a:xfrm>
            <a:off x="435418" y="2551471"/>
            <a:ext cx="5862143" cy="2431435"/>
          </a:xfrm>
          <a:prstGeom prst="rect">
            <a:avLst/>
          </a:prstGeom>
          <a:noFill/>
        </p:spPr>
        <p:txBody>
          <a:bodyPr wrap="square" rtlCol="0">
            <a:spAutoFit/>
          </a:bodyPr>
          <a:lstStyle/>
          <a:p>
            <a:r>
              <a:rPr lang="en-US" dirty="0" smtClean="0">
                <a:solidFill>
                  <a:srgbClr val="FFFF00"/>
                </a:solidFill>
              </a:rPr>
              <a:t>Reference link:</a:t>
            </a:r>
          </a:p>
          <a:p>
            <a:endParaRPr lang="en-US" dirty="0" smtClean="0">
              <a:solidFill>
                <a:srgbClr val="FFFF00"/>
              </a:solidFill>
            </a:endParaRPr>
          </a:p>
          <a:p>
            <a:r>
              <a:rPr lang="en-US" dirty="0" smtClean="0">
                <a:solidFill>
                  <a:srgbClr val="FFFF00"/>
                </a:solidFill>
                <a:hlinkClick r:id="rId3"/>
              </a:rPr>
              <a:t>Click here</a:t>
            </a:r>
            <a:r>
              <a:rPr lang="en-US" dirty="0" smtClean="0">
                <a:solidFill>
                  <a:srgbClr val="FFFF00"/>
                </a:solidFill>
              </a:rPr>
              <a:t> to see how to create a business card using different shapes ,</a:t>
            </a:r>
            <a:r>
              <a:rPr lang="en-US" dirty="0" err="1" smtClean="0">
                <a:solidFill>
                  <a:srgbClr val="FFFF00"/>
                </a:solidFill>
              </a:rPr>
              <a:t>text,and</a:t>
            </a:r>
            <a:r>
              <a:rPr lang="en-US" dirty="0" smtClean="0">
                <a:solidFill>
                  <a:srgbClr val="FFFF00"/>
                </a:solidFill>
              </a:rPr>
              <a:t> colors in </a:t>
            </a:r>
            <a:r>
              <a:rPr lang="en-US" dirty="0" err="1" smtClean="0">
                <a:solidFill>
                  <a:srgbClr val="FFFF00"/>
                </a:solidFill>
              </a:rPr>
              <a:t>ms</a:t>
            </a:r>
            <a:r>
              <a:rPr lang="en-US" dirty="0" smtClean="0">
                <a:solidFill>
                  <a:srgbClr val="FFFF00"/>
                </a:solidFill>
              </a:rPr>
              <a:t> word</a:t>
            </a:r>
            <a:endParaRPr lang="en-US" dirty="0">
              <a:solidFill>
                <a:srgbClr val="FFFF00"/>
              </a:solidFill>
            </a:endParaRPr>
          </a:p>
          <a:p>
            <a:endParaRPr lang="en-US" dirty="0" smtClean="0">
              <a:solidFill>
                <a:srgbClr val="FFFF00"/>
              </a:solidFill>
            </a:endParaRPr>
          </a:p>
          <a:p>
            <a:endParaRPr lang="en-US" dirty="0"/>
          </a:p>
          <a:p>
            <a:r>
              <a:rPr lang="en-US" sz="4400" dirty="0" smtClean="0">
                <a:solidFill>
                  <a:schemeClr val="bg1"/>
                </a:solidFill>
                <a:latin typeface="Algerian" panose="04020705040A02060702" pitchFamily="82" charset="0"/>
              </a:rPr>
              <a:t>Example:</a:t>
            </a:r>
            <a:endParaRPr lang="en-IN"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467722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6004347" cy="5300810"/>
          </a:xfrm>
          <a:prstGeom prst="rect">
            <a:avLst/>
          </a:prstGeom>
        </p:spPr>
        <p:txBody>
          <a:bodyPr wrap="square">
            <a:spAutoFit/>
          </a:bodyPr>
          <a:lstStyle/>
          <a:p>
            <a:r>
              <a:rPr lang="en-US" sz="3600" b="1" dirty="0" smtClean="0">
                <a:solidFill>
                  <a:schemeClr val="bg1"/>
                </a:solidFill>
              </a:rPr>
              <a:t>Question 3</a:t>
            </a:r>
            <a:r>
              <a:rPr lang="en-US" sz="3600" b="1" dirty="0">
                <a:solidFill>
                  <a:schemeClr val="bg1"/>
                </a:solidFill>
              </a:rPr>
              <a:t>. </a:t>
            </a:r>
            <a:endParaRPr lang="en-US" sz="3600" b="1" dirty="0" smtClean="0">
              <a:solidFill>
                <a:schemeClr val="bg1"/>
              </a:solidFill>
            </a:endParaRPr>
          </a:p>
          <a:p>
            <a:r>
              <a:rPr lang="en-US" sz="3600" b="1" dirty="0" smtClean="0">
                <a:solidFill>
                  <a:schemeClr val="bg1"/>
                </a:solidFill>
              </a:rPr>
              <a:t>Use </a:t>
            </a:r>
            <a:r>
              <a:rPr lang="en-US" sz="3600" b="1" dirty="0">
                <a:solidFill>
                  <a:schemeClr val="bg1"/>
                </a:solidFill>
              </a:rPr>
              <a:t>smart art and create organizational charts and showcase relations: </a:t>
            </a:r>
            <a:endParaRPr lang="en-US" sz="1938" b="1" dirty="0">
              <a:solidFill>
                <a:schemeClr val="bg1"/>
              </a:solidFill>
            </a:endParaRPr>
          </a:p>
          <a:p>
            <a:r>
              <a:rPr lang="en-US" dirty="0">
                <a:solidFill>
                  <a:schemeClr val="accent4">
                    <a:lumMod val="60000"/>
                    <a:lumOff val="40000"/>
                  </a:schemeClr>
                </a:solidFill>
              </a:rPr>
              <a:t>Smart Art is one of the favorite options in Microsoft Word. Smart art is used to draw diagrams that are used to showcase the content visually that will be easy to understand and manage. As you see below the smart art image Hierarchy Diagram is used to create an organizational chart or structure of the Telecom company</a:t>
            </a:r>
            <a:r>
              <a:rPr lang="en-US" dirty="0" smtClean="0">
                <a:solidFill>
                  <a:schemeClr val="accent4">
                    <a:lumMod val="60000"/>
                    <a:lumOff val="40000"/>
                  </a:schemeClr>
                </a:solidFill>
              </a:rPr>
              <a:t>.</a:t>
            </a:r>
          </a:p>
          <a:p>
            <a:endParaRPr lang="en-US" sz="2000" b="1" dirty="0" smtClean="0">
              <a:solidFill>
                <a:srgbClr val="FFFF00"/>
              </a:solidFill>
            </a:endParaRPr>
          </a:p>
          <a:p>
            <a:r>
              <a:rPr lang="en-US" sz="2000" b="1" dirty="0" smtClean="0">
                <a:solidFill>
                  <a:srgbClr val="FFFF00"/>
                </a:solidFill>
              </a:rPr>
              <a:t>Reference link :</a:t>
            </a:r>
          </a:p>
          <a:p>
            <a:r>
              <a:rPr lang="en-US" sz="1600" dirty="0" smtClean="0">
                <a:solidFill>
                  <a:srgbClr val="FFFF00"/>
                </a:solidFill>
              </a:rPr>
              <a:t>How to create </a:t>
            </a:r>
            <a:r>
              <a:rPr lang="en-US" sz="1600" dirty="0" err="1" smtClean="0">
                <a:solidFill>
                  <a:srgbClr val="FFFF00"/>
                </a:solidFill>
                <a:hlinkClick r:id="rId2"/>
              </a:rPr>
              <a:t>Organisational</a:t>
            </a:r>
            <a:r>
              <a:rPr lang="en-US" sz="1600" dirty="0" smtClean="0">
                <a:solidFill>
                  <a:srgbClr val="FFFF00"/>
                </a:solidFill>
                <a:hlinkClick r:id="rId2"/>
              </a:rPr>
              <a:t> Charts</a:t>
            </a:r>
            <a:r>
              <a:rPr lang="en-US" sz="1600" dirty="0" smtClean="0">
                <a:solidFill>
                  <a:srgbClr val="FFFF00"/>
                </a:solidFill>
              </a:rPr>
              <a:t> in </a:t>
            </a:r>
            <a:r>
              <a:rPr lang="en-US" sz="1600" dirty="0" err="1" smtClean="0">
                <a:solidFill>
                  <a:srgbClr val="FFFF00"/>
                </a:solidFill>
              </a:rPr>
              <a:t>Ms</a:t>
            </a:r>
            <a:r>
              <a:rPr lang="en-US" sz="1600" dirty="0" smtClean="0">
                <a:solidFill>
                  <a:srgbClr val="FFFF00"/>
                </a:solidFill>
              </a:rPr>
              <a:t> word</a:t>
            </a:r>
            <a:endParaRPr lang="en-US" sz="1600" dirty="0">
              <a:solidFill>
                <a:srgbClr val="FFFF00"/>
              </a:solidFill>
            </a:endParaRPr>
          </a:p>
          <a:p>
            <a:endParaRPr lang="en-US" sz="1246" dirty="0">
              <a:solidFill>
                <a:srgbClr val="FFFF00"/>
              </a:solidFill>
              <a:latin typeface="ff1"/>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874" b="7105"/>
          <a:stretch/>
        </p:blipFill>
        <p:spPr>
          <a:xfrm>
            <a:off x="1" y="5718467"/>
            <a:ext cx="6858000" cy="4187533"/>
          </a:xfrm>
          <a:prstGeom prst="rect">
            <a:avLst/>
          </a:prstGeom>
        </p:spPr>
      </p:pic>
    </p:spTree>
    <p:extLst>
      <p:ext uri="{BB962C8B-B14F-4D97-AF65-F5344CB8AC3E}">
        <p14:creationId xmlns:p14="http://schemas.microsoft.com/office/powerpoint/2010/main" val="4111561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174" y="0"/>
            <a:ext cx="5943601" cy="8987076"/>
          </a:xfrm>
          <a:prstGeom prst="rect">
            <a:avLst/>
          </a:prstGeom>
        </p:spPr>
        <p:txBody>
          <a:bodyPr wrap="square">
            <a:spAutoFit/>
          </a:bodyPr>
          <a:lstStyle/>
          <a:p>
            <a:pPr algn="just"/>
            <a:r>
              <a:rPr lang="en-US" sz="2800" b="1" dirty="0" smtClean="0">
                <a:solidFill>
                  <a:schemeClr val="bg1"/>
                </a:solidFill>
                <a:latin typeface="Roboto"/>
              </a:rPr>
              <a:t>Question 4.</a:t>
            </a:r>
          </a:p>
          <a:p>
            <a:r>
              <a:rPr lang="en-US" sz="2800" b="1" dirty="0" smtClean="0">
                <a:solidFill>
                  <a:schemeClr val="bg1"/>
                </a:solidFill>
                <a:latin typeface="Roboto"/>
              </a:rPr>
              <a:t> </a:t>
            </a:r>
            <a:r>
              <a:rPr lang="en-US" sz="2800" b="1" dirty="0">
                <a:solidFill>
                  <a:schemeClr val="bg1"/>
                </a:solidFill>
                <a:latin typeface="Roboto"/>
              </a:rPr>
              <a:t>Make book content page or index </a:t>
            </a:r>
            <a:r>
              <a:rPr lang="en-US" sz="2800" b="1" dirty="0" smtClean="0">
                <a:solidFill>
                  <a:schemeClr val="bg1"/>
                </a:solidFill>
                <a:latin typeface="Roboto"/>
              </a:rPr>
              <a:t>page ?</a:t>
            </a:r>
            <a:r>
              <a:rPr lang="en-US" dirty="0">
                <a:solidFill>
                  <a:schemeClr val="bg1"/>
                </a:solidFill>
              </a:rPr>
              <a:t> </a:t>
            </a:r>
            <a:endParaRPr lang="en-US" dirty="0" smtClean="0">
              <a:solidFill>
                <a:schemeClr val="bg1"/>
              </a:solidFill>
            </a:endParaRPr>
          </a:p>
          <a:p>
            <a:endParaRPr lang="en-US" dirty="0"/>
          </a:p>
          <a:p>
            <a:r>
              <a:rPr lang="en-US" sz="2800" dirty="0" smtClean="0">
                <a:solidFill>
                  <a:srgbClr val="002060"/>
                </a:solidFill>
              </a:rPr>
              <a:t>This </a:t>
            </a:r>
            <a:r>
              <a:rPr lang="en-US" sz="2800" dirty="0">
                <a:solidFill>
                  <a:srgbClr val="002060"/>
                </a:solidFill>
              </a:rPr>
              <a:t>is another idea in which you need to create an index or content page of the book. In this process, you will learn about the first-line indent, hanging indent, and the perfect use of the ruler bar in Microsoft Word.</a:t>
            </a:r>
          </a:p>
          <a:p>
            <a:r>
              <a:rPr lang="en-US" sz="2800" dirty="0">
                <a:solidFill>
                  <a:srgbClr val="002060"/>
                </a:solidFill>
              </a:rPr>
              <a:t>And also about a page number, and a hyperlink (if it is an eBook). </a:t>
            </a:r>
          </a:p>
          <a:p>
            <a:pPr algn="just"/>
            <a:endParaRPr lang="en-US" sz="2800" b="1" i="0" dirty="0" smtClean="0">
              <a:solidFill>
                <a:srgbClr val="002060"/>
              </a:solidFill>
              <a:effectLst/>
              <a:latin typeface="Roboto"/>
            </a:endParaRPr>
          </a:p>
          <a:p>
            <a:pPr algn="just"/>
            <a:r>
              <a:rPr lang="en-US" sz="2800" b="1" dirty="0" smtClean="0">
                <a:solidFill>
                  <a:srgbClr val="FFFF00"/>
                </a:solidFill>
                <a:latin typeface="Roboto"/>
              </a:rPr>
              <a:t>EXAMPLE IS ALSO GIVEN ON THE NEXT SLIDE.</a:t>
            </a:r>
            <a:endParaRPr lang="en-US" sz="2800" b="1" i="0" dirty="0" smtClean="0">
              <a:solidFill>
                <a:srgbClr val="FFFF00"/>
              </a:solidFill>
              <a:effectLst/>
              <a:latin typeface="Roboto"/>
            </a:endParaRPr>
          </a:p>
          <a:p>
            <a:pPr algn="just"/>
            <a:endParaRPr lang="en-US" sz="2800" b="1" i="0" dirty="0" smtClean="0">
              <a:solidFill>
                <a:srgbClr val="FFFF00"/>
              </a:solidFill>
              <a:effectLst/>
              <a:latin typeface="Roboto"/>
            </a:endParaRPr>
          </a:p>
          <a:p>
            <a:pPr algn="just"/>
            <a:r>
              <a:rPr lang="en-US" sz="2800" b="1" dirty="0" smtClean="0">
                <a:solidFill>
                  <a:srgbClr val="FFFF00"/>
                </a:solidFill>
                <a:latin typeface="Roboto"/>
              </a:rPr>
              <a:t>Reference link:</a:t>
            </a:r>
          </a:p>
          <a:p>
            <a:pPr algn="just"/>
            <a:r>
              <a:rPr lang="en-US" sz="2800" i="0" dirty="0" smtClean="0">
                <a:solidFill>
                  <a:srgbClr val="FFFF00"/>
                </a:solidFill>
                <a:effectLst/>
                <a:latin typeface="Roboto"/>
                <a:hlinkClick r:id="rId2"/>
              </a:rPr>
              <a:t>Click here</a:t>
            </a:r>
            <a:r>
              <a:rPr lang="en-US" sz="2800" i="0" dirty="0" smtClean="0">
                <a:solidFill>
                  <a:srgbClr val="FFFF00"/>
                </a:solidFill>
                <a:effectLst/>
                <a:latin typeface="Roboto"/>
              </a:rPr>
              <a:t> to see how you can create a book content page or index page in </a:t>
            </a:r>
            <a:r>
              <a:rPr lang="en-US" sz="2800" i="0" dirty="0" err="1" smtClean="0">
                <a:solidFill>
                  <a:srgbClr val="FFFF00"/>
                </a:solidFill>
                <a:effectLst/>
                <a:latin typeface="Roboto"/>
              </a:rPr>
              <a:t>ms</a:t>
            </a:r>
            <a:r>
              <a:rPr lang="en-US" sz="2800" i="0" dirty="0" smtClean="0">
                <a:solidFill>
                  <a:srgbClr val="FFFF00"/>
                </a:solidFill>
                <a:effectLst/>
                <a:latin typeface="Roboto"/>
              </a:rPr>
              <a:t> word</a:t>
            </a:r>
            <a:endParaRPr lang="en-US" sz="2800" i="0" dirty="0">
              <a:solidFill>
                <a:srgbClr val="FFFF00"/>
              </a:solidFill>
              <a:effectLst/>
              <a:latin typeface="Roboto"/>
            </a:endParaRPr>
          </a:p>
        </p:txBody>
      </p:sp>
    </p:spTree>
    <p:extLst>
      <p:ext uri="{BB962C8B-B14F-4D97-AF65-F5344CB8AC3E}">
        <p14:creationId xmlns:p14="http://schemas.microsoft.com/office/powerpoint/2010/main" val="505561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646" b="2171"/>
          <a:stretch/>
        </p:blipFill>
        <p:spPr>
          <a:xfrm>
            <a:off x="14651" y="614853"/>
            <a:ext cx="6843349" cy="8923285"/>
          </a:xfrm>
          <a:prstGeom prst="rect">
            <a:avLst/>
          </a:prstGeom>
        </p:spPr>
      </p:pic>
    </p:spTree>
    <p:extLst>
      <p:ext uri="{BB962C8B-B14F-4D97-AF65-F5344CB8AC3E}">
        <p14:creationId xmlns:p14="http://schemas.microsoft.com/office/powerpoint/2010/main" val="220250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554" y="607423"/>
            <a:ext cx="5354555" cy="1631216"/>
          </a:xfrm>
          <a:prstGeom prst="rect">
            <a:avLst/>
          </a:prstGeom>
        </p:spPr>
        <p:txBody>
          <a:bodyPr wrap="square">
            <a:spAutoFit/>
          </a:bodyPr>
          <a:lstStyle/>
          <a:p>
            <a:pPr algn="just"/>
            <a:r>
              <a:rPr lang="en-US" sz="2800" b="1" dirty="0" err="1" smtClean="0">
                <a:solidFill>
                  <a:schemeClr val="bg1"/>
                </a:solidFill>
                <a:latin typeface="Roboto"/>
              </a:rPr>
              <a:t>Quesition</a:t>
            </a:r>
            <a:r>
              <a:rPr lang="en-US" sz="2800" b="1" dirty="0" smtClean="0">
                <a:solidFill>
                  <a:schemeClr val="bg1"/>
                </a:solidFill>
                <a:latin typeface="Roboto"/>
              </a:rPr>
              <a:t>  5.</a:t>
            </a:r>
          </a:p>
          <a:p>
            <a:pPr algn="just"/>
            <a:r>
              <a:rPr lang="en-US" b="1" dirty="0" smtClean="0">
                <a:solidFill>
                  <a:schemeClr val="bg1"/>
                </a:solidFill>
                <a:latin typeface="Roboto"/>
              </a:rPr>
              <a:t>Practice hyperlinking </a:t>
            </a:r>
            <a:r>
              <a:rPr lang="en-US" b="1" dirty="0">
                <a:solidFill>
                  <a:schemeClr val="bg1"/>
                </a:solidFill>
                <a:latin typeface="Roboto"/>
              </a:rPr>
              <a:t>and creating links between Word document texts to D: /, Play songs from Microsoft Word text, and create links between internal and external </a:t>
            </a:r>
            <a:r>
              <a:rPr lang="en-US" b="1" dirty="0" smtClean="0">
                <a:solidFill>
                  <a:schemeClr val="bg1"/>
                </a:solidFill>
                <a:latin typeface="Roboto"/>
              </a:rPr>
              <a:t>files?</a:t>
            </a:r>
            <a:endParaRPr lang="en-US" b="1" i="0" dirty="0">
              <a:solidFill>
                <a:schemeClr val="bg1"/>
              </a:solidFill>
              <a:effectLst/>
              <a:latin typeface="Roboto"/>
            </a:endParaRPr>
          </a:p>
        </p:txBody>
      </p:sp>
      <p:sp>
        <p:nvSpPr>
          <p:cNvPr id="5" name="Rectangle 4"/>
          <p:cNvSpPr/>
          <p:nvPr/>
        </p:nvSpPr>
        <p:spPr>
          <a:xfrm>
            <a:off x="500554" y="2639323"/>
            <a:ext cx="5133330" cy="3293209"/>
          </a:xfrm>
          <a:prstGeom prst="rect">
            <a:avLst/>
          </a:prstGeom>
        </p:spPr>
        <p:txBody>
          <a:bodyPr wrap="square">
            <a:spAutoFit/>
          </a:bodyPr>
          <a:lstStyle/>
          <a:p>
            <a:r>
              <a:rPr lang="en-US" dirty="0">
                <a:solidFill>
                  <a:srgbClr val="FFFF00"/>
                </a:solidFill>
                <a:latin typeface="Roboto"/>
              </a:rPr>
              <a:t>This is the most important option in Microsoft Word. Most of the processes on the internet contain links. The hyperlink is the starting point in which you learn how things are connected with each other</a:t>
            </a:r>
            <a:r>
              <a:rPr lang="en-US" dirty="0" smtClean="0">
                <a:solidFill>
                  <a:srgbClr val="FFFF00"/>
                </a:solidFill>
                <a:latin typeface="Roboto"/>
              </a:rPr>
              <a:t>.</a:t>
            </a:r>
          </a:p>
          <a:p>
            <a:r>
              <a:rPr lang="en-US" dirty="0" smtClean="0">
                <a:solidFill>
                  <a:srgbClr val="FFFF00"/>
                </a:solidFill>
                <a:latin typeface="Roboto"/>
              </a:rPr>
              <a:t>Reference link to create a </a:t>
            </a:r>
            <a:r>
              <a:rPr lang="en-US" dirty="0" smtClean="0">
                <a:solidFill>
                  <a:srgbClr val="FFFF00"/>
                </a:solidFill>
                <a:latin typeface="Roboto"/>
                <a:hlinkClick r:id="rId2"/>
              </a:rPr>
              <a:t>Hyperlink </a:t>
            </a:r>
            <a:r>
              <a:rPr lang="en-US" dirty="0" smtClean="0">
                <a:solidFill>
                  <a:srgbClr val="FFFF00"/>
                </a:solidFill>
                <a:latin typeface="Roboto"/>
              </a:rPr>
              <a:t>in </a:t>
            </a:r>
            <a:r>
              <a:rPr lang="en-US" dirty="0" err="1" smtClean="0">
                <a:solidFill>
                  <a:srgbClr val="FFFF00"/>
                </a:solidFill>
                <a:latin typeface="Roboto"/>
              </a:rPr>
              <a:t>ms</a:t>
            </a:r>
            <a:r>
              <a:rPr lang="en-US" dirty="0" smtClean="0">
                <a:solidFill>
                  <a:srgbClr val="FFFF00"/>
                </a:solidFill>
                <a:latin typeface="Roboto"/>
              </a:rPr>
              <a:t> word..</a:t>
            </a:r>
          </a:p>
          <a:p>
            <a:endParaRPr lang="en-US" dirty="0">
              <a:solidFill>
                <a:srgbClr val="FFFF00"/>
              </a:solidFill>
              <a:latin typeface="Roboto"/>
            </a:endParaRPr>
          </a:p>
          <a:p>
            <a:endParaRPr lang="en-US" dirty="0" smtClean="0">
              <a:solidFill>
                <a:srgbClr val="FFFF00"/>
              </a:solidFill>
              <a:latin typeface="Roboto"/>
            </a:endParaRPr>
          </a:p>
          <a:p>
            <a:endParaRPr lang="en-US" dirty="0">
              <a:solidFill>
                <a:srgbClr val="FFFF00"/>
              </a:solidFill>
              <a:latin typeface="Roboto"/>
            </a:endParaRPr>
          </a:p>
          <a:p>
            <a:r>
              <a:rPr lang="en-US" sz="2800" b="1" i="1" u="sng" dirty="0" smtClean="0">
                <a:solidFill>
                  <a:srgbClr val="FFFF00"/>
                </a:solidFill>
                <a:latin typeface="Roboto"/>
              </a:rPr>
              <a:t>Example:</a:t>
            </a:r>
          </a:p>
          <a:p>
            <a:endParaRPr lang="en-IN" dirty="0">
              <a:solidFill>
                <a:srgbClr val="FFFF00"/>
              </a:solidFill>
            </a:endParaRPr>
          </a:p>
        </p:txBody>
      </p:sp>
      <p:pic>
        <p:nvPicPr>
          <p:cNvPr id="2050" name="Picture 2" descr="hyperlink from word text to songs fol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32532"/>
            <a:ext cx="6882961" cy="222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046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86" y="395704"/>
            <a:ext cx="5939913" cy="8679299"/>
          </a:xfrm>
          <a:prstGeom prst="rect">
            <a:avLst/>
          </a:prstGeom>
        </p:spPr>
        <p:txBody>
          <a:bodyPr wrap="square">
            <a:spAutoFit/>
          </a:bodyPr>
          <a:lstStyle/>
          <a:p>
            <a:pPr algn="just"/>
            <a:r>
              <a:rPr lang="en-US" b="1" dirty="0" smtClean="0">
                <a:solidFill>
                  <a:schemeClr val="bg1"/>
                </a:solidFill>
                <a:latin typeface="Roboto"/>
              </a:rPr>
              <a:t>Question 6</a:t>
            </a:r>
            <a:r>
              <a:rPr lang="en-US" b="1" dirty="0" smtClean="0">
                <a:solidFill>
                  <a:schemeClr val="bg1"/>
                </a:solidFill>
                <a:latin typeface="Roboto"/>
              </a:rPr>
              <a:t>.</a:t>
            </a:r>
          </a:p>
          <a:p>
            <a:pPr algn="just"/>
            <a:r>
              <a:rPr lang="en-US" b="1" dirty="0" smtClean="0">
                <a:solidFill>
                  <a:schemeClr val="bg1"/>
                </a:solidFill>
                <a:latin typeface="Roboto"/>
              </a:rPr>
              <a:t>Add a  macro to your </a:t>
            </a:r>
            <a:r>
              <a:rPr lang="en-US" b="1" dirty="0" err="1" smtClean="0">
                <a:solidFill>
                  <a:schemeClr val="bg1"/>
                </a:solidFill>
                <a:latin typeface="Roboto"/>
              </a:rPr>
              <a:t>ms</a:t>
            </a:r>
            <a:r>
              <a:rPr lang="en-US" b="1" dirty="0" smtClean="0">
                <a:solidFill>
                  <a:schemeClr val="bg1"/>
                </a:solidFill>
                <a:latin typeface="Roboto"/>
              </a:rPr>
              <a:t> word </a:t>
            </a:r>
            <a:r>
              <a:rPr lang="en-US" b="1" dirty="0" err="1" smtClean="0">
                <a:solidFill>
                  <a:schemeClr val="bg1"/>
                </a:solidFill>
                <a:latin typeface="Roboto"/>
              </a:rPr>
              <a:t>file.Also</a:t>
            </a:r>
            <a:r>
              <a:rPr lang="en-US" b="1" dirty="0" smtClean="0">
                <a:solidFill>
                  <a:schemeClr val="bg1"/>
                </a:solidFill>
                <a:latin typeface="Roboto"/>
              </a:rPr>
              <a:t> add a watermark named “GEHU” in your document .</a:t>
            </a: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endParaRPr lang="en-US" b="1" dirty="0">
              <a:solidFill>
                <a:schemeClr val="bg1"/>
              </a:solidFill>
              <a:latin typeface="Roboto"/>
            </a:endParaRPr>
          </a:p>
          <a:p>
            <a:pPr algn="just"/>
            <a:endParaRPr lang="en-US" b="1" dirty="0">
              <a:solidFill>
                <a:schemeClr val="bg1"/>
              </a:solidFill>
              <a:latin typeface="Roboto"/>
            </a:endParaRPr>
          </a:p>
          <a:p>
            <a:pPr algn="just"/>
            <a:endParaRPr lang="en-US" b="1" dirty="0" smtClean="0">
              <a:solidFill>
                <a:schemeClr val="bg1"/>
              </a:solidFill>
              <a:latin typeface="Roboto"/>
            </a:endParaRPr>
          </a:p>
          <a:p>
            <a:pPr algn="just"/>
            <a:r>
              <a:rPr lang="en-US" b="1" dirty="0" smtClean="0">
                <a:solidFill>
                  <a:schemeClr val="bg1"/>
                </a:solidFill>
                <a:latin typeface="Roboto"/>
              </a:rPr>
              <a:t>Reference link:</a:t>
            </a:r>
          </a:p>
          <a:p>
            <a:pPr algn="just"/>
            <a:r>
              <a:rPr lang="en-US" b="1" dirty="0" smtClean="0">
                <a:solidFill>
                  <a:schemeClr val="bg1"/>
                </a:solidFill>
                <a:latin typeface="Roboto"/>
              </a:rPr>
              <a:t>For macro:</a:t>
            </a:r>
          </a:p>
          <a:p>
            <a:pPr algn="just"/>
            <a:r>
              <a:rPr lang="en-US" b="1" dirty="0" smtClean="0">
                <a:solidFill>
                  <a:schemeClr val="bg1"/>
                </a:solidFill>
                <a:latin typeface="Roboto"/>
                <a:hlinkClick r:id="rId2"/>
              </a:rPr>
              <a:t>link 1</a:t>
            </a:r>
            <a:endParaRPr lang="en-US" b="1" dirty="0" smtClean="0">
              <a:solidFill>
                <a:schemeClr val="bg1"/>
              </a:solidFill>
              <a:latin typeface="Roboto"/>
            </a:endParaRPr>
          </a:p>
          <a:p>
            <a:pPr algn="just"/>
            <a:r>
              <a:rPr lang="en-US" b="1" dirty="0" smtClean="0">
                <a:solidFill>
                  <a:schemeClr val="bg1"/>
                </a:solidFill>
                <a:latin typeface="Roboto"/>
              </a:rPr>
              <a:t>For watermark:</a:t>
            </a:r>
          </a:p>
          <a:p>
            <a:pPr algn="just"/>
            <a:r>
              <a:rPr lang="en-US" b="1" dirty="0" smtClean="0">
                <a:solidFill>
                  <a:schemeClr val="bg1"/>
                </a:solidFill>
                <a:latin typeface="Roboto"/>
                <a:hlinkClick r:id="rId3"/>
              </a:rPr>
              <a:t>link 1</a:t>
            </a:r>
            <a:endParaRPr lang="en-US" b="1" dirty="0" smtClean="0">
              <a:solidFill>
                <a:schemeClr val="bg1"/>
              </a:solidFill>
              <a:latin typeface="Roboto"/>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86" y="1346826"/>
            <a:ext cx="6172200" cy="5724525"/>
          </a:xfrm>
          <a:prstGeom prst="rect">
            <a:avLst/>
          </a:prstGeom>
        </p:spPr>
      </p:pic>
    </p:spTree>
    <p:extLst>
      <p:ext uri="{BB962C8B-B14F-4D97-AF65-F5344CB8AC3E}">
        <p14:creationId xmlns:p14="http://schemas.microsoft.com/office/powerpoint/2010/main" val="2196212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287</TotalTime>
  <Words>909</Words>
  <Application>Microsoft Office PowerPoint</Application>
  <PresentationFormat>A4 Paper (210x297 mm)</PresentationFormat>
  <Paragraphs>116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Century Gothic</vt:lpstr>
      <vt:lpstr>ff1</vt:lpstr>
      <vt:lpstr>Roboto</vt:lpstr>
      <vt:lpstr>Wingdings 3</vt:lpstr>
      <vt:lpstr>Slice</vt:lpstr>
      <vt:lpstr>MS WORD 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Sir Himanshu</cp:lastModifiedBy>
  <cp:revision>22</cp:revision>
  <dcterms:created xsi:type="dcterms:W3CDTF">2023-10-28T03:38:19Z</dcterms:created>
  <dcterms:modified xsi:type="dcterms:W3CDTF">2023-11-01T14:31:51Z</dcterms:modified>
</cp:coreProperties>
</file>