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6" r:id="rId13"/>
    <p:sldId id="267" r:id="rId14"/>
    <p:sldId id="271" r:id="rId15"/>
    <p:sldId id="270" r:id="rId16"/>
    <p:sldId id="272" r:id="rId17"/>
    <p:sldId id="273" r:id="rId1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1689900"/>
            <a:ext cx="3611126" cy="721327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770467"/>
            <a:ext cx="4616035" cy="4512735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5552254"/>
            <a:ext cx="3715688" cy="2763895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2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770467"/>
            <a:ext cx="6057900" cy="451273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5552252"/>
            <a:ext cx="5460999" cy="6604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6057900" cy="4182533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5943600"/>
            <a:ext cx="4787664" cy="2751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7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4953000"/>
            <a:ext cx="4801850" cy="697089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212657"/>
            <a:ext cx="4786771" cy="248261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151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953000"/>
            <a:ext cx="4786771" cy="24518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414305"/>
            <a:ext cx="4787664" cy="128096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74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13400"/>
            <a:ext cx="4786771" cy="151647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154334"/>
            <a:ext cx="4786770" cy="15409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851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5644244" cy="41825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74549"/>
            <a:ext cx="4786771" cy="12107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885285"/>
            <a:ext cx="4786770" cy="18099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6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770468"/>
            <a:ext cx="4916150" cy="5442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5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770467"/>
            <a:ext cx="1533146" cy="6383867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770467"/>
            <a:ext cx="4387509" cy="79248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770467"/>
            <a:ext cx="4916150" cy="544219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7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861733"/>
            <a:ext cx="4801851" cy="3350919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6481704"/>
            <a:ext cx="4801850" cy="22135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8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770467"/>
            <a:ext cx="2962475" cy="5442186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770466"/>
            <a:ext cx="2961179" cy="5429956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770467"/>
            <a:ext cx="2787650" cy="88053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651001"/>
            <a:ext cx="2959100" cy="4561652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818622"/>
            <a:ext cx="2823038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1651000"/>
            <a:ext cx="2967529" cy="4549422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7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9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770467"/>
            <a:ext cx="2400300" cy="2201333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770467"/>
            <a:ext cx="3329066" cy="79248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3191937"/>
            <a:ext cx="2400300" cy="302071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2091267"/>
            <a:ext cx="2672444" cy="1651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320800"/>
            <a:ext cx="2460731" cy="693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3962400"/>
            <a:ext cx="2673167" cy="3008489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8915401"/>
            <a:ext cx="4358793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0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5625631"/>
            <a:ext cx="1852842" cy="384010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70468"/>
            <a:ext cx="4916150" cy="544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8915405"/>
            <a:ext cx="900347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474128-0FC1-4152-ABC6-25F0649AD08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8915401"/>
            <a:ext cx="4358793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8057803"/>
            <a:ext cx="642680" cy="9676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5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256356" y="19785391"/>
            <a:ext cx="740409" cy="39174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7170" name="Picture 2" descr="Excel logo histoire et signification, evolution, symbole Exc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07" y="3689683"/>
            <a:ext cx="6881807" cy="44436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176465" y="208547"/>
            <a:ext cx="688206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MS EXCEL</a:t>
            </a:r>
          </a:p>
          <a:p>
            <a:r>
              <a:rPr lang="en-US" sz="60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EXERCISE</a:t>
            </a:r>
            <a:r>
              <a:rPr lang="en-US" sz="66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</a:t>
            </a:r>
            <a:endParaRPr lang="en-US" sz="60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7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5462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Algerian" panose="04020705040A02060702" pitchFamily="82" charset="0"/>
              </a:rPr>
              <a:t>Questions:</a:t>
            </a:r>
          </a:p>
          <a:p>
            <a:endParaRPr lang="en-US" b="1" dirty="0" smtClean="0">
              <a:solidFill>
                <a:srgbClr val="000000"/>
              </a:solidFill>
              <a:latin typeface="Algerian" panose="04020705040A02060702" pitchFamily="82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ff3"/>
              </a:rPr>
              <a:t>1</a:t>
            </a:r>
            <a:r>
              <a:rPr lang="en-US" dirty="0">
                <a:solidFill>
                  <a:srgbClr val="000000"/>
                </a:solidFill>
                <a:latin typeface="ff3"/>
              </a:rPr>
              <a:t>.</a:t>
            </a:r>
            <a:r>
              <a:rPr lang="en-US" dirty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Create the worksheet shown above. </a:t>
            </a:r>
          </a:p>
          <a:p>
            <a:r>
              <a:rPr lang="en-US" dirty="0">
                <a:solidFill>
                  <a:srgbClr val="000000"/>
                </a:solidFill>
                <a:latin typeface="ff3"/>
              </a:rPr>
              <a:t>2.</a:t>
            </a:r>
            <a:r>
              <a:rPr lang="en-US" dirty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Set the Text alignment, Columns width and high appropriately. </a:t>
            </a:r>
          </a:p>
          <a:p>
            <a:r>
              <a:rPr lang="en-US" dirty="0">
                <a:solidFill>
                  <a:srgbClr val="000000"/>
                </a:solidFill>
                <a:latin typeface="ff3"/>
              </a:rPr>
              <a:t>3.</a:t>
            </a:r>
            <a:r>
              <a:rPr lang="en-US" dirty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Use AutoFill to put the Series Numbers into cells A5:A7. </a:t>
            </a:r>
          </a:p>
          <a:p>
            <a:r>
              <a:rPr lang="en-US" dirty="0">
                <a:solidFill>
                  <a:srgbClr val="000000"/>
                </a:solidFill>
                <a:latin typeface="ff3"/>
              </a:rPr>
              <a:t>4.</a:t>
            </a:r>
            <a:r>
              <a:rPr lang="en-US" dirty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Format cells C3:G7, C8:E11, C13:E13 to include dollar sign with two decimal places. </a:t>
            </a:r>
          </a:p>
          <a:p>
            <a:r>
              <a:rPr lang="en-US" dirty="0">
                <a:solidFill>
                  <a:srgbClr val="000000"/>
                </a:solidFill>
                <a:latin typeface="ff3"/>
              </a:rPr>
              <a:t>5.</a:t>
            </a:r>
            <a:r>
              <a:rPr lang="en-US" dirty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Find the Average Sales and Maximum Sales for each City. </a:t>
            </a:r>
          </a:p>
          <a:p>
            <a:r>
              <a:rPr lang="en-US" dirty="0">
                <a:solidFill>
                  <a:srgbClr val="000000"/>
                </a:solidFill>
                <a:latin typeface="ff3"/>
              </a:rPr>
              <a:t>6.</a:t>
            </a:r>
            <a:r>
              <a:rPr lang="en-US" dirty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Find the Total Sales for each Month. </a:t>
            </a:r>
          </a:p>
          <a:p>
            <a:r>
              <a:rPr lang="en-US" dirty="0">
                <a:solidFill>
                  <a:srgbClr val="000000"/>
                </a:solidFill>
                <a:latin typeface="ff3"/>
              </a:rPr>
              <a:t>7.</a:t>
            </a:r>
            <a:r>
              <a:rPr lang="en-US" dirty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Calculate the Profit for each month , where profit = Total Sales </a:t>
            </a:r>
            <a:r>
              <a:rPr lang="en-US" dirty="0">
                <a:solidFill>
                  <a:srgbClr val="000000"/>
                </a:solidFill>
                <a:latin typeface="ff7"/>
              </a:rPr>
              <a:t>–</a:t>
            </a:r>
            <a:r>
              <a:rPr lang="en-US" dirty="0">
                <a:solidFill>
                  <a:srgbClr val="000000"/>
                </a:solidFill>
                <a:latin typeface="ff3"/>
              </a:rPr>
              <a:t> Cost </a:t>
            </a:r>
          </a:p>
          <a:p>
            <a:r>
              <a:rPr lang="en-US" dirty="0">
                <a:solidFill>
                  <a:srgbClr val="000000"/>
                </a:solidFill>
                <a:latin typeface="ff3"/>
              </a:rPr>
              <a:t>8.</a:t>
            </a:r>
            <a:r>
              <a:rPr lang="en-US" dirty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Calculate the 10% Bonus, which is 10% of the Profit. </a:t>
            </a:r>
          </a:p>
          <a:p>
            <a:r>
              <a:rPr lang="en-US" dirty="0">
                <a:solidFill>
                  <a:srgbClr val="000000"/>
                </a:solidFill>
                <a:latin typeface="ff3"/>
              </a:rPr>
              <a:t>9.</a:t>
            </a:r>
            <a:r>
              <a:rPr lang="en-US" dirty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Find the Total Sales for each Month; only for sales greater than 30,000. </a:t>
            </a:r>
          </a:p>
          <a:p>
            <a:r>
              <a:rPr lang="en-US" dirty="0">
                <a:solidFill>
                  <a:srgbClr val="000000"/>
                </a:solidFill>
                <a:latin typeface="ff3"/>
              </a:rPr>
              <a:t>10.</a:t>
            </a:r>
            <a:r>
              <a:rPr lang="en-US" dirty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Find the No of Sales for each Month; only for sales greater than 30,000. </a:t>
            </a:r>
          </a:p>
          <a:p>
            <a:r>
              <a:rPr lang="en-US" dirty="0">
                <a:solidFill>
                  <a:srgbClr val="000000"/>
                </a:solidFill>
                <a:latin typeface="ff3"/>
              </a:rPr>
              <a:t>11.</a:t>
            </a:r>
            <a:r>
              <a:rPr lang="en-US" dirty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Create the following Charts:</a:t>
            </a:r>
            <a:endParaRPr lang="en-US" b="0" i="0" dirty="0">
              <a:solidFill>
                <a:srgbClr val="000000"/>
              </a:solidFill>
              <a:effectLst/>
              <a:latin typeface="ff3"/>
            </a:endParaRPr>
          </a:p>
        </p:txBody>
      </p:sp>
      <p:pic>
        <p:nvPicPr>
          <p:cNvPr id="6146" name="Picture 2" descr="https://d3tvd1u91rr79.cloudfront.net/3522955a495e72a6163cc7b6daa7d2ef/html/bg6.png?Policy=eyJTdGF0ZW1lbnQiOlt7IlJlc291cmNlIjoiaHR0cHM6XC9cL2QzdHZkMXU5MXJyNzkuY2xvdWRmcm9udC5uZXRcLzM1MjI5NTVhNDk1ZTcyYTYxNjNjYzdiNmRhYTdkMmVmXC9odG1sXC8qIiwiQ29uZGl0aW9uIjp7IkRhdGVMZXNzVGhhbiI6eyJBV1M6RXBvY2hUaW1lIjoxNjk4NjMwNjg2fX19XX0_&amp;Signature=OUIp19jOvMKvjViWy0qI-eK8rxEqxFvtwxFGRAVyCkQY5zYC9FhtFR5uzRwgCX~YOrQTjhjiqAnGx1XKBFItcgr-06uVpMjSWKrh7hfLQ0L4~H6O4UqR4oOZNzFwhVTDmStBZippHuZOI73gbztgXvoOyYozCc3EkF7iFBTF1NmJfObGYUjgIP3YS85mNmeRYXjVjZIMckFrzH~gpEIeZDFI7DfincHtOn-usX-vmNQt7QFPkuA53Dv8ZTxSLOo3si6~2nn87N~viZa1K4HUovVXxfgftt~axgLhrEWldQSCThYxGGVcKR8C9gQwPYF0W-DPwkcI03MnZkFqbRE9Ig__&amp;Key-Pair-Id=APKAJ535ZH3ZAIIOADH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0" t="76055" r="13009" b="9063"/>
          <a:stretch/>
        </p:blipFill>
        <p:spPr bwMode="auto">
          <a:xfrm>
            <a:off x="0" y="5405836"/>
            <a:ext cx="6858000" cy="407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3"/>
          <a:stretch/>
        </p:blipFill>
        <p:spPr>
          <a:xfrm>
            <a:off x="0" y="1295400"/>
            <a:ext cx="6858000" cy="861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000" y="0"/>
            <a:ext cx="673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Castellar" panose="020A0402060406010301" pitchFamily="18" charset="0"/>
              </a:rPr>
              <a:t>     Example of a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Castellar" panose="020A0402060406010301" pitchFamily="18" charset="0"/>
              </a:rPr>
              <a:t> MS Excel solution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9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484" y="583324"/>
            <a:ext cx="6621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</a:rPr>
              <a:t>    </a:t>
            </a:r>
            <a:r>
              <a:rPr lang="en-US" sz="13800" b="1" dirty="0" err="1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</a:rPr>
              <a:t>Ms</a:t>
            </a:r>
            <a:r>
              <a:rPr lang="en-US" sz="13800" b="1" dirty="0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</a:rPr>
              <a:t> Powerpoint</a:t>
            </a:r>
            <a:endParaRPr lang="en-US" sz="8000" b="1" dirty="0">
              <a:solidFill>
                <a:schemeClr val="accent2">
                  <a:lumMod val="75000"/>
                </a:schemeClr>
              </a:solidFill>
              <a:latin typeface="Chiller" panose="04020404031007020602" pitchFamily="82" charset="0"/>
            </a:endParaRPr>
          </a:p>
        </p:txBody>
      </p:sp>
      <p:pic>
        <p:nvPicPr>
          <p:cNvPr id="1026" name="Picture 2" descr="Image result for Powerpoint Logo 2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0531"/>
            <a:ext cx="6857640" cy="41421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03736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69900"/>
            <a:ext cx="6464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Question:</a:t>
            </a:r>
          </a:p>
          <a:p>
            <a:endParaRPr lang="en-US" sz="2800" b="1" dirty="0" smtClean="0">
              <a:solidFill>
                <a:schemeClr val="accent2">
                  <a:lumMod val="75000"/>
                </a:schemeClr>
              </a:solidFill>
              <a:latin typeface="Bahnschrift SemiCondensed" panose="020B0502040204020203" pitchFamily="34" charset="0"/>
            </a:endParaRP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Bahnschrift SemiCondensed" panose="020B0502040204020203" pitchFamily="34" charset="0"/>
              </a:rPr>
              <a:t>Create a powerpoint presentation of </a:t>
            </a:r>
            <a:r>
              <a:rPr lang="en-US" sz="2400" b="1" i="1" u="sng" dirty="0" smtClean="0">
                <a:solidFill>
                  <a:schemeClr val="accent2">
                    <a:lumMod val="75000"/>
                  </a:schemeClr>
                </a:solidFill>
                <a:latin typeface="Bahnschrift SemiCondensed" panose="020B0502040204020203" pitchFamily="34" charset="0"/>
              </a:rPr>
              <a:t>any one topic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Bahnschrift SemiCondensed" panose="020B0502040204020203" pitchFamily="34" charset="0"/>
              </a:rPr>
              <a:t>using different slide layouts,Inserting text ,Word art,Formatting text,bullets and Numbering ,Auto Shapes ,Lines and arrows ,Hyperlinks.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Bahnschrift SemiCondensed" panose="020B0502040204020203" pitchFamily="34" charset="0"/>
              </a:rPr>
              <a:t>Inserting –Images,Clip art,Audio,Video,Objects etc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0700" y="5257800"/>
            <a:ext cx="5448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Introduction to computers and Basic computer Organisation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Roles of input /output devices in a computer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Computer storage and Software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Operating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Programming Languages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6732" y="140713"/>
            <a:ext cx="4330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</a:rPr>
              <a:t>Dos</a:t>
            </a:r>
          </a:p>
          <a:p>
            <a:r>
              <a:rPr lang="en-US" sz="9600" b="1" i="1" dirty="0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</a:rPr>
              <a:t>Exercises</a:t>
            </a:r>
            <a:r>
              <a:rPr lang="en-US" b="1" i="1" dirty="0" smtClean="0"/>
              <a:t> </a:t>
            </a:r>
            <a:endParaRPr lang="en-US" b="1" i="1" dirty="0"/>
          </a:p>
        </p:txBody>
      </p:sp>
      <p:pic>
        <p:nvPicPr>
          <p:cNvPr id="1026" name="Picture 2" descr="Free Download MS-DOS For All OS Software or Application Full Versi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7701"/>
            <a:ext cx="6864164" cy="67183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1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3503" y="4533900"/>
            <a:ext cx="750886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sem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270000" y="1333500"/>
            <a:ext cx="10541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4500" y="1333500"/>
            <a:ext cx="10541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Gehu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700" y="2717800"/>
            <a:ext cx="10541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ca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38325" y="2717800"/>
            <a:ext cx="10541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Btech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14737" y="2705100"/>
            <a:ext cx="10541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08600" y="2705100"/>
            <a:ext cx="10541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Btech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" y="4533900"/>
            <a:ext cx="64512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sem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77282" y="4533900"/>
            <a:ext cx="636587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494087" y="4533900"/>
            <a:ext cx="6477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sem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314031" y="4533900"/>
            <a:ext cx="618331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2606675" y="4533900"/>
            <a:ext cx="5715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139729" y="4533900"/>
            <a:ext cx="714971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sem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2651125" y="76201"/>
            <a:ext cx="10541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84093" y="4533900"/>
            <a:ext cx="773907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</a:t>
            </a:r>
            <a:endParaRPr lang="en-US" b="1" dirty="0"/>
          </a:p>
        </p:txBody>
      </p:sp>
      <p:cxnSp>
        <p:nvCxnSpPr>
          <p:cNvPr id="18" name="Straight Arrow Connector 17"/>
          <p:cNvCxnSpPr>
            <a:stCxn id="15" idx="2"/>
          </p:cNvCxnSpPr>
          <p:nvPr/>
        </p:nvCxnSpPr>
        <p:spPr>
          <a:xfrm>
            <a:off x="3178175" y="533401"/>
            <a:ext cx="0" cy="355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</p:cNvCxnSpPr>
          <p:nvPr/>
        </p:nvCxnSpPr>
        <p:spPr>
          <a:xfrm>
            <a:off x="1797050" y="1790700"/>
            <a:ext cx="0" cy="3810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</p:cNvCxnSpPr>
          <p:nvPr/>
        </p:nvCxnSpPr>
        <p:spPr>
          <a:xfrm>
            <a:off x="4781550" y="1790700"/>
            <a:ext cx="0" cy="368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14400" y="3175000"/>
            <a:ext cx="6350" cy="6096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17750" y="3162300"/>
            <a:ext cx="6350" cy="622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41787" y="3225800"/>
            <a:ext cx="0" cy="495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835650" y="3175000"/>
            <a:ext cx="0" cy="495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14737" y="3721100"/>
            <a:ext cx="109855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72496" y="3683000"/>
            <a:ext cx="109855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768475" y="3784600"/>
            <a:ext cx="109855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8007" y="3784600"/>
            <a:ext cx="109855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247775" y="2159000"/>
            <a:ext cx="109855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64012" y="2171700"/>
            <a:ext cx="1333202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013546" y="889001"/>
            <a:ext cx="2544264" cy="1905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013546" y="908051"/>
            <a:ext cx="0" cy="42544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557810" y="889001"/>
            <a:ext cx="0" cy="44449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220885" y="2171700"/>
            <a:ext cx="0" cy="44449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324100" y="2171700"/>
            <a:ext cx="0" cy="44449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164012" y="2171700"/>
            <a:ext cx="0" cy="44449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97214" y="2159000"/>
            <a:ext cx="0" cy="44449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28007" y="3784600"/>
            <a:ext cx="0" cy="749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326557" y="3784600"/>
            <a:ext cx="0" cy="749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768475" y="3784600"/>
            <a:ext cx="0" cy="749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867025" y="3784600"/>
            <a:ext cx="0" cy="749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14737" y="3752850"/>
            <a:ext cx="0" cy="749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713287" y="3721100"/>
            <a:ext cx="0" cy="749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362575" y="3683000"/>
            <a:ext cx="0" cy="749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471046" y="3721100"/>
            <a:ext cx="0" cy="749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05782" y="5080000"/>
            <a:ext cx="22225" cy="13716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28007" y="5486400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205781" y="6000750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205782" y="6451600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2030415" y="5410199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2008189" y="5924549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2008190" y="6375399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997076" y="5054599"/>
            <a:ext cx="22225" cy="13716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705225" y="5003799"/>
            <a:ext cx="22225" cy="13716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353446" y="4991100"/>
            <a:ext cx="22225" cy="13716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730625" y="5403849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708399" y="5918199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708400" y="6369049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5394722" y="5416549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372496" y="5930899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5372497" y="6381749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77282" y="5403849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1.txt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530477" y="5260458"/>
            <a:ext cx="763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1.txt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246958" y="5260458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1.txt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934474" y="5260458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1.txt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60811" y="5828784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.txt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526110" y="5733533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.txt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242695" y="5724523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.txt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890022" y="5727699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.txt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85221" y="6266934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3.txt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552105" y="6198116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3.txt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251420" y="6165850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3.txt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890022" y="6145766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5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000" y="419100"/>
            <a:ext cx="59055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Questions: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1. Create the tree structure of the folders using Dos commands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2. On Admin/ geu/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bca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/sub create three new files named fit.txt,fcp.txt,math.txt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3. Move 1.txt from Admin/ geu/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bca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/sem to Admin/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gehu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btech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/sub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Move 1.txt from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Admin/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gehu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bca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/sem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Admin/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bca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/sem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5.Copy 2.txt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Admin/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gehu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btech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/sem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Admin/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gehu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btech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/sub folder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6.Delete all the files from Admin/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gehu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btech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/sem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7.Hide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 the files from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Admin/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btech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/sem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8.Rename  folder Admin With your name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9.Print current date in command prompt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10.Add text “I am a BCA student” to the file 2.txt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Of Admin/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gehu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bca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/sem 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77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50" y="1219200"/>
            <a:ext cx="657225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solidFill>
                  <a:schemeClr val="bg1"/>
                </a:solidFill>
                <a:latin typeface="Harrington" panose="04040505050A02020702" pitchFamily="82" charset="0"/>
              </a:rPr>
              <a:t>Thank</a:t>
            </a:r>
            <a:r>
              <a:rPr lang="en-US" sz="9600" b="1" dirty="0" smtClean="0">
                <a:solidFill>
                  <a:schemeClr val="bg1"/>
                </a:solidFill>
                <a:latin typeface="Harrington" panose="04040505050A02020702" pitchFamily="82" charset="0"/>
              </a:rPr>
              <a:t> </a:t>
            </a:r>
          </a:p>
          <a:p>
            <a:r>
              <a:rPr lang="en-US" sz="9600" b="1" dirty="0" smtClean="0">
                <a:solidFill>
                  <a:schemeClr val="bg1"/>
                </a:solidFill>
                <a:latin typeface="Harrington" panose="04040505050A02020702" pitchFamily="82" charset="0"/>
              </a:rPr>
              <a:t>      You</a:t>
            </a:r>
            <a:endParaRPr lang="en-US" sz="9600" b="1" dirty="0">
              <a:solidFill>
                <a:schemeClr val="bg1"/>
              </a:solidFill>
              <a:latin typeface="Harrington" panose="04040505050A02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9723" y="0"/>
            <a:ext cx="2037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latin typeface="Chiller" panose="04020404031007020602" pitchFamily="82" charset="0"/>
              </a:rPr>
              <a:t>Exercise </a:t>
            </a:r>
            <a:r>
              <a:rPr lang="en-US" sz="4800" b="1" dirty="0" smtClean="0">
                <a:solidFill>
                  <a:srgbClr val="000000"/>
                </a:solidFill>
                <a:latin typeface="Chiller" panose="04020404031007020602" pitchFamily="82" charset="0"/>
              </a:rPr>
              <a:t>1</a:t>
            </a:r>
            <a:endParaRPr lang="en-US" sz="4800" b="1" dirty="0">
              <a:latin typeface="Chiller" panose="04020404031007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673" y="567003"/>
            <a:ext cx="59730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oper Black" panose="0208090404030B020404" pitchFamily="18" charset="0"/>
              </a:rPr>
              <a:t>Objectives: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ff3"/>
              </a:rPr>
              <a:t>Introduction </a:t>
            </a:r>
            <a:r>
              <a:rPr lang="en-US" dirty="0">
                <a:solidFill>
                  <a:srgbClr val="000000"/>
                </a:solidFill>
                <a:latin typeface="ff3"/>
              </a:rPr>
              <a:t>to MS Excel files, Workbooks, Worksheets, Columns and Rows. </a:t>
            </a:r>
            <a:endParaRPr lang="en-US" dirty="0" smtClean="0">
              <a:solidFill>
                <a:srgbClr val="000000"/>
              </a:solidFill>
              <a:latin typeface="ff5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Formatting Worksheets. </a:t>
            </a:r>
            <a:endParaRPr lang="en-US" dirty="0" smtClean="0">
              <a:solidFill>
                <a:srgbClr val="000000"/>
              </a:solidFill>
              <a:latin typeface="ff5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ff3"/>
              </a:rPr>
              <a:t>AutoFill</a:t>
            </a:r>
            <a:r>
              <a:rPr lang="en-US" dirty="0">
                <a:solidFill>
                  <a:srgbClr val="000000"/>
                </a:solidFill>
                <a:latin typeface="ff3"/>
              </a:rPr>
              <a:t>, Numeric formats, previewing worksheets. </a:t>
            </a:r>
            <a:endParaRPr lang="en-US" b="0" i="0" dirty="0">
              <a:solidFill>
                <a:srgbClr val="000000"/>
              </a:solidFill>
              <a:effectLst/>
              <a:latin typeface="ff5"/>
            </a:endParaRPr>
          </a:p>
        </p:txBody>
      </p:sp>
      <p:pic>
        <p:nvPicPr>
          <p:cNvPr id="1028" name="Picture 4" descr="https://d3tvd1u91rr79.cloudfront.net/3522955a495e72a6163cc7b6daa7d2ef/html/bg2.png?Policy=eyJTdGF0ZW1lbnQiOlt7IlJlc291cmNlIjoiaHR0cHM6XC9cL2QzdHZkMXU5MXJyNzkuY2xvdWRmcm9udC5uZXRcLzM1MjI5NTVhNDk1ZTcyYTYxNjNjYzdiNmRhYTdkMmVmXC9odG1sXC8qIiwiQ29uZGl0aW9uIjp7IkRhdGVMZXNzVGhhbiI6eyJBV1M6RXBvY2hUaW1lIjoxNjk4NjMwNjg2fX19XX0_&amp;Signature=OUIp19jOvMKvjViWy0qI-eK8rxEqxFvtwxFGRAVyCkQY5zYC9FhtFR5uzRwgCX~YOrQTjhjiqAnGx1XKBFItcgr-06uVpMjSWKrh7hfLQ0L4~H6O4UqR4oOZNzFwhVTDmStBZippHuZOI73gbztgXvoOyYozCc3EkF7iFBTF1NmJfObGYUjgIP3YS85mNmeRYXjVjZIMckFrzH~gpEIeZDFI7DfincHtOn-usX-vmNQt7QFPkuA53Dv8ZTxSLOo3si6~2nn87N~viZa1K4HUovVXxfgftt~axgLhrEWldQSCThYxGGVcKR8C9gQwPYF0W-DPwkcI03MnZkFqbRE9Ig__&amp;Key-Pair-Id=APKAJ535ZH3ZAIIOADH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2" t="23385" r="19932" b="57566"/>
          <a:stretch/>
        </p:blipFill>
        <p:spPr bwMode="auto">
          <a:xfrm>
            <a:off x="0" y="2044331"/>
            <a:ext cx="6817184" cy="27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0" y="4889242"/>
            <a:ext cx="6858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Questions: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1</a:t>
            </a:r>
            <a:r>
              <a:rPr lang="en-US" sz="1600" b="1" dirty="0">
                <a:solidFill>
                  <a:schemeClr val="bg1"/>
                </a:solidFill>
              </a:rPr>
              <a:t>. Open a new workbook and save the file with the name “Payroll”. 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2</a:t>
            </a:r>
            <a:r>
              <a:rPr lang="en-US" sz="1600" b="1" dirty="0">
                <a:solidFill>
                  <a:schemeClr val="bg1"/>
                </a:solidFill>
              </a:rPr>
              <a:t>. Enter the labels and values in the exact cells locations as desired. 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3</a:t>
            </a:r>
            <a:r>
              <a:rPr lang="en-US" sz="1600" b="1" dirty="0">
                <a:solidFill>
                  <a:schemeClr val="bg1"/>
                </a:solidFill>
              </a:rPr>
              <a:t>. Use AutoFill to put the Employee Numbers into cells A6:A8</a:t>
            </a:r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4. Set the columns width and rows height appropriately</a:t>
            </a:r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5. Set labels alignment appropriately</a:t>
            </a:r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6. Use warp text and merge cells as desired</a:t>
            </a:r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7. Apply borders, gridlines and shading to the table as desired. 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8</a:t>
            </a:r>
            <a:r>
              <a:rPr lang="en-US" sz="1600" b="1" dirty="0">
                <a:solidFill>
                  <a:schemeClr val="bg1"/>
                </a:solidFill>
              </a:rPr>
              <a:t>. Format cell B2 to Short Date format</a:t>
            </a:r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9. Format cells E4:G8 to include dollar sign with two decimal places. 10. Calculate the Gross Pay for employee; enter a formula in cell E4 to multiply Hourly Rate by Hours Worked</a:t>
            </a:r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11. Calculate  the  Social  Security  Tax  (S.S  Tax),  which  is  6%  of  the  Gross  Pay;  enter  a formula in cell F4 to multiply Gross Pay by 6</a:t>
            </a:r>
            <a:r>
              <a:rPr lang="en-US" sz="1600" b="1" dirty="0" smtClean="0">
                <a:solidFill>
                  <a:schemeClr val="bg1"/>
                </a:solidFill>
              </a:rPr>
              <a:t>%.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12. Calculate the Net Pay; enter a formula in cell G4 to subtract Social Security Tax from Gross Pay</a:t>
            </a:r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13. Set the work sheet vertically and horizontally on the page. 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14</a:t>
            </a:r>
            <a:r>
              <a:rPr lang="en-US" sz="1600" b="1" dirty="0">
                <a:solidFill>
                  <a:schemeClr val="bg1"/>
                </a:solidFill>
              </a:rPr>
              <a:t>. Save your work. </a:t>
            </a:r>
          </a:p>
        </p:txBody>
      </p:sp>
    </p:spTree>
    <p:extLst>
      <p:ext uri="{BB962C8B-B14F-4D97-AF65-F5344CB8AC3E}">
        <p14:creationId xmlns:p14="http://schemas.microsoft.com/office/powerpoint/2010/main" val="294595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6726" y="182480"/>
            <a:ext cx="20986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Chiller" panose="04020404031007020602" pitchFamily="82" charset="0"/>
              </a:rPr>
              <a:t>Exercise 2 </a:t>
            </a:r>
            <a:endParaRPr lang="en-US" sz="4400" b="1" dirty="0">
              <a:latin typeface="Chiller" panose="04020404031007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051" y="951921"/>
            <a:ext cx="52524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Objectives</a:t>
            </a:r>
            <a:r>
              <a:rPr lang="en-US" sz="4000" dirty="0">
                <a:solidFill>
                  <a:schemeClr val="bg1"/>
                </a:solidFill>
              </a:rPr>
              <a:t>: </a:t>
            </a:r>
            <a:endParaRPr lang="en-US" sz="4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Using Formulas.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Header </a:t>
            </a:r>
            <a:r>
              <a:rPr lang="en-US" sz="2800" dirty="0">
                <a:solidFill>
                  <a:schemeClr val="bg1"/>
                </a:solidFill>
              </a:rPr>
              <a:t>and Footers. </a:t>
            </a:r>
          </a:p>
        </p:txBody>
      </p:sp>
      <p:pic>
        <p:nvPicPr>
          <p:cNvPr id="2050" name="Picture 2" descr="https://d3tvd1u91rr79.cloudfront.net/3522955a495e72a6163cc7b6daa7d2ef/html/bg3.png?Policy=eyJTdGF0ZW1lbnQiOlt7IlJlc291cmNlIjoiaHR0cHM6XC9cL2QzdHZkMXU5MXJyNzkuY2xvdWRmcm9udC5uZXRcLzM1MjI5NTVhNDk1ZTcyYTYxNjNjYzdiNmRhYTdkMmVmXC9odG1sXC8qIiwiQ29uZGl0aW9uIjp7IkRhdGVMZXNzVGhhbiI6eyJBV1M6RXBvY2hUaW1lIjoxNjk4NjMwNjg2fX19XX0_&amp;Signature=OUIp19jOvMKvjViWy0qI-eK8rxEqxFvtwxFGRAVyCkQY5zYC9FhtFR5uzRwgCX~YOrQTjhjiqAnGx1XKBFItcgr-06uVpMjSWKrh7hfLQ0L4~H6O4UqR4oOZNzFwhVTDmStBZippHuZOI73gbztgXvoOyYozCc3EkF7iFBTF1NmJfObGYUjgIP3YS85mNmeRYXjVjZIMckFrzH~gpEIeZDFI7DfincHtOn-usX-vmNQt7QFPkuA53Dv8ZTxSLOo3si6~2nn87N~viZa1K4HUovVXxfgftt~axgLhrEWldQSCThYxGGVcKR8C9gQwPYF0W-DPwkcI03MnZkFqbRE9Ig__&amp;Key-Pair-Id=APKAJ535ZH3ZAIIOADH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3" t="21756" r="32940" b="52136"/>
          <a:stretch/>
        </p:blipFill>
        <p:spPr bwMode="auto">
          <a:xfrm>
            <a:off x="0" y="2847454"/>
            <a:ext cx="6858000" cy="677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9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49867"/>
            <a:ext cx="6670964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Questions:</a:t>
            </a:r>
          </a:p>
          <a:p>
            <a:endParaRPr lang="en-US" sz="4000" b="1" dirty="0" smtClean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bg1"/>
                </a:solidFill>
              </a:rPr>
              <a:t>Open </a:t>
            </a:r>
            <a:r>
              <a:rPr lang="en-US" sz="1600" b="1" dirty="0">
                <a:solidFill>
                  <a:schemeClr val="bg1"/>
                </a:solidFill>
              </a:rPr>
              <a:t>a new workbook and save the file with the name “Call Statistics”.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 Delete Sheet 2 &amp; 3, and rename Sheet 1 to (Call Statistics). 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 Enter the labels and values in the exact cells locations as desired.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  Set the row height of rows 1 &amp; 3 to size 30; and rows 4 until 10 to size 20.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 Set labels alignment appropriately. 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 Use Warp Text, Orientation and merge cells as desired. 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Apply border, gridlines and shading to the table as desired. 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 Format column E to include euro (€) sign with two decimal places. 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 Format cell B12 to include % sign with 0 Decimal places. 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 Calculate the Calls per Hour, enter a formula in cell D4 to divide numbers of calls by Hours worked. Using AutoFill, copy the formula to the remaining cells. 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Calculate the Bonus. Enter a formula in cell E4 to multiply ‘Calls per Hours’ by the fixed Bonus Rate in cell B12. Using AutoFill, copy the formula to the remaining cells. 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Calculate the ‘TOTAL’. 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Set the worksheet vertically and horizontally on the page. 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 Create a header that includes your name in the left section, and your ID number in the right section. Create the footer that includes the current Date in the center.</a:t>
            </a:r>
          </a:p>
        </p:txBody>
      </p:sp>
    </p:spTree>
    <p:extLst>
      <p:ext uri="{BB962C8B-B14F-4D97-AF65-F5344CB8AC3E}">
        <p14:creationId xmlns:p14="http://schemas.microsoft.com/office/powerpoint/2010/main" val="28278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4889" y="424934"/>
            <a:ext cx="25506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mtClean="0">
                <a:solidFill>
                  <a:srgbClr val="000000"/>
                </a:solidFill>
                <a:latin typeface="Chiller" panose="04020404031007020602" pitchFamily="82" charset="0"/>
              </a:rPr>
              <a:t>Exercise 3 </a:t>
            </a:r>
            <a:endParaRPr lang="en-US" sz="5400" b="1" dirty="0">
              <a:latin typeface="Chiller" panose="040204040310070206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590" y="1917661"/>
            <a:ext cx="623454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Algerian" panose="04020705040A02060702" pitchFamily="82" charset="0"/>
              </a:rPr>
              <a:t>Objectives: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Number, Commas and Decimal numeric </a:t>
            </a:r>
            <a:r>
              <a:rPr lang="en-US" dirty="0" smtClean="0">
                <a:solidFill>
                  <a:srgbClr val="000000"/>
                </a:solidFill>
                <a:latin typeface="ff3"/>
              </a:rPr>
              <a:t>formats.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  <a:latin typeface="ff3"/>
              </a:rPr>
              <a:t>Working </a:t>
            </a:r>
            <a:r>
              <a:rPr lang="en-US" dirty="0">
                <a:solidFill>
                  <a:srgbClr val="000000"/>
                </a:solidFill>
                <a:latin typeface="ff3"/>
              </a:rPr>
              <a:t>with Formulas (Maximum, Minimum, Average, Count and Sum</a:t>
            </a:r>
            <a:r>
              <a:rPr lang="en-US" dirty="0" smtClean="0">
                <a:solidFill>
                  <a:srgbClr val="000000"/>
                </a:solidFill>
                <a:latin typeface="ff3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  <a:latin typeface="ff3"/>
              </a:rPr>
              <a:t>Percentage </a:t>
            </a:r>
            <a:r>
              <a:rPr lang="en-US" dirty="0">
                <a:solidFill>
                  <a:srgbClr val="000000"/>
                </a:solidFill>
                <a:latin typeface="ff3"/>
              </a:rPr>
              <a:t>Numeric Formats.</a:t>
            </a:r>
            <a:endParaRPr lang="en-US" b="0" i="0" dirty="0">
              <a:solidFill>
                <a:srgbClr val="000000"/>
              </a:solidFill>
              <a:effectLst/>
              <a:latin typeface="ff5"/>
            </a:endParaRPr>
          </a:p>
        </p:txBody>
      </p:sp>
      <p:sp>
        <p:nvSpPr>
          <p:cNvPr id="5" name="AutoShape 4" descr="https://d3tvd1u91rr79.cloudfront.net/3522955a495e72a6163cc7b6daa7d2ef/html/bg4.png?Policy=eyJTdGF0ZW1lbnQiOlt7IlJlc291cmNlIjoiaHR0cHM6XC9cL2QzdHZkMXU5MXJyNzkuY2xvdWRmcm9udC5uZXRcLzM1MjI5NTVhNDk1ZTcyYTYxNjNjYzdiNmRhYTdkMmVmXC9odG1sXC8qIiwiQ29uZGl0aW9uIjp7IkRhdGVMZXNzVGhhbiI6eyJBV1M6RXBvY2hUaW1lIjoxNjk4NjMwNjg2fX19XX0_&amp;Signature=OUIp19jOvMKvjViWy0qI-eK8rxEqxFvtwxFGRAVyCkQY5zYC9FhtFR5uzRwgCX~YOrQTjhjiqAnGx1XKBFItcgr-06uVpMjSWKrh7hfLQ0L4~H6O4UqR4oOZNzFwhVTDmStBZippHuZOI73gbztgXvoOyYozCc3EkF7iFBTF1NmJfObGYUjgIP3YS85mNmeRYXjVjZIMckFrzH~gpEIeZDFI7DfincHtOn-usX-vmNQt7QFPkuA53Dv8ZTxSLOo3si6~2nn87N~viZa1K4HUovVXxfgftt~axgLhrEWldQSCThYxGGVcKR8C9gQwPYF0W-DPwkcI03MnZkFqbRE9Ig__&amp;Key-Pair-Id=APKAJ535ZH3ZAIIOADHQ"/>
          <p:cNvSpPr>
            <a:spLocks noChangeAspect="1" noChangeArrowheads="1"/>
          </p:cNvSpPr>
          <p:nvPr/>
        </p:nvSpPr>
        <p:spPr bwMode="auto">
          <a:xfrm>
            <a:off x="155574" y="-144463"/>
            <a:ext cx="6046479" cy="60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982" t="25451" r="15625" b="47018"/>
          <a:stretch/>
        </p:blipFill>
        <p:spPr>
          <a:xfrm>
            <a:off x="-1" y="4116098"/>
            <a:ext cx="6858001" cy="35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06084"/>
            <a:ext cx="6858000" cy="769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000000"/>
                </a:solidFill>
                <a:latin typeface="Algerian" panose="04020705040A02060702" pitchFamily="82" charset="0"/>
              </a:rPr>
              <a:t>Questions: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ff3"/>
              </a:rPr>
              <a:t>Create </a:t>
            </a:r>
            <a:r>
              <a:rPr lang="en-US" dirty="0">
                <a:solidFill>
                  <a:srgbClr val="000000"/>
                </a:solidFill>
                <a:latin typeface="ff3"/>
              </a:rPr>
              <a:t>the worksheet shown above.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ff3"/>
              </a:rPr>
              <a:t>Set </a:t>
            </a:r>
            <a:r>
              <a:rPr lang="en-US" dirty="0">
                <a:solidFill>
                  <a:srgbClr val="000000"/>
                </a:solidFill>
                <a:latin typeface="ff3"/>
              </a:rPr>
              <a:t>the </a:t>
            </a:r>
            <a:r>
              <a:rPr lang="en-US" dirty="0">
                <a:solidFill>
                  <a:srgbClr val="000000"/>
                </a:solidFill>
                <a:latin typeface="ff4"/>
              </a:rPr>
              <a:t>column widths</a:t>
            </a:r>
            <a:r>
              <a:rPr lang="en-US" dirty="0">
                <a:solidFill>
                  <a:srgbClr val="000000"/>
                </a:solidFill>
                <a:latin typeface="ff3"/>
              </a:rPr>
              <a:t> as follows: Column A: 8, Column B: 14, Columns C &amp; D: 15, </a:t>
            </a:r>
            <a:r>
              <a:rPr lang="en-US" dirty="0" smtClean="0">
                <a:solidFill>
                  <a:srgbClr val="000000"/>
                </a:solidFill>
                <a:latin typeface="ff3"/>
              </a:rPr>
              <a:t>Columns </a:t>
            </a:r>
            <a:r>
              <a:rPr lang="en-US" dirty="0">
                <a:solidFill>
                  <a:srgbClr val="000000"/>
                </a:solidFill>
                <a:latin typeface="ff3"/>
              </a:rPr>
              <a:t>E &amp; F: </a:t>
            </a:r>
            <a:r>
              <a:rPr lang="en-US" dirty="0" smtClean="0">
                <a:solidFill>
                  <a:srgbClr val="000000"/>
                </a:solidFill>
                <a:latin typeface="ff3"/>
              </a:rPr>
              <a:t>14.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ff3"/>
              </a:rPr>
              <a:t>Enter </a:t>
            </a:r>
            <a:r>
              <a:rPr lang="en-US" dirty="0">
                <a:solidFill>
                  <a:srgbClr val="000000"/>
                </a:solidFill>
                <a:latin typeface="ff3"/>
              </a:rPr>
              <a:t>the formula to find COMMISSION for the first employee. </a:t>
            </a:r>
            <a:r>
              <a:rPr lang="en-US" dirty="0" smtClean="0">
                <a:solidFill>
                  <a:srgbClr val="000000"/>
                </a:solidFill>
                <a:latin typeface="ff3"/>
              </a:rPr>
              <a:t>The </a:t>
            </a:r>
            <a:r>
              <a:rPr lang="en-US" dirty="0">
                <a:solidFill>
                  <a:srgbClr val="000000"/>
                </a:solidFill>
                <a:latin typeface="ff3"/>
              </a:rPr>
              <a:t>commission rate is 2% of sales, </a:t>
            </a:r>
            <a:r>
              <a:rPr lang="en-US" dirty="0">
                <a:solidFill>
                  <a:srgbClr val="000000"/>
                </a:solidFill>
                <a:latin typeface="ff4"/>
              </a:rPr>
              <a:t>COMMISSION = SALES * 2% </a:t>
            </a:r>
            <a:r>
              <a:rPr lang="en-US" dirty="0" smtClean="0">
                <a:solidFill>
                  <a:srgbClr val="000000"/>
                </a:solidFill>
                <a:latin typeface="ff3"/>
              </a:rPr>
              <a:t>Copy </a:t>
            </a:r>
            <a:r>
              <a:rPr lang="en-US" dirty="0">
                <a:solidFill>
                  <a:srgbClr val="000000"/>
                </a:solidFill>
                <a:latin typeface="ff3"/>
              </a:rPr>
              <a:t>the formula to the remaining </a:t>
            </a:r>
            <a:r>
              <a:rPr lang="en-US" dirty="0" smtClean="0">
                <a:solidFill>
                  <a:srgbClr val="000000"/>
                </a:solidFill>
                <a:latin typeface="ff3"/>
              </a:rPr>
              <a:t>employees.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ff3"/>
              </a:rPr>
              <a:t>Enter </a:t>
            </a:r>
            <a:r>
              <a:rPr lang="en-US" dirty="0">
                <a:solidFill>
                  <a:srgbClr val="000000"/>
                </a:solidFill>
                <a:latin typeface="ff3"/>
              </a:rPr>
              <a:t>the formula to find TOTAL SALARY for the first employee where: </a:t>
            </a:r>
            <a:endParaRPr lang="en-US" dirty="0" smtClean="0">
              <a:solidFill>
                <a:srgbClr val="000000"/>
              </a:solidFill>
              <a:latin typeface="ff3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ff4"/>
              </a:rPr>
              <a:t>            TOTAL </a:t>
            </a:r>
            <a:r>
              <a:rPr lang="en-US" dirty="0">
                <a:solidFill>
                  <a:srgbClr val="000000"/>
                </a:solidFill>
                <a:latin typeface="ff4"/>
              </a:rPr>
              <a:t>SALARY = SALARY + COMMISSION</a:t>
            </a:r>
            <a:r>
              <a:rPr lang="en-US" dirty="0">
                <a:solidFill>
                  <a:srgbClr val="000000"/>
                </a:solidFill>
                <a:latin typeface="ff3"/>
              </a:rPr>
              <a:t> </a:t>
            </a:r>
            <a:endParaRPr lang="en-US" dirty="0" smtClean="0">
              <a:solidFill>
                <a:srgbClr val="000000"/>
              </a:solidFill>
              <a:latin typeface="ff4"/>
            </a:endParaRPr>
          </a:p>
          <a:p>
            <a:r>
              <a:rPr lang="en-US" dirty="0">
                <a:solidFill>
                  <a:srgbClr val="000000"/>
                </a:solidFill>
                <a:latin typeface="ff4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ff4"/>
              </a:rPr>
              <a:t>           </a:t>
            </a:r>
            <a:r>
              <a:rPr lang="en-US" dirty="0" smtClean="0">
                <a:solidFill>
                  <a:srgbClr val="000000"/>
                </a:solidFill>
                <a:latin typeface="ff3"/>
              </a:rPr>
              <a:t>Copy </a:t>
            </a:r>
            <a:r>
              <a:rPr lang="en-US" dirty="0">
                <a:solidFill>
                  <a:srgbClr val="000000"/>
                </a:solidFill>
                <a:latin typeface="ff3"/>
              </a:rPr>
              <a:t>the formula to the remaining employees. </a:t>
            </a:r>
            <a:endParaRPr lang="en-US" dirty="0" smtClean="0">
              <a:solidFill>
                <a:srgbClr val="000000"/>
              </a:solidFill>
              <a:latin typeface="ff3"/>
            </a:endParaRPr>
          </a:p>
          <a:p>
            <a:pPr marL="342900" indent="-342900">
              <a:buAutoNum type="arabicPeriod" startAt="5"/>
            </a:pPr>
            <a:r>
              <a:rPr lang="en-US" dirty="0" smtClean="0">
                <a:solidFill>
                  <a:srgbClr val="000000"/>
                </a:solidFill>
                <a:latin typeface="ff3"/>
              </a:rPr>
              <a:t>       Enter </a:t>
            </a:r>
            <a:r>
              <a:rPr lang="en-US" dirty="0">
                <a:solidFill>
                  <a:srgbClr val="000000"/>
                </a:solidFill>
                <a:latin typeface="ff3"/>
              </a:rPr>
              <a:t>formula to find </a:t>
            </a:r>
            <a:r>
              <a:rPr lang="en-US" dirty="0">
                <a:solidFill>
                  <a:srgbClr val="000000"/>
                </a:solidFill>
                <a:latin typeface="ff4"/>
              </a:rPr>
              <a:t>TOTALS</a:t>
            </a:r>
            <a:r>
              <a:rPr lang="en-US" dirty="0">
                <a:solidFill>
                  <a:srgbClr val="000000"/>
                </a:solidFill>
                <a:latin typeface="ff3"/>
              </a:rPr>
              <a:t>, </a:t>
            </a:r>
            <a:r>
              <a:rPr lang="en-US" dirty="0">
                <a:solidFill>
                  <a:srgbClr val="000000"/>
                </a:solidFill>
                <a:latin typeface="ff4"/>
              </a:rPr>
              <a:t>AVERAGE</a:t>
            </a:r>
            <a:r>
              <a:rPr lang="en-US" dirty="0">
                <a:solidFill>
                  <a:srgbClr val="000000"/>
                </a:solidFill>
                <a:latin typeface="ff3"/>
              </a:rPr>
              <a:t>, </a:t>
            </a:r>
            <a:r>
              <a:rPr lang="en-US" dirty="0">
                <a:solidFill>
                  <a:srgbClr val="000000"/>
                </a:solidFill>
                <a:latin typeface="ff4"/>
              </a:rPr>
              <a:t>HIGHEST</a:t>
            </a:r>
            <a:r>
              <a:rPr lang="en-US" dirty="0" smtClean="0">
                <a:solidFill>
                  <a:srgbClr val="000000"/>
                </a:solidFill>
                <a:latin typeface="ff3"/>
              </a:rPr>
              <a:t>,     </a:t>
            </a:r>
            <a:r>
              <a:rPr lang="en-US" dirty="0" smtClean="0">
                <a:solidFill>
                  <a:srgbClr val="000000"/>
                </a:solidFill>
                <a:latin typeface="ff4"/>
              </a:rPr>
              <a:t>LOWEST</a:t>
            </a:r>
            <a:r>
              <a:rPr lang="en-US" dirty="0">
                <a:solidFill>
                  <a:srgbClr val="000000"/>
                </a:solidFill>
                <a:latin typeface="ff3"/>
              </a:rPr>
              <a:t>, and </a:t>
            </a:r>
            <a:r>
              <a:rPr lang="en-US" dirty="0">
                <a:solidFill>
                  <a:srgbClr val="000000"/>
                </a:solidFill>
                <a:latin typeface="ff4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ff3"/>
              </a:rPr>
              <a:t> values. </a:t>
            </a:r>
            <a:r>
              <a:rPr lang="en-US" dirty="0" smtClean="0">
                <a:solidFill>
                  <a:srgbClr val="000000"/>
                </a:solidFill>
                <a:latin typeface="ff3"/>
              </a:rPr>
              <a:t> </a:t>
            </a:r>
            <a:endParaRPr lang="en-US" dirty="0">
              <a:solidFill>
                <a:srgbClr val="000000"/>
              </a:solidFill>
              <a:latin typeface="ff3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ff3"/>
              </a:rPr>
              <a:t>             Copy </a:t>
            </a:r>
            <a:r>
              <a:rPr lang="en-US" dirty="0">
                <a:solidFill>
                  <a:srgbClr val="000000"/>
                </a:solidFill>
                <a:latin typeface="ff3"/>
              </a:rPr>
              <a:t>the formula to each column. </a:t>
            </a:r>
          </a:p>
          <a:p>
            <a:r>
              <a:rPr lang="en-US" dirty="0">
                <a:solidFill>
                  <a:srgbClr val="000000"/>
                </a:solidFill>
                <a:latin typeface="ff3"/>
              </a:rPr>
              <a:t>6</a:t>
            </a:r>
            <a:r>
              <a:rPr lang="en-US" sz="2000" dirty="0" smtClean="0">
                <a:solidFill>
                  <a:srgbClr val="000000"/>
                </a:solidFill>
                <a:latin typeface="ff3"/>
              </a:rPr>
              <a:t>.         </a:t>
            </a:r>
            <a:r>
              <a:rPr lang="en-US" sz="2000" dirty="0" smtClean="0">
                <a:solidFill>
                  <a:srgbClr val="000000"/>
                </a:solidFill>
                <a:latin typeface="ff6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ff3"/>
              </a:rPr>
              <a:t>Format numeric data to include </a:t>
            </a:r>
            <a:r>
              <a:rPr lang="en-US" sz="2000" dirty="0">
                <a:solidFill>
                  <a:srgbClr val="000000"/>
                </a:solidFill>
                <a:latin typeface="ff4"/>
              </a:rPr>
              <a:t>commas</a:t>
            </a:r>
            <a:r>
              <a:rPr lang="en-US" sz="2000" dirty="0">
                <a:solidFill>
                  <a:srgbClr val="000000"/>
                </a:solidFill>
                <a:latin typeface="ff3"/>
              </a:rPr>
              <a:t> and </a:t>
            </a:r>
            <a:r>
              <a:rPr lang="en-US" sz="2000" dirty="0">
                <a:solidFill>
                  <a:srgbClr val="000000"/>
                </a:solidFill>
                <a:latin typeface="ff4"/>
              </a:rPr>
              <a:t>two decimal </a:t>
            </a:r>
            <a:r>
              <a:rPr lang="en-US" sz="2000" dirty="0" smtClean="0">
                <a:solidFill>
                  <a:srgbClr val="000000"/>
                </a:solidFill>
                <a:latin typeface="ff4"/>
              </a:rPr>
              <a:t>                    places</a:t>
            </a:r>
            <a:r>
              <a:rPr lang="en-US" sz="2000" dirty="0">
                <a:solidFill>
                  <a:srgbClr val="000000"/>
                </a:solidFill>
                <a:latin typeface="ff3"/>
              </a:rPr>
              <a:t>. </a:t>
            </a:r>
          </a:p>
          <a:p>
            <a:r>
              <a:rPr lang="en-US" sz="2000" dirty="0">
                <a:solidFill>
                  <a:srgbClr val="000000"/>
                </a:solidFill>
                <a:latin typeface="ff3"/>
              </a:rPr>
              <a:t>7</a:t>
            </a:r>
            <a:r>
              <a:rPr lang="en-US" sz="2000" dirty="0" smtClean="0">
                <a:solidFill>
                  <a:srgbClr val="000000"/>
                </a:solidFill>
                <a:latin typeface="ff3"/>
              </a:rPr>
              <a:t>.         </a:t>
            </a:r>
            <a:r>
              <a:rPr lang="en-US" sz="2000" dirty="0" smtClean="0">
                <a:solidFill>
                  <a:srgbClr val="000000"/>
                </a:solidFill>
                <a:latin typeface="ff6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ff3"/>
              </a:rPr>
              <a:t>Align all column title labels horizontally and vertically </a:t>
            </a:r>
            <a:r>
              <a:rPr lang="en-US" sz="2000" dirty="0">
                <a:solidFill>
                  <a:srgbClr val="000000"/>
                </a:solidFill>
                <a:latin typeface="ff4"/>
              </a:rPr>
              <a:t>at the center</a:t>
            </a:r>
            <a:r>
              <a:rPr lang="en-US" sz="2000" dirty="0">
                <a:solidFill>
                  <a:srgbClr val="000000"/>
                </a:solidFill>
                <a:latin typeface="ff3"/>
              </a:rPr>
              <a:t>. </a:t>
            </a:r>
          </a:p>
          <a:p>
            <a:r>
              <a:rPr lang="en-US" sz="2000" dirty="0">
                <a:solidFill>
                  <a:srgbClr val="000000"/>
                </a:solidFill>
                <a:latin typeface="ff3"/>
              </a:rPr>
              <a:t>8</a:t>
            </a:r>
            <a:r>
              <a:rPr lang="en-US" sz="2000" dirty="0" smtClean="0">
                <a:solidFill>
                  <a:srgbClr val="000000"/>
                </a:solidFill>
                <a:latin typeface="ff3"/>
              </a:rPr>
              <a:t>.         </a:t>
            </a:r>
            <a:r>
              <a:rPr lang="en-US" sz="2000" dirty="0" smtClean="0">
                <a:solidFill>
                  <a:srgbClr val="000000"/>
                </a:solidFill>
                <a:latin typeface="ff6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ff3"/>
              </a:rPr>
              <a:t>Create a </a:t>
            </a:r>
            <a:r>
              <a:rPr lang="en-US" sz="2000" dirty="0">
                <a:solidFill>
                  <a:srgbClr val="000000"/>
                </a:solidFill>
                <a:latin typeface="ff4"/>
              </a:rPr>
              <a:t>Header</a:t>
            </a:r>
            <a:r>
              <a:rPr lang="en-US" sz="2000" dirty="0">
                <a:solidFill>
                  <a:srgbClr val="000000"/>
                </a:solidFill>
                <a:latin typeface="ff3"/>
              </a:rPr>
              <a:t> that includes your name in the left section, page number in the </a:t>
            </a:r>
          </a:p>
          <a:p>
            <a:r>
              <a:rPr lang="en-US" sz="2000" dirty="0">
                <a:solidFill>
                  <a:srgbClr val="000000"/>
                </a:solidFill>
                <a:latin typeface="ff3"/>
              </a:rPr>
              <a:t>center section, and your ID number in the right section. </a:t>
            </a:r>
          </a:p>
          <a:p>
            <a:r>
              <a:rPr lang="en-US" sz="2000" dirty="0">
                <a:solidFill>
                  <a:srgbClr val="000000"/>
                </a:solidFill>
                <a:latin typeface="ff3"/>
              </a:rPr>
              <a:t>9.</a:t>
            </a:r>
            <a:r>
              <a:rPr lang="en-US" sz="2000" dirty="0">
                <a:solidFill>
                  <a:srgbClr val="000000"/>
                </a:solidFill>
                <a:latin typeface="ff6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ff6"/>
              </a:rPr>
              <a:t>         </a:t>
            </a:r>
            <a:r>
              <a:rPr lang="en-US" sz="2000" dirty="0" smtClean="0">
                <a:solidFill>
                  <a:srgbClr val="000000"/>
                </a:solidFill>
                <a:latin typeface="ff3"/>
              </a:rPr>
              <a:t>Create </a:t>
            </a:r>
            <a:r>
              <a:rPr lang="en-US" sz="2000" dirty="0">
                <a:solidFill>
                  <a:srgbClr val="000000"/>
                </a:solidFill>
                <a:latin typeface="ff4"/>
              </a:rPr>
              <a:t>footer</a:t>
            </a:r>
            <a:r>
              <a:rPr lang="en-US" sz="2000" dirty="0">
                <a:solidFill>
                  <a:srgbClr val="000000"/>
                </a:solidFill>
                <a:latin typeface="ff3"/>
              </a:rPr>
              <a:t> with DATE in the left section and TIME in the right section. </a:t>
            </a:r>
          </a:p>
          <a:p>
            <a:r>
              <a:rPr lang="en-US" sz="2000" dirty="0">
                <a:solidFill>
                  <a:srgbClr val="000000"/>
                </a:solidFill>
                <a:latin typeface="ff3"/>
              </a:rPr>
              <a:t>10.</a:t>
            </a:r>
            <a:r>
              <a:rPr lang="en-US" sz="2000" dirty="0">
                <a:solidFill>
                  <a:srgbClr val="000000"/>
                </a:solidFill>
                <a:latin typeface="ff6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ff6"/>
              </a:rPr>
              <a:t>       </a:t>
            </a:r>
            <a:r>
              <a:rPr lang="en-US" sz="2000" dirty="0" smtClean="0">
                <a:solidFill>
                  <a:srgbClr val="000000"/>
                </a:solidFill>
                <a:latin typeface="ff3"/>
              </a:rPr>
              <a:t>Save </a:t>
            </a:r>
            <a:r>
              <a:rPr lang="en-US" sz="2000" dirty="0">
                <a:solidFill>
                  <a:srgbClr val="000000"/>
                </a:solidFill>
                <a:latin typeface="ff3"/>
              </a:rPr>
              <a:t>the file with name Exercise 3</a:t>
            </a:r>
            <a:endParaRPr lang="en-US" sz="2000" b="0" i="0" dirty="0">
              <a:solidFill>
                <a:srgbClr val="000000"/>
              </a:solidFill>
              <a:effectLst/>
              <a:latin typeface="ff3"/>
            </a:endParaRPr>
          </a:p>
        </p:txBody>
      </p:sp>
    </p:spTree>
    <p:extLst>
      <p:ext uri="{BB962C8B-B14F-4D97-AF65-F5344CB8AC3E}">
        <p14:creationId xmlns:p14="http://schemas.microsoft.com/office/powerpoint/2010/main" val="272264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3162" y="237898"/>
            <a:ext cx="28184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smtClean="0">
                <a:solidFill>
                  <a:srgbClr val="000000"/>
                </a:solidFill>
                <a:latin typeface="Chiller" panose="04020404031007020602" pitchFamily="82" charset="0"/>
              </a:rPr>
              <a:t>Exercise 4 </a:t>
            </a:r>
            <a:endParaRPr lang="en-US" sz="6000" b="1" dirty="0">
              <a:latin typeface="Chiller" panose="040204040310070206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4626" y="1253561"/>
            <a:ext cx="462395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Algerian" panose="04020705040A02060702" pitchFamily="82" charset="0"/>
              </a:rPr>
              <a:t>Objectives: </a:t>
            </a:r>
            <a:endParaRPr lang="en-US" sz="4000" b="1" dirty="0" smtClean="0">
              <a:solidFill>
                <a:srgbClr val="000000"/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Working with the IF Statement.</a:t>
            </a:r>
            <a:endParaRPr lang="en-US" b="0" i="0" dirty="0">
              <a:solidFill>
                <a:srgbClr val="000000"/>
              </a:solidFill>
              <a:effectLst/>
              <a:latin typeface="ff5"/>
            </a:endParaRPr>
          </a:p>
        </p:txBody>
      </p:sp>
      <p:pic>
        <p:nvPicPr>
          <p:cNvPr id="4098" name="Picture 2" descr="https://d3tvd1u91rr79.cloudfront.net/3522955a495e72a6163cc7b6daa7d2ef/html/bg5.png?Policy=eyJTdGF0ZW1lbnQiOlt7IlJlc291cmNlIjoiaHR0cHM6XC9cL2QzdHZkMXU5MXJyNzkuY2xvdWRmcm9udC5uZXRcLzM1MjI5NTVhNDk1ZTcyYTYxNjNjYzdiNmRhYTdkMmVmXC9odG1sXC8qIiwiQ29uZGl0aW9uIjp7IkRhdGVMZXNzVGhhbiI6eyJBV1M6RXBvY2hUaW1lIjoxNjk4NjMwNjg2fX19XX0_&amp;Signature=OUIp19jOvMKvjViWy0qI-eK8rxEqxFvtwxFGRAVyCkQY5zYC9FhtFR5uzRwgCX~YOrQTjhjiqAnGx1XKBFItcgr-06uVpMjSWKrh7hfLQ0L4~H6O4UqR4oOZNzFwhVTDmStBZippHuZOI73gbztgXvoOyYozCc3EkF7iFBTF1NmJfObGYUjgIP3YS85mNmeRYXjVjZIMckFrzH~gpEIeZDFI7DfincHtOn-usX-vmNQt7QFPkuA53Dv8ZTxSLOo3si6~2nn87N~viZa1K4HUovVXxfgftt~axgLhrEWldQSCThYxGGVcKR8C9gQwPYF0W-DPwkcI03MnZkFqbRE9Ig__&amp;Key-Pair-Id=APKAJ535ZH3ZAIIOADH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2" t="20609" r="27507" b="48281"/>
          <a:stretch/>
        </p:blipFill>
        <p:spPr bwMode="auto">
          <a:xfrm>
            <a:off x="0" y="2446090"/>
            <a:ext cx="6858000" cy="61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8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90780"/>
            <a:ext cx="619298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latin typeface="Algerian" panose="04020705040A02060702" pitchFamily="82" charset="0"/>
              </a:rPr>
              <a:t>Questions: </a:t>
            </a:r>
          </a:p>
          <a:p>
            <a:endParaRPr lang="en-US" sz="4800" b="1" dirty="0" smtClean="0">
              <a:solidFill>
                <a:srgbClr val="000000"/>
              </a:solidFill>
              <a:latin typeface="Algerian" panose="04020705040A02060702" pitchFamily="82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ff3"/>
              </a:rPr>
              <a:t>For </a:t>
            </a:r>
            <a:r>
              <a:rPr lang="en-US" dirty="0">
                <a:solidFill>
                  <a:srgbClr val="000000"/>
                </a:solidFill>
                <a:latin typeface="ff3"/>
              </a:rPr>
              <a:t>the above table find the following: </a:t>
            </a:r>
            <a:endParaRPr lang="en-US" dirty="0" smtClean="0">
              <a:solidFill>
                <a:srgbClr val="000000"/>
              </a:solidFill>
              <a:latin typeface="ff3"/>
            </a:endParaRPr>
          </a:p>
          <a:p>
            <a:endParaRPr lang="en-US" dirty="0">
              <a:solidFill>
                <a:srgbClr val="000000"/>
              </a:solidFill>
              <a:latin typeface="ff3"/>
            </a:endParaRPr>
          </a:p>
          <a:p>
            <a:r>
              <a:rPr lang="en-US" dirty="0">
                <a:solidFill>
                  <a:srgbClr val="000000"/>
                </a:solidFill>
                <a:latin typeface="ff3"/>
              </a:rPr>
              <a:t>1.</a:t>
            </a:r>
            <a:r>
              <a:rPr lang="en-US" dirty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TAX (If ITEM PRICE is less than 100, TAX is 50, otherwise it should be 100). </a:t>
            </a:r>
          </a:p>
          <a:p>
            <a:r>
              <a:rPr lang="en-US" dirty="0">
                <a:solidFill>
                  <a:srgbClr val="000000"/>
                </a:solidFill>
                <a:latin typeface="ff3"/>
              </a:rPr>
              <a:t>2.</a:t>
            </a:r>
            <a:r>
              <a:rPr lang="en-US" dirty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TOTAL PRICE BEFORE TAX =NO. OF ITEMS * ITEM PRICE. </a:t>
            </a:r>
          </a:p>
          <a:p>
            <a:r>
              <a:rPr lang="en-US" dirty="0">
                <a:solidFill>
                  <a:srgbClr val="000000"/>
                </a:solidFill>
                <a:latin typeface="ff3"/>
              </a:rPr>
              <a:t>3.</a:t>
            </a:r>
            <a:r>
              <a:rPr lang="en-US" dirty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TOTAL PRICE AFTER TAX = TOTAL PRICE BEFORE TAX + TAX. </a:t>
            </a:r>
          </a:p>
          <a:p>
            <a:r>
              <a:rPr lang="en-US" dirty="0">
                <a:solidFill>
                  <a:srgbClr val="000000"/>
                </a:solidFill>
                <a:latin typeface="ff3"/>
              </a:rPr>
              <a:t>4.</a:t>
            </a:r>
            <a:r>
              <a:rPr lang="en-US" dirty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RATE (If TOTAL PRICE AFTER TAX &gt; 3500 then the rate is </a:t>
            </a:r>
            <a:r>
              <a:rPr lang="en-US" dirty="0">
                <a:solidFill>
                  <a:srgbClr val="000000"/>
                </a:solidFill>
                <a:latin typeface="ff7"/>
              </a:rPr>
              <a:t>“HIGH”, otherwise it is </a:t>
            </a:r>
            <a:endParaRPr lang="en-US" dirty="0">
              <a:solidFill>
                <a:srgbClr val="000000"/>
              </a:solidFill>
              <a:latin typeface="ff3"/>
            </a:endParaRPr>
          </a:p>
          <a:p>
            <a:r>
              <a:rPr lang="en-US" dirty="0">
                <a:solidFill>
                  <a:srgbClr val="000000"/>
                </a:solidFill>
                <a:latin typeface="ff3"/>
              </a:rPr>
              <a:t>REASONABLE. </a:t>
            </a:r>
          </a:p>
          <a:p>
            <a:r>
              <a:rPr lang="en-US" dirty="0">
                <a:solidFill>
                  <a:srgbClr val="000000"/>
                </a:solidFill>
                <a:latin typeface="ff3"/>
              </a:rPr>
              <a:t>5.</a:t>
            </a:r>
            <a:r>
              <a:rPr lang="en-US" dirty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Find Count of Items, Average of Taxes, Min Item PRICE and Max Item PRICE. </a:t>
            </a:r>
          </a:p>
          <a:p>
            <a:r>
              <a:rPr lang="en-US" dirty="0">
                <a:solidFill>
                  <a:srgbClr val="000000"/>
                </a:solidFill>
                <a:latin typeface="ff3"/>
              </a:rPr>
              <a:t>6.</a:t>
            </a:r>
            <a:r>
              <a:rPr lang="en-US" dirty="0">
                <a:solidFill>
                  <a:srgbClr val="000000"/>
                </a:solidFill>
                <a:latin typeface="ff6"/>
              </a:rPr>
              <a:t> </a:t>
            </a:r>
            <a:r>
              <a:rPr lang="en-US" dirty="0">
                <a:solidFill>
                  <a:srgbClr val="000000"/>
                </a:solidFill>
                <a:latin typeface="ff3"/>
              </a:rPr>
              <a:t>Save file as Exercise 4.</a:t>
            </a:r>
            <a:endParaRPr lang="en-US" b="0" i="0" dirty="0">
              <a:solidFill>
                <a:srgbClr val="000000"/>
              </a:solidFill>
              <a:effectLst/>
              <a:latin typeface="ff3"/>
            </a:endParaRPr>
          </a:p>
        </p:txBody>
      </p:sp>
    </p:spTree>
    <p:extLst>
      <p:ext uri="{BB962C8B-B14F-4D97-AF65-F5344CB8AC3E}">
        <p14:creationId xmlns:p14="http://schemas.microsoft.com/office/powerpoint/2010/main" val="23599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0816" y="217115"/>
            <a:ext cx="25426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0000"/>
                </a:solidFill>
                <a:latin typeface="Chiller" panose="04020404031007020602" pitchFamily="82" charset="0"/>
              </a:rPr>
              <a:t>Exercise 5 </a:t>
            </a:r>
            <a:endParaRPr lang="en-US" sz="5400" b="1" dirty="0">
              <a:latin typeface="Chiller" panose="040204040310070206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575" y="1309254"/>
            <a:ext cx="65821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lgerian" panose="04020705040A02060702" pitchFamily="82" charset="0"/>
              </a:rPr>
              <a:t>Objectives: </a:t>
            </a:r>
            <a:endParaRPr lang="en-US" sz="3200" dirty="0" smtClean="0">
              <a:solidFill>
                <a:srgbClr val="000000"/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0000"/>
                </a:solidFill>
              </a:rPr>
              <a:t>Working </a:t>
            </a:r>
            <a:r>
              <a:rPr lang="en-US" sz="2400" dirty="0">
                <a:solidFill>
                  <a:srgbClr val="000000"/>
                </a:solidFill>
              </a:rPr>
              <a:t>with Sum IF and Count IF statements. 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0000"/>
                </a:solidFill>
              </a:rPr>
              <a:t>Inserting </a:t>
            </a:r>
            <a:r>
              <a:rPr lang="en-US" sz="2400" dirty="0">
                <a:solidFill>
                  <a:srgbClr val="000000"/>
                </a:solidFill>
              </a:rPr>
              <a:t>Charts.</a:t>
            </a: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5122" name="Picture 2" descr="https://d3tvd1u91rr79.cloudfront.net/3522955a495e72a6163cc7b6daa7d2ef/html/bg6.png?Policy=eyJTdGF0ZW1lbnQiOlt7IlJlc291cmNlIjoiaHR0cHM6XC9cL2QzdHZkMXU5MXJyNzkuY2xvdWRmcm9udC5uZXRcLzM1MjI5NTVhNDk1ZTcyYTYxNjNjYzdiNmRhYTdkMmVmXC9odG1sXC8qIiwiQ29uZGl0aW9uIjp7IkRhdGVMZXNzVGhhbiI6eyJBV1M6RXBvY2hUaW1lIjoxNjk4NjMwNjg2fX19XX0_&amp;Signature=OUIp19jOvMKvjViWy0qI-eK8rxEqxFvtwxFGRAVyCkQY5zYC9FhtFR5uzRwgCX~YOrQTjhjiqAnGx1XKBFItcgr-06uVpMjSWKrh7hfLQ0L4~H6O4UqR4oOZNzFwhVTDmStBZippHuZOI73gbztgXvoOyYozCc3EkF7iFBTF1NmJfObGYUjgIP3YS85mNmeRYXjVjZIMckFrzH~gpEIeZDFI7DfincHtOn-usX-vmNQt7QFPkuA53Dv8ZTxSLOo3si6~2nn87N~viZa1K4HUovVXxfgftt~axgLhrEWldQSCThYxGGVcKR8C9gQwPYF0W-DPwkcI03MnZkFqbRE9Ig__&amp;Key-Pair-Id=APKAJ535ZH3ZAIIOADH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2" t="21958" r="16910" b="49235"/>
          <a:stretch/>
        </p:blipFill>
        <p:spPr bwMode="auto">
          <a:xfrm>
            <a:off x="-22557" y="2632693"/>
            <a:ext cx="6846432" cy="386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d3tvd1u91rr79.cloudfront.net/3522955a495e72a6163cc7b6daa7d2ef/html/bg6.png?Policy=eyJTdGF0ZW1lbnQiOlt7IlJlc291cmNlIjoiaHR0cHM6XC9cL2QzdHZkMXU5MXJyNzkuY2xvdWRmcm9udC5uZXRcLzM1MjI5NTVhNDk1ZTcyYTYxNjNjYzdiNmRhYTdkMmVmXC9odG1sXC8qIiwiQ29uZGl0aW9uIjp7IkRhdGVMZXNzVGhhbiI6eyJBV1M6RXBvY2hUaW1lIjoxNjk4NjMwNjg2fX19XX0_&amp;Signature=OUIp19jOvMKvjViWy0qI-eK8rxEqxFvtwxFGRAVyCkQY5zYC9FhtFR5uzRwgCX~YOrQTjhjiqAnGx1XKBFItcgr-06uVpMjSWKrh7hfLQ0L4~H6O4UqR4oOZNzFwhVTDmStBZippHuZOI73gbztgXvoOyYozCc3EkF7iFBTF1NmJfObGYUjgIP3YS85mNmeRYXjVjZIMckFrzH~gpEIeZDFI7DfincHtOn-usX-vmNQt7QFPkuA53Dv8ZTxSLOo3si6~2nn87N~viZa1K4HUovVXxfgftt~axgLhrEWldQSCThYxGGVcKR8C9gQwPYF0W-DPwkcI03MnZkFqbRE9Ig__&amp;Key-Pair-Id=APKAJ535ZH3ZAIIOADH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6" t="76774" r="46477" b="9063"/>
          <a:stretch/>
        </p:blipFill>
        <p:spPr bwMode="auto">
          <a:xfrm>
            <a:off x="1" y="6678514"/>
            <a:ext cx="6857999" cy="301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9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1245</Words>
  <Application>Microsoft Office PowerPoint</Application>
  <PresentationFormat>A4 Paper (210x297 mm)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5" baseType="lpstr">
      <vt:lpstr>Algerian</vt:lpstr>
      <vt:lpstr>Arial</vt:lpstr>
      <vt:lpstr>Bahnschrift SemiCondensed</vt:lpstr>
      <vt:lpstr>Bradley Hand ITC</vt:lpstr>
      <vt:lpstr>Castellar</vt:lpstr>
      <vt:lpstr>Century Gothic</vt:lpstr>
      <vt:lpstr>Chiller</vt:lpstr>
      <vt:lpstr>Comic Sans MS</vt:lpstr>
      <vt:lpstr>Cooper Black</vt:lpstr>
      <vt:lpstr>ff3</vt:lpstr>
      <vt:lpstr>ff4</vt:lpstr>
      <vt:lpstr>ff5</vt:lpstr>
      <vt:lpstr>ff6</vt:lpstr>
      <vt:lpstr>ff7</vt:lpstr>
      <vt:lpstr>Harrington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 Himanshu</dc:creator>
  <cp:lastModifiedBy>Sir Himanshu</cp:lastModifiedBy>
  <cp:revision>20</cp:revision>
  <dcterms:created xsi:type="dcterms:W3CDTF">2023-10-29T03:07:50Z</dcterms:created>
  <dcterms:modified xsi:type="dcterms:W3CDTF">2023-11-01T14:32:23Z</dcterms:modified>
</cp:coreProperties>
</file>