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1" r:id="rId6"/>
    <p:sldId id="272" r:id="rId7"/>
    <p:sldId id="262" r:id="rId8"/>
    <p:sldId id="263" r:id="rId9"/>
    <p:sldId id="271" r:id="rId10"/>
    <p:sldId id="274" r:id="rId11"/>
    <p:sldId id="265" r:id="rId12"/>
    <p:sldId id="27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1340768"/>
            <a:ext cx="10801200" cy="20882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EASY PAY    </a:t>
            </a:r>
            <a:br>
              <a:rPr lang="en-US" dirty="0"/>
            </a:br>
            <a:r>
              <a:rPr lang="en-US" dirty="0"/>
              <a:t>An Online Credit Card Processing Portal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 advTm="440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0B63-902D-4204-889F-A9626BC4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2D08B-637E-4B03-9956-0309EE04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00" y="1714092"/>
            <a:ext cx="4478674" cy="4478674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AD3AB5-107B-44EB-AE23-50ED0CCD3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37551"/>
              </p:ext>
            </p:extLst>
          </p:nvPr>
        </p:nvGraphicFramePr>
        <p:xfrm>
          <a:off x="1218883" y="1542613"/>
          <a:ext cx="5150987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0987">
                  <a:extLst>
                    <a:ext uri="{9D8B030D-6E8A-4147-A177-3AD203B41FA5}">
                      <a16:colId xmlns:a16="http://schemas.microsoft.com/office/drawing/2014/main" val="2455160084"/>
                    </a:ext>
                  </a:extLst>
                </a:gridCol>
              </a:tblGrid>
              <a:tr h="4522688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09493" lvl="1" indent="0"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52393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objective of this website is to provide a user-friendly platform that provides business and  technology  solution  to  help  the  merchants and  customers  improve  their  payment  experience online.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7497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A42888-E117-4FCE-970E-0E2EE44A6778}"/>
              </a:ext>
            </a:extLst>
          </p:cNvPr>
          <p:cNvCxnSpPr/>
          <p:nvPr/>
        </p:nvCxnSpPr>
        <p:spPr>
          <a:xfrm>
            <a:off x="1218883" y="1480141"/>
            <a:ext cx="10564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24">
        <p:fade/>
      </p:transition>
    </mc:Choice>
    <mc:Fallback xmlns="">
      <p:transition spd="med" advTm="23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1D2D70-976C-407A-9824-CC29DFB4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260648"/>
            <a:ext cx="4062942" cy="720079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</a:rPr>
              <a:t>Project Scope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8360F2-287C-4189-B534-065F5598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1884" y="1412776"/>
            <a:ext cx="7200800" cy="4615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Facilities  to transfer funds online in a secured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Integrates with Sales Order, Accounts Receivable and e-Business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Facility to apply for new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Facility to block/delete current 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Other Browsing facilities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F4E73-3910-4A21-876A-F9B13ECC26CF}"/>
              </a:ext>
            </a:extLst>
          </p:cNvPr>
          <p:cNvCxnSpPr/>
          <p:nvPr/>
        </p:nvCxnSpPr>
        <p:spPr>
          <a:xfrm>
            <a:off x="1218882" y="988773"/>
            <a:ext cx="101573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7">
        <p:fade/>
      </p:transition>
    </mc:Choice>
    <mc:Fallback xmlns="">
      <p:transition spd="med" advTm="302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260648"/>
            <a:ext cx="4062942" cy="720080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Product Functions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9418E-D87A-480B-BF23-250075BA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12776"/>
            <a:ext cx="6531714" cy="48610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Creating new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 Selecting Card for payment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 Providing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 Getting Approval to use cash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Providing approval for payment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Submitting Batch Closure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Acknowledging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7BD5B0-5066-4DFC-82E9-763AA999CA36}"/>
              </a:ext>
            </a:extLst>
          </p:cNvPr>
          <p:cNvCxnSpPr/>
          <p:nvPr/>
        </p:nvCxnSpPr>
        <p:spPr>
          <a:xfrm>
            <a:off x="1218882" y="980728"/>
            <a:ext cx="10360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1EFD74-02B9-432B-BF8F-A029E390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268760"/>
            <a:ext cx="4620876" cy="2088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5122E0-0151-4382-9647-E555535BD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9" y="3671716"/>
            <a:ext cx="4620876" cy="2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0">
        <p:fade/>
      </p:transition>
    </mc:Choice>
    <mc:Fallback xmlns="">
      <p:transition spd="med" advTm="293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539-0866-4DC6-9893-20A1E705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84200"/>
            <a:ext cx="10492154" cy="468536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</a:rPr>
              <a:t>User Classes and Characteristics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42CB5-5400-40FF-B29E-E6C61448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12778"/>
            <a:ext cx="8979986" cy="4752511"/>
          </a:xfrm>
        </p:spPr>
        <p:txBody>
          <a:bodyPr>
            <a:normAutofit/>
          </a:bodyPr>
          <a:lstStyle/>
          <a:p>
            <a:r>
              <a:rPr lang="en-US" sz="2800" dirty="0"/>
              <a:t>Gateway Processor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store user details while creating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Validate user`s card  details during payment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t</a:t>
            </a:r>
            <a:r>
              <a:rPr lang="en-IN" sz="2800" dirty="0" err="1"/>
              <a:t>ransfer</a:t>
            </a:r>
            <a:r>
              <a:rPr lang="en-IN" sz="2800" dirty="0"/>
              <a:t> funds between merchants and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</a:t>
            </a:r>
            <a:r>
              <a:rPr lang="en-IN" sz="2800" dirty="0"/>
              <a:t>acknowledgement details of transactions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Store transaction details and update respective account details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1EA0A5-DC85-4E33-B2E1-FF00E046933B}"/>
              </a:ext>
            </a:extLst>
          </p:cNvPr>
          <p:cNvCxnSpPr/>
          <p:nvPr/>
        </p:nvCxnSpPr>
        <p:spPr>
          <a:xfrm>
            <a:off x="1413892" y="1052736"/>
            <a:ext cx="102971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28FC2DB-979B-43E5-A773-18AEAC7F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36" y="1412777"/>
            <a:ext cx="2857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79">
        <p:fade/>
      </p:transition>
    </mc:Choice>
    <mc:Fallback xmlns="">
      <p:transition spd="med" advTm="277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88640"/>
            <a:ext cx="10564162" cy="936104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</a:rPr>
              <a:t>External Interfaces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00" y="1412789"/>
            <a:ext cx="7344816" cy="4831416"/>
          </a:xfrm>
        </p:spPr>
        <p:txBody>
          <a:bodyPr>
            <a:normAutofit lnSpcReduction="10000"/>
          </a:bodyPr>
          <a:lstStyle/>
          <a:p>
            <a:r>
              <a:rPr lang="en-US" sz="2800" u="sng" dirty="0"/>
              <a:t>User Interface:</a:t>
            </a:r>
          </a:p>
          <a:p>
            <a:r>
              <a:rPr lang="en-US" sz="2800" dirty="0"/>
              <a:t>Compatible with all web browsers 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chrome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Mozilla Firefox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Internet Explorer</a:t>
            </a:r>
          </a:p>
          <a:p>
            <a:r>
              <a:rPr lang="en-US" sz="2800" u="sng" dirty="0"/>
              <a:t>Hardware 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Client-server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Client systems have access to specific data in Data Base in server</a:t>
            </a:r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D32A2E-15F6-40D0-82E5-BA478CA2C145}"/>
              </a:ext>
            </a:extLst>
          </p:cNvPr>
          <p:cNvCxnSpPr/>
          <p:nvPr/>
        </p:nvCxnSpPr>
        <p:spPr>
          <a:xfrm>
            <a:off x="1341884" y="1124744"/>
            <a:ext cx="10513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76">
        <p:fade/>
      </p:transition>
    </mc:Choice>
    <mc:Fallback xmlns="">
      <p:transition spd="med" advTm="32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2B448A0-F4C0-4259-BDE6-915BD731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88640"/>
            <a:ext cx="10564162" cy="936104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</a:rPr>
              <a:t>External Interfaces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7B360F4-6DD5-4B5E-96E8-F791CBF5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340771"/>
            <a:ext cx="5163562" cy="4831429"/>
          </a:xfrm>
        </p:spPr>
        <p:txBody>
          <a:bodyPr>
            <a:normAutofit/>
          </a:bodyPr>
          <a:lstStyle/>
          <a:p>
            <a:r>
              <a:rPr lang="en-US" sz="2800" u="sng" dirty="0"/>
              <a:t>Software Interfaces:</a:t>
            </a:r>
          </a:p>
          <a:p>
            <a:r>
              <a:rPr lang="en-US" sz="2800" dirty="0"/>
              <a:t>      Front End Client: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Bootstrap, </a:t>
            </a:r>
            <a:r>
              <a:rPr lang="en-US" sz="2800" dirty="0" err="1"/>
              <a:t>Javascript</a:t>
            </a:r>
            <a:r>
              <a:rPr lang="en-US" sz="2800" dirty="0"/>
              <a:t>, CSS</a:t>
            </a:r>
          </a:p>
          <a:p>
            <a:r>
              <a:rPr lang="en-US" sz="2800" dirty="0"/>
              <a:t>      Back 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SQLite DB, Django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Web Server: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GitHub Renderer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8C850-C818-455E-80F7-54AB9F81992E}"/>
              </a:ext>
            </a:extLst>
          </p:cNvPr>
          <p:cNvCxnSpPr/>
          <p:nvPr/>
        </p:nvCxnSpPr>
        <p:spPr>
          <a:xfrm>
            <a:off x="1341884" y="1124744"/>
            <a:ext cx="10513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954399-0533-4C85-9CA3-BE40344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484784"/>
            <a:ext cx="3568055" cy="21286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C0930-B605-40BF-8EBC-41F7C6790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3" y="3966306"/>
            <a:ext cx="356805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61">
        <p:fade/>
      </p:transition>
    </mc:Choice>
    <mc:Fallback xmlns="">
      <p:transition spd="med" advTm="276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188640"/>
            <a:ext cx="10492154" cy="720080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System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1052736"/>
            <a:ext cx="8403922" cy="51194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Safe and secure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Fast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Saving frequently used card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User-Friendly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Highly responsive to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End to End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Credit card processing with a third-party credit card processing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0AD94A-6779-47E6-B91A-F9553855780C}"/>
              </a:ext>
            </a:extLst>
          </p:cNvPr>
          <p:cNvCxnSpPr/>
          <p:nvPr/>
        </p:nvCxnSpPr>
        <p:spPr>
          <a:xfrm>
            <a:off x="1218882" y="908720"/>
            <a:ext cx="104921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51">
        <p:fade/>
      </p:transition>
    </mc:Choice>
    <mc:Fallback xmlns="">
      <p:transition spd="med" advTm="32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E574A-42FD-4943-B7EB-8F45951A2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23503"/>
              </p:ext>
            </p:extLst>
          </p:nvPr>
        </p:nvGraphicFramePr>
        <p:xfrm>
          <a:off x="1053852" y="332656"/>
          <a:ext cx="835292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1163234436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r>
                        <a:rPr lang="en-US" sz="9600" dirty="0">
                          <a:solidFill>
                            <a:srgbClr val="FFC000"/>
                          </a:solidFill>
                          <a:latin typeface="Algerian" panose="04020705040A02060702" pitchFamily="82" charset="0"/>
                        </a:rPr>
                        <a:t>THANK YOU</a:t>
                      </a:r>
                      <a:endParaRPr lang="en-IN" sz="9600" dirty="0">
                        <a:solidFill>
                          <a:srgbClr val="FFC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67807"/>
                  </a:ext>
                </a:extLst>
              </a:tr>
            </a:tbl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65703495-8A9F-46F4-9F02-BC3F2F90BBA6}"/>
              </a:ext>
            </a:extLst>
          </p:cNvPr>
          <p:cNvSpPr txBox="1">
            <a:spLocks/>
          </p:cNvSpPr>
          <p:nvPr/>
        </p:nvSpPr>
        <p:spPr>
          <a:xfrm>
            <a:off x="7822604" y="2204865"/>
            <a:ext cx="3312368" cy="374441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Atishay</a:t>
            </a:r>
            <a:r>
              <a:rPr lang="en-US" sz="2400" dirty="0"/>
              <a:t> Jain</a:t>
            </a:r>
          </a:p>
          <a:p>
            <a:pPr marL="0" indent="0">
              <a:buNone/>
            </a:pPr>
            <a:r>
              <a:rPr lang="en-US" sz="2400" dirty="0" err="1"/>
              <a:t>Ayush</a:t>
            </a:r>
            <a:r>
              <a:rPr lang="en-US" sz="2400" dirty="0"/>
              <a:t> Jaiswal</a:t>
            </a:r>
          </a:p>
          <a:p>
            <a:pPr marL="0" indent="0">
              <a:buNone/>
            </a:pPr>
            <a:r>
              <a:rPr lang="en-US" sz="2400" dirty="0" err="1"/>
              <a:t>Divija</a:t>
            </a:r>
            <a:r>
              <a:rPr lang="en-US" sz="2400" dirty="0"/>
              <a:t> </a:t>
            </a:r>
            <a:r>
              <a:rPr lang="en-US" sz="2400" dirty="0" err="1"/>
              <a:t>Ankam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Divya</a:t>
            </a:r>
            <a:r>
              <a:rPr lang="en-US" sz="2400" dirty="0"/>
              <a:t> </a:t>
            </a:r>
            <a:r>
              <a:rPr lang="en-US" sz="2400" dirty="0" err="1"/>
              <a:t>Bodapudi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 Shiva Kumar</a:t>
            </a:r>
          </a:p>
          <a:p>
            <a:pPr marL="0" indent="0">
              <a:buNone/>
            </a:pPr>
            <a:r>
              <a:rPr lang="en-US" sz="2400" dirty="0"/>
              <a:t>Aravind Swamy</a:t>
            </a:r>
          </a:p>
          <a:p>
            <a:pPr marL="0" indent="0">
              <a:buNone/>
            </a:pPr>
            <a:r>
              <a:rPr lang="en-US" sz="2400" dirty="0"/>
              <a:t>Pranay Reddy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0205AB-3D64-4BA2-A06E-5CFC7EF71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45912"/>
              </p:ext>
            </p:extLst>
          </p:nvPr>
        </p:nvGraphicFramePr>
        <p:xfrm>
          <a:off x="1053853" y="3068961"/>
          <a:ext cx="2448271" cy="129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1">
                  <a:extLst>
                    <a:ext uri="{9D8B030D-6E8A-4147-A177-3AD203B41FA5}">
                      <a16:colId xmlns:a16="http://schemas.microsoft.com/office/drawing/2014/main" val="3056729144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r>
                        <a:rPr lang="en-US" dirty="0"/>
                        <a:t>B TECH CSE</a:t>
                      </a:r>
                    </a:p>
                    <a:p>
                      <a:r>
                        <a:rPr lang="en-US" dirty="0"/>
                        <a:t>SECTION A</a:t>
                      </a:r>
                    </a:p>
                    <a:p>
                      <a:r>
                        <a:rPr lang="en-US" dirty="0"/>
                        <a:t>NIT WARANGAL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7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83">
        <p:fade/>
      </p:transition>
    </mc:Choice>
    <mc:Fallback xmlns="">
      <p:transition spd="med" advTm="2683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145</TotalTime>
  <Words>263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Tech 16x9</vt:lpstr>
      <vt:lpstr>EASY PAY     An Online Credit Card Processing Portal</vt:lpstr>
      <vt:lpstr>Objective</vt:lpstr>
      <vt:lpstr>Project Scope</vt:lpstr>
      <vt:lpstr>Product Functions</vt:lpstr>
      <vt:lpstr>User Classes and Characteristics</vt:lpstr>
      <vt:lpstr>External Interfaces</vt:lpstr>
      <vt:lpstr>External Interfaces</vt:lpstr>
      <vt:lpstr>System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Credit Card Processing</dc:title>
  <dc:creator>DONGALA SHIVA KUMAR</dc:creator>
  <cp:lastModifiedBy>ATISHAY JAIN</cp:lastModifiedBy>
  <cp:revision>17</cp:revision>
  <dcterms:created xsi:type="dcterms:W3CDTF">2018-11-24T09:15:27Z</dcterms:created>
  <dcterms:modified xsi:type="dcterms:W3CDTF">2018-11-24T17:46:41Z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