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279" r:id="rId4"/>
    <p:sldId id="281" r:id="rId5"/>
    <p:sldId id="280" r:id="rId6"/>
    <p:sldId id="282" r:id="rId7"/>
    <p:sldId id="277" r:id="rId8"/>
    <p:sldId id="276" r:id="rId9"/>
    <p:sldId id="286" r:id="rId10"/>
    <p:sldId id="288" r:id="rId11"/>
    <p:sldId id="292" r:id="rId12"/>
    <p:sldId id="287" r:id="rId13"/>
    <p:sldId id="291" r:id="rId14"/>
    <p:sldId id="300" r:id="rId15"/>
    <p:sldId id="301" r:id="rId16"/>
    <p:sldId id="303" r:id="rId17"/>
    <p:sldId id="304" r:id="rId18"/>
    <p:sldId id="306" r:id="rId19"/>
    <p:sldId id="271" r:id="rId20"/>
    <p:sldId id="307" r:id="rId21"/>
    <p:sldId id="318" r:id="rId22"/>
    <p:sldId id="315" r:id="rId23"/>
    <p:sldId id="316" r:id="rId24"/>
    <p:sldId id="311" r:id="rId25"/>
    <p:sldId id="319" r:id="rId26"/>
    <p:sldId id="323" r:id="rId27"/>
    <p:sldId id="324" r:id="rId28"/>
    <p:sldId id="321" r:id="rId29"/>
    <p:sldId id="329" r:id="rId30"/>
    <p:sldId id="325" r:id="rId31"/>
    <p:sldId id="326" r:id="rId32"/>
    <p:sldId id="328" r:id="rId33"/>
    <p:sldId id="327" r:id="rId34"/>
    <p:sldId id="299" r:id="rId35"/>
    <p:sldId id="274" r:id="rId36"/>
    <p:sldId id="332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1F0F99C-05C6-462C-A481-4FF68631250C}">
          <p14:sldIdLst>
            <p14:sldId id="334"/>
            <p14:sldId id="257"/>
            <p14:sldId id="279"/>
            <p14:sldId id="281"/>
            <p14:sldId id="280"/>
            <p14:sldId id="282"/>
            <p14:sldId id="277"/>
            <p14:sldId id="276"/>
            <p14:sldId id="286"/>
            <p14:sldId id="288"/>
            <p14:sldId id="292"/>
            <p14:sldId id="287"/>
            <p14:sldId id="291"/>
            <p14:sldId id="300"/>
            <p14:sldId id="301"/>
            <p14:sldId id="303"/>
            <p14:sldId id="304"/>
            <p14:sldId id="306"/>
            <p14:sldId id="271"/>
            <p14:sldId id="307"/>
            <p14:sldId id="318"/>
            <p14:sldId id="315"/>
            <p14:sldId id="316"/>
            <p14:sldId id="311"/>
            <p14:sldId id="319"/>
            <p14:sldId id="323"/>
            <p14:sldId id="324"/>
            <p14:sldId id="321"/>
            <p14:sldId id="329"/>
            <p14:sldId id="325"/>
            <p14:sldId id="326"/>
            <p14:sldId id="328"/>
            <p14:sldId id="327"/>
            <p14:sldId id="299"/>
          </p14:sldIdLst>
        </p14:section>
        <p14:section name="Abschnitt ohne Titel" id="{65A87803-F6B4-486B-9545-58E97EE5CF81}">
          <p14:sldIdLst>
            <p14:sldId id="274"/>
            <p14:sldId id="332"/>
          </p14:sldIdLst>
        </p14:section>
        <p14:section name="Abschnitt ohne Titel" id="{55E59C4A-F833-46BC-8E10-4DC9FE7E6D9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E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B856A-1A9A-40DD-82F1-8C2F8FA6F8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D63103-4939-4144-8EC1-566930E1D03E}">
      <dgm:prSet/>
      <dgm:spPr/>
      <dgm:t>
        <a:bodyPr/>
        <a:lstStyle/>
        <a:p>
          <a:r>
            <a:rPr lang="en-US" b="0" i="0" dirty="0" err="1">
              <a:effectLst/>
            </a:rPr>
            <a:t>Basieren</a:t>
          </a:r>
          <a:r>
            <a:rPr lang="en-US" b="0" i="0" dirty="0">
              <a:effectLst/>
            </a:rPr>
            <a:t> </a:t>
          </a:r>
          <a:r>
            <a:rPr lang="en-US" b="0" i="0" dirty="0" err="1">
              <a:effectLst/>
            </a:rPr>
            <a:t>sich</a:t>
          </a:r>
          <a:r>
            <a:rPr lang="en-US" b="0" i="0" dirty="0">
              <a:effectLst/>
            </a:rPr>
            <a:t> auf </a:t>
          </a:r>
          <a:r>
            <a:rPr lang="en-US" b="0" i="0" dirty="0" err="1">
              <a:effectLst/>
            </a:rPr>
            <a:t>vordefinierten</a:t>
          </a:r>
          <a:r>
            <a:rPr lang="en-US" b="0" i="0" dirty="0">
              <a:effectLst/>
            </a:rPr>
            <a:t> </a:t>
          </a:r>
          <a:r>
            <a:rPr lang="en-US" b="0" i="0" dirty="0" err="1">
              <a:effectLst/>
            </a:rPr>
            <a:t>Regeln</a:t>
          </a:r>
          <a:r>
            <a:rPr lang="en-US" b="0" i="0" dirty="0">
              <a:effectLst/>
            </a:rPr>
            <a:t> und </a:t>
          </a:r>
          <a:r>
            <a:rPr lang="en-US" b="0" i="0" dirty="0" err="1">
              <a:effectLst/>
            </a:rPr>
            <a:t>Entscheidungen</a:t>
          </a:r>
          <a:r>
            <a:rPr lang="en-US" b="0" i="0" dirty="0">
              <a:effectLst/>
            </a:rPr>
            <a:t>. </a:t>
          </a:r>
          <a:r>
            <a:rPr kumimoji="0" lang="en-US" b="1" i="0" u="none" strike="noStrike" cap="none" spc="0" normalizeH="0" baseline="0" noProof="0" dirty="0">
              <a:ln>
                <a:noFill/>
              </a:ln>
              <a:effectLst/>
              <a:uLnTx/>
              <a:uFillTx/>
            </a:rPr>
            <a:t>ELIZA:</a:t>
          </a:r>
          <a:r>
            <a:rPr kumimoji="0" lang="en-US" i="0" u="none" strike="noStrike" cap="none" spc="0" normalizeH="0" baseline="0" noProof="0" dirty="0">
              <a:ln>
                <a:noFill/>
              </a:ln>
              <a:effectLst/>
              <a:uLnTx/>
              <a:uFillTx/>
            </a:rPr>
            <a:t> </a:t>
          </a:r>
          <a:r>
            <a:rPr kumimoji="0" lang="en-US" i="0" u="none" strike="noStrike" cap="none" spc="0" normalizeH="0" baseline="0" noProof="0" dirty="0" err="1">
              <a:ln>
                <a:noFill/>
              </a:ln>
              <a:effectLst/>
              <a:uLnTx/>
              <a:uFillTx/>
            </a:rPr>
            <a:t>Erste</a:t>
          </a:r>
          <a:r>
            <a:rPr kumimoji="0" lang="en-US" i="0" u="none" strike="noStrike" cap="none" spc="0" normalizeH="0" baseline="0" noProof="0" dirty="0">
              <a:ln>
                <a:noFill/>
              </a:ln>
              <a:effectLst/>
              <a:uLnTx/>
              <a:uFillTx/>
            </a:rPr>
            <a:t> Chatbot der Welt, </a:t>
          </a:r>
          <a:r>
            <a:rPr kumimoji="0" lang="en-US" i="0" u="none" strike="noStrike" cap="none" spc="0" normalizeH="0" baseline="0" noProof="0" dirty="0" err="1">
              <a:ln>
                <a:noFill/>
              </a:ln>
              <a:effectLst/>
              <a:uLnTx/>
              <a:uFillTx/>
            </a:rPr>
            <a:t>im</a:t>
          </a:r>
          <a:r>
            <a:rPr kumimoji="0" lang="en-US" i="0" u="none" strike="noStrike" cap="none" spc="0" normalizeH="0" baseline="0" noProof="0" dirty="0">
              <a:ln>
                <a:noFill/>
              </a:ln>
              <a:effectLst/>
              <a:uLnTx/>
              <a:uFillTx/>
            </a:rPr>
            <a:t> 1966. </a:t>
          </a:r>
          <a:r>
            <a:rPr kumimoji="0" lang="en-US" i="0" u="none" strike="noStrike" cap="none" spc="0" normalizeH="0" baseline="0" noProof="0" dirty="0" err="1">
              <a:ln>
                <a:noFill/>
              </a:ln>
              <a:effectLst/>
              <a:uLnTx/>
              <a:uFillTx/>
            </a:rPr>
            <a:t>Einsatz</a:t>
          </a:r>
          <a:r>
            <a:rPr kumimoji="0" lang="en-US" i="0" u="none" strike="noStrike" cap="none" spc="0" normalizeH="0" baseline="0" noProof="0" dirty="0">
              <a:ln>
                <a:noFill/>
              </a:ln>
              <a:effectLst/>
              <a:uLnTx/>
              <a:uFillTx/>
            </a:rPr>
            <a:t> </a:t>
          </a:r>
          <a:r>
            <a:rPr kumimoji="0" lang="en-US" i="0" u="none" strike="noStrike" cap="none" spc="0" normalizeH="0" baseline="0" noProof="0" dirty="0" err="1">
              <a:ln>
                <a:noFill/>
              </a:ln>
              <a:effectLst/>
              <a:uLnTx/>
              <a:uFillTx/>
            </a:rPr>
            <a:t>Psychoterapie</a:t>
          </a:r>
          <a:endParaRPr lang="en-US" dirty="0"/>
        </a:p>
      </dgm:t>
    </dgm:pt>
    <dgm:pt modelId="{B0299C20-8690-46D6-8EFE-9F15DD024D43}" type="parTrans" cxnId="{788A5845-F3F7-4E75-A4BC-DD9920A039D1}">
      <dgm:prSet/>
      <dgm:spPr/>
      <dgm:t>
        <a:bodyPr/>
        <a:lstStyle/>
        <a:p>
          <a:endParaRPr lang="en-US"/>
        </a:p>
      </dgm:t>
    </dgm:pt>
    <dgm:pt modelId="{AA3CF870-28FF-4986-A4BF-7AD50506B976}" type="sibTrans" cxnId="{788A5845-F3F7-4E75-A4BC-DD9920A039D1}">
      <dgm:prSet/>
      <dgm:spPr/>
      <dgm:t>
        <a:bodyPr/>
        <a:lstStyle/>
        <a:p>
          <a:endParaRPr lang="en-US"/>
        </a:p>
      </dgm:t>
    </dgm:pt>
    <dgm:pt modelId="{A33CBB4C-4007-4775-8139-74194008B7F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 err="1">
              <a:effectLst/>
            </a:rPr>
            <a:t>Anwendungsbereiche</a:t>
          </a:r>
          <a:r>
            <a:rPr lang="en-US" b="0" i="0" dirty="0">
              <a:effectLst/>
            </a:rPr>
            <a:t>: </a:t>
          </a:r>
          <a:r>
            <a:rPr lang="en-US" b="0" i="0" dirty="0" err="1">
              <a:effectLst/>
            </a:rPr>
            <a:t>Einfache</a:t>
          </a:r>
          <a:r>
            <a:rPr lang="en-US" b="0" i="0" dirty="0">
              <a:effectLst/>
            </a:rPr>
            <a:t> </a:t>
          </a:r>
          <a:r>
            <a:rPr lang="en-US" b="0" i="0" dirty="0" err="1">
              <a:effectLst/>
            </a:rPr>
            <a:t>Kundenanfragen</a:t>
          </a:r>
          <a:r>
            <a:rPr lang="en-US" b="0" i="0" dirty="0">
              <a:effectLst/>
            </a:rPr>
            <a:t> </a:t>
          </a:r>
          <a:r>
            <a:rPr lang="en-US" b="0" i="0" dirty="0" err="1">
              <a:effectLst/>
            </a:rPr>
            <a:t>mit</a:t>
          </a:r>
          <a:r>
            <a:rPr lang="en-US" b="0" i="0" dirty="0">
              <a:effectLst/>
            </a:rPr>
            <a:t> </a:t>
          </a:r>
          <a:r>
            <a:rPr lang="en-US" b="0" i="0" dirty="0" err="1">
              <a:effectLst/>
            </a:rPr>
            <a:t>vorgefertigten</a:t>
          </a:r>
          <a:r>
            <a:rPr lang="en-US" b="0" i="0" dirty="0">
              <a:effectLst/>
            </a:rPr>
            <a:t> </a:t>
          </a:r>
          <a:r>
            <a:rPr lang="en-US" b="0" i="0" dirty="0" err="1">
              <a:effectLst/>
            </a:rPr>
            <a:t>Antworten</a:t>
          </a:r>
          <a:r>
            <a:rPr lang="en-US" b="0" i="0" dirty="0">
              <a:effectLst/>
            </a:rPr>
            <a:t>, FAQ-Bots.  </a:t>
          </a:r>
          <a:r>
            <a:rPr lang="en-US" b="0" i="0" dirty="0" err="1">
              <a:effectLst/>
            </a:rPr>
            <a:t>Beispiel</a:t>
          </a:r>
          <a:r>
            <a:rPr lang="en-US" b="0" i="0" dirty="0">
              <a:effectLst/>
            </a:rPr>
            <a:t>: Lufthansa </a:t>
          </a:r>
          <a:r>
            <a:rPr lang="en-US" dirty="0" err="1"/>
            <a:t>Chatassistent</a:t>
          </a:r>
          <a:r>
            <a:rPr lang="en-US" dirty="0"/>
            <a:t> Eliza , </a:t>
          </a:r>
          <a:r>
            <a:rPr lang="en-US" dirty="0" err="1"/>
            <a:t>Hybrit</a:t>
          </a:r>
          <a:r>
            <a:rPr lang="en-US" dirty="0"/>
            <a:t> Chatbot</a:t>
          </a:r>
        </a:p>
      </dgm:t>
    </dgm:pt>
    <dgm:pt modelId="{01B4A260-D744-4BF2-83C3-CC4ED22C2DD4}" type="parTrans" cxnId="{F3EC3949-3DC8-489E-A78E-745A1F7A280B}">
      <dgm:prSet/>
      <dgm:spPr/>
      <dgm:t>
        <a:bodyPr/>
        <a:lstStyle/>
        <a:p>
          <a:endParaRPr lang="en-US"/>
        </a:p>
      </dgm:t>
    </dgm:pt>
    <dgm:pt modelId="{8AC4397D-14F2-4B5E-9ACD-AD7900068362}" type="sibTrans" cxnId="{F3EC3949-3DC8-489E-A78E-745A1F7A280B}">
      <dgm:prSet/>
      <dgm:spPr/>
      <dgm:t>
        <a:bodyPr/>
        <a:lstStyle/>
        <a:p>
          <a:endParaRPr lang="en-US"/>
        </a:p>
      </dgm:t>
    </dgm:pt>
    <dgm:pt modelId="{26380473-97B0-4F4F-B0B1-DD73E49B2A80}">
      <dgm:prSet/>
      <dgm:spPr/>
      <dgm:t>
        <a:bodyPr/>
        <a:lstStyle/>
        <a:p>
          <a:r>
            <a:rPr lang="en-US" b="1" i="0" dirty="0" err="1">
              <a:effectLst/>
            </a:rPr>
            <a:t>Einschränkungen</a:t>
          </a:r>
          <a:r>
            <a:rPr lang="en-US" b="1" i="0" dirty="0">
              <a:effectLst/>
            </a:rPr>
            <a:t>: </a:t>
          </a:r>
          <a:r>
            <a:rPr lang="en-US" b="0" i="0" dirty="0" err="1">
              <a:effectLst/>
            </a:rPr>
            <a:t>Keine</a:t>
          </a:r>
          <a:r>
            <a:rPr lang="en-US" b="0" i="0" dirty="0">
              <a:effectLst/>
            </a:rPr>
            <a:t> NLP-</a:t>
          </a:r>
          <a:r>
            <a:rPr lang="en-US" b="0" i="0" dirty="0" err="1">
              <a:effectLst/>
            </a:rPr>
            <a:t>Anwendung</a:t>
          </a:r>
          <a:r>
            <a:rPr lang="en-US" b="0" i="0" dirty="0">
              <a:effectLst/>
            </a:rPr>
            <a:t>  (Kein </a:t>
          </a:r>
          <a:r>
            <a:rPr lang="en-US" b="0" i="0" dirty="0" err="1">
              <a:effectLst/>
            </a:rPr>
            <a:t>Kontext-Verständnis</a:t>
          </a:r>
          <a:r>
            <a:rPr lang="en-US" b="0" i="0" dirty="0">
              <a:effectLst/>
            </a:rPr>
            <a:t>), </a:t>
          </a:r>
          <a:r>
            <a:rPr lang="en-US" b="0" i="0" dirty="0" err="1">
              <a:effectLst/>
            </a:rPr>
            <a:t>J</a:t>
          </a:r>
          <a:r>
            <a:rPr lang="en-US" b="0" i="0" dirty="0" err="1"/>
            <a:t>ede</a:t>
          </a:r>
          <a:r>
            <a:rPr lang="en-US" b="0" i="0" dirty="0"/>
            <a:t> </a:t>
          </a:r>
          <a:r>
            <a:rPr lang="en-US" b="0" i="0" dirty="0" err="1"/>
            <a:t>Änderung</a:t>
          </a:r>
          <a:r>
            <a:rPr lang="en-US" b="0" i="0" dirty="0"/>
            <a:t> </a:t>
          </a:r>
          <a:r>
            <a:rPr lang="en-US" b="0" i="0" dirty="0" err="1"/>
            <a:t>aktualisieren</a:t>
          </a:r>
          <a:endParaRPr lang="en-US" dirty="0"/>
        </a:p>
      </dgm:t>
    </dgm:pt>
    <dgm:pt modelId="{B4955219-2EE1-4A2E-B832-495D6737FBAF}" type="parTrans" cxnId="{10B9891E-9EC6-49FF-A720-13545CE3D2F9}">
      <dgm:prSet/>
      <dgm:spPr/>
      <dgm:t>
        <a:bodyPr/>
        <a:lstStyle/>
        <a:p>
          <a:endParaRPr lang="en-US"/>
        </a:p>
      </dgm:t>
    </dgm:pt>
    <dgm:pt modelId="{E7190F66-67DF-4FFB-9302-CE1FF5CDF96D}" type="sibTrans" cxnId="{10B9891E-9EC6-49FF-A720-13545CE3D2F9}">
      <dgm:prSet/>
      <dgm:spPr/>
      <dgm:t>
        <a:bodyPr/>
        <a:lstStyle/>
        <a:p>
          <a:endParaRPr lang="en-US"/>
        </a:p>
      </dgm:t>
    </dgm:pt>
    <dgm:pt modelId="{26BB65FB-C614-41A3-9C88-38F8302B6C8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 err="1">
              <a:effectLst/>
            </a:rPr>
            <a:t>Vorteile</a:t>
          </a:r>
          <a:r>
            <a:rPr lang="en-US" i="0" dirty="0">
              <a:effectLst/>
            </a:rPr>
            <a:t>: </a:t>
          </a:r>
          <a:r>
            <a:rPr lang="en-US" i="0" dirty="0" err="1">
              <a:effectLst/>
            </a:rPr>
            <a:t>kostengünstig</a:t>
          </a:r>
          <a:r>
            <a:rPr lang="en-US" i="0" dirty="0">
              <a:effectLst/>
            </a:rPr>
            <a:t>, </a:t>
          </a:r>
          <a:r>
            <a:rPr lang="en-US" i="0" dirty="0" err="1">
              <a:effectLst/>
            </a:rPr>
            <a:t>schnelle</a:t>
          </a:r>
          <a:r>
            <a:rPr lang="en-US" i="0" dirty="0">
              <a:effectLst/>
            </a:rPr>
            <a:t> </a:t>
          </a:r>
          <a:r>
            <a:rPr lang="en-US" i="0" dirty="0" err="1">
              <a:effectLst/>
            </a:rPr>
            <a:t>Implementierung</a:t>
          </a:r>
          <a:endParaRPr lang="en-US" dirty="0"/>
        </a:p>
      </dgm:t>
    </dgm:pt>
    <dgm:pt modelId="{09E97DB0-7DA4-4DD7-A6DA-40BA8786935E}" type="parTrans" cxnId="{5049B553-CA38-4B28-86E8-FB5C39AC6871}">
      <dgm:prSet/>
      <dgm:spPr/>
      <dgm:t>
        <a:bodyPr/>
        <a:lstStyle/>
        <a:p>
          <a:endParaRPr lang="en-US"/>
        </a:p>
      </dgm:t>
    </dgm:pt>
    <dgm:pt modelId="{8C221E29-7FF3-4699-887D-9311AAA871DC}" type="sibTrans" cxnId="{5049B553-CA38-4B28-86E8-FB5C39AC6871}">
      <dgm:prSet/>
      <dgm:spPr/>
      <dgm:t>
        <a:bodyPr/>
        <a:lstStyle/>
        <a:p>
          <a:endParaRPr lang="en-US"/>
        </a:p>
      </dgm:t>
    </dgm:pt>
    <dgm:pt modelId="{B65691FA-009A-4E3D-A6D9-8C5B0BE7E05E}" type="pres">
      <dgm:prSet presAssocID="{706B856A-1A9A-40DD-82F1-8C2F8FA6F8B1}" presName="vert0" presStyleCnt="0">
        <dgm:presLayoutVars>
          <dgm:dir/>
          <dgm:animOne val="branch"/>
          <dgm:animLvl val="lvl"/>
        </dgm:presLayoutVars>
      </dgm:prSet>
      <dgm:spPr/>
    </dgm:pt>
    <dgm:pt modelId="{9B51FEAF-2718-497F-AE97-435129A3FC03}" type="pres">
      <dgm:prSet presAssocID="{12D63103-4939-4144-8EC1-566930E1D03E}" presName="thickLine" presStyleLbl="alignNode1" presStyleIdx="0" presStyleCnt="4"/>
      <dgm:spPr/>
    </dgm:pt>
    <dgm:pt modelId="{4326E3A2-182C-4FB0-8F02-43CD080252CF}" type="pres">
      <dgm:prSet presAssocID="{12D63103-4939-4144-8EC1-566930E1D03E}" presName="horz1" presStyleCnt="0"/>
      <dgm:spPr/>
    </dgm:pt>
    <dgm:pt modelId="{C364D7A8-D35E-4E50-A6C1-4BE5CA4D027D}" type="pres">
      <dgm:prSet presAssocID="{12D63103-4939-4144-8EC1-566930E1D03E}" presName="tx1" presStyleLbl="revTx" presStyleIdx="0" presStyleCnt="4"/>
      <dgm:spPr/>
    </dgm:pt>
    <dgm:pt modelId="{308039B9-B060-4639-872E-A0D9F1644498}" type="pres">
      <dgm:prSet presAssocID="{12D63103-4939-4144-8EC1-566930E1D03E}" presName="vert1" presStyleCnt="0"/>
      <dgm:spPr/>
    </dgm:pt>
    <dgm:pt modelId="{60EC300D-3D1F-4F93-B738-6947B396404C}" type="pres">
      <dgm:prSet presAssocID="{A33CBB4C-4007-4775-8139-74194008B7F2}" presName="thickLine" presStyleLbl="alignNode1" presStyleIdx="1" presStyleCnt="4"/>
      <dgm:spPr/>
    </dgm:pt>
    <dgm:pt modelId="{1286712B-001C-4B5E-873A-59EDB2A67F7E}" type="pres">
      <dgm:prSet presAssocID="{A33CBB4C-4007-4775-8139-74194008B7F2}" presName="horz1" presStyleCnt="0"/>
      <dgm:spPr/>
    </dgm:pt>
    <dgm:pt modelId="{BB3A8623-8D07-405B-8D2A-17542A9C7DA5}" type="pres">
      <dgm:prSet presAssocID="{A33CBB4C-4007-4775-8139-74194008B7F2}" presName="tx1" presStyleLbl="revTx" presStyleIdx="1" presStyleCnt="4"/>
      <dgm:spPr/>
    </dgm:pt>
    <dgm:pt modelId="{8DCFE575-641F-474C-B60F-C1159733C38C}" type="pres">
      <dgm:prSet presAssocID="{A33CBB4C-4007-4775-8139-74194008B7F2}" presName="vert1" presStyleCnt="0"/>
      <dgm:spPr/>
    </dgm:pt>
    <dgm:pt modelId="{CD98D967-C728-4907-9C89-F78BD0A38820}" type="pres">
      <dgm:prSet presAssocID="{26380473-97B0-4F4F-B0B1-DD73E49B2A80}" presName="thickLine" presStyleLbl="alignNode1" presStyleIdx="2" presStyleCnt="4"/>
      <dgm:spPr/>
    </dgm:pt>
    <dgm:pt modelId="{9DF72D9A-2C6C-4DBB-B72E-687A423D7EBA}" type="pres">
      <dgm:prSet presAssocID="{26380473-97B0-4F4F-B0B1-DD73E49B2A80}" presName="horz1" presStyleCnt="0"/>
      <dgm:spPr/>
    </dgm:pt>
    <dgm:pt modelId="{5D75E494-A790-4EE4-AA8A-295585D34321}" type="pres">
      <dgm:prSet presAssocID="{26380473-97B0-4F4F-B0B1-DD73E49B2A80}" presName="tx1" presStyleLbl="revTx" presStyleIdx="2" presStyleCnt="4"/>
      <dgm:spPr/>
    </dgm:pt>
    <dgm:pt modelId="{4891B30F-38B3-468F-B944-45606ACE2CC1}" type="pres">
      <dgm:prSet presAssocID="{26380473-97B0-4F4F-B0B1-DD73E49B2A80}" presName="vert1" presStyleCnt="0"/>
      <dgm:spPr/>
    </dgm:pt>
    <dgm:pt modelId="{8D38E426-4545-4078-B00D-2307CEF423B0}" type="pres">
      <dgm:prSet presAssocID="{26BB65FB-C614-41A3-9C88-38F8302B6C8C}" presName="thickLine" presStyleLbl="alignNode1" presStyleIdx="3" presStyleCnt="4"/>
      <dgm:spPr/>
    </dgm:pt>
    <dgm:pt modelId="{73D3A285-AA3D-4347-B8A1-0D7590F01445}" type="pres">
      <dgm:prSet presAssocID="{26BB65FB-C614-41A3-9C88-38F8302B6C8C}" presName="horz1" presStyleCnt="0"/>
      <dgm:spPr/>
    </dgm:pt>
    <dgm:pt modelId="{C00964E2-D96A-4804-9FBE-94D25F20C6C9}" type="pres">
      <dgm:prSet presAssocID="{26BB65FB-C614-41A3-9C88-38F8302B6C8C}" presName="tx1" presStyleLbl="revTx" presStyleIdx="3" presStyleCnt="4"/>
      <dgm:spPr/>
    </dgm:pt>
    <dgm:pt modelId="{ED1510FF-FB3F-4DC7-9095-1DF78826AF62}" type="pres">
      <dgm:prSet presAssocID="{26BB65FB-C614-41A3-9C88-38F8302B6C8C}" presName="vert1" presStyleCnt="0"/>
      <dgm:spPr/>
    </dgm:pt>
  </dgm:ptLst>
  <dgm:cxnLst>
    <dgm:cxn modelId="{F3E9700A-78AC-4B4F-90B1-DF193142CF20}" type="presOf" srcId="{26BB65FB-C614-41A3-9C88-38F8302B6C8C}" destId="{C00964E2-D96A-4804-9FBE-94D25F20C6C9}" srcOrd="0" destOrd="0" presId="urn:microsoft.com/office/officeart/2008/layout/LinedList"/>
    <dgm:cxn modelId="{6FA0300F-5A27-4BDD-9E30-1BD69ED75578}" type="presOf" srcId="{26380473-97B0-4F4F-B0B1-DD73E49B2A80}" destId="{5D75E494-A790-4EE4-AA8A-295585D34321}" srcOrd="0" destOrd="0" presId="urn:microsoft.com/office/officeart/2008/layout/LinedList"/>
    <dgm:cxn modelId="{EDC8CE1B-0DBD-44DB-AA25-CB01A8683287}" type="presOf" srcId="{12D63103-4939-4144-8EC1-566930E1D03E}" destId="{C364D7A8-D35E-4E50-A6C1-4BE5CA4D027D}" srcOrd="0" destOrd="0" presId="urn:microsoft.com/office/officeart/2008/layout/LinedList"/>
    <dgm:cxn modelId="{10B9891E-9EC6-49FF-A720-13545CE3D2F9}" srcId="{706B856A-1A9A-40DD-82F1-8C2F8FA6F8B1}" destId="{26380473-97B0-4F4F-B0B1-DD73E49B2A80}" srcOrd="2" destOrd="0" parTransId="{B4955219-2EE1-4A2E-B832-495D6737FBAF}" sibTransId="{E7190F66-67DF-4FFB-9302-CE1FF5CDF96D}"/>
    <dgm:cxn modelId="{788A5845-F3F7-4E75-A4BC-DD9920A039D1}" srcId="{706B856A-1A9A-40DD-82F1-8C2F8FA6F8B1}" destId="{12D63103-4939-4144-8EC1-566930E1D03E}" srcOrd="0" destOrd="0" parTransId="{B0299C20-8690-46D6-8EFE-9F15DD024D43}" sibTransId="{AA3CF870-28FF-4986-A4BF-7AD50506B976}"/>
    <dgm:cxn modelId="{F3EC3949-3DC8-489E-A78E-745A1F7A280B}" srcId="{706B856A-1A9A-40DD-82F1-8C2F8FA6F8B1}" destId="{A33CBB4C-4007-4775-8139-74194008B7F2}" srcOrd="1" destOrd="0" parTransId="{01B4A260-D744-4BF2-83C3-CC4ED22C2DD4}" sibTransId="{8AC4397D-14F2-4B5E-9ACD-AD7900068362}"/>
    <dgm:cxn modelId="{D85E926E-4301-43B7-A1F5-C6EBAF18D55D}" type="presOf" srcId="{706B856A-1A9A-40DD-82F1-8C2F8FA6F8B1}" destId="{B65691FA-009A-4E3D-A6D9-8C5B0BE7E05E}" srcOrd="0" destOrd="0" presId="urn:microsoft.com/office/officeart/2008/layout/LinedList"/>
    <dgm:cxn modelId="{5049B553-CA38-4B28-86E8-FB5C39AC6871}" srcId="{706B856A-1A9A-40DD-82F1-8C2F8FA6F8B1}" destId="{26BB65FB-C614-41A3-9C88-38F8302B6C8C}" srcOrd="3" destOrd="0" parTransId="{09E97DB0-7DA4-4DD7-A6DA-40BA8786935E}" sibTransId="{8C221E29-7FF3-4699-887D-9311AAA871DC}"/>
    <dgm:cxn modelId="{94D36EF1-D689-4B2B-9E0E-C3A3A8F2FC46}" type="presOf" srcId="{A33CBB4C-4007-4775-8139-74194008B7F2}" destId="{BB3A8623-8D07-405B-8D2A-17542A9C7DA5}" srcOrd="0" destOrd="0" presId="urn:microsoft.com/office/officeart/2008/layout/LinedList"/>
    <dgm:cxn modelId="{89EC9FED-1597-4B1A-A350-AA9A35E69F0C}" type="presParOf" srcId="{B65691FA-009A-4E3D-A6D9-8C5B0BE7E05E}" destId="{9B51FEAF-2718-497F-AE97-435129A3FC03}" srcOrd="0" destOrd="0" presId="urn:microsoft.com/office/officeart/2008/layout/LinedList"/>
    <dgm:cxn modelId="{7864C082-08D5-4AEB-BF34-0BBD021F0D48}" type="presParOf" srcId="{B65691FA-009A-4E3D-A6D9-8C5B0BE7E05E}" destId="{4326E3A2-182C-4FB0-8F02-43CD080252CF}" srcOrd="1" destOrd="0" presId="urn:microsoft.com/office/officeart/2008/layout/LinedList"/>
    <dgm:cxn modelId="{650E9A8A-A4EF-4BCC-9E91-6E770F7FDDA9}" type="presParOf" srcId="{4326E3A2-182C-4FB0-8F02-43CD080252CF}" destId="{C364D7A8-D35E-4E50-A6C1-4BE5CA4D027D}" srcOrd="0" destOrd="0" presId="urn:microsoft.com/office/officeart/2008/layout/LinedList"/>
    <dgm:cxn modelId="{47352BC9-216D-4939-A80D-19CE44B40E51}" type="presParOf" srcId="{4326E3A2-182C-4FB0-8F02-43CD080252CF}" destId="{308039B9-B060-4639-872E-A0D9F1644498}" srcOrd="1" destOrd="0" presId="urn:microsoft.com/office/officeart/2008/layout/LinedList"/>
    <dgm:cxn modelId="{00904303-BE3B-4598-B325-A37E1F49F7E5}" type="presParOf" srcId="{B65691FA-009A-4E3D-A6D9-8C5B0BE7E05E}" destId="{60EC300D-3D1F-4F93-B738-6947B396404C}" srcOrd="2" destOrd="0" presId="urn:microsoft.com/office/officeart/2008/layout/LinedList"/>
    <dgm:cxn modelId="{CAB8DA7B-2553-4494-BA80-E4552813D570}" type="presParOf" srcId="{B65691FA-009A-4E3D-A6D9-8C5B0BE7E05E}" destId="{1286712B-001C-4B5E-873A-59EDB2A67F7E}" srcOrd="3" destOrd="0" presId="urn:microsoft.com/office/officeart/2008/layout/LinedList"/>
    <dgm:cxn modelId="{45416D18-8A5A-4FCA-80E9-BC1BAACE7D65}" type="presParOf" srcId="{1286712B-001C-4B5E-873A-59EDB2A67F7E}" destId="{BB3A8623-8D07-405B-8D2A-17542A9C7DA5}" srcOrd="0" destOrd="0" presId="urn:microsoft.com/office/officeart/2008/layout/LinedList"/>
    <dgm:cxn modelId="{FBC9748E-AE34-46A5-BD7F-30FDD3AE1E36}" type="presParOf" srcId="{1286712B-001C-4B5E-873A-59EDB2A67F7E}" destId="{8DCFE575-641F-474C-B60F-C1159733C38C}" srcOrd="1" destOrd="0" presId="urn:microsoft.com/office/officeart/2008/layout/LinedList"/>
    <dgm:cxn modelId="{73B2AAE5-6415-4ACA-A3AC-5FF37FF5029C}" type="presParOf" srcId="{B65691FA-009A-4E3D-A6D9-8C5B0BE7E05E}" destId="{CD98D967-C728-4907-9C89-F78BD0A38820}" srcOrd="4" destOrd="0" presId="urn:microsoft.com/office/officeart/2008/layout/LinedList"/>
    <dgm:cxn modelId="{FE353C9A-A32D-4CCD-9261-E250F8300B0D}" type="presParOf" srcId="{B65691FA-009A-4E3D-A6D9-8C5B0BE7E05E}" destId="{9DF72D9A-2C6C-4DBB-B72E-687A423D7EBA}" srcOrd="5" destOrd="0" presId="urn:microsoft.com/office/officeart/2008/layout/LinedList"/>
    <dgm:cxn modelId="{FBB5F01F-85DD-4E67-9B7C-6A31481F798B}" type="presParOf" srcId="{9DF72D9A-2C6C-4DBB-B72E-687A423D7EBA}" destId="{5D75E494-A790-4EE4-AA8A-295585D34321}" srcOrd="0" destOrd="0" presId="urn:microsoft.com/office/officeart/2008/layout/LinedList"/>
    <dgm:cxn modelId="{9FA49100-8E23-468C-A14C-860E72EE78E0}" type="presParOf" srcId="{9DF72D9A-2C6C-4DBB-B72E-687A423D7EBA}" destId="{4891B30F-38B3-468F-B944-45606ACE2CC1}" srcOrd="1" destOrd="0" presId="urn:microsoft.com/office/officeart/2008/layout/LinedList"/>
    <dgm:cxn modelId="{A5B10889-3F5D-4E37-BF61-D06664DD6AB8}" type="presParOf" srcId="{B65691FA-009A-4E3D-A6D9-8C5B0BE7E05E}" destId="{8D38E426-4545-4078-B00D-2307CEF423B0}" srcOrd="6" destOrd="0" presId="urn:microsoft.com/office/officeart/2008/layout/LinedList"/>
    <dgm:cxn modelId="{3B496B8F-AE30-4E70-A862-EAE7E98BDF4F}" type="presParOf" srcId="{B65691FA-009A-4E3D-A6D9-8C5B0BE7E05E}" destId="{73D3A285-AA3D-4347-B8A1-0D7590F01445}" srcOrd="7" destOrd="0" presId="urn:microsoft.com/office/officeart/2008/layout/LinedList"/>
    <dgm:cxn modelId="{04FBDD3E-9D7A-4AB7-AD8B-870007815D6F}" type="presParOf" srcId="{73D3A285-AA3D-4347-B8A1-0D7590F01445}" destId="{C00964E2-D96A-4804-9FBE-94D25F20C6C9}" srcOrd="0" destOrd="0" presId="urn:microsoft.com/office/officeart/2008/layout/LinedList"/>
    <dgm:cxn modelId="{0A8F1BA4-C7FA-40F5-BDEE-4713431D4CAE}" type="presParOf" srcId="{73D3A285-AA3D-4347-B8A1-0D7590F01445}" destId="{ED1510FF-FB3F-4DC7-9095-1DF78826AF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6B856A-1A9A-40DD-82F1-8C2F8FA6F8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D63103-4939-4144-8EC1-566930E1D03E}">
      <dgm:prSet/>
      <dgm:spPr/>
      <dgm:t>
        <a:bodyPr/>
        <a:lstStyle/>
        <a:p>
          <a:r>
            <a:rPr lang="de-DE" dirty="0"/>
            <a:t>Rasa: basiert an DL </a:t>
          </a:r>
          <a:r>
            <a:rPr lang="de-DE" dirty="0" err="1"/>
            <a:t>z.B</a:t>
          </a:r>
          <a:r>
            <a:rPr lang="de-DE" dirty="0"/>
            <a:t> Transformer-</a:t>
          </a:r>
          <a:r>
            <a:rPr lang="de-DE" dirty="0" err="1"/>
            <a:t>based</a:t>
          </a:r>
          <a:r>
            <a:rPr lang="de-DE" dirty="0"/>
            <a:t> Model (TED) von Rasa entwickelt. </a:t>
          </a:r>
          <a:r>
            <a:rPr lang="de-DE" dirty="0" err="1"/>
            <a:t>Require</a:t>
          </a:r>
          <a:r>
            <a:rPr lang="de-DE" dirty="0"/>
            <a:t> </a:t>
          </a:r>
          <a:r>
            <a:rPr lang="de-DE" dirty="0" err="1"/>
            <a:t>training</a:t>
          </a:r>
          <a:r>
            <a:rPr lang="de-DE" dirty="0"/>
            <a:t> </a:t>
          </a:r>
          <a:r>
            <a:rPr lang="de-DE" dirty="0" err="1"/>
            <a:t>Examples</a:t>
          </a:r>
          <a:endParaRPr lang="en-US" dirty="0"/>
        </a:p>
      </dgm:t>
    </dgm:pt>
    <dgm:pt modelId="{B0299C20-8690-46D6-8EFE-9F15DD024D43}" type="parTrans" cxnId="{788A5845-F3F7-4E75-A4BC-DD9920A039D1}">
      <dgm:prSet/>
      <dgm:spPr/>
      <dgm:t>
        <a:bodyPr/>
        <a:lstStyle/>
        <a:p>
          <a:endParaRPr lang="en-US"/>
        </a:p>
      </dgm:t>
    </dgm:pt>
    <dgm:pt modelId="{AA3CF870-28FF-4986-A4BF-7AD50506B976}" type="sibTrans" cxnId="{788A5845-F3F7-4E75-A4BC-DD9920A039D1}">
      <dgm:prSet/>
      <dgm:spPr/>
      <dgm:t>
        <a:bodyPr/>
        <a:lstStyle/>
        <a:p>
          <a:endParaRPr lang="en-US"/>
        </a:p>
      </dgm:t>
    </dgm:pt>
    <dgm:pt modelId="{A33CBB4C-4007-4775-8139-74194008B7F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 err="1">
              <a:effectLst/>
            </a:rPr>
            <a:t>Anwendungsbereiche</a:t>
          </a:r>
          <a:r>
            <a:rPr lang="en-US" b="0" i="0" dirty="0">
              <a:effectLst/>
            </a:rPr>
            <a:t>: </a:t>
          </a:r>
          <a:r>
            <a:rPr lang="de-DE" b="0" i="0" dirty="0"/>
            <a:t>Kundenservice, Buchungssysteme, Gesundheitswesen</a:t>
          </a:r>
          <a:endParaRPr lang="en-US" b="0" dirty="0"/>
        </a:p>
      </dgm:t>
    </dgm:pt>
    <dgm:pt modelId="{01B4A260-D744-4BF2-83C3-CC4ED22C2DD4}" type="parTrans" cxnId="{F3EC3949-3DC8-489E-A78E-745A1F7A280B}">
      <dgm:prSet/>
      <dgm:spPr/>
      <dgm:t>
        <a:bodyPr/>
        <a:lstStyle/>
        <a:p>
          <a:endParaRPr lang="en-US"/>
        </a:p>
      </dgm:t>
    </dgm:pt>
    <dgm:pt modelId="{8AC4397D-14F2-4B5E-9ACD-AD7900068362}" type="sibTrans" cxnId="{F3EC3949-3DC8-489E-A78E-745A1F7A280B}">
      <dgm:prSet/>
      <dgm:spPr/>
      <dgm:t>
        <a:bodyPr/>
        <a:lstStyle/>
        <a:p>
          <a:endParaRPr lang="en-US"/>
        </a:p>
      </dgm:t>
    </dgm:pt>
    <dgm:pt modelId="{26380473-97B0-4F4F-B0B1-DD73E49B2A80}">
      <dgm:prSet/>
      <dgm:spPr/>
      <dgm:t>
        <a:bodyPr/>
        <a:lstStyle/>
        <a:p>
          <a:r>
            <a:rPr lang="en-US" b="1" i="0" dirty="0" err="1">
              <a:effectLst/>
            </a:rPr>
            <a:t>Kontextverständnis</a:t>
          </a:r>
          <a:r>
            <a:rPr lang="en-US" b="1" i="0" dirty="0">
              <a:effectLst/>
            </a:rPr>
            <a:t>: </a:t>
          </a:r>
          <a:r>
            <a:rPr lang="de-DE" b="0" i="0" dirty="0"/>
            <a:t>Die Fähigkeit zu lernen, Muster zu erkennen, die die Maschine gesehen hat, und komplexe Gespräche zu führen.</a:t>
          </a:r>
          <a:endParaRPr lang="en-US" dirty="0"/>
        </a:p>
      </dgm:t>
    </dgm:pt>
    <dgm:pt modelId="{B4955219-2EE1-4A2E-B832-495D6737FBAF}" type="parTrans" cxnId="{10B9891E-9EC6-49FF-A720-13545CE3D2F9}">
      <dgm:prSet/>
      <dgm:spPr/>
      <dgm:t>
        <a:bodyPr/>
        <a:lstStyle/>
        <a:p>
          <a:endParaRPr lang="en-US"/>
        </a:p>
      </dgm:t>
    </dgm:pt>
    <dgm:pt modelId="{E7190F66-67DF-4FFB-9302-CE1FF5CDF96D}" type="sibTrans" cxnId="{10B9891E-9EC6-49FF-A720-13545CE3D2F9}">
      <dgm:prSet/>
      <dgm:spPr/>
      <dgm:t>
        <a:bodyPr/>
        <a:lstStyle/>
        <a:p>
          <a:endParaRPr lang="en-US"/>
        </a:p>
      </dgm:t>
    </dgm:pt>
    <dgm:pt modelId="{26BB65FB-C614-41A3-9C88-38F8302B6C8C}">
      <dgm:prSet/>
      <dgm:spPr/>
      <dgm:t>
        <a:bodyPr/>
        <a:lstStyle/>
        <a:p>
          <a:r>
            <a:rPr lang="de-DE" b="1" dirty="0"/>
            <a:t>Vorteile</a:t>
          </a:r>
          <a:r>
            <a:rPr lang="de-DE" dirty="0"/>
            <a:t>: Mehr Flexibilität, (sie müssen nicht eine </a:t>
          </a:r>
          <a:r>
            <a:rPr lang="de-DE" dirty="0" err="1"/>
            <a:t>conv</a:t>
          </a:r>
          <a:r>
            <a:rPr lang="de-DE" dirty="0"/>
            <a:t> </a:t>
          </a:r>
          <a:r>
            <a:rPr lang="de-DE" dirty="0" err="1"/>
            <a:t>path</a:t>
          </a:r>
          <a:r>
            <a:rPr lang="de-DE" dirty="0"/>
            <a:t> folgen)</a:t>
          </a:r>
          <a:endParaRPr lang="en-US" dirty="0"/>
        </a:p>
      </dgm:t>
    </dgm:pt>
    <dgm:pt modelId="{09E97DB0-7DA4-4DD7-A6DA-40BA8786935E}" type="parTrans" cxnId="{5049B553-CA38-4B28-86E8-FB5C39AC6871}">
      <dgm:prSet/>
      <dgm:spPr/>
      <dgm:t>
        <a:bodyPr/>
        <a:lstStyle/>
        <a:p>
          <a:endParaRPr lang="en-US"/>
        </a:p>
      </dgm:t>
    </dgm:pt>
    <dgm:pt modelId="{8C221E29-7FF3-4699-887D-9311AAA871DC}" type="sibTrans" cxnId="{5049B553-CA38-4B28-86E8-FB5C39AC6871}">
      <dgm:prSet/>
      <dgm:spPr/>
      <dgm:t>
        <a:bodyPr/>
        <a:lstStyle/>
        <a:p>
          <a:endParaRPr lang="en-US"/>
        </a:p>
      </dgm:t>
    </dgm:pt>
    <dgm:pt modelId="{B65691FA-009A-4E3D-A6D9-8C5B0BE7E05E}" type="pres">
      <dgm:prSet presAssocID="{706B856A-1A9A-40DD-82F1-8C2F8FA6F8B1}" presName="vert0" presStyleCnt="0">
        <dgm:presLayoutVars>
          <dgm:dir/>
          <dgm:animOne val="branch"/>
          <dgm:animLvl val="lvl"/>
        </dgm:presLayoutVars>
      </dgm:prSet>
      <dgm:spPr/>
    </dgm:pt>
    <dgm:pt modelId="{9B51FEAF-2718-497F-AE97-435129A3FC03}" type="pres">
      <dgm:prSet presAssocID="{12D63103-4939-4144-8EC1-566930E1D03E}" presName="thickLine" presStyleLbl="alignNode1" presStyleIdx="0" presStyleCnt="4"/>
      <dgm:spPr/>
    </dgm:pt>
    <dgm:pt modelId="{4326E3A2-182C-4FB0-8F02-43CD080252CF}" type="pres">
      <dgm:prSet presAssocID="{12D63103-4939-4144-8EC1-566930E1D03E}" presName="horz1" presStyleCnt="0"/>
      <dgm:spPr/>
    </dgm:pt>
    <dgm:pt modelId="{C364D7A8-D35E-4E50-A6C1-4BE5CA4D027D}" type="pres">
      <dgm:prSet presAssocID="{12D63103-4939-4144-8EC1-566930E1D03E}" presName="tx1" presStyleLbl="revTx" presStyleIdx="0" presStyleCnt="4"/>
      <dgm:spPr/>
    </dgm:pt>
    <dgm:pt modelId="{308039B9-B060-4639-872E-A0D9F1644498}" type="pres">
      <dgm:prSet presAssocID="{12D63103-4939-4144-8EC1-566930E1D03E}" presName="vert1" presStyleCnt="0"/>
      <dgm:spPr/>
    </dgm:pt>
    <dgm:pt modelId="{60EC300D-3D1F-4F93-B738-6947B396404C}" type="pres">
      <dgm:prSet presAssocID="{A33CBB4C-4007-4775-8139-74194008B7F2}" presName="thickLine" presStyleLbl="alignNode1" presStyleIdx="1" presStyleCnt="4"/>
      <dgm:spPr/>
    </dgm:pt>
    <dgm:pt modelId="{1286712B-001C-4B5E-873A-59EDB2A67F7E}" type="pres">
      <dgm:prSet presAssocID="{A33CBB4C-4007-4775-8139-74194008B7F2}" presName="horz1" presStyleCnt="0"/>
      <dgm:spPr/>
    </dgm:pt>
    <dgm:pt modelId="{BB3A8623-8D07-405B-8D2A-17542A9C7DA5}" type="pres">
      <dgm:prSet presAssocID="{A33CBB4C-4007-4775-8139-74194008B7F2}" presName="tx1" presStyleLbl="revTx" presStyleIdx="1" presStyleCnt="4"/>
      <dgm:spPr/>
    </dgm:pt>
    <dgm:pt modelId="{8DCFE575-641F-474C-B60F-C1159733C38C}" type="pres">
      <dgm:prSet presAssocID="{A33CBB4C-4007-4775-8139-74194008B7F2}" presName="vert1" presStyleCnt="0"/>
      <dgm:spPr/>
    </dgm:pt>
    <dgm:pt modelId="{CD98D967-C728-4907-9C89-F78BD0A38820}" type="pres">
      <dgm:prSet presAssocID="{26380473-97B0-4F4F-B0B1-DD73E49B2A80}" presName="thickLine" presStyleLbl="alignNode1" presStyleIdx="2" presStyleCnt="4"/>
      <dgm:spPr/>
    </dgm:pt>
    <dgm:pt modelId="{9DF72D9A-2C6C-4DBB-B72E-687A423D7EBA}" type="pres">
      <dgm:prSet presAssocID="{26380473-97B0-4F4F-B0B1-DD73E49B2A80}" presName="horz1" presStyleCnt="0"/>
      <dgm:spPr/>
    </dgm:pt>
    <dgm:pt modelId="{5D75E494-A790-4EE4-AA8A-295585D34321}" type="pres">
      <dgm:prSet presAssocID="{26380473-97B0-4F4F-B0B1-DD73E49B2A80}" presName="tx1" presStyleLbl="revTx" presStyleIdx="2" presStyleCnt="4"/>
      <dgm:spPr/>
    </dgm:pt>
    <dgm:pt modelId="{4891B30F-38B3-468F-B944-45606ACE2CC1}" type="pres">
      <dgm:prSet presAssocID="{26380473-97B0-4F4F-B0B1-DD73E49B2A80}" presName="vert1" presStyleCnt="0"/>
      <dgm:spPr/>
    </dgm:pt>
    <dgm:pt modelId="{8D38E426-4545-4078-B00D-2307CEF423B0}" type="pres">
      <dgm:prSet presAssocID="{26BB65FB-C614-41A3-9C88-38F8302B6C8C}" presName="thickLine" presStyleLbl="alignNode1" presStyleIdx="3" presStyleCnt="4"/>
      <dgm:spPr/>
    </dgm:pt>
    <dgm:pt modelId="{73D3A285-AA3D-4347-B8A1-0D7590F01445}" type="pres">
      <dgm:prSet presAssocID="{26BB65FB-C614-41A3-9C88-38F8302B6C8C}" presName="horz1" presStyleCnt="0"/>
      <dgm:spPr/>
    </dgm:pt>
    <dgm:pt modelId="{C00964E2-D96A-4804-9FBE-94D25F20C6C9}" type="pres">
      <dgm:prSet presAssocID="{26BB65FB-C614-41A3-9C88-38F8302B6C8C}" presName="tx1" presStyleLbl="revTx" presStyleIdx="3" presStyleCnt="4"/>
      <dgm:spPr/>
    </dgm:pt>
    <dgm:pt modelId="{ED1510FF-FB3F-4DC7-9095-1DF78826AF62}" type="pres">
      <dgm:prSet presAssocID="{26BB65FB-C614-41A3-9C88-38F8302B6C8C}" presName="vert1" presStyleCnt="0"/>
      <dgm:spPr/>
    </dgm:pt>
  </dgm:ptLst>
  <dgm:cxnLst>
    <dgm:cxn modelId="{EAF12F0F-BA3A-47E8-950F-B2E51434974F}" type="presOf" srcId="{12D63103-4939-4144-8EC1-566930E1D03E}" destId="{C364D7A8-D35E-4E50-A6C1-4BE5CA4D027D}" srcOrd="0" destOrd="0" presId="urn:microsoft.com/office/officeart/2008/layout/LinedList"/>
    <dgm:cxn modelId="{056F891B-78A3-46FE-83C9-6C5BA221679E}" type="presOf" srcId="{26380473-97B0-4F4F-B0B1-DD73E49B2A80}" destId="{5D75E494-A790-4EE4-AA8A-295585D34321}" srcOrd="0" destOrd="0" presId="urn:microsoft.com/office/officeart/2008/layout/LinedList"/>
    <dgm:cxn modelId="{10B9891E-9EC6-49FF-A720-13545CE3D2F9}" srcId="{706B856A-1A9A-40DD-82F1-8C2F8FA6F8B1}" destId="{26380473-97B0-4F4F-B0B1-DD73E49B2A80}" srcOrd="2" destOrd="0" parTransId="{B4955219-2EE1-4A2E-B832-495D6737FBAF}" sibTransId="{E7190F66-67DF-4FFB-9302-CE1FF5CDF96D}"/>
    <dgm:cxn modelId="{CC0BD52B-B9D7-4E4F-AEF7-73970032096C}" type="presOf" srcId="{A33CBB4C-4007-4775-8139-74194008B7F2}" destId="{BB3A8623-8D07-405B-8D2A-17542A9C7DA5}" srcOrd="0" destOrd="0" presId="urn:microsoft.com/office/officeart/2008/layout/LinedList"/>
    <dgm:cxn modelId="{788A5845-F3F7-4E75-A4BC-DD9920A039D1}" srcId="{706B856A-1A9A-40DD-82F1-8C2F8FA6F8B1}" destId="{12D63103-4939-4144-8EC1-566930E1D03E}" srcOrd="0" destOrd="0" parTransId="{B0299C20-8690-46D6-8EFE-9F15DD024D43}" sibTransId="{AA3CF870-28FF-4986-A4BF-7AD50506B976}"/>
    <dgm:cxn modelId="{F3EC3949-3DC8-489E-A78E-745A1F7A280B}" srcId="{706B856A-1A9A-40DD-82F1-8C2F8FA6F8B1}" destId="{A33CBB4C-4007-4775-8139-74194008B7F2}" srcOrd="1" destOrd="0" parTransId="{01B4A260-D744-4BF2-83C3-CC4ED22C2DD4}" sibTransId="{8AC4397D-14F2-4B5E-9ACD-AD7900068362}"/>
    <dgm:cxn modelId="{5049B553-CA38-4B28-86E8-FB5C39AC6871}" srcId="{706B856A-1A9A-40DD-82F1-8C2F8FA6F8B1}" destId="{26BB65FB-C614-41A3-9C88-38F8302B6C8C}" srcOrd="3" destOrd="0" parTransId="{09E97DB0-7DA4-4DD7-A6DA-40BA8786935E}" sibTransId="{8C221E29-7FF3-4699-887D-9311AAA871DC}"/>
    <dgm:cxn modelId="{42DCCB56-5F92-4B03-8D42-3959F64D8E36}" type="presOf" srcId="{706B856A-1A9A-40DD-82F1-8C2F8FA6F8B1}" destId="{B65691FA-009A-4E3D-A6D9-8C5B0BE7E05E}" srcOrd="0" destOrd="0" presId="urn:microsoft.com/office/officeart/2008/layout/LinedList"/>
    <dgm:cxn modelId="{9E1796F2-61E3-42D9-87C1-1A4EF16222BE}" type="presOf" srcId="{26BB65FB-C614-41A3-9C88-38F8302B6C8C}" destId="{C00964E2-D96A-4804-9FBE-94D25F20C6C9}" srcOrd="0" destOrd="0" presId="urn:microsoft.com/office/officeart/2008/layout/LinedList"/>
    <dgm:cxn modelId="{D171C5ED-7C77-4133-9A52-71354D00922F}" type="presParOf" srcId="{B65691FA-009A-4E3D-A6D9-8C5B0BE7E05E}" destId="{9B51FEAF-2718-497F-AE97-435129A3FC03}" srcOrd="0" destOrd="0" presId="urn:microsoft.com/office/officeart/2008/layout/LinedList"/>
    <dgm:cxn modelId="{282B74A6-02B9-420A-8E76-D05CAE6D1F5E}" type="presParOf" srcId="{B65691FA-009A-4E3D-A6D9-8C5B0BE7E05E}" destId="{4326E3A2-182C-4FB0-8F02-43CD080252CF}" srcOrd="1" destOrd="0" presId="urn:microsoft.com/office/officeart/2008/layout/LinedList"/>
    <dgm:cxn modelId="{6B1F3FB5-3BF7-40A9-B0FB-22D43D40F20B}" type="presParOf" srcId="{4326E3A2-182C-4FB0-8F02-43CD080252CF}" destId="{C364D7A8-D35E-4E50-A6C1-4BE5CA4D027D}" srcOrd="0" destOrd="0" presId="urn:microsoft.com/office/officeart/2008/layout/LinedList"/>
    <dgm:cxn modelId="{7E699BD0-3148-4E39-909C-3A3D88664EFC}" type="presParOf" srcId="{4326E3A2-182C-4FB0-8F02-43CD080252CF}" destId="{308039B9-B060-4639-872E-A0D9F1644498}" srcOrd="1" destOrd="0" presId="urn:microsoft.com/office/officeart/2008/layout/LinedList"/>
    <dgm:cxn modelId="{07000CA2-8ABA-40AC-ADED-D1BE55BB5F71}" type="presParOf" srcId="{B65691FA-009A-4E3D-A6D9-8C5B0BE7E05E}" destId="{60EC300D-3D1F-4F93-B738-6947B396404C}" srcOrd="2" destOrd="0" presId="urn:microsoft.com/office/officeart/2008/layout/LinedList"/>
    <dgm:cxn modelId="{9D92D9F7-CB94-4AA7-B2E5-4970BD4C3AC0}" type="presParOf" srcId="{B65691FA-009A-4E3D-A6D9-8C5B0BE7E05E}" destId="{1286712B-001C-4B5E-873A-59EDB2A67F7E}" srcOrd="3" destOrd="0" presId="urn:microsoft.com/office/officeart/2008/layout/LinedList"/>
    <dgm:cxn modelId="{EA994783-BC6B-4110-BCD7-CE75DA0ADF4F}" type="presParOf" srcId="{1286712B-001C-4B5E-873A-59EDB2A67F7E}" destId="{BB3A8623-8D07-405B-8D2A-17542A9C7DA5}" srcOrd="0" destOrd="0" presId="urn:microsoft.com/office/officeart/2008/layout/LinedList"/>
    <dgm:cxn modelId="{F1F0D711-6DFA-48D4-AE3E-A9949D621CE2}" type="presParOf" srcId="{1286712B-001C-4B5E-873A-59EDB2A67F7E}" destId="{8DCFE575-641F-474C-B60F-C1159733C38C}" srcOrd="1" destOrd="0" presId="urn:microsoft.com/office/officeart/2008/layout/LinedList"/>
    <dgm:cxn modelId="{5D720735-96DB-43CF-B954-F9C5CA7B139D}" type="presParOf" srcId="{B65691FA-009A-4E3D-A6D9-8C5B0BE7E05E}" destId="{CD98D967-C728-4907-9C89-F78BD0A38820}" srcOrd="4" destOrd="0" presId="urn:microsoft.com/office/officeart/2008/layout/LinedList"/>
    <dgm:cxn modelId="{95D6BE88-C1A2-4833-83CC-9BC8297D0F49}" type="presParOf" srcId="{B65691FA-009A-4E3D-A6D9-8C5B0BE7E05E}" destId="{9DF72D9A-2C6C-4DBB-B72E-687A423D7EBA}" srcOrd="5" destOrd="0" presId="urn:microsoft.com/office/officeart/2008/layout/LinedList"/>
    <dgm:cxn modelId="{72FB901A-619E-4866-B255-B4A291E9D82D}" type="presParOf" srcId="{9DF72D9A-2C6C-4DBB-B72E-687A423D7EBA}" destId="{5D75E494-A790-4EE4-AA8A-295585D34321}" srcOrd="0" destOrd="0" presId="urn:microsoft.com/office/officeart/2008/layout/LinedList"/>
    <dgm:cxn modelId="{25B700D1-D2DB-4AE6-983E-6B2E3B72F632}" type="presParOf" srcId="{9DF72D9A-2C6C-4DBB-B72E-687A423D7EBA}" destId="{4891B30F-38B3-468F-B944-45606ACE2CC1}" srcOrd="1" destOrd="0" presId="urn:microsoft.com/office/officeart/2008/layout/LinedList"/>
    <dgm:cxn modelId="{17F76405-56A6-4EB8-B728-CE8FC9E32134}" type="presParOf" srcId="{B65691FA-009A-4E3D-A6D9-8C5B0BE7E05E}" destId="{8D38E426-4545-4078-B00D-2307CEF423B0}" srcOrd="6" destOrd="0" presId="urn:microsoft.com/office/officeart/2008/layout/LinedList"/>
    <dgm:cxn modelId="{2E17C9AB-4B4A-49C5-9AD8-3CDE45D12E8F}" type="presParOf" srcId="{B65691FA-009A-4E3D-A6D9-8C5B0BE7E05E}" destId="{73D3A285-AA3D-4347-B8A1-0D7590F01445}" srcOrd="7" destOrd="0" presId="urn:microsoft.com/office/officeart/2008/layout/LinedList"/>
    <dgm:cxn modelId="{80A5DA1C-9312-4864-9507-C68CF97D5D97}" type="presParOf" srcId="{73D3A285-AA3D-4347-B8A1-0D7590F01445}" destId="{C00964E2-D96A-4804-9FBE-94D25F20C6C9}" srcOrd="0" destOrd="0" presId="urn:microsoft.com/office/officeart/2008/layout/LinedList"/>
    <dgm:cxn modelId="{FE4973BA-FEA8-4BCC-B17F-30CC6D1C5327}" type="presParOf" srcId="{73D3A285-AA3D-4347-B8A1-0D7590F01445}" destId="{ED1510FF-FB3F-4DC7-9095-1DF78826AF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E37642-7F59-40CD-8F93-B0A14BA2DE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AF3392-8005-4F30-9F69-18BBE6B8CB9E}">
      <dgm:prSet/>
      <dgm:spPr/>
      <dgm:t>
        <a:bodyPr/>
        <a:lstStyle/>
        <a:p>
          <a:r>
            <a:rPr lang="de-DE" dirty="0"/>
            <a:t>Verschiedene </a:t>
          </a:r>
          <a:r>
            <a:rPr lang="de-DE" dirty="0" err="1"/>
            <a:t>Tokenizer</a:t>
          </a:r>
          <a:endParaRPr lang="en-US" dirty="0"/>
        </a:p>
      </dgm:t>
    </dgm:pt>
    <dgm:pt modelId="{31382F80-63CD-43FC-842F-36A3C69A2A39}" type="parTrans" cxnId="{0C058C26-D44F-478C-A7F3-449E6F5DF141}">
      <dgm:prSet/>
      <dgm:spPr/>
      <dgm:t>
        <a:bodyPr/>
        <a:lstStyle/>
        <a:p>
          <a:endParaRPr lang="en-US"/>
        </a:p>
      </dgm:t>
    </dgm:pt>
    <dgm:pt modelId="{AA8A6176-F4E4-4E6E-A278-F1E437E731D3}" type="sibTrans" cxnId="{0C058C26-D44F-478C-A7F3-449E6F5DF141}">
      <dgm:prSet/>
      <dgm:spPr/>
      <dgm:t>
        <a:bodyPr/>
        <a:lstStyle/>
        <a:p>
          <a:endParaRPr lang="en-US"/>
        </a:p>
      </dgm:t>
    </dgm:pt>
    <dgm:pt modelId="{57967653-C1F2-43F6-9931-24BC539A0914}">
      <dgm:prSet custT="1"/>
      <dgm:spPr/>
      <dgm:t>
        <a:bodyPr/>
        <a:lstStyle/>
        <a:p>
          <a:r>
            <a:rPr lang="de-DE" sz="2000" b="1" dirty="0" err="1"/>
            <a:t>WhitespaceTokenizer</a:t>
          </a:r>
          <a:r>
            <a:rPr lang="de-DE" sz="2000" b="1" dirty="0"/>
            <a:t>: </a:t>
          </a:r>
          <a:r>
            <a:rPr lang="de-DE" sz="2000" dirty="0"/>
            <a:t>verwendet Leerzeichen </a:t>
          </a:r>
          <a:r>
            <a:rPr lang="de-DE" sz="2000" dirty="0" err="1"/>
            <a:t>Seperator</a:t>
          </a:r>
          <a:r>
            <a:rPr lang="de-DE" sz="2000" dirty="0"/>
            <a:t>. Ist für die englische Sprache geeignet. </a:t>
          </a:r>
          <a:endParaRPr lang="en-US" sz="2000" dirty="0"/>
        </a:p>
      </dgm:t>
    </dgm:pt>
    <dgm:pt modelId="{1DB94772-0967-4D72-9615-672BE3EE1E42}" type="parTrans" cxnId="{3B26C7AD-2423-4780-94F2-1B8D1C290232}">
      <dgm:prSet/>
      <dgm:spPr/>
      <dgm:t>
        <a:bodyPr/>
        <a:lstStyle/>
        <a:p>
          <a:endParaRPr lang="en-US"/>
        </a:p>
      </dgm:t>
    </dgm:pt>
    <dgm:pt modelId="{9D04E287-BB4F-47D8-B0E6-153616EE0E4E}" type="sibTrans" cxnId="{3B26C7AD-2423-4780-94F2-1B8D1C290232}">
      <dgm:prSet/>
      <dgm:spPr/>
      <dgm:t>
        <a:bodyPr/>
        <a:lstStyle/>
        <a:p>
          <a:endParaRPr lang="en-US"/>
        </a:p>
      </dgm:t>
    </dgm:pt>
    <dgm:pt modelId="{75D60AC0-DE18-4CF8-AACF-D8B2422CFF92}">
      <dgm:prSet custT="1"/>
      <dgm:spPr/>
      <dgm:t>
        <a:bodyPr/>
        <a:lstStyle/>
        <a:p>
          <a:r>
            <a:rPr lang="de-DE" sz="2000" b="1" dirty="0" err="1"/>
            <a:t>SpacyTokenizer</a:t>
          </a:r>
          <a:r>
            <a:rPr lang="de-DE" sz="2000" b="1" dirty="0"/>
            <a:t>: </a:t>
          </a:r>
          <a:r>
            <a:rPr lang="de-DE" sz="2000" dirty="0" err="1"/>
            <a:t>Tokenizer</a:t>
          </a:r>
          <a:r>
            <a:rPr lang="de-DE" sz="2000" dirty="0"/>
            <a:t> verwendet </a:t>
          </a:r>
          <a:r>
            <a:rPr lang="de-DE" sz="2000" dirty="0" err="1"/>
            <a:t>spaCy</a:t>
          </a:r>
          <a:r>
            <a:rPr lang="de-DE" sz="2000" dirty="0"/>
            <a:t>. Gut geeignet für nicht-englische europäische Sprachen.</a:t>
          </a:r>
          <a:endParaRPr lang="en-US" sz="2000" dirty="0"/>
        </a:p>
      </dgm:t>
    </dgm:pt>
    <dgm:pt modelId="{934B3E91-B32A-4803-8CB8-D1813DA78F53}" type="parTrans" cxnId="{9075F5AD-2A3D-488A-BEEE-D21EEBC49675}">
      <dgm:prSet/>
      <dgm:spPr/>
      <dgm:t>
        <a:bodyPr/>
        <a:lstStyle/>
        <a:p>
          <a:endParaRPr lang="en-US"/>
        </a:p>
      </dgm:t>
    </dgm:pt>
    <dgm:pt modelId="{EA54792F-6129-434E-825E-90BBDD66688D}" type="sibTrans" cxnId="{9075F5AD-2A3D-488A-BEEE-D21EEBC49675}">
      <dgm:prSet/>
      <dgm:spPr/>
      <dgm:t>
        <a:bodyPr/>
        <a:lstStyle/>
        <a:p>
          <a:endParaRPr lang="en-US"/>
        </a:p>
      </dgm:t>
    </dgm:pt>
    <dgm:pt modelId="{807699BB-4E73-4597-B33C-E0A7F2818F90}">
      <dgm:prSet custT="1"/>
      <dgm:spPr/>
      <dgm:t>
        <a:bodyPr/>
        <a:lstStyle/>
        <a:p>
          <a:r>
            <a:rPr lang="de-DE" sz="2000" b="1" dirty="0" err="1"/>
            <a:t>JiebaTokenizer</a:t>
          </a:r>
          <a:r>
            <a:rPr lang="de-DE" sz="2000" b="1" dirty="0"/>
            <a:t>: </a:t>
          </a:r>
          <a:r>
            <a:rPr lang="de-DE" sz="2000" dirty="0" err="1"/>
            <a:t>Tokenizer</a:t>
          </a:r>
          <a:r>
            <a:rPr lang="de-DE" sz="2000" dirty="0"/>
            <a:t> von </a:t>
          </a:r>
          <a:r>
            <a:rPr lang="de-DE" sz="2000" dirty="0" err="1"/>
            <a:t>Jieba</a:t>
          </a:r>
          <a:r>
            <a:rPr lang="de-DE" sz="2000" dirty="0"/>
            <a:t>. Nur für </a:t>
          </a:r>
          <a:r>
            <a:rPr lang="de-DE" sz="2000" dirty="0" err="1"/>
            <a:t>chinesiche</a:t>
          </a:r>
          <a:r>
            <a:rPr lang="de-DE" sz="2000" dirty="0"/>
            <a:t> Sprache.</a:t>
          </a:r>
          <a:endParaRPr lang="en-US" sz="2000" dirty="0"/>
        </a:p>
      </dgm:t>
    </dgm:pt>
    <dgm:pt modelId="{0FB3C39A-2C6A-44C0-BDFA-D574B5E94253}" type="parTrans" cxnId="{A94212A3-24F2-45AD-9876-6146F56EDF10}">
      <dgm:prSet/>
      <dgm:spPr/>
      <dgm:t>
        <a:bodyPr/>
        <a:lstStyle/>
        <a:p>
          <a:endParaRPr lang="en-US"/>
        </a:p>
      </dgm:t>
    </dgm:pt>
    <dgm:pt modelId="{0C6A9513-CAFA-4B4E-978A-C16CD3A60858}" type="sibTrans" cxnId="{A94212A3-24F2-45AD-9876-6146F56EDF10}">
      <dgm:prSet/>
      <dgm:spPr/>
      <dgm:t>
        <a:bodyPr/>
        <a:lstStyle/>
        <a:p>
          <a:endParaRPr lang="en-US"/>
        </a:p>
      </dgm:t>
    </dgm:pt>
    <dgm:pt modelId="{AE2B6FDD-2C04-4A37-8D2A-468CC7F9365A}" type="pres">
      <dgm:prSet presAssocID="{46E37642-7F59-40CD-8F93-B0A14BA2DEF2}" presName="linear" presStyleCnt="0">
        <dgm:presLayoutVars>
          <dgm:animLvl val="lvl"/>
          <dgm:resizeHandles val="exact"/>
        </dgm:presLayoutVars>
      </dgm:prSet>
      <dgm:spPr/>
    </dgm:pt>
    <dgm:pt modelId="{27EE92E8-1920-4A54-926F-C8AD0EE1ACFA}" type="pres">
      <dgm:prSet presAssocID="{50AF3392-8005-4F30-9F69-18BBE6B8CB9E}" presName="parentText" presStyleLbl="node1" presStyleIdx="0" presStyleCnt="1" custLinFactNeighborX="-1817" custLinFactNeighborY="-4314">
        <dgm:presLayoutVars>
          <dgm:chMax val="0"/>
          <dgm:bulletEnabled val="1"/>
        </dgm:presLayoutVars>
      </dgm:prSet>
      <dgm:spPr/>
    </dgm:pt>
    <dgm:pt modelId="{08208985-BA48-4780-89BC-58A9C2E1ECDE}" type="pres">
      <dgm:prSet presAssocID="{50AF3392-8005-4F30-9F69-18BBE6B8CB9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AA28818-2AB1-4806-877F-32F162FA9228}" type="presOf" srcId="{50AF3392-8005-4F30-9F69-18BBE6B8CB9E}" destId="{27EE92E8-1920-4A54-926F-C8AD0EE1ACFA}" srcOrd="0" destOrd="0" presId="urn:microsoft.com/office/officeart/2005/8/layout/vList2"/>
    <dgm:cxn modelId="{0C058C26-D44F-478C-A7F3-449E6F5DF141}" srcId="{46E37642-7F59-40CD-8F93-B0A14BA2DEF2}" destId="{50AF3392-8005-4F30-9F69-18BBE6B8CB9E}" srcOrd="0" destOrd="0" parTransId="{31382F80-63CD-43FC-842F-36A3C69A2A39}" sibTransId="{AA8A6176-F4E4-4E6E-A278-F1E437E731D3}"/>
    <dgm:cxn modelId="{C3F36F78-FEE3-4CA4-B6E5-4473B4BB8D24}" type="presOf" srcId="{46E37642-7F59-40CD-8F93-B0A14BA2DEF2}" destId="{AE2B6FDD-2C04-4A37-8D2A-468CC7F9365A}" srcOrd="0" destOrd="0" presId="urn:microsoft.com/office/officeart/2005/8/layout/vList2"/>
    <dgm:cxn modelId="{8EA4DE82-D9B0-4399-BA27-494A2C3CA06B}" type="presOf" srcId="{75D60AC0-DE18-4CF8-AACF-D8B2422CFF92}" destId="{08208985-BA48-4780-89BC-58A9C2E1ECDE}" srcOrd="0" destOrd="1" presId="urn:microsoft.com/office/officeart/2005/8/layout/vList2"/>
    <dgm:cxn modelId="{A94212A3-24F2-45AD-9876-6146F56EDF10}" srcId="{50AF3392-8005-4F30-9F69-18BBE6B8CB9E}" destId="{807699BB-4E73-4597-B33C-E0A7F2818F90}" srcOrd="2" destOrd="0" parTransId="{0FB3C39A-2C6A-44C0-BDFA-D574B5E94253}" sibTransId="{0C6A9513-CAFA-4B4E-978A-C16CD3A60858}"/>
    <dgm:cxn modelId="{276672AB-5411-4448-890C-F4734B3C0ADA}" type="presOf" srcId="{57967653-C1F2-43F6-9931-24BC539A0914}" destId="{08208985-BA48-4780-89BC-58A9C2E1ECDE}" srcOrd="0" destOrd="0" presId="urn:microsoft.com/office/officeart/2005/8/layout/vList2"/>
    <dgm:cxn modelId="{3B26C7AD-2423-4780-94F2-1B8D1C290232}" srcId="{50AF3392-8005-4F30-9F69-18BBE6B8CB9E}" destId="{57967653-C1F2-43F6-9931-24BC539A0914}" srcOrd="0" destOrd="0" parTransId="{1DB94772-0967-4D72-9615-672BE3EE1E42}" sibTransId="{9D04E287-BB4F-47D8-B0E6-153616EE0E4E}"/>
    <dgm:cxn modelId="{9075F5AD-2A3D-488A-BEEE-D21EEBC49675}" srcId="{50AF3392-8005-4F30-9F69-18BBE6B8CB9E}" destId="{75D60AC0-DE18-4CF8-AACF-D8B2422CFF92}" srcOrd="1" destOrd="0" parTransId="{934B3E91-B32A-4803-8CB8-D1813DA78F53}" sibTransId="{EA54792F-6129-434E-825E-90BBDD66688D}"/>
    <dgm:cxn modelId="{48798CAE-DCF2-4E87-8044-D93C3278EE12}" type="presOf" srcId="{807699BB-4E73-4597-B33C-E0A7F2818F90}" destId="{08208985-BA48-4780-89BC-58A9C2E1ECDE}" srcOrd="0" destOrd="2" presId="urn:microsoft.com/office/officeart/2005/8/layout/vList2"/>
    <dgm:cxn modelId="{4D27270C-1ABC-40FB-ABED-342806F9B906}" type="presParOf" srcId="{AE2B6FDD-2C04-4A37-8D2A-468CC7F9365A}" destId="{27EE92E8-1920-4A54-926F-C8AD0EE1ACFA}" srcOrd="0" destOrd="0" presId="urn:microsoft.com/office/officeart/2005/8/layout/vList2"/>
    <dgm:cxn modelId="{F8E0B0D2-A7DF-4CAE-8285-8823227280CE}" type="presParOf" srcId="{AE2B6FDD-2C04-4A37-8D2A-468CC7F9365A}" destId="{08208985-BA48-4780-89BC-58A9C2E1EC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1FEAF-2718-497F-AE97-435129A3FC03}">
      <dsp:nvSpPr>
        <dsp:cNvPr id="0" name=""/>
        <dsp:cNvSpPr/>
      </dsp:nvSpPr>
      <dsp:spPr>
        <a:xfrm>
          <a:off x="0" y="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4D7A8-D35E-4E50-A6C1-4BE5CA4D027D}">
      <dsp:nvSpPr>
        <dsp:cNvPr id="0" name=""/>
        <dsp:cNvSpPr/>
      </dsp:nvSpPr>
      <dsp:spPr>
        <a:xfrm>
          <a:off x="0" y="0"/>
          <a:ext cx="5157787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>
              <a:effectLst/>
            </a:rPr>
            <a:t>Basieren</a:t>
          </a:r>
          <a:r>
            <a:rPr lang="en-US" sz="1800" b="0" i="0" kern="1200" dirty="0">
              <a:effectLst/>
            </a:rPr>
            <a:t> </a:t>
          </a:r>
          <a:r>
            <a:rPr lang="en-US" sz="1800" b="0" i="0" kern="1200" dirty="0" err="1">
              <a:effectLst/>
            </a:rPr>
            <a:t>sich</a:t>
          </a:r>
          <a:r>
            <a:rPr lang="en-US" sz="1800" b="0" i="0" kern="1200" dirty="0">
              <a:effectLst/>
            </a:rPr>
            <a:t> auf </a:t>
          </a:r>
          <a:r>
            <a:rPr lang="en-US" sz="1800" b="0" i="0" kern="1200" dirty="0" err="1">
              <a:effectLst/>
            </a:rPr>
            <a:t>vordefinierten</a:t>
          </a:r>
          <a:r>
            <a:rPr lang="en-US" sz="1800" b="0" i="0" kern="1200" dirty="0">
              <a:effectLst/>
            </a:rPr>
            <a:t> </a:t>
          </a:r>
          <a:r>
            <a:rPr lang="en-US" sz="1800" b="0" i="0" kern="1200" dirty="0" err="1">
              <a:effectLst/>
            </a:rPr>
            <a:t>Regeln</a:t>
          </a:r>
          <a:r>
            <a:rPr lang="en-US" sz="1800" b="0" i="0" kern="1200" dirty="0">
              <a:effectLst/>
            </a:rPr>
            <a:t> und </a:t>
          </a:r>
          <a:r>
            <a:rPr lang="en-US" sz="1800" b="0" i="0" kern="1200" dirty="0" err="1">
              <a:effectLst/>
            </a:rPr>
            <a:t>Entscheidungen</a:t>
          </a:r>
          <a:r>
            <a:rPr lang="en-US" sz="1800" b="0" i="0" kern="1200" dirty="0">
              <a:effectLst/>
            </a:rPr>
            <a:t>. </a:t>
          </a:r>
          <a:r>
            <a: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rPr>
            <a:t>ELIZA:</a:t>
          </a:r>
          <a:r>
            <a: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rPr>
            <a:t> </a:t>
          </a:r>
          <a:r>
            <a:rPr kumimoji="0" lang="en-US" sz="1800" i="0" u="none" strike="noStrike" kern="1200" cap="none" spc="0" normalizeH="0" baseline="0" noProof="0" dirty="0" err="1">
              <a:ln>
                <a:noFill/>
              </a:ln>
              <a:effectLst/>
              <a:uLnTx/>
              <a:uFillTx/>
            </a:rPr>
            <a:t>Erste</a:t>
          </a:r>
          <a:r>
            <a: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rPr>
            <a:t> Chatbot der Welt, </a:t>
          </a:r>
          <a:r>
            <a:rPr kumimoji="0" lang="en-US" sz="1800" i="0" u="none" strike="noStrike" kern="1200" cap="none" spc="0" normalizeH="0" baseline="0" noProof="0" dirty="0" err="1">
              <a:ln>
                <a:noFill/>
              </a:ln>
              <a:effectLst/>
              <a:uLnTx/>
              <a:uFillTx/>
            </a:rPr>
            <a:t>im</a:t>
          </a:r>
          <a:r>
            <a: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rPr>
            <a:t> 1966. </a:t>
          </a:r>
          <a:r>
            <a:rPr kumimoji="0" lang="en-US" sz="1800" i="0" u="none" strike="noStrike" kern="1200" cap="none" spc="0" normalizeH="0" baseline="0" noProof="0" dirty="0" err="1">
              <a:ln>
                <a:noFill/>
              </a:ln>
              <a:effectLst/>
              <a:uLnTx/>
              <a:uFillTx/>
            </a:rPr>
            <a:t>Einsatz</a:t>
          </a:r>
          <a:r>
            <a: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rPr>
            <a:t> </a:t>
          </a:r>
          <a:r>
            <a:rPr kumimoji="0" lang="en-US" sz="1800" i="0" u="none" strike="noStrike" kern="1200" cap="none" spc="0" normalizeH="0" baseline="0" noProof="0" dirty="0" err="1">
              <a:ln>
                <a:noFill/>
              </a:ln>
              <a:effectLst/>
              <a:uLnTx/>
              <a:uFillTx/>
            </a:rPr>
            <a:t>Psychoterapie</a:t>
          </a:r>
          <a:endParaRPr lang="en-US" sz="1800" kern="1200" dirty="0"/>
        </a:p>
      </dsp:txBody>
      <dsp:txXfrm>
        <a:off x="0" y="0"/>
        <a:ext cx="5157787" cy="921146"/>
      </dsp:txXfrm>
    </dsp:sp>
    <dsp:sp modelId="{60EC300D-3D1F-4F93-B738-6947B396404C}">
      <dsp:nvSpPr>
        <dsp:cNvPr id="0" name=""/>
        <dsp:cNvSpPr/>
      </dsp:nvSpPr>
      <dsp:spPr>
        <a:xfrm>
          <a:off x="0" y="921146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A8623-8D07-405B-8D2A-17542A9C7DA5}">
      <dsp:nvSpPr>
        <dsp:cNvPr id="0" name=""/>
        <dsp:cNvSpPr/>
      </dsp:nvSpPr>
      <dsp:spPr>
        <a:xfrm>
          <a:off x="0" y="921146"/>
          <a:ext cx="5157787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 dirty="0" err="1">
              <a:effectLst/>
            </a:rPr>
            <a:t>Anwendungsbereiche</a:t>
          </a:r>
          <a:r>
            <a:rPr lang="en-US" sz="1800" b="0" i="0" kern="1200" dirty="0">
              <a:effectLst/>
            </a:rPr>
            <a:t>: </a:t>
          </a:r>
          <a:r>
            <a:rPr lang="en-US" sz="1800" b="0" i="0" kern="1200" dirty="0" err="1">
              <a:effectLst/>
            </a:rPr>
            <a:t>Einfache</a:t>
          </a:r>
          <a:r>
            <a:rPr lang="en-US" sz="1800" b="0" i="0" kern="1200" dirty="0">
              <a:effectLst/>
            </a:rPr>
            <a:t> </a:t>
          </a:r>
          <a:r>
            <a:rPr lang="en-US" sz="1800" b="0" i="0" kern="1200" dirty="0" err="1">
              <a:effectLst/>
            </a:rPr>
            <a:t>Kundenanfragen</a:t>
          </a:r>
          <a:r>
            <a:rPr lang="en-US" sz="1800" b="0" i="0" kern="1200" dirty="0">
              <a:effectLst/>
            </a:rPr>
            <a:t> </a:t>
          </a:r>
          <a:r>
            <a:rPr lang="en-US" sz="1800" b="0" i="0" kern="1200" dirty="0" err="1">
              <a:effectLst/>
            </a:rPr>
            <a:t>mit</a:t>
          </a:r>
          <a:r>
            <a:rPr lang="en-US" sz="1800" b="0" i="0" kern="1200" dirty="0">
              <a:effectLst/>
            </a:rPr>
            <a:t> </a:t>
          </a:r>
          <a:r>
            <a:rPr lang="en-US" sz="1800" b="0" i="0" kern="1200" dirty="0" err="1">
              <a:effectLst/>
            </a:rPr>
            <a:t>vorgefertigten</a:t>
          </a:r>
          <a:r>
            <a:rPr lang="en-US" sz="1800" b="0" i="0" kern="1200" dirty="0">
              <a:effectLst/>
            </a:rPr>
            <a:t> </a:t>
          </a:r>
          <a:r>
            <a:rPr lang="en-US" sz="1800" b="0" i="0" kern="1200" dirty="0" err="1">
              <a:effectLst/>
            </a:rPr>
            <a:t>Antworten</a:t>
          </a:r>
          <a:r>
            <a:rPr lang="en-US" sz="1800" b="0" i="0" kern="1200" dirty="0">
              <a:effectLst/>
            </a:rPr>
            <a:t>, FAQ-Bots.  </a:t>
          </a:r>
          <a:r>
            <a:rPr lang="en-US" sz="1800" b="0" i="0" kern="1200" dirty="0" err="1">
              <a:effectLst/>
            </a:rPr>
            <a:t>Beispiel</a:t>
          </a:r>
          <a:r>
            <a:rPr lang="en-US" sz="1800" b="0" i="0" kern="1200" dirty="0">
              <a:effectLst/>
            </a:rPr>
            <a:t>: Lufthansa </a:t>
          </a:r>
          <a:r>
            <a:rPr lang="en-US" sz="1800" kern="1200" dirty="0" err="1"/>
            <a:t>Chatassistent</a:t>
          </a:r>
          <a:r>
            <a:rPr lang="en-US" sz="1800" kern="1200" dirty="0"/>
            <a:t> Eliza , </a:t>
          </a:r>
          <a:r>
            <a:rPr lang="en-US" sz="1800" kern="1200" dirty="0" err="1"/>
            <a:t>Hybrit</a:t>
          </a:r>
          <a:r>
            <a:rPr lang="en-US" sz="1800" kern="1200" dirty="0"/>
            <a:t> Chatbot</a:t>
          </a:r>
        </a:p>
      </dsp:txBody>
      <dsp:txXfrm>
        <a:off x="0" y="921146"/>
        <a:ext cx="5157787" cy="921146"/>
      </dsp:txXfrm>
    </dsp:sp>
    <dsp:sp modelId="{CD98D967-C728-4907-9C89-F78BD0A38820}">
      <dsp:nvSpPr>
        <dsp:cNvPr id="0" name=""/>
        <dsp:cNvSpPr/>
      </dsp:nvSpPr>
      <dsp:spPr>
        <a:xfrm>
          <a:off x="0" y="1842293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5E494-A790-4EE4-AA8A-295585D34321}">
      <dsp:nvSpPr>
        <dsp:cNvPr id="0" name=""/>
        <dsp:cNvSpPr/>
      </dsp:nvSpPr>
      <dsp:spPr>
        <a:xfrm>
          <a:off x="0" y="1842293"/>
          <a:ext cx="5157787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 err="1">
              <a:effectLst/>
            </a:rPr>
            <a:t>Einschränkungen</a:t>
          </a:r>
          <a:r>
            <a:rPr lang="en-US" sz="1800" b="1" i="0" kern="1200" dirty="0">
              <a:effectLst/>
            </a:rPr>
            <a:t>: </a:t>
          </a:r>
          <a:r>
            <a:rPr lang="en-US" sz="1800" b="0" i="0" kern="1200" dirty="0" err="1">
              <a:effectLst/>
            </a:rPr>
            <a:t>Keine</a:t>
          </a:r>
          <a:r>
            <a:rPr lang="en-US" sz="1800" b="0" i="0" kern="1200" dirty="0">
              <a:effectLst/>
            </a:rPr>
            <a:t> NLP-</a:t>
          </a:r>
          <a:r>
            <a:rPr lang="en-US" sz="1800" b="0" i="0" kern="1200" dirty="0" err="1">
              <a:effectLst/>
            </a:rPr>
            <a:t>Anwendung</a:t>
          </a:r>
          <a:r>
            <a:rPr lang="en-US" sz="1800" b="0" i="0" kern="1200" dirty="0">
              <a:effectLst/>
            </a:rPr>
            <a:t>  (Kein </a:t>
          </a:r>
          <a:r>
            <a:rPr lang="en-US" sz="1800" b="0" i="0" kern="1200" dirty="0" err="1">
              <a:effectLst/>
            </a:rPr>
            <a:t>Kontext-Verständnis</a:t>
          </a:r>
          <a:r>
            <a:rPr lang="en-US" sz="1800" b="0" i="0" kern="1200" dirty="0">
              <a:effectLst/>
            </a:rPr>
            <a:t>), </a:t>
          </a:r>
          <a:r>
            <a:rPr lang="en-US" sz="1800" b="0" i="0" kern="1200" dirty="0" err="1">
              <a:effectLst/>
            </a:rPr>
            <a:t>J</a:t>
          </a:r>
          <a:r>
            <a:rPr lang="en-US" sz="1800" b="0" i="0" kern="1200" dirty="0" err="1"/>
            <a:t>ede</a:t>
          </a:r>
          <a:r>
            <a:rPr lang="en-US" sz="1800" b="0" i="0" kern="1200" dirty="0"/>
            <a:t> </a:t>
          </a:r>
          <a:r>
            <a:rPr lang="en-US" sz="1800" b="0" i="0" kern="1200" dirty="0" err="1"/>
            <a:t>Änderung</a:t>
          </a:r>
          <a:r>
            <a:rPr lang="en-US" sz="1800" b="0" i="0" kern="1200" dirty="0"/>
            <a:t> </a:t>
          </a:r>
          <a:r>
            <a:rPr lang="en-US" sz="1800" b="0" i="0" kern="1200" dirty="0" err="1"/>
            <a:t>aktualisieren</a:t>
          </a:r>
          <a:endParaRPr lang="en-US" sz="1800" kern="1200" dirty="0"/>
        </a:p>
      </dsp:txBody>
      <dsp:txXfrm>
        <a:off x="0" y="1842293"/>
        <a:ext cx="5157787" cy="921146"/>
      </dsp:txXfrm>
    </dsp:sp>
    <dsp:sp modelId="{8D38E426-4545-4078-B00D-2307CEF423B0}">
      <dsp:nvSpPr>
        <dsp:cNvPr id="0" name=""/>
        <dsp:cNvSpPr/>
      </dsp:nvSpPr>
      <dsp:spPr>
        <a:xfrm>
          <a:off x="0" y="2763440"/>
          <a:ext cx="51577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964E2-D96A-4804-9FBE-94D25F20C6C9}">
      <dsp:nvSpPr>
        <dsp:cNvPr id="0" name=""/>
        <dsp:cNvSpPr/>
      </dsp:nvSpPr>
      <dsp:spPr>
        <a:xfrm>
          <a:off x="0" y="2763440"/>
          <a:ext cx="5157787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 dirty="0" err="1">
              <a:effectLst/>
            </a:rPr>
            <a:t>Vorteile</a:t>
          </a:r>
          <a:r>
            <a:rPr lang="en-US" sz="1800" i="0" kern="1200" dirty="0">
              <a:effectLst/>
            </a:rPr>
            <a:t>: </a:t>
          </a:r>
          <a:r>
            <a:rPr lang="en-US" sz="1800" i="0" kern="1200" dirty="0" err="1">
              <a:effectLst/>
            </a:rPr>
            <a:t>kostengünstig</a:t>
          </a:r>
          <a:r>
            <a:rPr lang="en-US" sz="1800" i="0" kern="1200" dirty="0">
              <a:effectLst/>
            </a:rPr>
            <a:t>, </a:t>
          </a:r>
          <a:r>
            <a:rPr lang="en-US" sz="1800" i="0" kern="1200" dirty="0" err="1">
              <a:effectLst/>
            </a:rPr>
            <a:t>schnelle</a:t>
          </a:r>
          <a:r>
            <a:rPr lang="en-US" sz="1800" i="0" kern="1200" dirty="0">
              <a:effectLst/>
            </a:rPr>
            <a:t> </a:t>
          </a:r>
          <a:r>
            <a:rPr lang="en-US" sz="1800" i="0" kern="1200" dirty="0" err="1">
              <a:effectLst/>
            </a:rPr>
            <a:t>Implementierung</a:t>
          </a:r>
          <a:endParaRPr lang="en-US" sz="1800" kern="1200" dirty="0"/>
        </a:p>
      </dsp:txBody>
      <dsp:txXfrm>
        <a:off x="0" y="2763440"/>
        <a:ext cx="5157787" cy="921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1FEAF-2718-497F-AE97-435129A3FC03}">
      <dsp:nvSpPr>
        <dsp:cNvPr id="0" name=""/>
        <dsp:cNvSpPr/>
      </dsp:nvSpPr>
      <dsp:spPr>
        <a:xfrm>
          <a:off x="0" y="0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4D7A8-D35E-4E50-A6C1-4BE5CA4D027D}">
      <dsp:nvSpPr>
        <dsp:cNvPr id="0" name=""/>
        <dsp:cNvSpPr/>
      </dsp:nvSpPr>
      <dsp:spPr>
        <a:xfrm>
          <a:off x="0" y="0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Rasa: basiert an DL </a:t>
          </a:r>
          <a:r>
            <a:rPr lang="de-DE" sz="1800" kern="1200" dirty="0" err="1"/>
            <a:t>z.B</a:t>
          </a:r>
          <a:r>
            <a:rPr lang="de-DE" sz="1800" kern="1200" dirty="0"/>
            <a:t> Transformer-</a:t>
          </a:r>
          <a:r>
            <a:rPr lang="de-DE" sz="1800" kern="1200" dirty="0" err="1"/>
            <a:t>based</a:t>
          </a:r>
          <a:r>
            <a:rPr lang="de-DE" sz="1800" kern="1200" dirty="0"/>
            <a:t> Model (TED) von Rasa entwickelt. </a:t>
          </a:r>
          <a:r>
            <a:rPr lang="de-DE" sz="1800" kern="1200" dirty="0" err="1"/>
            <a:t>Require</a:t>
          </a:r>
          <a:r>
            <a:rPr lang="de-DE" sz="1800" kern="1200" dirty="0"/>
            <a:t> </a:t>
          </a:r>
          <a:r>
            <a:rPr lang="de-DE" sz="1800" kern="1200" dirty="0" err="1"/>
            <a:t>training</a:t>
          </a:r>
          <a:r>
            <a:rPr lang="de-DE" sz="1800" kern="1200" dirty="0"/>
            <a:t> </a:t>
          </a:r>
          <a:r>
            <a:rPr lang="de-DE" sz="1800" kern="1200" dirty="0" err="1"/>
            <a:t>Examples</a:t>
          </a:r>
          <a:endParaRPr lang="en-US" sz="1800" kern="1200" dirty="0"/>
        </a:p>
      </dsp:txBody>
      <dsp:txXfrm>
        <a:off x="0" y="0"/>
        <a:ext cx="5183188" cy="921146"/>
      </dsp:txXfrm>
    </dsp:sp>
    <dsp:sp modelId="{60EC300D-3D1F-4F93-B738-6947B396404C}">
      <dsp:nvSpPr>
        <dsp:cNvPr id="0" name=""/>
        <dsp:cNvSpPr/>
      </dsp:nvSpPr>
      <dsp:spPr>
        <a:xfrm>
          <a:off x="0" y="921146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A8623-8D07-405B-8D2A-17542A9C7DA5}">
      <dsp:nvSpPr>
        <dsp:cNvPr id="0" name=""/>
        <dsp:cNvSpPr/>
      </dsp:nvSpPr>
      <dsp:spPr>
        <a:xfrm>
          <a:off x="0" y="921146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i="0" kern="1200" dirty="0" err="1">
              <a:effectLst/>
            </a:rPr>
            <a:t>Anwendungsbereiche</a:t>
          </a:r>
          <a:r>
            <a:rPr lang="en-US" sz="1800" b="0" i="0" kern="1200" dirty="0">
              <a:effectLst/>
            </a:rPr>
            <a:t>: </a:t>
          </a:r>
          <a:r>
            <a:rPr lang="de-DE" sz="1800" b="0" i="0" kern="1200" dirty="0"/>
            <a:t>Kundenservice, Buchungssysteme, Gesundheitswesen</a:t>
          </a:r>
          <a:endParaRPr lang="en-US" sz="1800" b="0" kern="1200" dirty="0"/>
        </a:p>
      </dsp:txBody>
      <dsp:txXfrm>
        <a:off x="0" y="921146"/>
        <a:ext cx="5183188" cy="921146"/>
      </dsp:txXfrm>
    </dsp:sp>
    <dsp:sp modelId="{CD98D967-C728-4907-9C89-F78BD0A38820}">
      <dsp:nvSpPr>
        <dsp:cNvPr id="0" name=""/>
        <dsp:cNvSpPr/>
      </dsp:nvSpPr>
      <dsp:spPr>
        <a:xfrm>
          <a:off x="0" y="1842293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5E494-A790-4EE4-AA8A-295585D34321}">
      <dsp:nvSpPr>
        <dsp:cNvPr id="0" name=""/>
        <dsp:cNvSpPr/>
      </dsp:nvSpPr>
      <dsp:spPr>
        <a:xfrm>
          <a:off x="0" y="1842293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 err="1">
              <a:effectLst/>
            </a:rPr>
            <a:t>Kontextverständnis</a:t>
          </a:r>
          <a:r>
            <a:rPr lang="en-US" sz="1800" b="1" i="0" kern="1200" dirty="0">
              <a:effectLst/>
            </a:rPr>
            <a:t>: </a:t>
          </a:r>
          <a:r>
            <a:rPr lang="de-DE" sz="1800" b="0" i="0" kern="1200" dirty="0"/>
            <a:t>Die Fähigkeit zu lernen, Muster zu erkennen, die die Maschine gesehen hat, und komplexe Gespräche zu führen.</a:t>
          </a:r>
          <a:endParaRPr lang="en-US" sz="1800" kern="1200" dirty="0"/>
        </a:p>
      </dsp:txBody>
      <dsp:txXfrm>
        <a:off x="0" y="1842293"/>
        <a:ext cx="5183188" cy="921146"/>
      </dsp:txXfrm>
    </dsp:sp>
    <dsp:sp modelId="{8D38E426-4545-4078-B00D-2307CEF423B0}">
      <dsp:nvSpPr>
        <dsp:cNvPr id="0" name=""/>
        <dsp:cNvSpPr/>
      </dsp:nvSpPr>
      <dsp:spPr>
        <a:xfrm>
          <a:off x="0" y="2763440"/>
          <a:ext cx="518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964E2-D96A-4804-9FBE-94D25F20C6C9}">
      <dsp:nvSpPr>
        <dsp:cNvPr id="0" name=""/>
        <dsp:cNvSpPr/>
      </dsp:nvSpPr>
      <dsp:spPr>
        <a:xfrm>
          <a:off x="0" y="2763440"/>
          <a:ext cx="5183188" cy="921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Vorteile</a:t>
          </a:r>
          <a:r>
            <a:rPr lang="de-DE" sz="1800" kern="1200" dirty="0"/>
            <a:t>: Mehr Flexibilität, (sie müssen nicht eine </a:t>
          </a:r>
          <a:r>
            <a:rPr lang="de-DE" sz="1800" kern="1200" dirty="0" err="1"/>
            <a:t>conv</a:t>
          </a:r>
          <a:r>
            <a:rPr lang="de-DE" sz="1800" kern="1200" dirty="0"/>
            <a:t> </a:t>
          </a:r>
          <a:r>
            <a:rPr lang="de-DE" sz="1800" kern="1200" dirty="0" err="1"/>
            <a:t>path</a:t>
          </a:r>
          <a:r>
            <a:rPr lang="de-DE" sz="1800" kern="1200" dirty="0"/>
            <a:t> folgen)</a:t>
          </a:r>
          <a:endParaRPr lang="en-US" sz="1800" kern="1200" dirty="0"/>
        </a:p>
      </dsp:txBody>
      <dsp:txXfrm>
        <a:off x="0" y="2763440"/>
        <a:ext cx="5183188" cy="921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E92E8-1920-4A54-926F-C8AD0EE1ACFA}">
      <dsp:nvSpPr>
        <dsp:cNvPr id="0" name=""/>
        <dsp:cNvSpPr/>
      </dsp:nvSpPr>
      <dsp:spPr>
        <a:xfrm>
          <a:off x="0" y="132031"/>
          <a:ext cx="4927644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Verschiedene </a:t>
          </a:r>
          <a:r>
            <a:rPr lang="de-DE" sz="3700" kern="1200" dirty="0" err="1"/>
            <a:t>Tokenizer</a:t>
          </a:r>
          <a:endParaRPr lang="en-US" sz="3700" kern="1200" dirty="0"/>
        </a:p>
      </dsp:txBody>
      <dsp:txXfrm>
        <a:off x="43321" y="175352"/>
        <a:ext cx="4841002" cy="800803"/>
      </dsp:txXfrm>
    </dsp:sp>
    <dsp:sp modelId="{08208985-BA48-4780-89BC-58A9C2E1ECDE}">
      <dsp:nvSpPr>
        <dsp:cNvPr id="0" name=""/>
        <dsp:cNvSpPr/>
      </dsp:nvSpPr>
      <dsp:spPr>
        <a:xfrm>
          <a:off x="0" y="1123555"/>
          <a:ext cx="4927644" cy="241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b="1" kern="1200" dirty="0" err="1"/>
            <a:t>WhitespaceTokenizer</a:t>
          </a:r>
          <a:r>
            <a:rPr lang="de-DE" sz="2000" b="1" kern="1200" dirty="0"/>
            <a:t>: </a:t>
          </a:r>
          <a:r>
            <a:rPr lang="de-DE" sz="2000" kern="1200" dirty="0"/>
            <a:t>verwendet Leerzeichen </a:t>
          </a:r>
          <a:r>
            <a:rPr lang="de-DE" sz="2000" kern="1200" dirty="0" err="1"/>
            <a:t>Seperator</a:t>
          </a:r>
          <a:r>
            <a:rPr lang="de-DE" sz="2000" kern="1200" dirty="0"/>
            <a:t>. Ist für die englische Sprache geeignet.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b="1" kern="1200" dirty="0" err="1"/>
            <a:t>SpacyTokenizer</a:t>
          </a:r>
          <a:r>
            <a:rPr lang="de-DE" sz="2000" b="1" kern="1200" dirty="0"/>
            <a:t>: </a:t>
          </a:r>
          <a:r>
            <a:rPr lang="de-DE" sz="2000" kern="1200" dirty="0" err="1"/>
            <a:t>Tokenizer</a:t>
          </a:r>
          <a:r>
            <a:rPr lang="de-DE" sz="2000" kern="1200" dirty="0"/>
            <a:t> verwendet </a:t>
          </a:r>
          <a:r>
            <a:rPr lang="de-DE" sz="2000" kern="1200" dirty="0" err="1"/>
            <a:t>spaCy</a:t>
          </a:r>
          <a:r>
            <a:rPr lang="de-DE" sz="2000" kern="1200" dirty="0"/>
            <a:t>. Gut geeignet für nicht-englische europäische Sprachen.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2000" b="1" kern="1200" dirty="0" err="1"/>
            <a:t>JiebaTokenizer</a:t>
          </a:r>
          <a:r>
            <a:rPr lang="de-DE" sz="2000" b="1" kern="1200" dirty="0"/>
            <a:t>: </a:t>
          </a:r>
          <a:r>
            <a:rPr lang="de-DE" sz="2000" kern="1200" dirty="0" err="1"/>
            <a:t>Tokenizer</a:t>
          </a:r>
          <a:r>
            <a:rPr lang="de-DE" sz="2000" kern="1200" dirty="0"/>
            <a:t> von </a:t>
          </a:r>
          <a:r>
            <a:rPr lang="de-DE" sz="2000" kern="1200" dirty="0" err="1"/>
            <a:t>Jieba</a:t>
          </a:r>
          <a:r>
            <a:rPr lang="de-DE" sz="2000" kern="1200" dirty="0"/>
            <a:t>. Nur für </a:t>
          </a:r>
          <a:r>
            <a:rPr lang="de-DE" sz="2000" kern="1200" dirty="0" err="1"/>
            <a:t>chinesiche</a:t>
          </a:r>
          <a:r>
            <a:rPr lang="de-DE" sz="2000" kern="1200" dirty="0"/>
            <a:t> Sprache.</a:t>
          </a:r>
          <a:endParaRPr lang="en-US" sz="2000" kern="1200" dirty="0"/>
        </a:p>
      </dsp:txBody>
      <dsp:txXfrm>
        <a:off x="0" y="1123555"/>
        <a:ext cx="4927644" cy="2412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EAAB4-5CB8-A7EA-170E-1D8330FDF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6FFC73-19BB-5B9E-7B1E-D1D9CE6A9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785FB-4CE2-3EC0-EC08-A3C7A17F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04E-5962-44B2-A792-EE075076DB57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E5974-C26E-B7BA-869C-77F7F47E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E3FD0-A7B0-7205-032A-8E45E316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F5C-70BE-4772-A246-426276E2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51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79739-5732-1107-DBC0-F19676A9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B900B5-A0FA-F7F3-C9C2-E6E7BEE5B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70313-AAE7-014F-5CA9-14753126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04E-5962-44B2-A792-EE075076DB57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3301EB-4D85-162B-3583-616EDBFF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552383-8573-1F59-16FB-840FF93D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F5C-70BE-4772-A246-426276E2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9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034391-1792-FDE0-AD27-972E070BE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A5C409-9B59-6B74-6E0F-58CC184F7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9F960-0075-E235-2819-493D1939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04E-5962-44B2-A792-EE075076DB57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3DFD4-6764-496E-8C9C-91C7C23A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8009B-289E-700F-FC55-F9B527E3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F5C-70BE-4772-A246-426276E2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73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2553E-D257-1114-8D48-5B36030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A8FAF9-F7A4-E265-1A5F-84782B15B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F6819A-F8C6-8408-66B9-B3512F25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B87C-B898-4E82-B11D-48AA7D25165A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3EFD8C-B17B-5955-EB63-7D16C4F9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983AD-07FB-D09A-2215-9D94A0CF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17EE-751E-4847-BB65-51A363C72E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65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436CF-FCAA-A7EA-5D06-9D2576FB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4F29-D00B-D748-0EA8-FF9F7C17B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A52E9B-69CF-7617-8D38-07536B26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04E-5962-44B2-A792-EE075076DB57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D311D-031A-014B-7040-8F54A79B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8079F6-6838-74CF-5C5D-8EB47FF5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F5C-70BE-4772-A246-426276E2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00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49F0D-3631-FF66-FFF9-491D7650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E169E4-8FB2-B72E-D677-D4871D68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6A504-64BF-5168-90E6-5CD97AE0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04E-5962-44B2-A792-EE075076DB57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4B7D6E-C524-4B9B-5A9F-98FAB781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3CC0D9-18F3-3F90-A723-BCB5433A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F5C-70BE-4772-A246-426276E2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75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B32E0-0986-B937-D203-1DE678CD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C3D6AB-DBC6-46C7-F6A5-B6348A178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8788C1-65B9-6916-778F-0180188B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97FE31-D260-A381-FBFB-CF561A2A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04E-5962-44B2-A792-EE075076DB57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A66DFE-6D68-6F74-A9B9-2D6B4A17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C6013B-F06B-9BE6-85FA-D7CF0532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F5C-70BE-4772-A246-426276E2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85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252DB-206C-D774-0F3F-816E7146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52C65-F398-EEEE-BBF0-7DC795B3D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15B278-1F37-9EDF-8761-8F776B53A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E56AFD-D36D-7EF9-DC7C-0FE380CB9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AFD984-DACA-CD50-1F9F-4F0DD1E9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8C57FA-D859-E651-5A22-310F17A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04E-5962-44B2-A792-EE075076DB57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8F2832-70D1-5F2B-1962-656CFF8D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B26F7E-0416-80AE-E4E2-0D7A06AF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F5C-70BE-4772-A246-426276E2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61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EBF57-A68E-81C4-84ED-8930A683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AC9E46-4510-0986-3E45-A47FFC55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04E-5962-44B2-A792-EE075076DB57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9C9B1C-B91C-4660-40FB-3056A18F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F78BD6-CDE6-4EC1-2906-1CFEB016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F5C-70BE-4772-A246-426276E2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70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9383BC-76F4-7C3E-9EA1-02613ACA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04E-5962-44B2-A792-EE075076DB57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C86E1A-22A6-343A-FE44-099A2C1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DD4F94-BFC2-FB56-3F81-58818FCB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F5C-70BE-4772-A246-426276E2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1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99052-EC9E-ABE8-4375-2BAB21F5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B7A26-9BDB-CE88-2B33-8FAC8A88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98102E-8C00-089B-FF55-36D9D5874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789C81-82C6-CD9B-F30D-FDE7B1FD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04E-5962-44B2-A792-EE075076DB57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6E1C22-9AA7-6856-8AE6-675D83FF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9B1BD-BD9A-0F3E-3508-28706B73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F5C-70BE-4772-A246-426276E2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7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AF5C3-E2A5-5C8F-1ECC-6C4C744D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0533DC-DDAB-279F-C6B9-0E8DD4861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3402B8-84D7-6E1E-F915-35014B9EF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104786-E834-E14B-2FE2-DF610FCE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04E-5962-44B2-A792-EE075076DB57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27B423-C844-B779-F224-7E31C50F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F88CBF-2461-121A-26E8-0C08661D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1F5C-70BE-4772-A246-426276E2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11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3BAC97-9282-7BFB-CD9E-8E31FB19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839886-9933-3BC4-E6B9-35FDB9107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236243-A471-6A41-14C0-C0106B0BD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5E04E-5962-44B2-A792-EE075076DB57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A65A18-B39F-7C8F-3893-5FCF5475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2EB392-6CD3-F9EB-659B-296467F74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91F5C-70BE-4772-A246-426276E209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8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asa.com/docs/rasa/components/#languagemodelfeaturizer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github.com/itsmeeeeeee/chatbot_rasa/blob/main/data/stories.y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smeeeeeee/chatbot_rasa/blob/main/data/rules.y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10.00486.pdf" TargetMode="Externa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YxMzz6NF6Zw&amp;list=PL75e0qA87dlEjGAc9j9v3a5h1mxI2Z9fi&amp;index=8" TargetMode="External"/><Relationship Id="rId3" Type="http://schemas.openxmlformats.org/officeDocument/2006/relationships/hyperlink" Target="https://rasa.com/blog/intents-entities-understanding-the-rasa-nlu-pipeline/" TargetMode="External"/><Relationship Id="rId7" Type="http://schemas.openxmlformats.org/officeDocument/2006/relationships/hyperlink" Target="https://learning.rasa.com/conversational-ai-with-rasa/pipeline/#policies" TargetMode="External"/><Relationship Id="rId12" Type="http://schemas.openxmlformats.org/officeDocument/2006/relationships/hyperlink" Target="https://github.com/itsmeeeeeee/chatbot_rasa" TargetMode="External"/><Relationship Id="rId2" Type="http://schemas.openxmlformats.org/officeDocument/2006/relationships/hyperlink" Target="https://rasa.com/blog/5-levels-of-conversational-ai-2020-updat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owardsdatascience.com/building-a-chatbot-with-rasa-3f03ecc5b324" TargetMode="External"/><Relationship Id="rId11" Type="http://schemas.openxmlformats.org/officeDocument/2006/relationships/hyperlink" Target="https://www.youtube.com/watch?v=W7jdIeyIPcU&amp;list=PL75e0qA87dlHQny7z43NduZHPo6qd-cRc&amp;index=7" TargetMode="External"/><Relationship Id="rId5" Type="http://schemas.openxmlformats.org/officeDocument/2006/relationships/hyperlink" Target="https://blog.marvik.ai/2022/06/23/nlp-transformer-diet-explained/" TargetMode="External"/><Relationship Id="rId10" Type="http://schemas.openxmlformats.org/officeDocument/2006/relationships/hyperlink" Target="https://www.youtube.com/watch?v=j90NvurJI4I&amp;t=320s" TargetMode="External"/><Relationship Id="rId4" Type="http://schemas.openxmlformats.org/officeDocument/2006/relationships/hyperlink" Target="https://rasa.com/blog/introducing-dual-intent-and-entity-transformer-diet-state-of-the-art-performance-on-a-lightweight-architecture/" TargetMode="External"/><Relationship Id="rId9" Type="http://schemas.openxmlformats.org/officeDocument/2006/relationships/hyperlink" Target="https://www.youtube.com/watch?v=vWStcJDuOUk&amp;t=860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FE22E0-F68E-25D2-BF00-B13850D43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RASA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1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D9C475-BBC5-7384-6B93-C9F8A3535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Aldi Halili</a:t>
            </a:r>
          </a:p>
          <a:p>
            <a:pPr algn="l"/>
            <a:r>
              <a:rPr lang="de-DE"/>
              <a:t>21.12.2023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00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D2FAC0-C39B-8435-376D-AFD7BB84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Rasa Core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78BBCE-0B70-5414-D299-3E7EF5D41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de-DE" sz="2200" dirty="0"/>
              <a:t>Die NLU-Pipeline und die Dialog Policy sind Kernbestandteile des Assistenten.</a:t>
            </a:r>
            <a:endParaRPr lang="en-US" sz="22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de-DE" sz="2200" dirty="0"/>
              <a:t>Der Assistent nutzt die NLU Training Pipeline, um die notwendigen Schritte zu bestimmen, damit </a:t>
            </a:r>
            <a:r>
              <a:rPr lang="de-DE" sz="2200" dirty="0" err="1"/>
              <a:t>Intents</a:t>
            </a:r>
            <a:r>
              <a:rPr lang="de-DE" sz="2200" dirty="0"/>
              <a:t> und </a:t>
            </a:r>
            <a:r>
              <a:rPr lang="de-DE" sz="2200" dirty="0" err="1"/>
              <a:t>Entities</a:t>
            </a:r>
            <a:r>
              <a:rPr lang="de-DE" sz="2200" dirty="0"/>
              <a:t> erkannt werden.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de-DE" sz="2200" dirty="0" err="1"/>
              <a:t>Policies</a:t>
            </a:r>
            <a:r>
              <a:rPr lang="de-DE" sz="2200" dirty="0"/>
              <a:t> definieren die Dialogmanagement-Techniken und -Modelle, die der Assistent verwendet, um zu entscheiden, wie auf User-Inputs reagiert wird.</a:t>
            </a:r>
            <a:r>
              <a:rPr lang="en-US" sz="2200" dirty="0"/>
              <a:t> (</a:t>
            </a:r>
            <a:r>
              <a:rPr lang="en-US" sz="2200" dirty="0" err="1"/>
              <a:t>wie</a:t>
            </a:r>
            <a:r>
              <a:rPr lang="en-US" sz="2200" dirty="0"/>
              <a:t> der Assistant den Input </a:t>
            </a:r>
            <a:r>
              <a:rPr lang="en-US" sz="2200" dirty="0" err="1"/>
              <a:t>versteht</a:t>
            </a:r>
            <a:r>
              <a:rPr lang="en-US" sz="2200" dirty="0"/>
              <a:t> und </a:t>
            </a:r>
            <a:r>
              <a:rPr lang="en-US" sz="2200" dirty="0" err="1"/>
              <a:t>wie</a:t>
            </a:r>
            <a:r>
              <a:rPr lang="en-US" sz="2200" dirty="0"/>
              <a:t> er den </a:t>
            </a:r>
            <a:r>
              <a:rPr lang="en-US" sz="2200" dirty="0" err="1"/>
              <a:t>Benutzer</a:t>
            </a:r>
            <a:r>
              <a:rPr lang="en-US" sz="2200" dirty="0"/>
              <a:t> </a:t>
            </a:r>
            <a:r>
              <a:rPr lang="en-US" sz="2200" dirty="0" err="1"/>
              <a:t>antwortet</a:t>
            </a:r>
            <a:r>
              <a:rPr lang="en-US" sz="2200" dirty="0"/>
              <a:t>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Zwei </a:t>
            </a:r>
            <a:r>
              <a:rPr lang="en-US" sz="2200" dirty="0" err="1"/>
              <a:t>Methoden</a:t>
            </a:r>
            <a:r>
              <a:rPr lang="en-US" sz="2200" dirty="0"/>
              <a:t>: </a:t>
            </a:r>
            <a:r>
              <a:rPr lang="en-US" sz="2200" dirty="0" err="1"/>
              <a:t>Regelbasiert</a:t>
            </a:r>
            <a:r>
              <a:rPr lang="en-US" sz="2200" dirty="0"/>
              <a:t> und </a:t>
            </a:r>
            <a:r>
              <a:rPr lang="en-US" sz="2200" dirty="0" err="1"/>
              <a:t>oder</a:t>
            </a:r>
            <a:r>
              <a:rPr lang="en-US" sz="2200" dirty="0"/>
              <a:t> Machine Learning </a:t>
            </a:r>
            <a:r>
              <a:rPr lang="en-US" sz="2200" dirty="0" err="1"/>
              <a:t>Modelle</a:t>
            </a:r>
            <a:endParaRPr lang="en-US" sz="2200" dirty="0"/>
          </a:p>
          <a:p>
            <a:pPr marL="114300" algn="l"/>
            <a:endParaRPr lang="en-US" sz="2200" b="0" i="0" dirty="0">
              <a:effectLst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106718-30E2-67B6-1D42-6F929240BD69}"/>
              </a:ext>
            </a:extLst>
          </p:cNvPr>
          <p:cNvSpPr txBox="1"/>
          <p:nvPr/>
        </p:nvSpPr>
        <p:spPr>
          <a:xfrm>
            <a:off x="4846320" y="5812012"/>
            <a:ext cx="364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>
                <a:latin typeface="+mn-lt"/>
              </a:rPr>
              <a:t>Youtube</a:t>
            </a:r>
            <a:r>
              <a:rPr lang="de-DE" sz="1800" dirty="0">
                <a:latin typeface="+mn-lt"/>
              </a:rPr>
              <a:t> Video [1]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50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4D841-23A9-7A8C-ABD1-6EFA83EC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Statische </a:t>
            </a:r>
            <a:r>
              <a:rPr lang="de-DE" dirty="0" err="1"/>
              <a:t>vs</a:t>
            </a:r>
            <a:r>
              <a:rPr lang="de-DE" dirty="0"/>
              <a:t> Neuronale Methoden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1BF77F-BC60-FF5E-3A33-DA3653EF0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Regelbasiert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7318F5-797F-BFA1-6A5B-7023A8B2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Neuronale Maschine</a:t>
            </a:r>
          </a:p>
        </p:txBody>
      </p:sp>
      <p:graphicFrame>
        <p:nvGraphicFramePr>
          <p:cNvPr id="18" name="Inhaltsplatzhalter 3">
            <a:extLst>
              <a:ext uri="{FF2B5EF4-FFF2-40B4-BE49-F238E27FC236}">
                <a16:creationId xmlns:a16="http://schemas.microsoft.com/office/drawing/2014/main" id="{B03C7368-C508-E23C-BA17-4760F69E5C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2984679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Inhaltsplatzhalter 3">
            <a:extLst>
              <a:ext uri="{FF2B5EF4-FFF2-40B4-BE49-F238E27FC236}">
                <a16:creationId xmlns:a16="http://schemas.microsoft.com/office/drawing/2014/main" id="{10D98C22-A471-40B4-1989-D064E94F70F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7934922"/>
              </p:ext>
            </p:extLst>
          </p:nvPr>
        </p:nvGraphicFramePr>
        <p:xfrm>
          <a:off x="6194427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6978443-81CF-5161-BB65-9122BC46CA42}"/>
              </a:ext>
            </a:extLst>
          </p:cNvPr>
          <p:cNvSpPr txBox="1"/>
          <p:nvPr/>
        </p:nvSpPr>
        <p:spPr>
          <a:xfrm>
            <a:off x="4013200" y="61850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>
                <a:latin typeface="+mn-lt"/>
              </a:rPr>
              <a:t>Youtube</a:t>
            </a:r>
            <a:r>
              <a:rPr lang="de-DE" sz="1400" dirty="0">
                <a:latin typeface="+mn-lt"/>
              </a:rPr>
              <a:t> Video [1], (</a:t>
            </a:r>
            <a:r>
              <a:rPr lang="de-DE" sz="1400" b="0" i="0" dirty="0" err="1">
                <a:solidFill>
                  <a:srgbClr val="222222"/>
                </a:solidFill>
                <a:effectLst/>
              </a:rPr>
              <a:t>Jiao</a:t>
            </a:r>
            <a:r>
              <a:rPr lang="de-DE" sz="1400" b="0" i="0" dirty="0">
                <a:solidFill>
                  <a:srgbClr val="222222"/>
                </a:solidFill>
                <a:effectLst/>
              </a:rPr>
              <a:t> et al., 2020)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70569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55BB41-0512-E3E6-E195-04115CC2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Rasa NLU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7256AA-52C8-D959-2BED-FEEB768A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 dirty="0">
                <a:effectLst/>
              </a:rPr>
              <a:t>NLU: </a:t>
            </a:r>
            <a:r>
              <a:rPr lang="de-DE" sz="2000" b="0" i="0" dirty="0">
                <a:effectLst/>
              </a:rPr>
              <a:t>Ein Open-Source-NLP-Tool zur Klassifikation von </a:t>
            </a:r>
            <a:r>
              <a:rPr lang="de-DE" sz="2000" b="0" i="0" dirty="0" err="1">
                <a:effectLst/>
              </a:rPr>
              <a:t>Intents</a:t>
            </a:r>
            <a:r>
              <a:rPr lang="de-DE" sz="2000" b="0" i="0" dirty="0">
                <a:effectLst/>
              </a:rPr>
              <a:t> und Extraktion von Entitäten.</a:t>
            </a:r>
          </a:p>
          <a:p>
            <a:r>
              <a:rPr lang="en-US" sz="2000" b="1" dirty="0"/>
              <a:t>Intents:</a:t>
            </a:r>
            <a:r>
              <a:rPr lang="en-US" sz="2000" dirty="0"/>
              <a:t> </a:t>
            </a:r>
            <a:r>
              <a:rPr lang="en-US" sz="2000" dirty="0" err="1"/>
              <a:t>sind</a:t>
            </a:r>
            <a:r>
              <a:rPr lang="en-US" sz="2000" dirty="0"/>
              <a:t> Labels, die </a:t>
            </a:r>
            <a:r>
              <a:rPr lang="en-US" sz="2000" dirty="0" err="1"/>
              <a:t>die</a:t>
            </a:r>
            <a:r>
              <a:rPr lang="en-US" sz="2000" dirty="0"/>
              <a:t> </a:t>
            </a:r>
            <a:r>
              <a:rPr lang="en-US" sz="2000" dirty="0" err="1"/>
              <a:t>Bedeutung</a:t>
            </a:r>
            <a:r>
              <a:rPr lang="en-US" sz="2000" dirty="0"/>
              <a:t> des Inputs </a:t>
            </a:r>
            <a:r>
              <a:rPr lang="en-US" sz="2000" dirty="0" err="1"/>
              <a:t>vom</a:t>
            </a:r>
            <a:r>
              <a:rPr lang="en-US" sz="2000" dirty="0"/>
              <a:t> </a:t>
            </a:r>
            <a:r>
              <a:rPr lang="en-US" sz="2000" dirty="0" err="1"/>
              <a:t>Benutzern</a:t>
            </a:r>
            <a:r>
              <a:rPr lang="en-US" sz="2000" dirty="0"/>
              <a:t> </a:t>
            </a:r>
            <a:r>
              <a:rPr lang="en-US" sz="2000" dirty="0" err="1"/>
              <a:t>repräsentieren</a:t>
            </a:r>
            <a:endParaRPr lang="en-US" sz="2000" dirty="0"/>
          </a:p>
          <a:p>
            <a:r>
              <a:rPr lang="en-US" sz="2000" dirty="0" err="1"/>
              <a:t>Beispiel</a:t>
            </a:r>
            <a:r>
              <a:rPr lang="en-US" sz="2000" dirty="0"/>
              <a:t>: Der text “Hello” hat das Label “greet”, </a:t>
            </a:r>
            <a:r>
              <a:rPr lang="en-US" sz="2000" dirty="0" err="1"/>
              <a:t>weil</a:t>
            </a:r>
            <a:r>
              <a:rPr lang="en-US" sz="2000" dirty="0"/>
              <a:t> die </a:t>
            </a:r>
            <a:r>
              <a:rPr lang="en-US" sz="2000" dirty="0" err="1"/>
              <a:t>Bedeutung</a:t>
            </a:r>
            <a:r>
              <a:rPr lang="en-US" sz="2000" dirty="0"/>
              <a:t> dieses </a:t>
            </a:r>
            <a:r>
              <a:rPr lang="en-US" sz="2000" dirty="0" err="1"/>
              <a:t>Wortes</a:t>
            </a:r>
            <a:r>
              <a:rPr lang="en-US" sz="2000" dirty="0"/>
              <a:t> </a:t>
            </a:r>
            <a:r>
              <a:rPr lang="en-US" sz="2000" dirty="0" err="1"/>
              <a:t>als</a:t>
            </a:r>
            <a:r>
              <a:rPr lang="en-US" sz="2000" dirty="0"/>
              <a:t> </a:t>
            </a:r>
            <a:r>
              <a:rPr lang="en-US" sz="2000" dirty="0" err="1"/>
              <a:t>Begrüßung</a:t>
            </a:r>
            <a:r>
              <a:rPr lang="en-US" sz="2000" dirty="0"/>
              <a:t> (greet) gilt.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Grafik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29AEC93-B7BA-1FD6-9CB5-3F953337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16" y="2782537"/>
            <a:ext cx="1859264" cy="330460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D91A81B-DBA6-E6B7-A280-EDB030054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16" y="903224"/>
            <a:ext cx="4311872" cy="182889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F7906E4-EC63-8999-5934-C22CC8686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78" y="5347521"/>
            <a:ext cx="5569236" cy="59058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0AA02B1-78BC-B57B-0AB8-4AFF2EF5F669}"/>
              </a:ext>
            </a:extLst>
          </p:cNvPr>
          <p:cNvSpPr txBox="1"/>
          <p:nvPr/>
        </p:nvSpPr>
        <p:spPr>
          <a:xfrm>
            <a:off x="5262391" y="6244162"/>
            <a:ext cx="833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0" i="0" dirty="0">
                <a:solidFill>
                  <a:srgbClr val="222222"/>
                </a:solidFill>
                <a:effectLst/>
              </a:rPr>
              <a:t>Blog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1879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605C4EDE-F82F-1016-1A2B-54451E7EF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873" y="384320"/>
            <a:ext cx="4240243" cy="3263655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sz="2900" b="1" dirty="0" err="1"/>
              <a:t>Entitäten</a:t>
            </a:r>
            <a:r>
              <a:rPr lang="en-US" sz="2900" dirty="0"/>
              <a:t>: </a:t>
            </a:r>
            <a:r>
              <a:rPr lang="en-US" sz="2900" dirty="0" err="1"/>
              <a:t>sind</a:t>
            </a:r>
            <a:r>
              <a:rPr lang="en-US" sz="2900" dirty="0"/>
              <a:t> </a:t>
            </a:r>
            <a:r>
              <a:rPr lang="en-US" sz="2900" dirty="0" err="1"/>
              <a:t>wichtige</a:t>
            </a:r>
            <a:r>
              <a:rPr lang="en-US" sz="2900" dirty="0"/>
              <a:t> </a:t>
            </a:r>
            <a:r>
              <a:rPr lang="en-US" sz="2900" dirty="0" err="1"/>
              <a:t>Schlüsselwörter</a:t>
            </a:r>
            <a:r>
              <a:rPr lang="en-US" sz="2900" dirty="0"/>
              <a:t>, die </a:t>
            </a:r>
            <a:r>
              <a:rPr lang="en-US" sz="2900" dirty="0" err="1"/>
              <a:t>aus</a:t>
            </a:r>
            <a:r>
              <a:rPr lang="en-US" sz="2900" dirty="0"/>
              <a:t> </a:t>
            </a:r>
            <a:r>
              <a:rPr lang="en-US" sz="2900" dirty="0" err="1"/>
              <a:t>einer</a:t>
            </a:r>
            <a:r>
              <a:rPr lang="en-US" sz="2900" dirty="0"/>
              <a:t> </a:t>
            </a:r>
            <a:r>
              <a:rPr lang="en-US" sz="2900" dirty="0" err="1"/>
              <a:t>Benutzernachricht</a:t>
            </a:r>
            <a:r>
              <a:rPr lang="en-US" sz="2900" dirty="0"/>
              <a:t> </a:t>
            </a:r>
            <a:r>
              <a:rPr lang="en-US" sz="2900" dirty="0" err="1"/>
              <a:t>extrahiert</a:t>
            </a:r>
            <a:r>
              <a:rPr lang="en-US" sz="2900" dirty="0"/>
              <a:t> </a:t>
            </a:r>
            <a:r>
              <a:rPr lang="en-US" sz="2900" dirty="0" err="1"/>
              <a:t>werden</a:t>
            </a:r>
            <a:r>
              <a:rPr lang="en-US" sz="2900" dirty="0"/>
              <a:t>. (</a:t>
            </a:r>
            <a:r>
              <a:rPr lang="en-US" sz="2900" dirty="0" err="1"/>
              <a:t>aktueller</a:t>
            </a:r>
            <a:r>
              <a:rPr lang="en-US" sz="2900" dirty="0"/>
              <a:t> Input)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Lookup-</a:t>
            </a:r>
            <a:r>
              <a:rPr lang="en-US" sz="2400" b="1" dirty="0" err="1"/>
              <a:t>Tabellen</a:t>
            </a:r>
            <a:r>
              <a:rPr lang="en-US" sz="2400" dirty="0"/>
              <a:t>: </a:t>
            </a:r>
            <a:r>
              <a:rPr lang="en-US" sz="2400" dirty="0" err="1"/>
              <a:t>kann</a:t>
            </a:r>
            <a:r>
              <a:rPr lang="en-US" sz="2400" dirty="0"/>
              <a:t> die </a:t>
            </a:r>
            <a:r>
              <a:rPr lang="en-US" sz="2400" dirty="0" err="1"/>
              <a:t>Erkennung</a:t>
            </a:r>
            <a:r>
              <a:rPr lang="en-US" sz="2400" dirty="0"/>
              <a:t> der </a:t>
            </a:r>
            <a:r>
              <a:rPr lang="en-US" sz="2400" dirty="0" err="1"/>
              <a:t>Entitäten</a:t>
            </a:r>
            <a:r>
              <a:rPr lang="en-US" sz="2400" dirty="0"/>
              <a:t> </a:t>
            </a:r>
            <a:r>
              <a:rPr lang="en-US" sz="2400" dirty="0" err="1"/>
              <a:t>verbessern</a:t>
            </a:r>
            <a:r>
              <a:rPr lang="en-US" sz="2400" dirty="0"/>
              <a:t>, </a:t>
            </a:r>
            <a:r>
              <a:rPr lang="en-US" sz="2400" dirty="0" err="1"/>
              <a:t>wobei</a:t>
            </a:r>
            <a:r>
              <a:rPr lang="en-US" sz="2400" dirty="0"/>
              <a:t> </a:t>
            </a:r>
            <a:r>
              <a:rPr lang="en-US" sz="2400" dirty="0" err="1"/>
              <a:t>eine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</a:t>
            </a:r>
            <a:r>
              <a:rPr lang="en-US" sz="2400" dirty="0" err="1"/>
              <a:t>aller</a:t>
            </a:r>
            <a:r>
              <a:rPr lang="en-US" sz="2400" dirty="0"/>
              <a:t> </a:t>
            </a:r>
            <a:r>
              <a:rPr lang="en-US" sz="2400" dirty="0" err="1"/>
              <a:t>Krankheiten</a:t>
            </a:r>
            <a:r>
              <a:rPr lang="en-US" sz="2400" dirty="0"/>
              <a:t> </a:t>
            </a:r>
            <a:r>
              <a:rPr lang="en-US" sz="2400" dirty="0" err="1"/>
              <a:t>unter</a:t>
            </a:r>
            <a:r>
              <a:rPr lang="en-US" sz="2400" dirty="0"/>
              <a:t> Diseases </a:t>
            </a:r>
            <a:r>
              <a:rPr lang="en-US" sz="2400" dirty="0" err="1"/>
              <a:t>hinzugefügt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Slots</a:t>
            </a:r>
            <a:r>
              <a:rPr lang="en-US" sz="2400" dirty="0"/>
              <a:t>: </a:t>
            </a:r>
            <a:r>
              <a:rPr lang="en-US" sz="2400" dirty="0" err="1"/>
              <a:t>Gedächtnis</a:t>
            </a:r>
            <a:r>
              <a:rPr lang="en-US" sz="2400" dirty="0"/>
              <a:t> des Bots, </a:t>
            </a:r>
            <a:r>
              <a:rPr lang="en-US" sz="2400" dirty="0" err="1"/>
              <a:t>emöglicht</a:t>
            </a:r>
            <a:r>
              <a:rPr lang="en-US" sz="2400" dirty="0"/>
              <a:t> dem Assistant </a:t>
            </a:r>
            <a:r>
              <a:rPr lang="en-US" sz="2400" dirty="0" err="1"/>
              <a:t>wichtige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r>
              <a:rPr lang="en-US" sz="2400" dirty="0"/>
              <a:t>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sammeln</a:t>
            </a:r>
            <a:r>
              <a:rPr lang="en-US" sz="2400" dirty="0"/>
              <a:t>. (</a:t>
            </a:r>
            <a:r>
              <a:rPr lang="en-US" sz="2400" dirty="0" err="1"/>
              <a:t>Langfristig</a:t>
            </a:r>
            <a:r>
              <a:rPr lang="en-US" sz="2400" dirty="0"/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1C0ECBE-469B-157D-D52E-5628EFC84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652" y="4228141"/>
            <a:ext cx="2670095" cy="1302485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951FB93-3352-3E03-2CF2-00354D689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316"/>
          <a:stretch/>
        </p:blipFill>
        <p:spPr>
          <a:xfrm>
            <a:off x="476050" y="4228141"/>
            <a:ext cx="7238999" cy="18719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8F0B73-AA1A-0362-BE6D-75D079405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716" y="458579"/>
            <a:ext cx="3965284" cy="232312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71B6E33-5620-ECBE-F9D7-253D4EF5F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503" y="384319"/>
            <a:ext cx="3169149" cy="2917145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3F572A5-A0B5-8E39-DE87-10E18AE3827D}"/>
              </a:ext>
            </a:extLst>
          </p:cNvPr>
          <p:cNvSpPr txBox="1"/>
          <p:nvPr/>
        </p:nvSpPr>
        <p:spPr>
          <a:xfrm>
            <a:off x="4896270" y="6310896"/>
            <a:ext cx="1720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0" i="0" dirty="0">
                <a:solidFill>
                  <a:srgbClr val="222222"/>
                </a:solidFill>
                <a:effectLst/>
              </a:rPr>
              <a:t>Blog 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30810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8D2898-937F-7246-FA80-197553E6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262"/>
            <a:ext cx="9131300" cy="10169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Pipelines and Dialog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menagment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policies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5198536-5E61-8DDC-ED1F-B838D5B00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76" y="3429000"/>
            <a:ext cx="5528148" cy="1175401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1FF0B9-A9C5-82BA-0A13-C08D95C83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00" y="2562812"/>
            <a:ext cx="2922315" cy="272123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CE60EBE-276A-B376-32A1-58CC576413E9}"/>
              </a:ext>
            </a:extLst>
          </p:cNvPr>
          <p:cNvSpPr txBox="1"/>
          <p:nvPr/>
        </p:nvSpPr>
        <p:spPr>
          <a:xfrm>
            <a:off x="1144688" y="1487216"/>
            <a:ext cx="8518323" cy="770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692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Pipeline und </a:t>
            </a:r>
            <a:r>
              <a:rPr lang="de-DE" sz="190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r>
              <a:rPr lang="de-DE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Konfiguration sind in der </a:t>
            </a:r>
            <a:r>
              <a:rPr lang="de-DE" sz="1908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config.yml</a:t>
            </a:r>
            <a:r>
              <a:rPr lang="de-DE" sz="190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Datei gespeichert</a:t>
            </a:r>
          </a:p>
          <a:p>
            <a:pPr marL="342900" indent="-342900" defTabSz="9692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9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Erstellung dieser Datei</a:t>
            </a:r>
            <a:r>
              <a:rPr lang="de-DE" sz="1908" dirty="0"/>
              <a:t> von der Funktion </a:t>
            </a:r>
            <a:r>
              <a:rPr lang="de-DE" b="1" i="1" kern="1200" dirty="0">
                <a:latin typeface="+mn-lt"/>
                <a:ea typeface="+mn-ea"/>
                <a:cs typeface="+mn-cs"/>
              </a:rPr>
              <a:t>Rasa </a:t>
            </a:r>
            <a:r>
              <a:rPr lang="de-DE" b="1" i="1" kern="1200" dirty="0" err="1">
                <a:latin typeface="+mn-lt"/>
                <a:ea typeface="+mn-ea"/>
                <a:cs typeface="+mn-cs"/>
              </a:rPr>
              <a:t>Init</a:t>
            </a:r>
            <a:r>
              <a:rPr lang="de-DE" b="1" i="1" kern="1200" dirty="0"/>
              <a:t> </a:t>
            </a:r>
            <a:endParaRPr lang="de-DE" b="1" i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240A9-ADF8-D6C9-519B-E799CFEAF6D6}"/>
              </a:ext>
            </a:extLst>
          </p:cNvPr>
          <p:cNvSpPr txBox="1"/>
          <p:nvPr/>
        </p:nvSpPr>
        <p:spPr>
          <a:xfrm>
            <a:off x="4714240" y="6079961"/>
            <a:ext cx="2021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0" i="0" dirty="0">
                <a:solidFill>
                  <a:srgbClr val="222222"/>
                </a:solidFill>
                <a:effectLst/>
              </a:rPr>
              <a:t>Blog [6]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0031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4C92BD-6925-0C14-1C9F-F5E1A6CF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Tokenizer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71B06F-76A1-A9EF-F3D5-F0E2384A8D9B}"/>
              </a:ext>
            </a:extLst>
          </p:cNvPr>
          <p:cNvSpPr>
            <a:spLocks/>
          </p:cNvSpPr>
          <p:nvPr/>
        </p:nvSpPr>
        <p:spPr>
          <a:xfrm>
            <a:off x="761443" y="1656100"/>
            <a:ext cx="4419189" cy="4164999"/>
          </a:xfrm>
          <a:prstGeom prst="rect">
            <a:avLst/>
          </a:prstGeom>
        </p:spPr>
        <p:txBody>
          <a:bodyPr/>
          <a:lstStyle/>
          <a:p>
            <a:pPr marL="285750" indent="-285750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srgbClr val="000000"/>
                </a:solidFill>
                <a:ea typeface="+mn-ea"/>
                <a:cs typeface="+mn-cs"/>
              </a:rPr>
              <a:t>Erste Schritt im </a:t>
            </a:r>
            <a:r>
              <a:rPr lang="de-DE" sz="2000" kern="1200" dirty="0" err="1">
                <a:solidFill>
                  <a:srgbClr val="000000"/>
                </a:solidFill>
                <a:ea typeface="+mn-ea"/>
                <a:cs typeface="+mn-cs"/>
              </a:rPr>
              <a:t>Pipiline</a:t>
            </a:r>
            <a:r>
              <a:rPr lang="de-DE" sz="2000" kern="1200" dirty="0">
                <a:solidFill>
                  <a:srgbClr val="000000"/>
                </a:solidFill>
                <a:ea typeface="+mn-ea"/>
                <a:cs typeface="+mn-cs"/>
              </a:rPr>
              <a:t> ist der </a:t>
            </a:r>
            <a:r>
              <a:rPr lang="de-DE" sz="2000" kern="1200" dirty="0" err="1">
                <a:solidFill>
                  <a:srgbClr val="000000"/>
                </a:solidFill>
                <a:ea typeface="+mn-ea"/>
                <a:cs typeface="+mn-cs"/>
              </a:rPr>
              <a:t>Tokenizer</a:t>
            </a:r>
            <a:r>
              <a:rPr lang="de-DE" sz="2000" dirty="0">
                <a:solidFill>
                  <a:srgbClr val="000000"/>
                </a:solidFill>
              </a:rPr>
              <a:t>. T</a:t>
            </a:r>
            <a:r>
              <a:rPr lang="de-DE" sz="2000" kern="1200" dirty="0">
                <a:solidFill>
                  <a:srgbClr val="000000"/>
                </a:solidFill>
                <a:ea typeface="+mn-ea"/>
                <a:cs typeface="+mn-cs"/>
              </a:rPr>
              <a:t>eilt den Text in Token auf.</a:t>
            </a:r>
          </a:p>
          <a:p>
            <a:pPr marL="285750" indent="-285750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kern="1200" dirty="0">
                <a:solidFill>
                  <a:srgbClr val="000000"/>
                </a:solidFill>
                <a:ea typeface="+mn-ea"/>
                <a:cs typeface="+mn-cs"/>
              </a:rPr>
              <a:t>Zur Vorbereitung auf maschinelles Lernen wird der Text zuerst </a:t>
            </a:r>
            <a:r>
              <a:rPr lang="de-DE" sz="2000" kern="1200" dirty="0" err="1">
                <a:solidFill>
                  <a:srgbClr val="000000"/>
                </a:solidFill>
                <a:ea typeface="+mn-ea"/>
                <a:cs typeface="+mn-cs"/>
              </a:rPr>
              <a:t>tokenisiert</a:t>
            </a:r>
            <a:r>
              <a:rPr lang="de-DE" sz="2000" kern="1200" dirty="0">
                <a:solidFill>
                  <a:srgbClr val="000000"/>
                </a:solidFill>
                <a:ea typeface="+mn-ea"/>
                <a:cs typeface="+mn-cs"/>
              </a:rPr>
              <a:t>.</a:t>
            </a:r>
          </a:p>
          <a:p>
            <a:pPr marL="285750" indent="-285750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kern="1200" dirty="0" err="1">
                <a:solidFill>
                  <a:srgbClr val="000000"/>
                </a:solidFill>
                <a:ea typeface="+mn-ea"/>
                <a:cs typeface="+mn-cs"/>
              </a:rPr>
              <a:t>Tokenizer</a:t>
            </a:r>
            <a:r>
              <a:rPr lang="de-DE" sz="2000" kern="1200" dirty="0">
                <a:solidFill>
                  <a:srgbClr val="000000"/>
                </a:solidFill>
                <a:ea typeface="+mn-ea"/>
                <a:cs typeface="+mn-cs"/>
              </a:rPr>
              <a:t> immer am Anfang der Pipeline.</a:t>
            </a:r>
          </a:p>
          <a:p>
            <a:pPr marL="285750" indent="-285750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2000" kern="1200" dirty="0">
              <a:solidFill>
                <a:srgbClr val="000000"/>
              </a:solidFill>
              <a:ea typeface="+mn-ea"/>
              <a:cs typeface="+mn-cs"/>
            </a:endParaRPr>
          </a:p>
          <a:p>
            <a:pPr marL="285750" indent="-285750" defTabSz="85953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1692" kern="1200" dirty="0">
              <a:solidFill>
                <a:srgbClr val="000000"/>
              </a:solidFill>
              <a:latin typeface="ui-sans-serif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de-DE" dirty="0"/>
          </a:p>
        </p:txBody>
      </p:sp>
      <p:graphicFrame>
        <p:nvGraphicFramePr>
          <p:cNvPr id="25" name="Textfeld 7">
            <a:extLst>
              <a:ext uri="{FF2B5EF4-FFF2-40B4-BE49-F238E27FC236}">
                <a16:creationId xmlns:a16="http://schemas.microsoft.com/office/drawing/2014/main" id="{7302EAC4-D8B7-2F49-CB00-3A681131A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082184"/>
              </p:ext>
            </p:extLst>
          </p:nvPr>
        </p:nvGraphicFramePr>
        <p:xfrm>
          <a:off x="6502913" y="1824696"/>
          <a:ext cx="4927644" cy="3772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0899CDFF-7AE8-085F-DE88-B4FD352F0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924" y="4141155"/>
            <a:ext cx="6470032" cy="197827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8C5FE30-C55F-324B-B471-0BE021F71E38}"/>
              </a:ext>
            </a:extLst>
          </p:cNvPr>
          <p:cNvSpPr txBox="1"/>
          <p:nvPr/>
        </p:nvSpPr>
        <p:spPr>
          <a:xfrm>
            <a:off x="4915956" y="6226323"/>
            <a:ext cx="1686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0" i="0" dirty="0">
                <a:solidFill>
                  <a:srgbClr val="222222"/>
                </a:solidFill>
                <a:effectLst/>
              </a:rPr>
              <a:t>Blog [6]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02465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78A8A2-A049-3628-20B6-5B50EEF0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2. Featurizer</a:t>
            </a:r>
            <a:br>
              <a:rPr lang="en-US" sz="48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D5649B-718E-D8FD-4B2D-89C76C7F5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34296" y="548640"/>
            <a:ext cx="5675951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Featurizer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generieren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numerische</a:t>
            </a:r>
            <a:r>
              <a:rPr lang="en-US" sz="2000" b="0" i="0" dirty="0">
                <a:effectLst/>
              </a:rPr>
              <a:t> Features (</a:t>
            </a:r>
            <a:r>
              <a:rPr lang="en-US" sz="2000" b="0" i="0" dirty="0" err="1">
                <a:effectLst/>
              </a:rPr>
              <a:t>Merkmale</a:t>
            </a:r>
            <a:r>
              <a:rPr lang="en-US" sz="2000" b="0" i="0" dirty="0">
                <a:effectLst/>
              </a:rPr>
              <a:t>) für Machine Learning-</a:t>
            </a:r>
            <a:r>
              <a:rPr lang="en-US" sz="2000" b="0" i="0" dirty="0" err="1">
                <a:effectLst/>
              </a:rPr>
              <a:t>Modelle</a:t>
            </a:r>
            <a:endParaRPr lang="en-US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6A48F6A-D058-0CCA-5C48-E49B53A4AA96}"/>
              </a:ext>
            </a:extLst>
          </p:cNvPr>
          <p:cNvSpPr txBox="1"/>
          <p:nvPr/>
        </p:nvSpPr>
        <p:spPr>
          <a:xfrm>
            <a:off x="415882" y="2937933"/>
            <a:ext cx="47850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600" b="1" dirty="0" err="1"/>
              <a:t>Sparse</a:t>
            </a:r>
            <a:r>
              <a:rPr lang="de-DE" sz="1600" b="1" dirty="0"/>
              <a:t> Features: </a:t>
            </a:r>
            <a:r>
              <a:rPr lang="de-DE" sz="1600" dirty="0"/>
              <a:t>werden in der Regel von einem </a:t>
            </a:r>
            <a:r>
              <a:rPr lang="de-DE" sz="1600" dirty="0" err="1"/>
              <a:t>CountVectorizer</a:t>
            </a:r>
            <a:r>
              <a:rPr lang="de-DE" sz="1600" dirty="0"/>
              <a:t> generiert. Sie verfügen auch über einen </a:t>
            </a:r>
            <a:r>
              <a:rPr lang="de-DE" sz="1600" b="1" dirty="0" err="1"/>
              <a:t>LexicalSyntacticFeaturizer</a:t>
            </a:r>
            <a:r>
              <a:rPr lang="de-DE" sz="1600" b="1" dirty="0"/>
              <a:t>. </a:t>
            </a:r>
            <a:r>
              <a:rPr lang="de-DE" sz="1600" dirty="0">
                <a:solidFill>
                  <a:srgbClr val="374151"/>
                </a:solidFill>
                <a:latin typeface="Söhne"/>
              </a:rPr>
              <a:t>E</a:t>
            </a:r>
            <a:r>
              <a:rPr lang="de-DE" sz="1600" b="0" i="0" dirty="0">
                <a:solidFill>
                  <a:srgbClr val="374151"/>
                </a:solidFill>
                <a:effectLst/>
                <a:latin typeface="Söhne"/>
              </a:rPr>
              <a:t>infache, binäre Features, wie </a:t>
            </a:r>
            <a:r>
              <a:rPr lang="de-DE" sz="1600" b="0" i="0" dirty="0" err="1">
                <a:solidFill>
                  <a:srgbClr val="374151"/>
                </a:solidFill>
                <a:effectLst/>
                <a:latin typeface="Söhne"/>
              </a:rPr>
              <a:t>z.B</a:t>
            </a:r>
            <a:r>
              <a:rPr lang="de-DE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sz="1600" b="0" i="0" dirty="0" err="1">
                <a:solidFill>
                  <a:srgbClr val="374151"/>
                </a:solidFill>
                <a:effectLst/>
                <a:latin typeface="Söhne"/>
              </a:rPr>
              <a:t>One</a:t>
            </a:r>
            <a:r>
              <a:rPr lang="de-DE" sz="1600" b="0" i="0" dirty="0">
                <a:solidFill>
                  <a:srgbClr val="374151"/>
                </a:solidFill>
                <a:effectLst/>
                <a:latin typeface="Söhne"/>
              </a:rPr>
              <a:t>-Hot-Encoding.</a:t>
            </a:r>
            <a:endParaRPr lang="de-DE" sz="1600" b="1" dirty="0">
              <a:solidFill>
                <a:srgbClr val="000000"/>
              </a:solidFill>
              <a:latin typeface="ui-sans-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sz="1600" b="1" i="0" dirty="0">
              <a:solidFill>
                <a:srgbClr val="000000"/>
              </a:solidFill>
              <a:effectLst/>
              <a:latin typeface="ui-sans-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600" b="1" i="0" dirty="0" err="1">
                <a:solidFill>
                  <a:srgbClr val="000000"/>
                </a:solidFill>
                <a:effectLst/>
                <a:latin typeface="ui-sans-serif"/>
              </a:rPr>
              <a:t>Dense</a:t>
            </a:r>
            <a:r>
              <a:rPr lang="de-DE" sz="1600" b="1" i="0" dirty="0">
                <a:solidFill>
                  <a:srgbClr val="000000"/>
                </a:solidFill>
                <a:effectLst/>
                <a:latin typeface="ui-sans-serif"/>
              </a:rPr>
              <a:t> Features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ui-sans-serif"/>
              </a:rPr>
              <a:t>: Diese bestehen aus vielen vortrainierten Word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ui-sans-serif"/>
              </a:rPr>
              <a:t>Embeddig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ui-sans-serif"/>
              </a:rPr>
              <a:t> aus Sprachmodellen. </a:t>
            </a:r>
            <a:r>
              <a:rPr lang="de-DE" sz="1600" dirty="0">
                <a:solidFill>
                  <a:srgbClr val="000000"/>
                </a:solidFill>
                <a:latin typeface="ui-sans-serif"/>
              </a:rPr>
              <a:t>Z.B </a:t>
            </a:r>
            <a:r>
              <a:rPr lang="de-DE" sz="1600" dirty="0" err="1">
                <a:solidFill>
                  <a:srgbClr val="000000"/>
                </a:solidFill>
                <a:latin typeface="ui-sans-serif"/>
              </a:rPr>
              <a:t>SpaCy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ui-sans-serif"/>
              </a:rPr>
              <a:t> über </a:t>
            </a:r>
            <a:r>
              <a:rPr lang="de-DE" sz="1600" b="0" i="0" dirty="0" err="1">
                <a:solidFill>
                  <a:srgbClr val="000000"/>
                </a:solidFill>
                <a:effectLst/>
                <a:latin typeface="ui-sans-serif"/>
              </a:rPr>
              <a:t>SpaCyFeaturizers</a:t>
            </a:r>
            <a:r>
              <a:rPr lang="de-DE" sz="1600" dirty="0">
                <a:solidFill>
                  <a:srgbClr val="000000"/>
                </a:solidFill>
                <a:latin typeface="ui-sans-serif"/>
              </a:rPr>
              <a:t> 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ui-sans-serif"/>
              </a:rPr>
              <a:t>oder von </a:t>
            </a:r>
            <a:r>
              <a:rPr lang="de-DE" sz="1600" dirty="0" err="1">
                <a:solidFill>
                  <a:srgbClr val="000000"/>
                </a:solidFill>
                <a:latin typeface="ui-sans-serif"/>
              </a:rPr>
              <a:t>Huggingface</a:t>
            </a:r>
            <a:r>
              <a:rPr lang="de-DE" sz="1600" b="0" i="0" dirty="0">
                <a:solidFill>
                  <a:srgbClr val="000000"/>
                </a:solidFill>
                <a:effectLst/>
                <a:latin typeface="ui-sans-serif"/>
              </a:rPr>
              <a:t> über </a:t>
            </a:r>
            <a:r>
              <a:rPr lang="de-DE" sz="1600" u="sng" dirty="0" err="1">
                <a:solidFill>
                  <a:srgbClr val="000000"/>
                </a:solidFill>
                <a:latin typeface="ui-sans-serif"/>
                <a:hlinkClick r:id="rId2"/>
              </a:rPr>
              <a:t>LanguageModelFeaturizer</a:t>
            </a:r>
            <a:r>
              <a:rPr lang="de-DE" sz="1600" u="sng" dirty="0">
                <a:solidFill>
                  <a:srgbClr val="000000"/>
                </a:solidFill>
                <a:latin typeface="ui-sans-serif"/>
              </a:rPr>
              <a:t>.</a:t>
            </a:r>
            <a:endParaRPr lang="de-DE" sz="16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de-DE" sz="1600" b="0" i="0" dirty="0">
              <a:solidFill>
                <a:srgbClr val="000000"/>
              </a:solidFill>
              <a:effectLst/>
              <a:latin typeface="ui-sans-serif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B449772-FC5D-D273-16DB-0E7F05109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98" y="3373120"/>
            <a:ext cx="5510652" cy="135673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8DC83D-8A1A-FAC4-6DAA-2F7804BACDBE}"/>
              </a:ext>
            </a:extLst>
          </p:cNvPr>
          <p:cNvSpPr txBox="1"/>
          <p:nvPr/>
        </p:nvSpPr>
        <p:spPr>
          <a:xfrm>
            <a:off x="4352543" y="6101457"/>
            <a:ext cx="4561840" cy="37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dirty="0">
                <a:solidFill>
                  <a:srgbClr val="222222"/>
                </a:solidFill>
                <a:effectLst/>
              </a:rPr>
              <a:t>Blog [6]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883684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2CF56A-04D7-609E-A186-D14C8EFB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4907280" cy="1472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Intent </a:t>
            </a:r>
            <a:r>
              <a:rPr lang="en-US" sz="3600" dirty="0" err="1"/>
              <a:t>Klassifikator</a:t>
            </a:r>
            <a:r>
              <a:rPr lang="en-US" sz="3600" dirty="0"/>
              <a:t> und </a:t>
            </a:r>
            <a:r>
              <a:rPr lang="en-US" sz="3600" dirty="0" err="1"/>
              <a:t>Entitäten</a:t>
            </a:r>
            <a:r>
              <a:rPr lang="en-US" sz="3600" dirty="0"/>
              <a:t> </a:t>
            </a:r>
            <a:r>
              <a:rPr lang="en-US" sz="3600" dirty="0" err="1"/>
              <a:t>Extraktor</a:t>
            </a:r>
            <a:endParaRPr lang="en-US" sz="3600" dirty="0"/>
          </a:p>
        </p:txBody>
      </p:sp>
      <p:sp>
        <p:nvSpPr>
          <p:cNvPr id="1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1ADB45-ED70-EDE3-6FA6-81F26B792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06624"/>
            <a:ext cx="462280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Intent-</a:t>
            </a:r>
            <a:r>
              <a:rPr lang="en-US" sz="1800" dirty="0" err="1"/>
              <a:t>klassifikator</a:t>
            </a:r>
            <a:r>
              <a:rPr lang="en-US" sz="1800" dirty="0"/>
              <a:t>: </a:t>
            </a:r>
            <a:r>
              <a:rPr lang="en-US" sz="1800" dirty="0" err="1"/>
              <a:t>Nach</a:t>
            </a:r>
            <a:r>
              <a:rPr lang="en-US" sz="1800" dirty="0"/>
              <a:t> der </a:t>
            </a:r>
            <a:r>
              <a:rPr lang="en-US" sz="1800" dirty="0" err="1"/>
              <a:t>Generierung</a:t>
            </a:r>
            <a:r>
              <a:rPr lang="en-US" sz="1800" dirty="0"/>
              <a:t> der Features für alle Tokens, </a:t>
            </a:r>
            <a:r>
              <a:rPr lang="en-US" sz="1800" dirty="0" err="1"/>
              <a:t>werden</a:t>
            </a:r>
            <a:r>
              <a:rPr lang="en-US" sz="1800" dirty="0"/>
              <a:t> </a:t>
            </a:r>
            <a:r>
              <a:rPr lang="en-US" sz="1800" dirty="0" err="1"/>
              <a:t>sie</a:t>
            </a:r>
            <a:r>
              <a:rPr lang="en-US" sz="1800" dirty="0"/>
              <a:t> an </a:t>
            </a:r>
            <a:r>
              <a:rPr lang="en-US" sz="1800" dirty="0" err="1"/>
              <a:t>einem</a:t>
            </a:r>
            <a:r>
              <a:rPr lang="en-US" sz="1800" dirty="0"/>
              <a:t> Intent-</a:t>
            </a:r>
            <a:r>
              <a:rPr lang="en-US" sz="1800" dirty="0" err="1"/>
              <a:t>klassifizierung</a:t>
            </a:r>
            <a:r>
              <a:rPr lang="en-US" sz="1800" dirty="0"/>
              <a:t> Model </a:t>
            </a:r>
            <a:r>
              <a:rPr lang="en-US" sz="1800" dirty="0" err="1"/>
              <a:t>übergeben</a:t>
            </a:r>
            <a:r>
              <a:rPr lang="en-US" sz="1800" dirty="0"/>
              <a:t>. (DIET)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Entitäten</a:t>
            </a:r>
            <a:r>
              <a:rPr lang="en-US" sz="1800" dirty="0"/>
              <a:t> Extractor: Je </a:t>
            </a:r>
            <a:r>
              <a:rPr lang="en-US" sz="1800" dirty="0" err="1"/>
              <a:t>nach</a:t>
            </a:r>
            <a:r>
              <a:rPr lang="en-US" sz="1800" dirty="0"/>
              <a:t> Aufgabe </a:t>
            </a:r>
            <a:r>
              <a:rPr lang="en-US" sz="1800" dirty="0" err="1"/>
              <a:t>kann</a:t>
            </a:r>
            <a:r>
              <a:rPr lang="en-US" sz="1800" dirty="0"/>
              <a:t> DIET, </a:t>
            </a:r>
            <a:r>
              <a:rPr lang="en-US" sz="1800" dirty="0" err="1"/>
              <a:t>RegexEntityExtractor</a:t>
            </a:r>
            <a:r>
              <a:rPr lang="en-US" sz="1800" dirty="0"/>
              <a:t>, </a:t>
            </a:r>
            <a:r>
              <a:rPr lang="en-US" sz="1800" dirty="0" err="1"/>
              <a:t>SpacyEntityExtractor</a:t>
            </a:r>
            <a:r>
              <a:rPr lang="en-US" sz="1800" dirty="0"/>
              <a:t>, </a:t>
            </a:r>
            <a:r>
              <a:rPr lang="en-US" sz="1800" dirty="0" err="1"/>
              <a:t>usw</a:t>
            </a:r>
            <a:r>
              <a:rPr lang="en-US" sz="1800" dirty="0"/>
              <a:t> </a:t>
            </a:r>
            <a:r>
              <a:rPr lang="en-US" sz="1800" dirty="0" err="1"/>
              <a:t>angewendet</a:t>
            </a:r>
            <a:r>
              <a:rPr lang="en-US" sz="1800" dirty="0"/>
              <a:t> </a:t>
            </a:r>
            <a:r>
              <a:rPr lang="en-US" sz="1800" dirty="0" err="1"/>
              <a:t>werden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DIET-</a:t>
            </a:r>
            <a:r>
              <a:rPr lang="en-US" sz="1800" b="0" i="0" dirty="0" err="1">
                <a:effectLst/>
              </a:rPr>
              <a:t>Modells</a:t>
            </a:r>
            <a:r>
              <a:rPr lang="en-US" sz="1800" b="0" i="0" dirty="0">
                <a:effectLst/>
              </a:rPr>
              <a:t> von Rasa: </a:t>
            </a:r>
            <a:r>
              <a:rPr lang="en-US" sz="1800" b="0" i="0" dirty="0" err="1">
                <a:effectLst/>
              </a:rPr>
              <a:t>Sowohl</a:t>
            </a:r>
            <a:r>
              <a:rPr lang="en-US" sz="1800" b="0" i="0" dirty="0">
                <a:effectLst/>
              </a:rPr>
              <a:t> Intent-</a:t>
            </a:r>
            <a:r>
              <a:rPr lang="en-US" sz="1800" b="0" i="0" dirty="0" err="1">
                <a:effectLst/>
              </a:rPr>
              <a:t>Klassifizierung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als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auch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Entitätextrakt</a:t>
            </a:r>
            <a:r>
              <a:rPr lang="en-US" sz="1800" dirty="0" err="1"/>
              <a:t>ion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F74289E7-B812-9E8B-EF93-50B4A8F4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93" y="569804"/>
            <a:ext cx="5975096" cy="2464727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42B4A09D-F771-4336-F000-DCF0E3869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81" y="3431237"/>
            <a:ext cx="6596888" cy="24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8B47E-FCBD-3A45-9457-BB6C2901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 b="0" i="0" dirty="0">
                <a:effectLst/>
                <a:latin typeface="Graphik"/>
              </a:rPr>
              <a:t>Dual Intent and Entity Transformer (DIET)</a:t>
            </a:r>
            <a:endParaRPr lang="de-DE" sz="3000" dirty="0"/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8B7CA9-8BE0-3D41-39CE-6F605F9B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626104" cy="3410712"/>
          </a:xfrm>
        </p:spPr>
        <p:txBody>
          <a:bodyPr anchor="t">
            <a:normAutofit/>
          </a:bodyPr>
          <a:lstStyle/>
          <a:p>
            <a:r>
              <a:rPr lang="de-DE" sz="1500" b="1" i="0" dirty="0">
                <a:effectLst/>
                <a:latin typeface="Söhne"/>
              </a:rPr>
              <a:t>Dual-Funktionalität</a:t>
            </a:r>
            <a:r>
              <a:rPr lang="de-DE" sz="1500" b="0" i="0" dirty="0">
                <a:effectLst/>
                <a:latin typeface="Söhne"/>
              </a:rPr>
              <a:t>: Kombiniert </a:t>
            </a:r>
            <a:r>
              <a:rPr lang="de-DE" sz="1500" b="0" i="0" dirty="0" err="1">
                <a:effectLst/>
                <a:latin typeface="Söhne"/>
              </a:rPr>
              <a:t>Intent</a:t>
            </a:r>
            <a:r>
              <a:rPr lang="de-DE" sz="1500" b="0" i="0" dirty="0">
                <a:effectLst/>
                <a:latin typeface="Söhne"/>
              </a:rPr>
              <a:t>-Erkennung und Entitäten-Extraktion in einem einzigen Modell.</a:t>
            </a:r>
          </a:p>
          <a:p>
            <a:r>
              <a:rPr lang="de-DE" sz="1500" b="1" dirty="0">
                <a:latin typeface="Graphik"/>
              </a:rPr>
              <a:t>Multitasking-Transformer-Architektur: </a:t>
            </a:r>
            <a:r>
              <a:rPr lang="de-DE" sz="1500" dirty="0">
                <a:latin typeface="Graphik"/>
              </a:rPr>
              <a:t>Transformer-basierten Architektur </a:t>
            </a:r>
            <a:endParaRPr lang="de-DE" sz="1500" b="0" i="0" dirty="0">
              <a:effectLst/>
              <a:latin typeface="Graphik"/>
            </a:endParaRPr>
          </a:p>
          <a:p>
            <a:r>
              <a:rPr lang="de-DE" sz="1500" b="1" i="0" dirty="0" err="1">
                <a:effectLst/>
                <a:latin typeface="Graphik"/>
              </a:rPr>
              <a:t>Intergration</a:t>
            </a:r>
            <a:r>
              <a:rPr lang="de-DE" sz="1500" b="1" i="0" dirty="0">
                <a:effectLst/>
                <a:latin typeface="Graphik"/>
              </a:rPr>
              <a:t> vortrainierter Word Embedding: </a:t>
            </a:r>
            <a:r>
              <a:rPr lang="de-DE" sz="1500" b="0" i="0" dirty="0">
                <a:effectLst/>
                <a:latin typeface="Graphik"/>
              </a:rPr>
              <a:t>wie BERT, </a:t>
            </a:r>
            <a:r>
              <a:rPr lang="de-DE" sz="1500" b="0" i="0" dirty="0" err="1">
                <a:effectLst/>
                <a:latin typeface="Graphik"/>
              </a:rPr>
              <a:t>GloVe</a:t>
            </a:r>
            <a:r>
              <a:rPr lang="de-DE" sz="1500" b="0" i="0" dirty="0">
                <a:effectLst/>
                <a:latin typeface="Graphik"/>
              </a:rPr>
              <a:t>, </a:t>
            </a:r>
            <a:r>
              <a:rPr lang="de-DE" sz="1500" b="0" i="0" dirty="0" err="1">
                <a:effectLst/>
                <a:latin typeface="Graphik"/>
              </a:rPr>
              <a:t>ConveRT</a:t>
            </a:r>
            <a:r>
              <a:rPr lang="de-DE" sz="1500" b="0" i="0" dirty="0">
                <a:effectLst/>
                <a:latin typeface="Graphik"/>
              </a:rPr>
              <a:t> usw.</a:t>
            </a:r>
          </a:p>
          <a:p>
            <a:r>
              <a:rPr lang="de-DE" sz="1500" b="1" i="0" dirty="0">
                <a:effectLst/>
                <a:latin typeface="Söhne"/>
              </a:rPr>
              <a:t>Lernfähigkeit aus Kontext</a:t>
            </a:r>
            <a:r>
              <a:rPr lang="de-DE" sz="1500" b="0" i="0" dirty="0">
                <a:effectLst/>
                <a:latin typeface="Söhne"/>
              </a:rPr>
              <a:t>: Verbessert die Genauigkeit durch Lernen sowohl aus Satzkontext als auch aus einzelnen Tokens.</a:t>
            </a:r>
            <a:endParaRPr lang="de-DE" sz="1500" b="0" i="0" dirty="0">
              <a:effectLst/>
              <a:latin typeface="Graphik"/>
            </a:endParaRPr>
          </a:p>
          <a:p>
            <a:endParaRPr lang="en-US" sz="15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F821E99-9D7A-DDC3-1418-CBA7F561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77182"/>
            <a:ext cx="6903720" cy="350363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FD7F4C3-059D-242D-2457-3114E5994F97}"/>
              </a:ext>
            </a:extLst>
          </p:cNvPr>
          <p:cNvSpPr txBox="1"/>
          <p:nvPr/>
        </p:nvSpPr>
        <p:spPr>
          <a:xfrm>
            <a:off x="5181600" y="6217920"/>
            <a:ext cx="1077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0" i="0" dirty="0">
                <a:solidFill>
                  <a:srgbClr val="222222"/>
                </a:solidFill>
                <a:effectLst/>
              </a:rPr>
              <a:t>Blog [3]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06096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2BC8D4E-E894-46E7-FC3F-ABA22939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DIET Architecktur (Dual Intent and Entity Transformer)</a:t>
            </a:r>
          </a:p>
        </p:txBody>
      </p:sp>
      <p:pic>
        <p:nvPicPr>
          <p:cNvPr id="45" name="Grafik 44" descr="Ein Bild, das Text, Diagramm, Plan, Screenshot enthält.&#10;&#10;Automatisch generierte Beschreibung">
            <a:extLst>
              <a:ext uri="{FF2B5EF4-FFF2-40B4-BE49-F238E27FC236}">
                <a16:creationId xmlns:a16="http://schemas.microsoft.com/office/drawing/2014/main" id="{2EBD7649-E99E-AA99-80B6-231B68C5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3" y="1595835"/>
            <a:ext cx="7977102" cy="470649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F01C421-4820-0022-7E3E-672CD2759643}"/>
              </a:ext>
            </a:extLst>
          </p:cNvPr>
          <p:cNvSpPr txBox="1"/>
          <p:nvPr/>
        </p:nvSpPr>
        <p:spPr>
          <a:xfrm>
            <a:off x="4226560" y="6325770"/>
            <a:ext cx="2011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222222"/>
                </a:solidFill>
              </a:rPr>
              <a:t>(</a:t>
            </a:r>
            <a:r>
              <a:rPr lang="de-DE" sz="1400" b="0" i="0" dirty="0">
                <a:solidFill>
                  <a:srgbClr val="222222"/>
                </a:solidFill>
                <a:effectLst/>
              </a:rPr>
              <a:t>Bunk et al., 2002)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4339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76B0A-C9CB-9981-9753-1EE2B8AE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36" y="625327"/>
            <a:ext cx="6344974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Thema: </a:t>
            </a:r>
            <a:r>
              <a:rPr lang="en-US" sz="2800" b="0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Einführung</a:t>
            </a:r>
            <a:r>
              <a:rPr lang="en-US" sz="2800" dirty="0"/>
              <a:t> 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das R</a:t>
            </a:r>
            <a:r>
              <a:rPr lang="en-US" sz="2800" dirty="0"/>
              <a:t>asa 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Framework und </a:t>
            </a:r>
            <a:r>
              <a:rPr lang="en-US" sz="2800" dirty="0" err="1"/>
              <a:t>i</a:t>
            </a:r>
            <a:r>
              <a:rPr lang="en-US" sz="2800" b="0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nnere</a:t>
            </a:r>
            <a:r>
              <a:rPr lang="en-US" sz="28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dirty="0" err="1"/>
              <a:t>R</a:t>
            </a:r>
            <a:r>
              <a:rPr lang="en-US" sz="2800" b="0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epräsentationen</a:t>
            </a:r>
            <a:endParaRPr lang="en-US" sz="2800" b="0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97B15F7F-54AF-4A05-FDA5-B780A9AE0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707" y="2339815"/>
            <a:ext cx="5995287" cy="390858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dirty="0" err="1"/>
              <a:t>Einführung</a:t>
            </a:r>
            <a:r>
              <a:rPr lang="en-US" sz="2000" dirty="0"/>
              <a:t> in die 5 </a:t>
            </a:r>
            <a:r>
              <a:rPr lang="en-US" sz="2000" dirty="0" err="1"/>
              <a:t>Ebenen</a:t>
            </a:r>
            <a:r>
              <a:rPr lang="en-US" sz="2000" dirty="0"/>
              <a:t> der Conversational AI</a:t>
            </a:r>
          </a:p>
          <a:p>
            <a:pPr marR="0" lvl="0"/>
            <a:r>
              <a:rPr lang="en-US" sz="2000" b="0" i="0" u="none" strike="noStrike" baseline="0" dirty="0" err="1"/>
              <a:t>Einführung</a:t>
            </a:r>
            <a:r>
              <a:rPr lang="en-US" sz="2000" b="0" i="0" u="none" strike="noStrike" baseline="0" dirty="0"/>
              <a:t> in das Rasa Framework</a:t>
            </a:r>
          </a:p>
          <a:p>
            <a:r>
              <a:rPr lang="en-US" sz="2000" dirty="0"/>
              <a:t>Rasa Pipeline (</a:t>
            </a:r>
            <a:r>
              <a:rPr lang="en-US" sz="2000" dirty="0" err="1"/>
              <a:t>innere</a:t>
            </a:r>
            <a:r>
              <a:rPr lang="en-US" sz="2000" dirty="0"/>
              <a:t> </a:t>
            </a:r>
            <a:r>
              <a:rPr lang="en-US" sz="2000" dirty="0" err="1"/>
              <a:t>Repräsentationen</a:t>
            </a:r>
            <a:r>
              <a:rPr lang="en-US" sz="2000" dirty="0"/>
              <a:t>)</a:t>
            </a:r>
          </a:p>
          <a:p>
            <a:r>
              <a:rPr lang="de-DE" sz="2000" dirty="0"/>
              <a:t>Rasa </a:t>
            </a:r>
            <a:r>
              <a:rPr lang="de-DE" sz="2000" dirty="0" err="1"/>
              <a:t>P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olicies</a:t>
            </a:r>
            <a:endParaRPr lang="en-US" sz="2000" b="0" i="0" u="none" strike="noStrike" baseline="0" dirty="0"/>
          </a:p>
          <a:p>
            <a:pPr marR="0" lvl="0"/>
            <a:r>
              <a:rPr lang="en-US" sz="2000" dirty="0"/>
              <a:t>Rasa </a:t>
            </a:r>
            <a:r>
              <a:rPr lang="en-US" sz="2000" dirty="0" err="1"/>
              <a:t>Architecktur</a:t>
            </a:r>
            <a:endParaRPr lang="en-US" sz="2000" dirty="0"/>
          </a:p>
          <a:p>
            <a:pPr marR="0" lvl="0"/>
            <a:r>
              <a:rPr lang="en-US" sz="2000" b="0" i="0" u="none" strike="noStrike" baseline="0" dirty="0" err="1"/>
              <a:t>Implementierung</a:t>
            </a:r>
            <a:r>
              <a:rPr lang="en-US" sz="2000" b="0" i="0" u="none" strike="noStrike" baseline="0" dirty="0"/>
              <a:t>: </a:t>
            </a:r>
            <a:r>
              <a:rPr lang="de-DE" sz="2000" b="0" i="0" u="none" strike="noStrike" baseline="0" dirty="0"/>
              <a:t>Rasa Chatbot für medizinische Diagnosen</a:t>
            </a:r>
            <a:r>
              <a:rPr lang="en-US" sz="2000" b="0" i="0" u="none" strike="noStrike" baseline="0" dirty="0"/>
              <a:t> </a:t>
            </a:r>
          </a:p>
        </p:txBody>
      </p:sp>
      <p:pic>
        <p:nvPicPr>
          <p:cNvPr id="7" name="Graphic 6" descr="Roboter Kontur">
            <a:extLst>
              <a:ext uri="{FF2B5EF4-FFF2-40B4-BE49-F238E27FC236}">
                <a16:creationId xmlns:a16="http://schemas.microsoft.com/office/drawing/2014/main" id="{8E3733D7-4018-035E-9F9F-23C2226A8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02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B7356-0D82-8066-D192-B5CE9299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05" y="115348"/>
            <a:ext cx="2625307" cy="64552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Features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CC20E-DE06-4FB1-EBB3-DFB503E0D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219" y="1819075"/>
            <a:ext cx="919161" cy="262941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/>
              <a:t>Play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1F50A6-1688-A151-DD74-A473A6F12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498" y="2056064"/>
            <a:ext cx="2326923" cy="1624163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 err="1">
                <a:sym typeface="Wingdings" panose="05000000000000000000" pitchFamily="2" charset="2"/>
              </a:rPr>
              <a:t>Prätrainierte</a:t>
            </a:r>
            <a:r>
              <a:rPr lang="en-US" sz="5600" dirty="0">
                <a:sym typeface="Wingdings" panose="05000000000000000000" pitchFamily="2" charset="2"/>
              </a:rPr>
              <a:t> path: </a:t>
            </a:r>
            <a:r>
              <a:rPr lang="en-US" sz="5600" dirty="0" err="1">
                <a:sym typeface="Wingdings" panose="05000000000000000000" pitchFamily="2" charset="2"/>
              </a:rPr>
              <a:t>akzeptiert</a:t>
            </a:r>
            <a:r>
              <a:rPr lang="en-US" sz="5600" dirty="0">
                <a:sym typeface="Wingdings" panose="05000000000000000000" pitchFamily="2" charset="2"/>
              </a:rPr>
              <a:t> </a:t>
            </a:r>
            <a:r>
              <a:rPr lang="en-US" sz="5600" dirty="0" err="1">
                <a:sym typeface="Wingdings" panose="05000000000000000000" pitchFamily="2" charset="2"/>
              </a:rPr>
              <a:t>eine</a:t>
            </a:r>
            <a:r>
              <a:rPr lang="en-US" sz="5600" dirty="0">
                <a:sym typeface="Wingdings" panose="05000000000000000000" pitchFamily="2" charset="2"/>
              </a:rPr>
              <a:t> </a:t>
            </a:r>
            <a:r>
              <a:rPr lang="en-US" sz="5600" dirty="0" err="1">
                <a:sym typeface="Wingdings" panose="05000000000000000000" pitchFamily="2" charset="2"/>
              </a:rPr>
              <a:t>prätrainierte</a:t>
            </a:r>
            <a:r>
              <a:rPr lang="en-US" sz="5600" dirty="0">
                <a:sym typeface="Wingdings" panose="05000000000000000000" pitchFamily="2" charset="2"/>
              </a:rPr>
              <a:t> </a:t>
            </a:r>
            <a:r>
              <a:rPr lang="en-US" sz="5600" dirty="0" err="1">
                <a:sym typeface="Wingdings" panose="05000000000000000000" pitchFamily="2" charset="2"/>
              </a:rPr>
              <a:t>Neuronale</a:t>
            </a:r>
            <a:r>
              <a:rPr lang="en-US" sz="5600" dirty="0">
                <a:sym typeface="Wingdings" panose="05000000000000000000" pitchFamily="2" charset="2"/>
              </a:rPr>
              <a:t> </a:t>
            </a:r>
            <a:r>
              <a:rPr lang="en-US" sz="5600" dirty="0" err="1">
                <a:sym typeface="Wingdings" panose="05000000000000000000" pitchFamily="2" charset="2"/>
              </a:rPr>
              <a:t>Netzwerk</a:t>
            </a:r>
            <a:r>
              <a:rPr lang="en-US" sz="5600" dirty="0">
                <a:sym typeface="Wingdings" panose="05000000000000000000" pitchFamily="2" charset="2"/>
              </a:rPr>
              <a:t> </a:t>
            </a:r>
            <a:r>
              <a:rPr lang="en-US" sz="5600" dirty="0" err="1">
                <a:sym typeface="Wingdings" panose="05000000000000000000" pitchFamily="2" charset="2"/>
              </a:rPr>
              <a:t>wie</a:t>
            </a:r>
            <a:r>
              <a:rPr lang="en-US" sz="5600" dirty="0">
                <a:sym typeface="Wingdings" panose="05000000000000000000" pitchFamily="2" charset="2"/>
              </a:rPr>
              <a:t>:[BERT,GLOVE, CONVERT]</a:t>
            </a:r>
          </a:p>
          <a:p>
            <a:r>
              <a:rPr lang="en-US" sz="5600" dirty="0" err="1">
                <a:sym typeface="Wingdings" panose="05000000000000000000" pitchFamily="2" charset="2"/>
              </a:rPr>
              <a:t>Akzeptiert</a:t>
            </a:r>
            <a:r>
              <a:rPr lang="en-US" sz="5600" dirty="0">
                <a:sym typeface="Wingdings" panose="05000000000000000000" pitchFamily="2" charset="2"/>
              </a:rPr>
              <a:t> </a:t>
            </a:r>
            <a:r>
              <a:rPr lang="en-US" sz="5600" dirty="0" err="1">
                <a:sym typeface="Wingdings" panose="05000000000000000000" pitchFamily="2" charset="2"/>
              </a:rPr>
              <a:t>ein</a:t>
            </a:r>
            <a:r>
              <a:rPr lang="en-US" sz="5600" dirty="0">
                <a:sym typeface="Wingdings" panose="05000000000000000000" pitchFamily="2" charset="2"/>
              </a:rPr>
              <a:t> Token und </a:t>
            </a:r>
            <a:r>
              <a:rPr lang="en-US" sz="5600" dirty="0" err="1">
                <a:sym typeface="Wingdings" panose="05000000000000000000" pitchFamily="2" charset="2"/>
              </a:rPr>
              <a:t>gibt</a:t>
            </a:r>
            <a:r>
              <a:rPr lang="en-US" sz="5600" dirty="0">
                <a:sym typeface="Wingdings" panose="05000000000000000000" pitchFamily="2" charset="2"/>
              </a:rPr>
              <a:t> </a:t>
            </a:r>
            <a:r>
              <a:rPr lang="en-US" sz="5600" dirty="0" err="1">
                <a:sym typeface="Wingdings" panose="05000000000000000000" pitchFamily="2" charset="2"/>
              </a:rPr>
              <a:t>als</a:t>
            </a:r>
            <a:r>
              <a:rPr lang="en-US" sz="5600" dirty="0">
                <a:sym typeface="Wingdings" panose="05000000000000000000" pitchFamily="2" charset="2"/>
              </a:rPr>
              <a:t> Output </a:t>
            </a:r>
            <a:r>
              <a:rPr lang="en-US" sz="5600" dirty="0" err="1">
                <a:sym typeface="Wingdings" panose="05000000000000000000" pitchFamily="2" charset="2"/>
              </a:rPr>
              <a:t>einen</a:t>
            </a:r>
            <a:r>
              <a:rPr lang="en-US" sz="5600" dirty="0">
                <a:sym typeface="Wingdings" panose="05000000000000000000" pitchFamily="2" charset="2"/>
              </a:rPr>
              <a:t> </a:t>
            </a:r>
            <a:r>
              <a:rPr lang="en-US" sz="5600" dirty="0" err="1">
                <a:sym typeface="Wingdings" panose="05000000000000000000" pitchFamily="2" charset="2"/>
              </a:rPr>
              <a:t>numerischen</a:t>
            </a:r>
            <a:r>
              <a:rPr lang="en-US" sz="5600" dirty="0">
                <a:sym typeface="Wingdings" panose="05000000000000000000" pitchFamily="2" charset="2"/>
              </a:rPr>
              <a:t> Vector </a:t>
            </a:r>
            <a:r>
              <a:rPr lang="en-US" sz="5600" dirty="0" err="1">
                <a:sym typeface="Wingdings" panose="05000000000000000000" pitchFamily="2" charset="2"/>
              </a:rPr>
              <a:t>aus.</a:t>
            </a:r>
            <a:endParaRPr lang="en-US" sz="5600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2D01A9-C0AF-D1DF-102E-08300C53D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26988" y="1819550"/>
            <a:ext cx="876289" cy="245287"/>
          </a:xfrm>
        </p:spPr>
        <p:txBody>
          <a:bodyPr>
            <a:noAutofit/>
          </a:bodyPr>
          <a:lstStyle/>
          <a:p>
            <a:pPr algn="ctr"/>
            <a:r>
              <a:rPr lang="en-US" sz="1400" dirty="0"/>
              <a:t>Play</a:t>
            </a:r>
            <a:endParaRPr lang="de-DE" sz="1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977415-663D-6F27-C0CD-998F0354C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88237" y="2064837"/>
            <a:ext cx="1864481" cy="1624163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 err="1">
                <a:sym typeface="Wingdings" panose="05000000000000000000" pitchFamily="2" charset="2"/>
              </a:rPr>
              <a:t>Andere</a:t>
            </a:r>
            <a:r>
              <a:rPr lang="en-US" sz="5600" dirty="0">
                <a:sym typeface="Wingdings" panose="05000000000000000000" pitchFamily="2" charset="2"/>
              </a:rPr>
              <a:t> path </a:t>
            </a:r>
            <a:r>
              <a:rPr lang="en-US" sz="5600" dirty="0" err="1">
                <a:sym typeface="Wingdings" panose="05000000000000000000" pitchFamily="2" charset="2"/>
              </a:rPr>
              <a:t>Generierung</a:t>
            </a:r>
            <a:r>
              <a:rPr lang="en-US" sz="5600" dirty="0">
                <a:sym typeface="Wingdings" panose="05000000000000000000" pitchFamily="2" charset="2"/>
              </a:rPr>
              <a:t> von sparse features </a:t>
            </a:r>
            <a:r>
              <a:rPr lang="en-US" sz="5600" dirty="0" err="1">
                <a:sym typeface="Wingdings" panose="05000000000000000000" pitchFamily="2" charset="2"/>
              </a:rPr>
              <a:t>vom</a:t>
            </a:r>
            <a:r>
              <a:rPr lang="en-US" sz="5600" dirty="0">
                <a:sym typeface="Wingdings" panose="05000000000000000000" pitchFamily="2" charset="2"/>
              </a:rPr>
              <a:t> Token “play” , </a:t>
            </a:r>
            <a:r>
              <a:rPr lang="en-US" sz="5600" dirty="0" err="1">
                <a:sym typeface="Wingdings" panose="05000000000000000000" pitchFamily="2" charset="2"/>
              </a:rPr>
              <a:t>kann</a:t>
            </a:r>
            <a:r>
              <a:rPr lang="en-US" sz="5600" dirty="0">
                <a:sym typeface="Wingdings" panose="05000000000000000000" pitchFamily="2" charset="2"/>
              </a:rPr>
              <a:t> one hot </a:t>
            </a:r>
            <a:r>
              <a:rPr lang="en-US" sz="5600" dirty="0" err="1">
                <a:sym typeface="Wingdings" panose="05000000000000000000" pitchFamily="2" charset="2"/>
              </a:rPr>
              <a:t>emcoding</a:t>
            </a:r>
            <a:r>
              <a:rPr lang="en-US" sz="5600" dirty="0">
                <a:sym typeface="Wingdings" panose="05000000000000000000" pitchFamily="2" charset="2"/>
              </a:rPr>
              <a:t> sein, character n grams.</a:t>
            </a:r>
          </a:p>
          <a:p>
            <a:endParaRPr lang="en-US" sz="5600" dirty="0">
              <a:sym typeface="Wingdings" panose="05000000000000000000" pitchFamily="2" charset="2"/>
            </a:endParaRPr>
          </a:p>
          <a:p>
            <a:r>
              <a:rPr lang="en-US" sz="5600" dirty="0" err="1">
                <a:sym typeface="Wingdings" panose="05000000000000000000" pitchFamily="2" charset="2"/>
              </a:rPr>
              <a:t>Ausgabe</a:t>
            </a:r>
            <a:r>
              <a:rPr lang="en-US" sz="5600" dirty="0">
                <a:sym typeface="Wingdings" panose="05000000000000000000" pitchFamily="2" charset="2"/>
              </a:rPr>
              <a:t> </a:t>
            </a:r>
            <a:r>
              <a:rPr lang="en-US" sz="5600" dirty="0" err="1">
                <a:sym typeface="Wingdings" panose="05000000000000000000" pitchFamily="2" charset="2"/>
              </a:rPr>
              <a:t>wird</a:t>
            </a:r>
            <a:r>
              <a:rPr lang="en-US" sz="5600" dirty="0">
                <a:sym typeface="Wingdings" panose="05000000000000000000" pitchFamily="2" charset="2"/>
              </a:rPr>
              <a:t> an </a:t>
            </a:r>
            <a:r>
              <a:rPr lang="en-US" sz="5600" dirty="0" err="1">
                <a:sym typeface="Wingdings" panose="05000000000000000000" pitchFamily="2" charset="2"/>
              </a:rPr>
              <a:t>einem</a:t>
            </a:r>
            <a:r>
              <a:rPr lang="en-US" sz="5600" dirty="0">
                <a:sym typeface="Wingdings" panose="05000000000000000000" pitchFamily="2" charset="2"/>
              </a:rPr>
              <a:t> feed-forward Layer </a:t>
            </a:r>
            <a:r>
              <a:rPr lang="en-US" sz="5600" dirty="0" err="1">
                <a:sym typeface="Wingdings" panose="05000000000000000000" pitchFamily="2" charset="2"/>
              </a:rPr>
              <a:t>übergeben</a:t>
            </a:r>
            <a:r>
              <a:rPr lang="en-US" sz="5600" dirty="0">
                <a:sym typeface="Wingdings" panose="05000000000000000000" pitchFamily="2" charset="2"/>
              </a:rPr>
              <a:t> 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8979EB-0FFC-ADF6-CB60-AA665E951EA5}"/>
              </a:ext>
            </a:extLst>
          </p:cNvPr>
          <p:cNvSpPr txBox="1"/>
          <p:nvPr/>
        </p:nvSpPr>
        <p:spPr>
          <a:xfrm>
            <a:off x="2396480" y="969181"/>
            <a:ext cx="1205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Play</a:t>
            </a:r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B88E3F-CBF2-FFFD-B57D-9C97F16B7234}"/>
              </a:ext>
            </a:extLst>
          </p:cNvPr>
          <p:cNvSpPr txBox="1"/>
          <p:nvPr/>
        </p:nvSpPr>
        <p:spPr>
          <a:xfrm>
            <a:off x="523499" y="4394201"/>
            <a:ext cx="46496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Die Ausgabe vom Feed-forward-Layer und Prätrainierten Layer wird an einem andern Feed-forward-Layer übergeben.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Das Ergebnis einer Ff-L ist ein </a:t>
            </a:r>
            <a:r>
              <a:rPr lang="de-DE" sz="1400" b="1" dirty="0"/>
              <a:t>256-dimensionaler Vektoren</a:t>
            </a:r>
            <a:r>
              <a:rPr lang="de-DE" sz="1400" dirty="0"/>
              <a:t>. 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6275FC6-6045-BE3D-2C17-0C841FABF694}"/>
              </a:ext>
            </a:extLst>
          </p:cNvPr>
          <p:cNvCxnSpPr>
            <a:cxnSpLocks/>
          </p:cNvCxnSpPr>
          <p:nvPr/>
        </p:nvCxnSpPr>
        <p:spPr>
          <a:xfrm flipH="1">
            <a:off x="1749394" y="1430846"/>
            <a:ext cx="423525" cy="299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A90D4C6-0D2B-5FF3-EF56-307BA508B383}"/>
              </a:ext>
            </a:extLst>
          </p:cNvPr>
          <p:cNvCxnSpPr>
            <a:cxnSpLocks/>
          </p:cNvCxnSpPr>
          <p:nvPr/>
        </p:nvCxnSpPr>
        <p:spPr>
          <a:xfrm>
            <a:off x="3165378" y="1437313"/>
            <a:ext cx="436498" cy="293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13A5620-208B-4ABB-1A09-02CF977432B7}"/>
              </a:ext>
            </a:extLst>
          </p:cNvPr>
          <p:cNvCxnSpPr>
            <a:cxnSpLocks/>
          </p:cNvCxnSpPr>
          <p:nvPr/>
        </p:nvCxnSpPr>
        <p:spPr>
          <a:xfrm>
            <a:off x="4384201" y="3186853"/>
            <a:ext cx="0" cy="321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64AE66A-CE5D-388E-3E35-F66E0DDEC164}"/>
              </a:ext>
            </a:extLst>
          </p:cNvPr>
          <p:cNvCxnSpPr>
            <a:cxnSpLocks/>
          </p:cNvCxnSpPr>
          <p:nvPr/>
        </p:nvCxnSpPr>
        <p:spPr>
          <a:xfrm>
            <a:off x="4384201" y="4146022"/>
            <a:ext cx="0" cy="24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28A4692-C866-4F4B-FB20-D41D5C5AE0B5}"/>
              </a:ext>
            </a:extLst>
          </p:cNvPr>
          <p:cNvCxnSpPr>
            <a:cxnSpLocks/>
          </p:cNvCxnSpPr>
          <p:nvPr/>
        </p:nvCxnSpPr>
        <p:spPr>
          <a:xfrm>
            <a:off x="1635380" y="3801050"/>
            <a:ext cx="124871" cy="472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897E0C64-1D47-058F-F5AB-2D67C9A70EF1}"/>
              </a:ext>
            </a:extLst>
          </p:cNvPr>
          <p:cNvSpPr txBox="1"/>
          <p:nvPr/>
        </p:nvSpPr>
        <p:spPr>
          <a:xfrm>
            <a:off x="523498" y="5796625"/>
            <a:ext cx="5424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0" i="0" dirty="0">
                <a:effectLst/>
              </a:rPr>
              <a:t>Die </a:t>
            </a:r>
            <a:r>
              <a:rPr lang="de-DE" sz="1400" b="0" i="0" dirty="0" err="1">
                <a:effectLst/>
              </a:rPr>
              <a:t>Vectoren</a:t>
            </a:r>
            <a:r>
              <a:rPr lang="de-DE" sz="1400" b="0" i="0" dirty="0">
                <a:effectLst/>
              </a:rPr>
              <a:t> werden als Input für den </a:t>
            </a:r>
            <a:r>
              <a:rPr lang="de-DE" sz="1400" b="0" i="0" dirty="0" err="1">
                <a:effectLst/>
              </a:rPr>
              <a:t>transofrmers-layer</a:t>
            </a:r>
            <a:r>
              <a:rPr lang="de-DE" sz="1400" b="0" i="0" dirty="0">
                <a:effectLst/>
              </a:rPr>
              <a:t> übergeben</a:t>
            </a:r>
            <a:endParaRPr lang="de-DE" sz="14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4AB87AD-DB1F-56C4-ECA4-38A44524D616}"/>
              </a:ext>
            </a:extLst>
          </p:cNvPr>
          <p:cNvCxnSpPr>
            <a:cxnSpLocks/>
          </p:cNvCxnSpPr>
          <p:nvPr/>
        </p:nvCxnSpPr>
        <p:spPr>
          <a:xfrm>
            <a:off x="2923229" y="5452131"/>
            <a:ext cx="0" cy="34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Grafik 22" descr="Ein Bild, das Diagramm, Text, Plan, Screenshot enthält.&#10;&#10;Automatisch generierte Beschreibung">
            <a:extLst>
              <a:ext uri="{FF2B5EF4-FFF2-40B4-BE49-F238E27FC236}">
                <a16:creationId xmlns:a16="http://schemas.microsoft.com/office/drawing/2014/main" id="{1791DEF4-0FC6-61ED-A3C7-036AA7B6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852" y="1398724"/>
            <a:ext cx="6796870" cy="40534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9C8558F-6741-960A-C373-4C3DF2B004EC}"/>
              </a:ext>
            </a:extLst>
          </p:cNvPr>
          <p:cNvSpPr txBox="1"/>
          <p:nvPr/>
        </p:nvSpPr>
        <p:spPr>
          <a:xfrm>
            <a:off x="4068077" y="6343424"/>
            <a:ext cx="2860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>
                <a:latin typeface="+mn-lt"/>
              </a:rPr>
              <a:t>Youtube</a:t>
            </a:r>
            <a:r>
              <a:rPr lang="de-DE" sz="1400" dirty="0">
                <a:latin typeface="+mn-lt"/>
              </a:rPr>
              <a:t> Video [2], Blog [4]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227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EC1D1-7FBB-0CB5-6BC1-018FE7E8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Transformer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F31856E-958A-B3A0-B70C-363BB306A4A3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dirty="0" err="1">
                <a:effectLst/>
              </a:rPr>
              <a:t>Vektorrepräsentation</a:t>
            </a:r>
            <a:r>
              <a:rPr lang="en-US" sz="1500" b="0" i="0" dirty="0">
                <a:effectLst/>
              </a:rPr>
              <a:t>: Input </a:t>
            </a:r>
            <a:r>
              <a:rPr lang="en-US" sz="1500" b="0" i="0" dirty="0" err="1">
                <a:effectLst/>
              </a:rPr>
              <a:t>ein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Vektor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mit</a:t>
            </a:r>
            <a:r>
              <a:rPr lang="en-US" sz="1500" b="0" i="0" dirty="0">
                <a:effectLst/>
              </a:rPr>
              <a:t> 256 </a:t>
            </a:r>
            <a:r>
              <a:rPr lang="en-US" sz="1500" b="0" i="0" dirty="0" err="1">
                <a:effectLst/>
              </a:rPr>
              <a:t>Dimensionen</a:t>
            </a:r>
            <a:r>
              <a:rPr lang="en-US" sz="1500" b="0" i="0" dirty="0">
                <a:effectLst/>
              </a:rPr>
              <a:t> für </a:t>
            </a:r>
            <a:r>
              <a:rPr lang="en-US" sz="1500" b="0" i="0" dirty="0" err="1">
                <a:effectLst/>
              </a:rPr>
              <a:t>jeden</a:t>
            </a:r>
            <a:r>
              <a:rPr lang="en-US" sz="1500" b="0" i="0" dirty="0">
                <a:effectLst/>
              </a:rPr>
              <a:t> Token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effectLst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Zwei Transformer-Layers: </a:t>
            </a:r>
            <a:r>
              <a:rPr lang="en-US" sz="1500" b="0" i="0" dirty="0">
                <a:effectLst/>
              </a:rPr>
              <a:t>Die </a:t>
            </a:r>
            <a:r>
              <a:rPr lang="en-US" sz="1500" b="0" i="0" dirty="0" err="1">
                <a:effectLst/>
              </a:rPr>
              <a:t>Eingabevektoren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werden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durch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zwei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Schichten</a:t>
            </a:r>
            <a:r>
              <a:rPr lang="en-US" sz="1500" b="0" i="0" dirty="0">
                <a:effectLst/>
              </a:rPr>
              <a:t> von </a:t>
            </a:r>
            <a:r>
              <a:rPr lang="en-US" sz="1500" b="0" i="0" dirty="0" err="1">
                <a:effectLst/>
              </a:rPr>
              <a:t>Transformern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verarbeitet</a:t>
            </a:r>
            <a:r>
              <a:rPr lang="en-US" sz="1500" b="0" i="0" dirty="0">
                <a:effectLst/>
              </a:rPr>
              <a:t>, was dem Modell </a:t>
            </a:r>
            <a:r>
              <a:rPr lang="en-US" sz="1500" b="0" i="0" dirty="0" err="1">
                <a:effectLst/>
              </a:rPr>
              <a:t>hilft</a:t>
            </a:r>
            <a:r>
              <a:rPr lang="en-US" sz="1500" b="0" i="0" dirty="0">
                <a:effectLst/>
              </a:rPr>
              <a:t>, </a:t>
            </a:r>
            <a:r>
              <a:rPr lang="en-US" sz="1500" b="0" i="0" dirty="0" err="1">
                <a:effectLst/>
              </a:rPr>
              <a:t>komplexere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linguistische</a:t>
            </a:r>
            <a:r>
              <a:rPr lang="en-US" sz="1500" b="0" i="0" dirty="0">
                <a:effectLst/>
              </a:rPr>
              <a:t> Muster </a:t>
            </a:r>
            <a:r>
              <a:rPr lang="en-US" sz="1500" b="0" i="0" dirty="0" err="1">
                <a:effectLst/>
              </a:rPr>
              <a:t>zu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erfassen</a:t>
            </a:r>
            <a:r>
              <a:rPr lang="en-US" sz="1500" b="0" i="0" dirty="0">
                <a:effectLst/>
              </a:rPr>
              <a:t>.</a:t>
            </a:r>
            <a:r>
              <a:rPr lang="en-US" sz="1500" b="1" i="0" dirty="0">
                <a:effectLst/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 i="0" dirty="0">
              <a:effectLst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Self-Attention-</a:t>
            </a:r>
            <a:r>
              <a:rPr lang="en-US" sz="1500" b="1" i="0" dirty="0" err="1">
                <a:effectLst/>
              </a:rPr>
              <a:t>Mechanismus</a:t>
            </a:r>
            <a:r>
              <a:rPr lang="en-US" sz="1500" b="0" i="0" dirty="0">
                <a:effectLst/>
              </a:rPr>
              <a:t>: </a:t>
            </a:r>
            <a:r>
              <a:rPr lang="en-US" sz="1500" b="0" i="0" dirty="0" err="1">
                <a:effectLst/>
              </a:rPr>
              <a:t>wird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verwendet</a:t>
            </a:r>
            <a:r>
              <a:rPr lang="en-US" sz="1500" b="0" i="0" dirty="0">
                <a:effectLst/>
              </a:rPr>
              <a:t>, um die </a:t>
            </a:r>
            <a:r>
              <a:rPr lang="en-US" sz="1500" b="0" i="0" dirty="0" err="1">
                <a:effectLst/>
              </a:rPr>
              <a:t>Bedeutung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jedes</a:t>
            </a:r>
            <a:r>
              <a:rPr lang="en-US" sz="1500" b="0" i="0" dirty="0">
                <a:effectLst/>
              </a:rPr>
              <a:t> Tokens </a:t>
            </a:r>
            <a:r>
              <a:rPr lang="en-US" sz="1500" b="0" i="0" dirty="0" err="1">
                <a:effectLst/>
              </a:rPr>
              <a:t>im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Kontext</a:t>
            </a:r>
            <a:r>
              <a:rPr lang="en-US" sz="1500" b="0" i="0" dirty="0">
                <a:effectLst/>
              </a:rPr>
              <a:t> der </a:t>
            </a:r>
            <a:r>
              <a:rPr lang="en-US" sz="1500" b="0" i="0" dirty="0" err="1">
                <a:effectLst/>
              </a:rPr>
              <a:t>gesamten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Eingabesequenz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zu</a:t>
            </a:r>
            <a:r>
              <a:rPr lang="en-US" sz="1500" b="0" i="0" dirty="0">
                <a:effectLst/>
              </a:rPr>
              <a:t> verstehen.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0" i="0" dirty="0">
              <a:effectLst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Output: </a:t>
            </a:r>
            <a:r>
              <a:rPr lang="en-US" sz="1500" dirty="0" err="1"/>
              <a:t>Kontextualisiertes</a:t>
            </a:r>
            <a:r>
              <a:rPr lang="en-US" sz="1500" dirty="0"/>
              <a:t> </a:t>
            </a:r>
            <a:r>
              <a:rPr lang="en-US" sz="1500" dirty="0" err="1"/>
              <a:t>Vektoren</a:t>
            </a:r>
            <a:r>
              <a:rPr lang="en-US" sz="1500" dirty="0"/>
              <a:t> für </a:t>
            </a:r>
            <a:r>
              <a:rPr lang="en-US" sz="1500" dirty="0" err="1"/>
              <a:t>jeden</a:t>
            </a:r>
            <a:r>
              <a:rPr lang="en-US" sz="1500" dirty="0"/>
              <a:t> Token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Grafik 3" descr="Ein Bild, das Text, Diagramm, Plan, Reihe enthält.&#10;&#10;Automatisch generierte Beschreibung">
            <a:extLst>
              <a:ext uri="{FF2B5EF4-FFF2-40B4-BE49-F238E27FC236}">
                <a16:creationId xmlns:a16="http://schemas.microsoft.com/office/drawing/2014/main" id="{41B84818-97F2-F552-815A-1ED819E7B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1252754"/>
            <a:ext cx="6816742" cy="502734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8225940-DEE8-BDFD-8C04-321DAEF5E3F9}"/>
              </a:ext>
            </a:extLst>
          </p:cNvPr>
          <p:cNvSpPr txBox="1"/>
          <p:nvPr/>
        </p:nvSpPr>
        <p:spPr>
          <a:xfrm>
            <a:off x="5130800" y="632463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/>
              <a:t>Youtube</a:t>
            </a:r>
            <a:r>
              <a:rPr lang="de-DE" sz="1400" dirty="0"/>
              <a:t> Video [2]</a:t>
            </a:r>
          </a:p>
        </p:txBody>
      </p:sp>
    </p:spTree>
    <p:extLst>
      <p:ext uri="{BB962C8B-B14F-4D97-AF65-F5344CB8AC3E}">
        <p14:creationId xmlns:p14="http://schemas.microsoft.com/office/powerpoint/2010/main" val="3001389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A497E-5EBB-059F-3940-7974AB5D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CLS-Token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, Diagramm, Handschrift, Plan enthält.&#10;&#10;Automatisch generierte Beschreibung">
            <a:extLst>
              <a:ext uri="{FF2B5EF4-FFF2-40B4-BE49-F238E27FC236}">
                <a16:creationId xmlns:a16="http://schemas.microsoft.com/office/drawing/2014/main" id="{D435E2F6-1635-8861-265C-AA493E5E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378"/>
            <a:ext cx="7812746" cy="5215005"/>
          </a:xfrm>
          <a:prstGeom prst="rect">
            <a:avLst/>
          </a:prstGeom>
        </p:spPr>
      </p:pic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6956716-E7AF-0621-494E-D152872C71ED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1" dirty="0">
                <a:effectLst/>
              </a:rPr>
              <a:t>CLS</a:t>
            </a:r>
            <a:r>
              <a:rPr lang="en-US" sz="1900" b="1" i="0" dirty="0">
                <a:effectLst/>
              </a:rPr>
              <a:t>-Token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repräsentiert</a:t>
            </a:r>
            <a:r>
              <a:rPr lang="en-US" sz="1900" b="0" i="0" dirty="0">
                <a:effectLst/>
              </a:rPr>
              <a:t> den </a:t>
            </a:r>
            <a:r>
              <a:rPr lang="en-US" sz="1900" b="0" i="0" dirty="0" err="1">
                <a:effectLst/>
              </a:rPr>
              <a:t>gesamten</a:t>
            </a:r>
            <a:r>
              <a:rPr lang="en-US" sz="1900" b="0" i="0" dirty="0">
                <a:effectLst/>
              </a:rPr>
              <a:t> Input des </a:t>
            </a:r>
            <a:r>
              <a:rPr lang="en-US" sz="1900" b="0" i="0" dirty="0" err="1">
                <a:effectLst/>
              </a:rPr>
              <a:t>Satzes</a:t>
            </a:r>
            <a:endParaRPr lang="en-US" sz="19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Durchläuft</a:t>
            </a:r>
            <a:r>
              <a:rPr lang="en-US" sz="1900" dirty="0"/>
              <a:t> a</a:t>
            </a:r>
            <a:r>
              <a:rPr lang="en-US" sz="1900" b="0" i="0" dirty="0">
                <a:effectLst/>
              </a:rPr>
              <a:t>lle </a:t>
            </a:r>
            <a:r>
              <a:rPr lang="en-US" sz="1900" b="0" i="0" dirty="0" err="1">
                <a:effectLst/>
              </a:rPr>
              <a:t>Schritte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inklusive</a:t>
            </a:r>
            <a:r>
              <a:rPr lang="en-US" sz="1900" b="0" i="0" dirty="0">
                <a:effectLst/>
              </a:rPr>
              <a:t> Transformer.</a:t>
            </a:r>
            <a:r>
              <a:rPr lang="en-US" sz="1900" b="1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Sparse: </a:t>
            </a:r>
            <a:r>
              <a:rPr lang="en-US" sz="1900" dirty="0" err="1"/>
              <a:t>Summe</a:t>
            </a:r>
            <a:r>
              <a:rPr lang="en-US" sz="1900" dirty="0"/>
              <a:t> der sparse features für </a:t>
            </a:r>
            <a:r>
              <a:rPr lang="en-US" sz="1900" dirty="0" err="1"/>
              <a:t>jeden</a:t>
            </a:r>
            <a:r>
              <a:rPr lang="en-US" sz="1900" dirty="0"/>
              <a:t> Token (one hot </a:t>
            </a:r>
            <a:r>
              <a:rPr lang="en-US" sz="1900" dirty="0" err="1"/>
              <a:t>entcoding</a:t>
            </a:r>
            <a:r>
              <a:rPr lang="en-US" sz="1900" dirty="0"/>
              <a:t>)</a:t>
            </a:r>
            <a:endParaRPr lang="en-US" sz="19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 err="1"/>
              <a:t>GlOVE</a:t>
            </a:r>
            <a:r>
              <a:rPr lang="en-US" sz="1900" dirty="0"/>
              <a:t> den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Durchschnitt</a:t>
            </a:r>
            <a:r>
              <a:rPr lang="en-US" sz="1900" b="0" i="0" dirty="0">
                <a:effectLst/>
              </a:rPr>
              <a:t> (mean) der </a:t>
            </a:r>
            <a:r>
              <a:rPr lang="en-US" sz="1900" dirty="0"/>
              <a:t>Word-E</a:t>
            </a:r>
            <a:r>
              <a:rPr lang="en-US" sz="1900" b="0" i="0" dirty="0">
                <a:effectLst/>
              </a:rPr>
              <a:t>mbeddings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0" dirty="0">
                <a:effectLst/>
              </a:rPr>
              <a:t>BERT/</a:t>
            </a:r>
            <a:r>
              <a:rPr lang="en-US" sz="1900" b="1" i="0" dirty="0" err="1">
                <a:effectLst/>
              </a:rPr>
              <a:t>ConveRT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embeding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vom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ganzen</a:t>
            </a:r>
            <a:r>
              <a:rPr lang="en-US" sz="1900" b="0" i="0" dirty="0">
                <a:effectLst/>
              </a:rPr>
              <a:t> </a:t>
            </a:r>
            <a:r>
              <a:rPr lang="en-US" sz="1900" b="0" i="0" dirty="0" err="1">
                <a:effectLst/>
              </a:rPr>
              <a:t>Satz</a:t>
            </a:r>
            <a:endParaRPr lang="en-US" sz="19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96758B7-6E55-1231-915C-6F49FFA6ABA1}"/>
              </a:ext>
            </a:extLst>
          </p:cNvPr>
          <p:cNvSpPr txBox="1"/>
          <p:nvPr/>
        </p:nvSpPr>
        <p:spPr>
          <a:xfrm>
            <a:off x="4528457" y="6142383"/>
            <a:ext cx="2045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>
                <a:latin typeface="+mn-lt"/>
              </a:rPr>
              <a:t>Youtube</a:t>
            </a:r>
            <a:r>
              <a:rPr lang="de-DE" sz="1400" dirty="0">
                <a:latin typeface="+mn-lt"/>
              </a:rPr>
              <a:t> Video 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2195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D3C841-30B5-EBAF-4137-0909EF59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68696"/>
            <a:ext cx="5048504" cy="8065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Intent-</a:t>
            </a:r>
            <a:r>
              <a:rPr lang="en-US" sz="5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Klassifizierung</a:t>
            </a:r>
            <a:endParaRPr lang="en-US" sz="5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998FC44-D528-8829-0FC5-BF295A151EBF}"/>
              </a:ext>
            </a:extLst>
          </p:cNvPr>
          <p:cNvSpPr txBox="1"/>
          <p:nvPr/>
        </p:nvSpPr>
        <p:spPr>
          <a:xfrm>
            <a:off x="519176" y="2575361"/>
            <a:ext cx="3885861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Klassen-Token </a:t>
            </a:r>
            <a:r>
              <a:rPr lang="en-US" sz="2000" dirty="0" err="1"/>
              <a:t>repräsentiert</a:t>
            </a:r>
            <a:r>
              <a:rPr lang="en-US" sz="2000" dirty="0"/>
              <a:t> den </a:t>
            </a:r>
            <a:r>
              <a:rPr lang="en-US" sz="2000" dirty="0" err="1"/>
              <a:t>gesamten</a:t>
            </a:r>
            <a:r>
              <a:rPr lang="en-US" sz="2000" dirty="0"/>
              <a:t> Input und </a:t>
            </a:r>
            <a:r>
              <a:rPr lang="en-US" sz="2000" dirty="0" err="1"/>
              <a:t>ist</a:t>
            </a:r>
            <a:r>
              <a:rPr lang="en-US" sz="2000" dirty="0"/>
              <a:t> in der Lage, die Intents </a:t>
            </a:r>
            <a:r>
              <a:rPr lang="en-US" sz="2000" dirty="0" err="1"/>
              <a:t>vorherzusagen</a:t>
            </a:r>
            <a:r>
              <a:rPr lang="en-US" sz="2000" dirty="0"/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CLS Token </a:t>
            </a:r>
            <a:r>
              <a:rPr lang="en-US" sz="2000" dirty="0" err="1"/>
              <a:t>bewegt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 </a:t>
            </a:r>
            <a:r>
              <a:rPr lang="en-US" sz="2000" dirty="0" err="1"/>
              <a:t>durch</a:t>
            </a:r>
            <a:r>
              <a:rPr lang="en-US" sz="2000" dirty="0"/>
              <a:t> das Transformer-Layer, </a:t>
            </a:r>
            <a:r>
              <a:rPr lang="en-US" sz="2000" dirty="0" err="1"/>
              <a:t>durch</a:t>
            </a:r>
            <a:r>
              <a:rPr lang="en-US" sz="2000" dirty="0"/>
              <a:t> den Embedding-Layer und Similarity. Die </a:t>
            </a:r>
            <a:r>
              <a:rPr lang="en-US" sz="2000" dirty="0" err="1"/>
              <a:t>Ähnlichkeit</a:t>
            </a:r>
            <a:r>
              <a:rPr lang="en-US" sz="2000" dirty="0"/>
              <a:t> </a:t>
            </a:r>
            <a:r>
              <a:rPr lang="en-US" sz="2000" dirty="0" err="1"/>
              <a:t>vom</a:t>
            </a:r>
            <a:r>
              <a:rPr lang="en-US" sz="2000" dirty="0"/>
              <a:t> Input und Output </a:t>
            </a:r>
            <a:r>
              <a:rPr lang="en-US" sz="2000" dirty="0" err="1"/>
              <a:t>werden</a:t>
            </a:r>
            <a:r>
              <a:rPr lang="en-US" sz="2000" dirty="0"/>
              <a:t> </a:t>
            </a:r>
            <a:r>
              <a:rPr lang="en-US" sz="2000" dirty="0" err="1"/>
              <a:t>geprüft</a:t>
            </a:r>
            <a:r>
              <a:rPr lang="en-US" sz="2000" dirty="0"/>
              <a:t>.</a:t>
            </a:r>
            <a:r>
              <a:rPr lang="de-DE" sz="20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Am Ende gibt es eine Loss-Funktion, um das Modell zu optimieren.</a:t>
            </a:r>
            <a:endParaRPr lang="en-US" sz="2000" dirty="0"/>
          </a:p>
        </p:txBody>
      </p:sp>
      <p:pic>
        <p:nvPicPr>
          <p:cNvPr id="4" name="Grafik 3" descr="Ein Bild, das Text, Diagramm, Plan, Screenshot enthält.&#10;&#10;Automatisch generierte Beschreibung">
            <a:extLst>
              <a:ext uri="{FF2B5EF4-FFF2-40B4-BE49-F238E27FC236}">
                <a16:creationId xmlns:a16="http://schemas.microsoft.com/office/drawing/2014/main" id="{C72AB527-77EF-782D-EBB3-22D855F6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03" y="1777786"/>
            <a:ext cx="7300361" cy="414295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F82DF4B-0FE3-5617-99EB-2BF7775D7D54}"/>
              </a:ext>
            </a:extLst>
          </p:cNvPr>
          <p:cNvSpPr txBox="1"/>
          <p:nvPr/>
        </p:nvSpPr>
        <p:spPr>
          <a:xfrm>
            <a:off x="4053840" y="640524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>
                <a:latin typeface="+mn-lt"/>
              </a:rPr>
              <a:t>Youtube</a:t>
            </a:r>
            <a:r>
              <a:rPr lang="de-DE" sz="1400" dirty="0">
                <a:latin typeface="+mn-lt"/>
              </a:rPr>
              <a:t> Video 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83277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668A55-F080-53D8-6C44-5D4CB096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b="1" i="1">
                <a:effectLst/>
                <a:latin typeface="Söhne"/>
              </a:rPr>
              <a:t>MASK-Token</a:t>
            </a:r>
            <a:endParaRPr lang="de-DE" sz="4000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afik 29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8D2EE51B-5E8C-6FB3-C18A-632114237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0" r="-1" b="-1"/>
          <a:stretch/>
        </p:blipFill>
        <p:spPr>
          <a:xfrm>
            <a:off x="908304" y="2233968"/>
            <a:ext cx="6406896" cy="393823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17C1E-5724-1E7A-D190-4640C02B7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0" y="2567446"/>
            <a:ext cx="3633216" cy="3604754"/>
          </a:xfrm>
        </p:spPr>
        <p:txBody>
          <a:bodyPr anchor="ctr">
            <a:normAutofit/>
          </a:bodyPr>
          <a:lstStyle/>
          <a:p>
            <a:r>
              <a:rPr lang="de-DE" sz="1700" b="1" i="0" dirty="0">
                <a:effectLst/>
                <a:latin typeface="Söhne"/>
              </a:rPr>
              <a:t>Maskierungsvorgang: </a:t>
            </a:r>
            <a:r>
              <a:rPr lang="de-DE" sz="1700" dirty="0">
                <a:latin typeface="Söhne"/>
              </a:rPr>
              <a:t>wird z</a:t>
            </a:r>
            <a:r>
              <a:rPr lang="de-DE" sz="1700" dirty="0"/>
              <a:t>ufällig 15% der Wörter in jeder Sequenz durch ein [MASK]- Token ersetzt </a:t>
            </a:r>
            <a:r>
              <a:rPr lang="de-DE" sz="1700" b="0" i="0" dirty="0">
                <a:effectLst/>
                <a:latin typeface="Söhne"/>
              </a:rPr>
              <a:t> </a:t>
            </a:r>
          </a:p>
          <a:p>
            <a:r>
              <a:rPr lang="de-DE" sz="1700" b="1" dirty="0">
                <a:latin typeface="Söhne"/>
              </a:rPr>
              <a:t>Ziel</a:t>
            </a:r>
            <a:r>
              <a:rPr lang="de-DE" sz="1700" b="1" i="0" dirty="0">
                <a:effectLst/>
                <a:latin typeface="Söhne"/>
              </a:rPr>
              <a:t> der Maskierung</a:t>
            </a:r>
            <a:r>
              <a:rPr lang="de-DE" sz="1700" b="0" i="0" dirty="0">
                <a:effectLst/>
                <a:latin typeface="Söhne"/>
              </a:rPr>
              <a:t>: </a:t>
            </a:r>
            <a:r>
              <a:rPr lang="de-DE" sz="1700" dirty="0">
                <a:latin typeface="Söhne"/>
              </a:rPr>
              <a:t>W</a:t>
            </a:r>
            <a:r>
              <a:rPr lang="de-DE" sz="1700" b="0" i="0" dirty="0">
                <a:effectLst/>
                <a:latin typeface="Söhne"/>
              </a:rPr>
              <a:t>ährend des Trainings wird das Modell darauf trainiert, mit fehlenden oder unbekannten Wörtern umzugehen</a:t>
            </a:r>
          </a:p>
          <a:p>
            <a:r>
              <a:rPr lang="de-DE" sz="1700" b="0" i="0" dirty="0">
                <a:effectLst/>
                <a:latin typeface="Söhne"/>
              </a:rPr>
              <a:t>Der </a:t>
            </a:r>
            <a:r>
              <a:rPr lang="de-DE" sz="1700" b="0" i="0" dirty="0" err="1">
                <a:effectLst/>
                <a:latin typeface="Söhne"/>
              </a:rPr>
              <a:t>Mask</a:t>
            </a:r>
            <a:r>
              <a:rPr lang="de-DE" sz="1700" b="0" i="0" dirty="0">
                <a:effectLst/>
                <a:latin typeface="Söhne"/>
              </a:rPr>
              <a:t> Loss wird berechnet, indem die Vorhersage des Modells mit dem ursprünglichen, unmaskierten Token verglichen wird. </a:t>
            </a:r>
            <a:endParaRPr lang="de-DE" sz="17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8D89184-0156-2E73-74A6-FF27020F5FE3}"/>
              </a:ext>
            </a:extLst>
          </p:cNvPr>
          <p:cNvSpPr txBox="1"/>
          <p:nvPr/>
        </p:nvSpPr>
        <p:spPr>
          <a:xfrm>
            <a:off x="3992880" y="6329680"/>
            <a:ext cx="203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de-DE" sz="1400"/>
              <a:t>Youtube Video [2]</a:t>
            </a:r>
          </a:p>
        </p:txBody>
      </p:sp>
    </p:spTree>
    <p:extLst>
      <p:ext uri="{BB962C8B-B14F-4D97-AF65-F5344CB8AC3E}">
        <p14:creationId xmlns:p14="http://schemas.microsoft.com/office/powerpoint/2010/main" val="2269796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26EAD-087F-C2AA-82DC-4EE52198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27" y="728605"/>
            <a:ext cx="3786160" cy="75808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de-DE" sz="2400" b="1" i="0" dirty="0">
                <a:solidFill>
                  <a:srgbClr val="374151"/>
                </a:solidFill>
                <a:effectLst/>
                <a:latin typeface="Söhne"/>
              </a:rPr>
              <a:t>Entitätsextraktion </a:t>
            </a:r>
            <a:br>
              <a:rPr lang="de-DE" sz="2400" b="1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de-DE" sz="2400" b="1" i="0" dirty="0">
                <a:solidFill>
                  <a:srgbClr val="374151"/>
                </a:solidFill>
                <a:effectLst/>
                <a:latin typeface="Söhne"/>
              </a:rPr>
              <a:t>mit CRF</a:t>
            </a:r>
            <a:r>
              <a:rPr lang="de-DE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br>
              <a:rPr lang="de-DE" sz="24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de-DE" sz="24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400" dirty="0"/>
          </a:p>
        </p:txBody>
      </p:sp>
      <p:pic>
        <p:nvPicPr>
          <p:cNvPr id="4" name="Grafik 3" descr="Ein Bild, das Text, Diagramm, Reihe, parallel enthält.&#10;&#10;Automatisch generierte Beschreibung">
            <a:extLst>
              <a:ext uri="{FF2B5EF4-FFF2-40B4-BE49-F238E27FC236}">
                <a16:creationId xmlns:a16="http://schemas.microsoft.com/office/drawing/2014/main" id="{889FAB56-FD52-8E70-3D22-18E3BB283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7" y="2065514"/>
            <a:ext cx="3965866" cy="4219007"/>
          </a:xfrm>
          <a:prstGeom prst="rect">
            <a:avLst/>
          </a:prstGeom>
        </p:spPr>
      </p:pic>
      <p:pic>
        <p:nvPicPr>
          <p:cNvPr id="6" name="Grafik 5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A1D496CC-6263-1D50-7C4C-D41952072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981" y="2202775"/>
            <a:ext cx="7140865" cy="4123847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D03DD15-F563-F3ED-EEE0-AADF1F6BBE70}"/>
              </a:ext>
            </a:extLst>
          </p:cNvPr>
          <p:cNvSpPr txBox="1"/>
          <p:nvPr/>
        </p:nvSpPr>
        <p:spPr>
          <a:xfrm>
            <a:off x="3321050" y="171450"/>
            <a:ext cx="79692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374151"/>
                </a:solidFill>
              </a:rPr>
              <a:t>CRF:</a:t>
            </a:r>
            <a:r>
              <a:rPr lang="de-DE" sz="1400" dirty="0">
                <a:solidFill>
                  <a:srgbClr val="374151"/>
                </a:solidFill>
              </a:rPr>
              <a:t>  </a:t>
            </a:r>
            <a:r>
              <a:rPr lang="de-DE" sz="1400" dirty="0" err="1">
                <a:solidFill>
                  <a:srgbClr val="374151"/>
                </a:solidFill>
              </a:rPr>
              <a:t>Inpur</a:t>
            </a:r>
            <a:r>
              <a:rPr lang="de-DE" sz="1400" dirty="0">
                <a:solidFill>
                  <a:srgbClr val="374151"/>
                </a:solidFill>
              </a:rPr>
              <a:t> </a:t>
            </a:r>
            <a:r>
              <a:rPr lang="de-DE" sz="1400" dirty="0" err="1">
                <a:solidFill>
                  <a:srgbClr val="374151"/>
                </a:solidFill>
              </a:rPr>
              <a:t>layer</a:t>
            </a:r>
            <a:r>
              <a:rPr lang="de-DE" sz="1400" b="1" dirty="0">
                <a:solidFill>
                  <a:srgbClr val="374151"/>
                </a:solidFill>
              </a:rPr>
              <a:t> </a:t>
            </a: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256-dimensionale kontextualisierte Vektoren von Transformer und Output eine Klassifizierung </a:t>
            </a:r>
            <a:r>
              <a:rPr lang="de-DE" sz="1400" dirty="0">
                <a:solidFill>
                  <a:srgbClr val="374151"/>
                </a:solidFill>
                <a:latin typeface="Söhne"/>
              </a:rPr>
              <a:t>, die Entitäten vorhergesagt.</a:t>
            </a:r>
            <a:endParaRPr lang="de-DE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i="0" dirty="0">
                <a:effectLst/>
                <a:latin typeface="Söhne"/>
              </a:rPr>
              <a:t>Trainingsprozess</a:t>
            </a: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: Nutz eine </a:t>
            </a:r>
            <a:r>
              <a:rPr lang="de-DE" sz="1400" b="1" i="1" dirty="0">
                <a:solidFill>
                  <a:srgbClr val="374151"/>
                </a:solidFill>
                <a:effectLst/>
                <a:latin typeface="Söhne"/>
              </a:rPr>
              <a:t>FF-Layer</a:t>
            </a: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 und eine </a:t>
            </a:r>
            <a:r>
              <a:rPr lang="de-DE" sz="1400" dirty="0">
                <a:solidFill>
                  <a:srgbClr val="374151"/>
                </a:solidFill>
                <a:latin typeface="Söhne"/>
              </a:rPr>
              <a:t>Transition-M</a:t>
            </a: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atrix, die während des Trainings optimiert werden. </a:t>
            </a:r>
            <a:r>
              <a:rPr lang="de-DE" sz="1400" b="1" i="1" dirty="0" err="1">
                <a:solidFill>
                  <a:srgbClr val="374151"/>
                </a:solidFill>
                <a:effectLst/>
                <a:latin typeface="Söhne"/>
              </a:rPr>
              <a:t>Trasition</a:t>
            </a:r>
            <a:r>
              <a:rPr lang="de-DE" sz="1400" b="1" i="1" dirty="0">
                <a:solidFill>
                  <a:srgbClr val="374151"/>
                </a:solidFill>
                <a:effectLst/>
                <a:latin typeface="Söhne"/>
              </a:rPr>
              <a:t>- Matrix</a:t>
            </a: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 berücksichtigt den Kontext benachbarter Tags. Diese sind entscheidend dafür, die Wahrscheinlichkeiten der Entitätsübergänge zwischen den Tokens zu lernen.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1" i="0" dirty="0">
                <a:solidFill>
                  <a:srgbClr val="374151"/>
                </a:solidFill>
                <a:effectLst/>
                <a:latin typeface="Söhne"/>
              </a:rPr>
              <a:t>Entity-Loss</a:t>
            </a: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: Vergleicht Vorhersagen mit tatsächlichen Tags zur Berechnung des Entitätsverlusts.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374151"/>
                </a:solidFill>
                <a:latin typeface="Söhne"/>
              </a:rPr>
              <a:t>Total-Loss</a:t>
            </a: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: Kombiniert Entitätsverlust mit </a:t>
            </a:r>
            <a:r>
              <a:rPr lang="de-DE" sz="1400" b="0" i="0" dirty="0" err="1">
                <a:solidFill>
                  <a:srgbClr val="374151"/>
                </a:solidFill>
                <a:effectLst/>
                <a:latin typeface="Söhne"/>
              </a:rPr>
              <a:t>Intent</a:t>
            </a:r>
            <a:r>
              <a:rPr lang="de-DE" sz="1400" b="0" i="0" dirty="0">
                <a:solidFill>
                  <a:srgbClr val="374151"/>
                </a:solidFill>
                <a:effectLst/>
                <a:latin typeface="Söhne"/>
              </a:rPr>
              <a:t>-Verlust und Maskierungsverlust zur Gesamtoptimierung des Modells.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B442F98-78C0-F5F2-EFF0-B239EFA40B9E}"/>
              </a:ext>
            </a:extLst>
          </p:cNvPr>
          <p:cNvSpPr txBox="1"/>
          <p:nvPr/>
        </p:nvSpPr>
        <p:spPr>
          <a:xfrm>
            <a:off x="566995" y="3925454"/>
            <a:ext cx="105169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374151"/>
                </a:solidFill>
                <a:latin typeface="Söhne"/>
              </a:rPr>
              <a:t>Transitions</a:t>
            </a:r>
            <a:r>
              <a:rPr lang="de-DE" sz="1200" dirty="0">
                <a:solidFill>
                  <a:srgbClr val="374151"/>
                </a:solidFill>
                <a:latin typeface="Söhne"/>
              </a:rPr>
              <a:t>-</a:t>
            </a:r>
            <a:r>
              <a:rPr lang="de-DE" sz="1200" b="0" i="0" dirty="0">
                <a:solidFill>
                  <a:srgbClr val="374151"/>
                </a:solidFill>
                <a:effectLst/>
                <a:latin typeface="Söhne"/>
              </a:rPr>
              <a:t>matrix</a:t>
            </a:r>
            <a:endParaRPr lang="de-DE" sz="12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09BACF4-9620-AC79-8255-CC02271FCD72}"/>
              </a:ext>
            </a:extLst>
          </p:cNvPr>
          <p:cNvCxnSpPr>
            <a:cxnSpLocks/>
          </p:cNvCxnSpPr>
          <p:nvPr/>
        </p:nvCxnSpPr>
        <p:spPr>
          <a:xfrm flipV="1">
            <a:off x="2791326" y="4109987"/>
            <a:ext cx="0" cy="51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B7968DC-80F8-BCE8-34D9-BD527E555C2C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618688" y="4109987"/>
            <a:ext cx="1172638" cy="463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D74A8C74-CB20-02C1-7A2C-7A5DA180D002}"/>
              </a:ext>
            </a:extLst>
          </p:cNvPr>
          <p:cNvSpPr/>
          <p:nvPr/>
        </p:nvSpPr>
        <p:spPr>
          <a:xfrm>
            <a:off x="428335" y="3753853"/>
            <a:ext cx="1092456" cy="741144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54CE15A-B908-4175-1F8B-E92F612B7A72}"/>
              </a:ext>
            </a:extLst>
          </p:cNvPr>
          <p:cNvSpPr/>
          <p:nvPr/>
        </p:nvSpPr>
        <p:spPr>
          <a:xfrm>
            <a:off x="399767" y="3919949"/>
            <a:ext cx="1190353" cy="51013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E36DBF7-93CE-58D3-88BC-F4148B28A628}"/>
              </a:ext>
            </a:extLst>
          </p:cNvPr>
          <p:cNvSpPr/>
          <p:nvPr/>
        </p:nvSpPr>
        <p:spPr>
          <a:xfrm>
            <a:off x="497665" y="3855039"/>
            <a:ext cx="1023125" cy="57504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4930B5-AFF5-8D1D-E54A-60FCD0EFE457}"/>
              </a:ext>
            </a:extLst>
          </p:cNvPr>
          <p:cNvSpPr txBox="1"/>
          <p:nvPr/>
        </p:nvSpPr>
        <p:spPr>
          <a:xfrm>
            <a:off x="3180080" y="637877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222222"/>
                </a:solidFill>
              </a:rPr>
              <a:t>Youtube</a:t>
            </a:r>
            <a:r>
              <a:rPr lang="de-DE" sz="1400" dirty="0">
                <a:solidFill>
                  <a:srgbClr val="222222"/>
                </a:solidFill>
              </a:rPr>
              <a:t> Video [2]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4919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E4597-776E-6521-F09A-33B1704C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5"/>
            <a:ext cx="5791199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Policies</a:t>
            </a:r>
            <a:b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AB22C5B2-39C9-FA3D-13C4-4E97D673E9F1}"/>
              </a:ext>
            </a:extLst>
          </p:cNvPr>
          <p:cNvSpPr txBox="1"/>
          <p:nvPr/>
        </p:nvSpPr>
        <p:spPr>
          <a:xfrm>
            <a:off x="762000" y="2551176"/>
            <a:ext cx="5791199" cy="360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RulePolicy</a:t>
            </a:r>
            <a:endParaRPr lang="en-US" sz="20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MemoizationPolicy</a:t>
            </a: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TEDPolicy</a:t>
            </a:r>
            <a:endParaRPr lang="en-US" sz="20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D6138287-5F80-3758-5F63-1033F36F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40" y="3968015"/>
            <a:ext cx="3452192" cy="219782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3CABE39-82D2-2A91-F4E0-510A3CB0A9F0}"/>
              </a:ext>
            </a:extLst>
          </p:cNvPr>
          <p:cNvSpPr txBox="1"/>
          <p:nvPr/>
        </p:nvSpPr>
        <p:spPr>
          <a:xfrm>
            <a:off x="7498079" y="635374"/>
            <a:ext cx="46939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olicies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Konfiguartion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sind in der </a:t>
            </a:r>
            <a:r>
              <a:rPr lang="de-DE" sz="1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config.yml</a:t>
            </a:r>
            <a:r>
              <a:rPr lang="de-DE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Datei gespeichert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 err="1">
                <a:effectLst/>
              </a:rPr>
              <a:t>RulePolicy</a:t>
            </a:r>
            <a:r>
              <a:rPr lang="de-DE" sz="1800" i="0" dirty="0">
                <a:effectLst/>
              </a:rPr>
              <a:t>: Regelbasierte </a:t>
            </a:r>
            <a:r>
              <a:rPr lang="de-DE" sz="1800" i="0" dirty="0" err="1">
                <a:effectLst/>
              </a:rPr>
              <a:t>Policies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 err="1">
                <a:effectLst/>
              </a:rPr>
              <a:t>TEDPolicy</a:t>
            </a:r>
            <a:r>
              <a:rPr lang="en-US" sz="1800" b="1" i="0" dirty="0">
                <a:effectLst/>
              </a:rPr>
              <a:t> </a:t>
            </a:r>
            <a:r>
              <a:rPr lang="de-DE" sz="1800" b="1" i="0" dirty="0">
                <a:effectLst/>
              </a:rPr>
              <a:t>: </a:t>
            </a:r>
            <a:r>
              <a:rPr lang="de-DE" sz="1800" i="0" dirty="0" err="1">
                <a:effectLst/>
              </a:rPr>
              <a:t>machine</a:t>
            </a:r>
            <a:r>
              <a:rPr lang="de-DE" sz="1800" i="0" dirty="0">
                <a:effectLst/>
              </a:rPr>
              <a:t> </a:t>
            </a:r>
            <a:r>
              <a:rPr lang="de-DE" sz="1800" i="0" dirty="0" err="1">
                <a:effectLst/>
              </a:rPr>
              <a:t>learning</a:t>
            </a:r>
            <a:r>
              <a:rPr lang="de-DE" sz="1800" i="0" dirty="0">
                <a:effectLst/>
              </a:rPr>
              <a:t> </a:t>
            </a:r>
            <a:r>
              <a:rPr lang="de-DE" dirty="0" err="1"/>
              <a:t>Policies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MemoizationPolicy</a:t>
            </a:r>
            <a:r>
              <a:rPr lang="en-US" b="1" dirty="0"/>
              <a:t>: </a:t>
            </a:r>
            <a:r>
              <a:rPr lang="de-DE" i="0" dirty="0">
                <a:effectLst/>
              </a:rPr>
              <a:t>Story-Abgleich </a:t>
            </a:r>
            <a:r>
              <a:rPr lang="de-DE" b="0" i="0" dirty="0">
                <a:effectLst/>
              </a:rPr>
              <a:t>um die nächste Aktion zu bestimmen.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D54D61-7A70-3F97-E4FE-8165E346611B}"/>
              </a:ext>
            </a:extLst>
          </p:cNvPr>
          <p:cNvSpPr txBox="1"/>
          <p:nvPr/>
        </p:nvSpPr>
        <p:spPr>
          <a:xfrm>
            <a:off x="5659120" y="630986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0" i="0" dirty="0">
                <a:solidFill>
                  <a:srgbClr val="222222"/>
                </a:solidFill>
                <a:effectLst/>
              </a:rPr>
              <a:t>Blog [6]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31379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26B5D0-3CD4-B17C-C85A-2551B572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Regelbasierte Policies: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9745FD-CEAB-4D63-5655-20CC73EC7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6006" y="502919"/>
            <a:ext cx="6925058" cy="2926081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 err="1"/>
              <a:t>Assistent</a:t>
            </a:r>
            <a:r>
              <a:rPr lang="en-US" sz="2900" dirty="0"/>
              <a:t> </a:t>
            </a:r>
            <a:r>
              <a:rPr lang="en-US" sz="2900" dirty="0" err="1"/>
              <a:t>trifft</a:t>
            </a:r>
            <a:r>
              <a:rPr lang="en-US" sz="2900" dirty="0"/>
              <a:t> </a:t>
            </a:r>
            <a:r>
              <a:rPr lang="en-US" sz="2900" dirty="0" err="1"/>
              <a:t>entscheidungen</a:t>
            </a:r>
            <a:r>
              <a:rPr lang="en-US" sz="2900" dirty="0"/>
              <a:t> für die </a:t>
            </a:r>
            <a:r>
              <a:rPr lang="en-US" sz="2900" dirty="0" err="1"/>
              <a:t>Antworten</a:t>
            </a:r>
            <a:r>
              <a:rPr lang="en-US" sz="2900" dirty="0"/>
              <a:t> </a:t>
            </a:r>
            <a:r>
              <a:rPr lang="en-US" sz="2900" dirty="0" err="1"/>
              <a:t>anhand</a:t>
            </a:r>
            <a:r>
              <a:rPr lang="en-US" sz="2900" dirty="0"/>
              <a:t> von </a:t>
            </a:r>
            <a:r>
              <a:rPr lang="en-US" sz="2900" dirty="0" err="1"/>
              <a:t>vordefinierten</a:t>
            </a:r>
            <a:r>
              <a:rPr lang="en-US" sz="2900" dirty="0"/>
              <a:t> </a:t>
            </a:r>
            <a:r>
              <a:rPr lang="en-US" sz="2900" dirty="0" err="1"/>
              <a:t>Regeln</a:t>
            </a:r>
            <a:r>
              <a:rPr lang="en-US" sz="29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 err="1"/>
              <a:t>Gespeichert</a:t>
            </a:r>
            <a:r>
              <a:rPr lang="en-US" sz="2900" dirty="0"/>
              <a:t> in </a:t>
            </a:r>
            <a:r>
              <a:rPr lang="en-US" sz="2900" i="0" dirty="0" err="1">
                <a:effectLst/>
              </a:rPr>
              <a:t>rules.yml</a:t>
            </a:r>
            <a:r>
              <a:rPr lang="en-US" sz="2900" i="0" dirty="0">
                <a:effectLst/>
              </a:rPr>
              <a:t> </a:t>
            </a:r>
            <a:r>
              <a:rPr lang="en-US" sz="2900" i="0" dirty="0" err="1">
                <a:effectLst/>
              </a:rPr>
              <a:t>Datei</a:t>
            </a:r>
            <a:endParaRPr lang="en-US" sz="290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/>
              <a:t>Ideal </a:t>
            </a:r>
            <a:r>
              <a:rPr lang="en-US" sz="2900" dirty="0" err="1"/>
              <a:t>Anwendungen</a:t>
            </a:r>
            <a:r>
              <a:rPr lang="en-US" sz="2900" dirty="0"/>
              <a:t>: </a:t>
            </a:r>
            <a:r>
              <a:rPr lang="de-DE" sz="2900" dirty="0"/>
              <a:t>Den Assistenten anzuweisen, bestimmte Informationen zu sammeln, bevor bestimmte Aktionen ausgeführt werden.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900" i="0" dirty="0">
                <a:effectLst/>
              </a:rPr>
              <a:t>Anwendungen: Dem Assistenten vorzuschreiben, auf ein bestimmtes erkanntes </a:t>
            </a:r>
            <a:r>
              <a:rPr lang="de-DE" sz="2900" i="0" dirty="0" err="1">
                <a:effectLst/>
              </a:rPr>
              <a:t>Intent</a:t>
            </a:r>
            <a:r>
              <a:rPr lang="de-DE" sz="2900" i="0" dirty="0">
                <a:effectLst/>
              </a:rPr>
              <a:t> immer mit einer bestimmten Nachricht zu antworten.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900" i="0" dirty="0">
                <a:effectLst/>
              </a:rPr>
              <a:t>Den Assistenten zu veranlassen, spezifische Informationen zu sammeln, bevor eine bestimmte Aktion ausgeführt wird.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8E2A083-3C72-323C-2CE3-4926ABC380D0}"/>
              </a:ext>
            </a:extLst>
          </p:cNvPr>
          <p:cNvSpPr txBox="1"/>
          <p:nvPr/>
        </p:nvSpPr>
        <p:spPr>
          <a:xfrm>
            <a:off x="4636006" y="620119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0" i="0" dirty="0">
                <a:solidFill>
                  <a:srgbClr val="222222"/>
                </a:solidFill>
                <a:effectLst/>
              </a:rPr>
              <a:t>Blog [6]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650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3FD4EB-4F32-1E5F-917F-05EDFF95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 b="1" dirty="0" err="1"/>
              <a:t>Machine</a:t>
            </a:r>
            <a:r>
              <a:rPr lang="de-DE" sz="5400" b="1" dirty="0"/>
              <a:t> Learning </a:t>
            </a:r>
            <a:r>
              <a:rPr lang="de-DE" sz="5400" b="1" dirty="0" err="1"/>
              <a:t>Policies</a:t>
            </a:r>
            <a:endParaRPr lang="de-DE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2ACC05-903B-77E2-F557-0E40EA507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b="1" dirty="0"/>
              <a:t>Transformer Embedding </a:t>
            </a:r>
            <a:r>
              <a:rPr lang="de-DE" sz="2200" b="1" dirty="0" err="1"/>
              <a:t>Dialogue</a:t>
            </a:r>
            <a:r>
              <a:rPr lang="de-DE" sz="2200" b="1" dirty="0"/>
              <a:t> (TED): </a:t>
            </a:r>
            <a:r>
              <a:rPr lang="de-DE" sz="2200" dirty="0"/>
              <a:t>ist ein Multitask-Architektur für </a:t>
            </a:r>
            <a:r>
              <a:rPr lang="de-DE" sz="2200" dirty="0" err="1"/>
              <a:t>next</a:t>
            </a:r>
            <a:r>
              <a:rPr lang="de-DE" sz="2200" dirty="0"/>
              <a:t> </a:t>
            </a:r>
            <a:r>
              <a:rPr lang="de-DE" sz="2200" dirty="0" err="1"/>
              <a:t>action</a:t>
            </a:r>
            <a:r>
              <a:rPr lang="de-DE" sz="2200" dirty="0"/>
              <a:t> </a:t>
            </a:r>
            <a:r>
              <a:rPr lang="de-DE" sz="2200" dirty="0" err="1"/>
              <a:t>Prediction</a:t>
            </a:r>
            <a:r>
              <a:rPr lang="de-DE" sz="2200" dirty="0"/>
              <a:t> und </a:t>
            </a:r>
            <a:r>
              <a:rPr lang="de-DE" sz="2200" dirty="0" err="1"/>
              <a:t>entity</a:t>
            </a:r>
            <a:r>
              <a:rPr lang="de-DE" sz="2200" dirty="0"/>
              <a:t> </a:t>
            </a:r>
            <a:r>
              <a:rPr lang="de-DE" sz="2200" dirty="0" err="1"/>
              <a:t>recognition</a:t>
            </a:r>
            <a:endParaRPr lang="de-DE" sz="2200" i="0" dirty="0">
              <a:effectLst/>
              <a:latin typeface="Söhne Mono"/>
            </a:endParaRPr>
          </a:p>
          <a:p>
            <a:r>
              <a:rPr lang="de-DE" sz="2200" b="0" i="0" dirty="0">
                <a:effectLst/>
                <a:latin typeface="ui-sans-serif"/>
              </a:rPr>
              <a:t>Die </a:t>
            </a:r>
            <a:r>
              <a:rPr lang="de-DE" sz="2200" b="1" i="0" dirty="0">
                <a:effectLst/>
                <a:latin typeface="ui-sans-serif"/>
              </a:rPr>
              <a:t>TED Policy</a:t>
            </a:r>
            <a:r>
              <a:rPr lang="de-DE" sz="2200" b="0" i="0" dirty="0">
                <a:effectLst/>
                <a:latin typeface="ui-sans-serif"/>
              </a:rPr>
              <a:t> nutzt maschinelles Lernen, um die nächstbeste Aktion vorherzusagen.</a:t>
            </a:r>
          </a:p>
          <a:p>
            <a:r>
              <a:rPr lang="de-DE" sz="2200" dirty="0"/>
              <a:t>Assistent</a:t>
            </a:r>
            <a:r>
              <a:rPr lang="de-DE" sz="2200" b="1" dirty="0"/>
              <a:t> </a:t>
            </a:r>
            <a:r>
              <a:rPr lang="de-DE" sz="2200" dirty="0"/>
              <a:t>trifft Entscheidungen für die Antworten anhand der Muster, die aus den Konversationsdaten lernen. Gespeichert: </a:t>
            </a:r>
            <a:r>
              <a:rPr lang="de-DE" sz="2200" b="1" i="0" dirty="0" err="1">
                <a:effectLst/>
                <a:latin typeface="Söhne Mono"/>
              </a:rPr>
              <a:t>stories.yml</a:t>
            </a:r>
            <a:endParaRPr lang="de-DE" sz="2200" dirty="0"/>
          </a:p>
          <a:p>
            <a:endParaRPr lang="de-DE" sz="2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1CFB04-215D-262F-757C-AE39CF067EA0}"/>
              </a:ext>
            </a:extLst>
          </p:cNvPr>
          <p:cNvSpPr txBox="1"/>
          <p:nvPr/>
        </p:nvSpPr>
        <p:spPr>
          <a:xfrm>
            <a:off x="4183734" y="602918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(Vlasov et al., 2020)</a:t>
            </a:r>
          </a:p>
        </p:txBody>
      </p:sp>
    </p:spTree>
    <p:extLst>
      <p:ext uri="{BB962C8B-B14F-4D97-AF65-F5344CB8AC3E}">
        <p14:creationId xmlns:p14="http://schemas.microsoft.com/office/powerpoint/2010/main" val="1608910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37C08C-C525-A4B5-1017-8F9AE233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de-DE" sz="5200"/>
              <a:t>TED</a:t>
            </a:r>
          </a:p>
        </p:txBody>
      </p:sp>
      <p:pic>
        <p:nvPicPr>
          <p:cNvPr id="6" name="Grafik 5" descr="Ein Bild, das Text, Diagramm, Schrift, Plan enthält.&#10;&#10;Automatisch generierte Beschreibung">
            <a:extLst>
              <a:ext uri="{FF2B5EF4-FFF2-40B4-BE49-F238E27FC236}">
                <a16:creationId xmlns:a16="http://schemas.microsoft.com/office/drawing/2014/main" id="{5D9544CC-D282-A2EB-41E7-39AA0150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61" y="1075405"/>
            <a:ext cx="7672936" cy="445030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F0874DB-4B3B-2842-B94A-8997FB2D8D74}"/>
              </a:ext>
            </a:extLst>
          </p:cNvPr>
          <p:cNvSpPr txBox="1"/>
          <p:nvPr/>
        </p:nvSpPr>
        <p:spPr>
          <a:xfrm>
            <a:off x="356843" y="1075405"/>
            <a:ext cx="267047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Ziel: Nimmt Features von User-Input und wandelt sie in Action 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Informationen über vorherige Actions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Numerische Features zusammen mit der vorherigen Aktion werden in einem einzigen Array dargestellt (Konkateniert), um die nächste Aktion vorherzusagen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Jede Zeitschritt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Am Ende wird ein System gebraucht der in der  Lage ist zu </a:t>
            </a:r>
            <a:r>
              <a:rPr lang="de-DE" sz="1600" dirty="0" err="1"/>
              <a:t>indetifizieren</a:t>
            </a:r>
            <a:r>
              <a:rPr lang="de-DE" sz="1600" dirty="0"/>
              <a:t> wo (Attention) liegt.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Transformer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B33CB4-C1CD-F186-C7B4-D4772ACACB51}"/>
              </a:ext>
            </a:extLst>
          </p:cNvPr>
          <p:cNvSpPr txBox="1"/>
          <p:nvPr/>
        </p:nvSpPr>
        <p:spPr>
          <a:xfrm>
            <a:off x="4752694" y="62624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 err="1"/>
              <a:t>Youtube</a:t>
            </a:r>
            <a:r>
              <a:rPr lang="de-DE" sz="1400" dirty="0"/>
              <a:t> Video [3]</a:t>
            </a:r>
          </a:p>
        </p:txBody>
      </p:sp>
    </p:spTree>
    <p:extLst>
      <p:ext uri="{BB962C8B-B14F-4D97-AF65-F5344CB8AC3E}">
        <p14:creationId xmlns:p14="http://schemas.microsoft.com/office/powerpoint/2010/main" val="226850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72A0FC-F108-FE17-2958-C47075A8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3255095" cy="33191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Die 5 </a:t>
            </a:r>
            <a:r>
              <a:rPr lang="en-US" sz="40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Ebenen</a:t>
            </a:r>
            <a:r>
              <a:rPr lang="en-US" sz="40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der Conversational AI</a:t>
            </a:r>
            <a:br>
              <a:rPr lang="en-US" sz="41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6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4E1AAD-75F4-D30E-C650-217E43B75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3976" y="157988"/>
            <a:ext cx="7772786" cy="6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A3E1CE1-C854-4A41-6B83-F1D02DB0BDD6}"/>
              </a:ext>
            </a:extLst>
          </p:cNvPr>
          <p:cNvSpPr txBox="1"/>
          <p:nvPr/>
        </p:nvSpPr>
        <p:spPr>
          <a:xfrm>
            <a:off x="4724400" y="6190488"/>
            <a:ext cx="1148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Blog [1]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0886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09516-21EC-3C43-3BF1-A6EA909F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1"/>
            <a:ext cx="3896139" cy="3456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Domain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2A0A81-75CA-B26B-3F4D-3399C9C64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983" y="1"/>
            <a:ext cx="696401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B29303-85AE-2544-BC80-1E35BB263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0" y="1808265"/>
            <a:ext cx="2695723" cy="473099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97BA355-29EB-C5EC-6780-E153D7648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183" y="1452357"/>
            <a:ext cx="4599555" cy="502444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B968B3F0-7A38-DE5A-14DF-3EE04A6B3BB6}"/>
              </a:ext>
            </a:extLst>
          </p:cNvPr>
          <p:cNvSpPr txBox="1"/>
          <p:nvPr/>
        </p:nvSpPr>
        <p:spPr>
          <a:xfrm>
            <a:off x="7828692" y="998015"/>
            <a:ext cx="3946358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 err="1"/>
              <a:t>Intents</a:t>
            </a:r>
            <a:r>
              <a:rPr lang="de-DE" sz="2000" b="1" dirty="0"/>
              <a:t>-Liste</a:t>
            </a:r>
            <a:r>
              <a:rPr lang="de-DE" sz="2000" dirty="0"/>
              <a:t>: NLU-Assistent versteht den User-Input (NLU-Modul)</a:t>
            </a:r>
          </a:p>
          <a:p>
            <a:endParaRPr lang="de-DE" sz="2000" dirty="0"/>
          </a:p>
          <a:p>
            <a:r>
              <a:rPr lang="de-DE" sz="2000" b="1" dirty="0"/>
              <a:t>Slots: </a:t>
            </a:r>
            <a:r>
              <a:rPr lang="de-DE" sz="2000" dirty="0"/>
              <a:t>Assistent benutz diese Informationen für User Antworten.</a:t>
            </a:r>
          </a:p>
          <a:p>
            <a:endParaRPr lang="de-DE" sz="2000" dirty="0"/>
          </a:p>
          <a:p>
            <a:r>
              <a:rPr lang="de-DE" sz="2000" b="1" dirty="0"/>
              <a:t>Entitäten-Liste</a:t>
            </a:r>
            <a:r>
              <a:rPr lang="de-DE" sz="2000" dirty="0"/>
              <a:t>: Einfluss wie Assistent entscheidet, wie den User-Input zu beantworten(NLU-Modul)</a:t>
            </a:r>
          </a:p>
          <a:p>
            <a:endParaRPr lang="de-DE" sz="2000" dirty="0"/>
          </a:p>
          <a:p>
            <a:r>
              <a:rPr lang="de-DE" sz="2000" b="1" dirty="0"/>
              <a:t>Actions</a:t>
            </a:r>
            <a:r>
              <a:rPr lang="de-DE" sz="2000" dirty="0"/>
              <a:t>: Liste von alle </a:t>
            </a:r>
            <a:r>
              <a:rPr lang="de-DE" sz="2000" dirty="0" err="1"/>
              <a:t>Utterances</a:t>
            </a:r>
            <a:r>
              <a:rPr lang="de-DE" sz="2000" dirty="0"/>
              <a:t> und Custom Action für die Beantwortung des User Inputs</a:t>
            </a:r>
          </a:p>
          <a:p>
            <a:endParaRPr lang="de-DE" sz="2000" dirty="0"/>
          </a:p>
          <a:p>
            <a:r>
              <a:rPr lang="de-DE" sz="2000" b="1" dirty="0"/>
              <a:t>Responses: Label </a:t>
            </a:r>
            <a:r>
              <a:rPr lang="de-DE" sz="2000" b="1" dirty="0" err="1"/>
              <a:t>utter</a:t>
            </a:r>
            <a:r>
              <a:rPr lang="de-DE" sz="2000" b="1" dirty="0"/>
              <a:t>_ </a:t>
            </a:r>
          </a:p>
          <a:p>
            <a:r>
              <a:rPr lang="de-DE" sz="2000" dirty="0" err="1"/>
              <a:t>Nachrich</a:t>
            </a:r>
            <a:r>
              <a:rPr lang="de-DE" sz="2000" dirty="0"/>
              <a:t> an User wenn die </a:t>
            </a:r>
            <a:r>
              <a:rPr lang="de-DE" sz="2000" dirty="0" err="1"/>
              <a:t>Utterance</a:t>
            </a:r>
            <a:r>
              <a:rPr lang="de-DE" sz="2000" dirty="0"/>
              <a:t> vorhergesehen ist</a:t>
            </a:r>
          </a:p>
          <a:p>
            <a:endParaRPr lang="de-DE" sz="2000" dirty="0"/>
          </a:p>
          <a:p>
            <a:endParaRPr lang="de-DE" sz="1400" dirty="0"/>
          </a:p>
          <a:p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3CCD7F-6F72-A23A-D058-6A7D7AB308C7}"/>
              </a:ext>
            </a:extLst>
          </p:cNvPr>
          <p:cNvSpPr txBox="1"/>
          <p:nvPr/>
        </p:nvSpPr>
        <p:spPr>
          <a:xfrm>
            <a:off x="1731088" y="433825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Zentrale Konfigurationsdatei, die alle </a:t>
            </a:r>
            <a:r>
              <a:rPr lang="de-DE" sz="2000" dirty="0" err="1"/>
              <a:t>Intents</a:t>
            </a:r>
            <a:r>
              <a:rPr lang="de-DE" sz="2000" dirty="0"/>
              <a:t>, Entitäten, Slots, Antworten, Aktionen und Dialogabläufe definiert. 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E3C18F-9FCF-CDD8-A2EA-D0C6775BCACD}"/>
              </a:ext>
            </a:extLst>
          </p:cNvPr>
          <p:cNvSpPr txBox="1"/>
          <p:nvPr/>
        </p:nvSpPr>
        <p:spPr>
          <a:xfrm>
            <a:off x="4572000" y="647679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Youtube</a:t>
            </a:r>
            <a:r>
              <a:rPr lang="en-US" sz="1400" dirty="0"/>
              <a:t> Video [4]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75369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F6396-AE00-E963-233D-527DAE6B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Actions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B6BCE9-0F2C-7EB2-145E-9EBBE47504FD}"/>
              </a:ext>
            </a:extLst>
          </p:cNvPr>
          <p:cNvSpPr txBox="1"/>
          <p:nvPr/>
        </p:nvSpPr>
        <p:spPr>
          <a:xfrm>
            <a:off x="639798" y="1599066"/>
            <a:ext cx="405464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Custom </a:t>
            </a:r>
            <a:r>
              <a:rPr lang="de-DE" sz="1600" b="1" dirty="0" err="1"/>
              <a:t>action</a:t>
            </a:r>
            <a:r>
              <a:rPr lang="de-DE" sz="1600" b="1" dirty="0"/>
              <a:t> </a:t>
            </a:r>
            <a:r>
              <a:rPr lang="de-DE" sz="1600" dirty="0"/>
              <a:t>sind „Responses“ , die mithilfe der Python Code „</a:t>
            </a:r>
            <a:r>
              <a:rPr lang="de-DE" sz="1600" i="1" dirty="0"/>
              <a:t>actions.py“</a:t>
            </a:r>
            <a:r>
              <a:rPr lang="de-DE" sz="1600" dirty="0"/>
              <a:t> erstellt werden </a:t>
            </a:r>
          </a:p>
          <a:p>
            <a:endParaRPr lang="de-DE" sz="1600" dirty="0"/>
          </a:p>
          <a:p>
            <a:r>
              <a:rPr lang="de-DE" sz="1600" b="1" dirty="0"/>
              <a:t>Class </a:t>
            </a:r>
            <a:r>
              <a:rPr lang="de-DE" sz="1600" b="1" dirty="0" err="1"/>
              <a:t>costum</a:t>
            </a:r>
            <a:r>
              <a:rPr lang="de-DE" sz="1600" b="1" dirty="0"/>
              <a:t> </a:t>
            </a:r>
            <a:r>
              <a:rPr lang="de-DE" sz="1600" b="1" dirty="0" err="1"/>
              <a:t>action</a:t>
            </a:r>
            <a:r>
              <a:rPr lang="de-DE" sz="1600" dirty="0"/>
              <a:t>: 2 wichtige Funktionen:</a:t>
            </a:r>
          </a:p>
          <a:p>
            <a:r>
              <a:rPr lang="de-DE" sz="1600" b="1" dirty="0" err="1"/>
              <a:t>name</a:t>
            </a:r>
            <a:r>
              <a:rPr lang="de-DE" sz="1600" b="1" dirty="0"/>
              <a:t>(): </a:t>
            </a:r>
            <a:r>
              <a:rPr lang="de-DE" sz="1600" dirty="0"/>
              <a:t>gibt den Namen der Aktion (wie im Training </a:t>
            </a:r>
            <a:r>
              <a:rPr lang="de-DE" sz="1600" dirty="0" err="1"/>
              <a:t>stories</a:t>
            </a:r>
            <a:r>
              <a:rPr lang="de-DE" sz="1600" dirty="0"/>
              <a:t>) zurück.</a:t>
            </a:r>
          </a:p>
          <a:p>
            <a:endParaRPr lang="de-DE" sz="1600" dirty="0"/>
          </a:p>
          <a:p>
            <a:r>
              <a:rPr lang="de-DE" sz="1600" b="1" dirty="0" err="1"/>
              <a:t>run</a:t>
            </a:r>
            <a:r>
              <a:rPr lang="de-DE" sz="1600" b="1" dirty="0"/>
              <a:t>(): </a:t>
            </a:r>
            <a:r>
              <a:rPr lang="de-DE" sz="1600" dirty="0"/>
              <a:t>Ausführung, wenn </a:t>
            </a:r>
            <a:r>
              <a:rPr lang="de-DE" sz="1600" dirty="0" err="1"/>
              <a:t>cusom</a:t>
            </a:r>
            <a:r>
              <a:rPr lang="de-DE" sz="1600" dirty="0"/>
              <a:t> Action aktiviert wird. Nimmt folgende Objekte:</a:t>
            </a:r>
          </a:p>
          <a:p>
            <a:endParaRPr lang="de-DE" sz="1600" dirty="0"/>
          </a:p>
          <a:p>
            <a:r>
              <a:rPr lang="de-DE" sz="1600" b="1" dirty="0" err="1"/>
              <a:t>tracker</a:t>
            </a:r>
            <a:r>
              <a:rPr lang="de-DE" sz="1600" b="1" dirty="0"/>
              <a:t>: </a:t>
            </a:r>
            <a:r>
              <a:rPr lang="de-DE" sz="1600" dirty="0"/>
              <a:t>Verfolgt den Stand des Dialogs und kann auf die gespeicherten Daten, wie z.B. Slots, zugreifen.</a:t>
            </a:r>
          </a:p>
          <a:p>
            <a:endParaRPr lang="de-DE" sz="1600" dirty="0"/>
          </a:p>
          <a:p>
            <a:r>
              <a:rPr lang="de-DE" sz="1600" b="1" dirty="0" err="1"/>
              <a:t>dispatcher</a:t>
            </a:r>
            <a:r>
              <a:rPr lang="de-DE" sz="1600" b="1" dirty="0"/>
              <a:t>: </a:t>
            </a:r>
            <a:r>
              <a:rPr lang="de-DE" sz="1600" dirty="0"/>
              <a:t>generiert die Antworten für die Benutzer.</a:t>
            </a:r>
          </a:p>
          <a:p>
            <a:endParaRPr lang="de-DE" sz="1600" dirty="0"/>
          </a:p>
          <a:p>
            <a:r>
              <a:rPr lang="de-DE" sz="1600" b="1" dirty="0" err="1"/>
              <a:t>domain</a:t>
            </a:r>
            <a:r>
              <a:rPr lang="de-DE" sz="1600" b="1" dirty="0"/>
              <a:t>: </a:t>
            </a:r>
            <a:r>
              <a:rPr lang="de-DE" sz="1600" dirty="0"/>
              <a:t>Enthält die Domänenkonfiguration des Bots.</a:t>
            </a:r>
            <a:endParaRPr lang="de-DE" sz="18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9CD03D-2F11-3E39-A8A9-5AB74DC2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374" y="1741808"/>
            <a:ext cx="6333828" cy="453777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664FC1E-A84F-9E75-F0DA-3CB5EE77F132}"/>
              </a:ext>
            </a:extLst>
          </p:cNvPr>
          <p:cNvSpPr txBox="1"/>
          <p:nvPr/>
        </p:nvSpPr>
        <p:spPr>
          <a:xfrm>
            <a:off x="4105577" y="64406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Youtube</a:t>
            </a:r>
            <a:r>
              <a:rPr lang="en-US" sz="1400" dirty="0"/>
              <a:t> Video [4]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89902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FB6724-D89C-6C6D-A505-3D1602A2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stories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DBC35D-A051-A559-CCB8-52FAE606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381" y="2808346"/>
            <a:ext cx="5852837" cy="6206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F780DE6-4A55-1C10-E162-29E6FF87D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381" y="3936839"/>
            <a:ext cx="2907338" cy="104366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843FED6-94DC-7C0D-A7E6-F169D047A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66" y="2186542"/>
            <a:ext cx="3150815" cy="286737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BD1D4AD-EC8D-0517-4CBF-26E9F22C423B}"/>
              </a:ext>
            </a:extLst>
          </p:cNvPr>
          <p:cNvSpPr txBox="1"/>
          <p:nvPr/>
        </p:nvSpPr>
        <p:spPr>
          <a:xfrm>
            <a:off x="3906413" y="623327"/>
            <a:ext cx="72309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Stories sind wichtig für</a:t>
            </a:r>
            <a:r>
              <a:rPr lang="de-DE" i="0" dirty="0">
                <a:effectLst/>
              </a:rPr>
              <a:t> Training des Dialogmanagements. </a:t>
            </a:r>
            <a:r>
              <a:rPr lang="de-DE" dirty="0"/>
              <a:t>Hilft dem Assistenten, wie  der Dialog mit dem Bot ablaufen soll.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</a:rPr>
              <a:t>Zum Generalisieren unbekannter Gesprächsverläufe durch Modelltraining</a:t>
            </a:r>
            <a:endParaRPr lang="de-DE" i="0" dirty="0">
              <a:effectLst/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0A0EECE-80A8-96D5-13D2-5DD014B3A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82" y="5035160"/>
            <a:ext cx="2571882" cy="92079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D9B6F62-E44F-7223-4846-C6A1477A0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9381" y="5488339"/>
            <a:ext cx="4921503" cy="58423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843824D-96BA-9DF1-80A1-B0B88C7C043F}"/>
              </a:ext>
            </a:extLst>
          </p:cNvPr>
          <p:cNvSpPr txBox="1"/>
          <p:nvPr/>
        </p:nvSpPr>
        <p:spPr>
          <a:xfrm>
            <a:off x="3542981" y="627279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hlinkClick r:id="rId7"/>
              </a:rPr>
              <a:t>Implementierung: </a:t>
            </a:r>
            <a:r>
              <a:rPr lang="de-DE" sz="1400" dirty="0" err="1">
                <a:hlinkClick r:id="rId7"/>
              </a:rPr>
              <a:t>chatbot_rasa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07799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80FC3D-4353-BC90-C6EE-1B826021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Rules.yml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92B595E3-C888-B7C0-C985-CE2DAA99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959009"/>
            <a:ext cx="5458968" cy="4939982"/>
          </a:xfrm>
          <a:prstGeom prst="rect">
            <a:avLst/>
          </a:prstGeom>
        </p:spPr>
      </p:pic>
      <p:sp>
        <p:nvSpPr>
          <p:cNvPr id="36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136ACBE-0975-8329-E772-DB4744BC57F8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wichtige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Trainingsdaten</a:t>
            </a:r>
            <a:r>
              <a:rPr lang="en-US" sz="2200" b="0" i="0" dirty="0">
                <a:effectLst/>
              </a:rPr>
              <a:t>, die </a:t>
            </a:r>
            <a:r>
              <a:rPr lang="en-US" sz="2200" b="0" i="0" dirty="0" err="1">
                <a:effectLst/>
              </a:rPr>
              <a:t>benutzt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werden</a:t>
            </a:r>
            <a:r>
              <a:rPr lang="en-US" sz="2200" b="0" i="0" dirty="0">
                <a:effectLst/>
              </a:rPr>
              <a:t>, um das </a:t>
            </a:r>
            <a:r>
              <a:rPr lang="en-US" sz="2200" b="0" i="0" dirty="0" err="1">
                <a:effectLst/>
              </a:rPr>
              <a:t>Dialogmanagement</a:t>
            </a:r>
            <a:r>
              <a:rPr lang="en-US" sz="2200" b="0" i="0" dirty="0">
                <a:effectLst/>
              </a:rPr>
              <a:t>-Modell des </a:t>
            </a:r>
            <a:r>
              <a:rPr lang="en-US" sz="2200" b="0" i="0" dirty="0" err="1">
                <a:effectLst/>
              </a:rPr>
              <a:t>Assistenten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zu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trainieren</a:t>
            </a:r>
            <a:r>
              <a:rPr lang="en-US" sz="2200" b="0" i="0" dirty="0">
                <a:effectLst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Sie </a:t>
            </a:r>
            <a:r>
              <a:rPr lang="en-US" sz="2200" b="0" i="0" dirty="0" err="1">
                <a:effectLst/>
              </a:rPr>
              <a:t>beschreiben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kurze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Gesprächssequenzen</a:t>
            </a:r>
            <a:r>
              <a:rPr lang="en-US" sz="2200" b="0" i="0" dirty="0">
                <a:effectLst/>
              </a:rPr>
              <a:t>, die stets </a:t>
            </a:r>
            <a:r>
              <a:rPr lang="en-US" sz="2200" b="0" i="0" dirty="0" err="1">
                <a:effectLst/>
              </a:rPr>
              <a:t>denselben</a:t>
            </a:r>
            <a:r>
              <a:rPr lang="en-US" sz="2200" b="0" i="0" dirty="0">
                <a:effectLst/>
              </a:rPr>
              <a:t> Path </a:t>
            </a:r>
            <a:r>
              <a:rPr lang="en-US" sz="2200" b="0" i="0" dirty="0" err="1">
                <a:effectLst/>
              </a:rPr>
              <a:t>folgen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sollen</a:t>
            </a:r>
            <a:r>
              <a:rPr lang="en-US" sz="2200" b="0" i="0" dirty="0">
                <a:effectLst/>
              </a:rPr>
              <a:t>.</a:t>
            </a:r>
            <a:endParaRPr lang="en-US" sz="22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51E923-94B1-C856-C902-CB38FD1AEF15}"/>
              </a:ext>
            </a:extLst>
          </p:cNvPr>
          <p:cNvSpPr txBox="1"/>
          <p:nvPr/>
        </p:nvSpPr>
        <p:spPr>
          <a:xfrm>
            <a:off x="4135120" y="601749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hlinkClick r:id="rId3"/>
              </a:rPr>
              <a:t>Implementierung:  </a:t>
            </a:r>
            <a:r>
              <a:rPr lang="de-DE" sz="1400" dirty="0" err="1">
                <a:hlinkClick r:id="rId3"/>
              </a:rPr>
              <a:t>chatbot_rasa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283187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BBF9E0-73F1-73D9-768C-D9217B8F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Rasa Architektur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D1E1F-17E2-DCF3-88EC-4EE1D53A7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600" dirty="0"/>
          </a:p>
          <a:p>
            <a:pPr marL="0"/>
            <a:endParaRPr lang="en-US" sz="600" dirty="0"/>
          </a:p>
          <a:p>
            <a:pPr marL="0"/>
            <a:endParaRPr lang="en-US" sz="600" dirty="0"/>
          </a:p>
        </p:txBody>
      </p:sp>
      <p:pic>
        <p:nvPicPr>
          <p:cNvPr id="5" name="Grafik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89EE6607-1CD2-8218-585F-45274EE6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8" y="2057400"/>
            <a:ext cx="5602934" cy="340999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4F848F2-CA0C-7266-715F-661168087AD5}"/>
              </a:ext>
            </a:extLst>
          </p:cNvPr>
          <p:cNvSpPr txBox="1"/>
          <p:nvPr/>
        </p:nvSpPr>
        <p:spPr>
          <a:xfrm>
            <a:off x="5387180" y="411480"/>
            <a:ext cx="673031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/>
            <a:r>
              <a:rPr lang="en-US" dirty="0"/>
              <a:t>1. </a:t>
            </a:r>
            <a:r>
              <a:rPr lang="en-US" dirty="0" err="1"/>
              <a:t>Empfang</a:t>
            </a:r>
            <a:r>
              <a:rPr lang="en-US" dirty="0"/>
              <a:t> und Interpretation</a:t>
            </a:r>
          </a:p>
          <a:p>
            <a:pPr marL="0"/>
            <a:r>
              <a:rPr lang="en-US" dirty="0"/>
              <a:t>  - </a:t>
            </a:r>
            <a:r>
              <a:rPr lang="en-US" dirty="0" err="1"/>
              <a:t>Nachricht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empfangen</a:t>
            </a:r>
            <a:r>
              <a:rPr lang="en-US" dirty="0"/>
              <a:t> und an den Interpreter </a:t>
            </a:r>
            <a:r>
              <a:rPr lang="en-US" dirty="0" err="1"/>
              <a:t>weitergeleitet</a:t>
            </a:r>
            <a:endParaRPr lang="en-US" dirty="0"/>
          </a:p>
          <a:p>
            <a:pPr marL="0"/>
            <a:r>
              <a:rPr lang="en-US" dirty="0"/>
              <a:t>   - </a:t>
            </a:r>
            <a:r>
              <a:rPr lang="en-US" dirty="0" err="1"/>
              <a:t>Umwandlung</a:t>
            </a:r>
            <a:r>
              <a:rPr lang="en-US" dirty="0"/>
              <a:t> in </a:t>
            </a:r>
            <a:r>
              <a:rPr lang="en-US" dirty="0" err="1"/>
              <a:t>Wörterbuch</a:t>
            </a:r>
            <a:r>
              <a:rPr lang="en-US" dirty="0"/>
              <a:t>: </a:t>
            </a:r>
            <a:r>
              <a:rPr lang="en-US" dirty="0" err="1"/>
              <a:t>Originaltext</a:t>
            </a:r>
            <a:r>
              <a:rPr lang="en-US" dirty="0"/>
              <a:t>, Intent, </a:t>
            </a:r>
            <a:r>
              <a:rPr lang="en-US" dirty="0" err="1"/>
              <a:t>Entitäten</a:t>
            </a:r>
            <a:endParaRPr lang="en-US" dirty="0"/>
          </a:p>
          <a:p>
            <a:pPr marL="0"/>
            <a:r>
              <a:rPr lang="en-US" dirty="0"/>
              <a:t>   - </a:t>
            </a:r>
            <a:r>
              <a:rPr lang="en-US" dirty="0" err="1"/>
              <a:t>Prozess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NLU (Natural Language Understanding) </a:t>
            </a:r>
            <a:r>
              <a:rPr lang="en-US" dirty="0" err="1"/>
              <a:t>gehandhabt</a:t>
            </a:r>
            <a:endParaRPr lang="en-US" dirty="0"/>
          </a:p>
          <a:p>
            <a:pPr marL="0"/>
            <a:endParaRPr lang="en-US" dirty="0"/>
          </a:p>
          <a:p>
            <a:pPr marL="0"/>
            <a:r>
              <a:rPr lang="en-US" dirty="0"/>
              <a:t>2. </a:t>
            </a:r>
            <a:r>
              <a:rPr lang="en-US" dirty="0" err="1"/>
              <a:t>Übermittlung</a:t>
            </a:r>
            <a:r>
              <a:rPr lang="en-US" dirty="0"/>
              <a:t> an den Tracker</a:t>
            </a:r>
          </a:p>
          <a:p>
            <a:pPr marL="0"/>
            <a:r>
              <a:rPr lang="en-US" dirty="0"/>
              <a:t>   - </a:t>
            </a:r>
            <a:r>
              <a:rPr lang="en-US" dirty="0" err="1"/>
              <a:t>Nachricht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Interpreter an den Tracker </a:t>
            </a:r>
            <a:r>
              <a:rPr lang="en-US" dirty="0" err="1"/>
              <a:t>weitergeleitet</a:t>
            </a:r>
            <a:endParaRPr lang="en-US" dirty="0"/>
          </a:p>
          <a:p>
            <a:pPr marL="0"/>
            <a:r>
              <a:rPr lang="en-US" dirty="0"/>
              <a:t>   - Tracker </a:t>
            </a:r>
            <a:r>
              <a:rPr lang="en-US" dirty="0" err="1"/>
              <a:t>hält</a:t>
            </a:r>
            <a:r>
              <a:rPr lang="en-US" dirty="0"/>
              <a:t> </a:t>
            </a:r>
            <a:r>
              <a:rPr lang="en-US" dirty="0" err="1"/>
              <a:t>Konversationszustand</a:t>
            </a:r>
            <a:r>
              <a:rPr lang="en-US" dirty="0"/>
              <a:t> fest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3. </a:t>
            </a:r>
            <a:r>
              <a:rPr lang="en-US" dirty="0" err="1"/>
              <a:t>Zustandsübermittlung</a:t>
            </a:r>
            <a:r>
              <a:rPr lang="en-US" dirty="0"/>
              <a:t> an Policies</a:t>
            </a:r>
          </a:p>
          <a:p>
            <a:pPr marL="0"/>
            <a:r>
              <a:rPr lang="en-US" dirty="0"/>
              <a:t>   - Tracker-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an </a:t>
            </a:r>
            <a:r>
              <a:rPr lang="en-US" dirty="0" err="1"/>
              <a:t>jede</a:t>
            </a:r>
            <a:r>
              <a:rPr lang="en-US" dirty="0"/>
              <a:t> Policy </a:t>
            </a:r>
            <a:r>
              <a:rPr lang="en-US" dirty="0" err="1"/>
              <a:t>gesendet</a:t>
            </a:r>
            <a:endParaRPr lang="en-US" dirty="0"/>
          </a:p>
          <a:p>
            <a:pPr marL="0"/>
            <a:r>
              <a:rPr lang="en-US" dirty="0"/>
              <a:t>   - Policies </a:t>
            </a:r>
            <a:r>
              <a:rPr lang="en-US" dirty="0" err="1"/>
              <a:t>bestimmen</a:t>
            </a:r>
            <a:r>
              <a:rPr lang="en-US" dirty="0"/>
              <a:t> </a:t>
            </a:r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Aktion</a:t>
            </a:r>
            <a:endParaRPr lang="en-US" dirty="0"/>
          </a:p>
          <a:p>
            <a:pPr marL="0"/>
            <a:endParaRPr lang="en-US" dirty="0"/>
          </a:p>
          <a:p>
            <a:pPr marL="0"/>
            <a:r>
              <a:rPr lang="en-US" dirty="0"/>
              <a:t>4. </a:t>
            </a:r>
            <a:r>
              <a:rPr lang="en-US" dirty="0" err="1"/>
              <a:t>Entscheidung</a:t>
            </a:r>
            <a:r>
              <a:rPr lang="en-US" dirty="0"/>
              <a:t> der Policies</a:t>
            </a:r>
          </a:p>
          <a:p>
            <a:pPr marL="0"/>
            <a:r>
              <a:rPr lang="en-US" dirty="0"/>
              <a:t>   - </a:t>
            </a:r>
            <a:r>
              <a:rPr lang="en-US" dirty="0" err="1"/>
              <a:t>Jede</a:t>
            </a:r>
            <a:r>
              <a:rPr lang="en-US" dirty="0"/>
              <a:t> Policy </a:t>
            </a:r>
            <a:r>
              <a:rPr lang="en-US" dirty="0" err="1"/>
              <a:t>wählt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geeignete</a:t>
            </a:r>
            <a:r>
              <a:rPr lang="en-US" dirty="0"/>
              <a:t> </a:t>
            </a:r>
            <a:r>
              <a:rPr lang="en-US" dirty="0" err="1"/>
              <a:t>Aktion</a:t>
            </a:r>
            <a:r>
              <a:rPr lang="en-US" dirty="0"/>
              <a:t> </a:t>
            </a:r>
            <a:r>
              <a:rPr lang="en-US" dirty="0" err="1"/>
              <a:t>aus</a:t>
            </a:r>
            <a:endParaRPr lang="en-US" dirty="0"/>
          </a:p>
          <a:p>
            <a:pPr marL="0"/>
            <a:endParaRPr lang="en-US" dirty="0"/>
          </a:p>
          <a:p>
            <a:pPr marL="0"/>
            <a:r>
              <a:rPr lang="en-US" dirty="0"/>
              <a:t>5. </a:t>
            </a:r>
            <a:r>
              <a:rPr lang="en-US" dirty="0" err="1"/>
              <a:t>Protokollierung</a:t>
            </a:r>
            <a:r>
              <a:rPr lang="en-US" dirty="0"/>
              <a:t> der </a:t>
            </a:r>
            <a:r>
              <a:rPr lang="en-US" dirty="0" err="1"/>
              <a:t>gewählten</a:t>
            </a:r>
            <a:r>
              <a:rPr lang="en-US" dirty="0"/>
              <a:t> </a:t>
            </a:r>
            <a:r>
              <a:rPr lang="en-US" dirty="0" err="1"/>
              <a:t>Aktion</a:t>
            </a:r>
            <a:endParaRPr lang="en-US" dirty="0"/>
          </a:p>
          <a:p>
            <a:pPr marL="0"/>
            <a:r>
              <a:rPr lang="en-US" dirty="0"/>
              <a:t>  - </a:t>
            </a:r>
            <a:r>
              <a:rPr lang="en-US" dirty="0" err="1"/>
              <a:t>Aktion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Tracker </a:t>
            </a:r>
            <a:r>
              <a:rPr lang="en-US" dirty="0" err="1"/>
              <a:t>aufgezeichnet</a:t>
            </a:r>
            <a:endParaRPr lang="en-US" dirty="0"/>
          </a:p>
          <a:p>
            <a:pPr marL="0"/>
            <a:endParaRPr lang="en-US" dirty="0"/>
          </a:p>
          <a:p>
            <a:pPr marL="0"/>
            <a:r>
              <a:rPr lang="en-US" dirty="0"/>
              <a:t>6. </a:t>
            </a:r>
            <a:r>
              <a:rPr lang="en-US" dirty="0" err="1"/>
              <a:t>Antwort</a:t>
            </a:r>
            <a:r>
              <a:rPr lang="en-US" dirty="0"/>
              <a:t> an den </a:t>
            </a:r>
            <a:r>
              <a:rPr lang="en-US" dirty="0" err="1"/>
              <a:t>Benutzer</a:t>
            </a:r>
            <a:endParaRPr lang="en-US" dirty="0"/>
          </a:p>
          <a:p>
            <a:pPr marL="0"/>
            <a:r>
              <a:rPr lang="en-US" dirty="0"/>
              <a:t>   - </a:t>
            </a:r>
            <a:r>
              <a:rPr lang="en-US" dirty="0" err="1"/>
              <a:t>Antwort</a:t>
            </a:r>
            <a:r>
              <a:rPr lang="en-US" dirty="0"/>
              <a:t> </a:t>
            </a:r>
            <a:r>
              <a:rPr lang="en-US" dirty="0" err="1"/>
              <a:t>basierend</a:t>
            </a:r>
            <a:r>
              <a:rPr lang="en-US" dirty="0"/>
              <a:t> auf der </a:t>
            </a:r>
            <a:r>
              <a:rPr lang="en-US" dirty="0" err="1"/>
              <a:t>gewählten</a:t>
            </a:r>
            <a:r>
              <a:rPr lang="en-US" dirty="0"/>
              <a:t> </a:t>
            </a:r>
            <a:r>
              <a:rPr lang="en-US" dirty="0" err="1"/>
              <a:t>Aktion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an den </a:t>
            </a:r>
          </a:p>
          <a:p>
            <a:pPr marL="0"/>
            <a:r>
              <a:rPr lang="en-US" dirty="0"/>
              <a:t>     </a:t>
            </a:r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gesendet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1D4D0F2-2BA6-7ADB-0FBD-E511EAA57875}"/>
              </a:ext>
            </a:extLst>
          </p:cNvPr>
          <p:cNvSpPr txBox="1"/>
          <p:nvPr/>
        </p:nvSpPr>
        <p:spPr>
          <a:xfrm>
            <a:off x="2656337" y="5984240"/>
            <a:ext cx="2656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0" i="0" dirty="0">
                <a:solidFill>
                  <a:srgbClr val="222222"/>
                </a:solidFill>
                <a:effectLst/>
              </a:rPr>
              <a:t>(</a:t>
            </a:r>
            <a:r>
              <a:rPr lang="de-DE" sz="1400" b="0" i="0" dirty="0" err="1">
                <a:solidFill>
                  <a:srgbClr val="222222"/>
                </a:solidFill>
                <a:effectLst/>
              </a:rPr>
              <a:t>Bocklisch</a:t>
            </a:r>
            <a:r>
              <a:rPr lang="de-DE" sz="1400" b="0" i="0" dirty="0">
                <a:solidFill>
                  <a:srgbClr val="222222"/>
                </a:solidFill>
                <a:effectLst/>
              </a:rPr>
              <a:t> et al., 2017)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49739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8C5E9-A2F3-A073-FE55-06EF8AC0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48F328-8F2B-92B7-D420-EE6A04092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sz="1800" b="0" i="0" dirty="0" err="1">
                <a:solidFill>
                  <a:srgbClr val="222222"/>
                </a:solidFill>
                <a:effectLst/>
              </a:rPr>
              <a:t>Jiao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,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Anran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. "An intelligent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chatbot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system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based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 on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entity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extraction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using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 RASA NLU and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neural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 network." </a:t>
            </a:r>
            <a:r>
              <a:rPr lang="de-DE" sz="1800" b="0" i="1" dirty="0">
                <a:solidFill>
                  <a:srgbClr val="222222"/>
                </a:solidFill>
                <a:effectLst/>
              </a:rPr>
              <a:t>Journal </a:t>
            </a:r>
            <a:r>
              <a:rPr lang="de-DE" sz="1800" b="0" i="1" dirty="0" err="1">
                <a:solidFill>
                  <a:srgbClr val="222222"/>
                </a:solidFill>
                <a:effectLst/>
              </a:rPr>
              <a:t>of</a:t>
            </a:r>
            <a:r>
              <a:rPr lang="de-DE" sz="1800" b="0" i="1" dirty="0">
                <a:solidFill>
                  <a:srgbClr val="222222"/>
                </a:solidFill>
                <a:effectLst/>
              </a:rPr>
              <a:t> </a:t>
            </a:r>
            <a:r>
              <a:rPr lang="de-DE" sz="1800" b="0" i="1" dirty="0" err="1">
                <a:solidFill>
                  <a:srgbClr val="222222"/>
                </a:solidFill>
                <a:effectLst/>
              </a:rPr>
              <a:t>physics</a:t>
            </a:r>
            <a:r>
              <a:rPr lang="de-DE" sz="1800" b="0" i="1" dirty="0">
                <a:solidFill>
                  <a:srgbClr val="222222"/>
                </a:solidFill>
                <a:effectLst/>
              </a:rPr>
              <a:t>: </a:t>
            </a:r>
            <a:r>
              <a:rPr lang="de-DE" sz="1800" b="0" i="1" dirty="0" err="1">
                <a:solidFill>
                  <a:srgbClr val="222222"/>
                </a:solidFill>
                <a:effectLst/>
              </a:rPr>
              <a:t>conference</a:t>
            </a:r>
            <a:r>
              <a:rPr lang="de-DE" sz="1800" b="0" i="1" dirty="0">
                <a:solidFill>
                  <a:srgbClr val="222222"/>
                </a:solidFill>
                <a:effectLst/>
              </a:rPr>
              <a:t> </a:t>
            </a:r>
            <a:r>
              <a:rPr lang="de-DE" sz="1800" b="0" i="1" dirty="0" err="1">
                <a:solidFill>
                  <a:srgbClr val="222222"/>
                </a:solidFill>
                <a:effectLst/>
              </a:rPr>
              <a:t>series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. Vol. 1487.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No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. 1. IOP Publishing, 2020.</a:t>
            </a:r>
          </a:p>
          <a:p>
            <a:pPr marL="0" indent="0">
              <a:buNone/>
            </a:pPr>
            <a:r>
              <a:rPr lang="de-DE" sz="1800" b="0" i="0" dirty="0" err="1">
                <a:solidFill>
                  <a:srgbClr val="222222"/>
                </a:solidFill>
                <a:effectLst/>
              </a:rPr>
              <a:t>Bocklisch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, Tom, et al. "Rasa: Open source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language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understanding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 and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dialogue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management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." </a:t>
            </a:r>
            <a:r>
              <a:rPr lang="de-DE" sz="1800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de-DE" sz="1800" b="0" i="1" dirty="0">
                <a:solidFill>
                  <a:srgbClr val="222222"/>
                </a:solidFill>
                <a:effectLst/>
              </a:rPr>
              <a:t> </a:t>
            </a:r>
            <a:r>
              <a:rPr lang="de-DE" sz="1800" b="0" i="1" dirty="0" err="1">
                <a:solidFill>
                  <a:srgbClr val="222222"/>
                </a:solidFill>
                <a:effectLst/>
              </a:rPr>
              <a:t>preprint</a:t>
            </a:r>
            <a:r>
              <a:rPr lang="de-DE" sz="1800" b="0" i="1" dirty="0">
                <a:solidFill>
                  <a:srgbClr val="222222"/>
                </a:solidFill>
                <a:effectLst/>
              </a:rPr>
              <a:t> arXiv:1712.05181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 (2017).</a:t>
            </a:r>
            <a:endParaRPr lang="de-DE" sz="1800" dirty="0"/>
          </a:p>
          <a:p>
            <a:pPr marL="0" indent="0">
              <a:buNone/>
            </a:pPr>
            <a:r>
              <a:rPr lang="de-DE" sz="1800" dirty="0">
                <a:solidFill>
                  <a:srgbClr val="222222"/>
                </a:solidFill>
              </a:rPr>
              <a:t>Vlasov, Vladimir, Johannes EM Mosig, and Alan </a:t>
            </a:r>
            <a:r>
              <a:rPr lang="de-DE" sz="1800" dirty="0" err="1">
                <a:solidFill>
                  <a:srgbClr val="222222"/>
                </a:solidFill>
              </a:rPr>
              <a:t>Nichol</a:t>
            </a:r>
            <a:r>
              <a:rPr lang="de-DE" sz="1800" dirty="0">
                <a:solidFill>
                  <a:srgbClr val="222222"/>
                </a:solidFill>
              </a:rPr>
              <a:t>. "</a:t>
            </a:r>
            <a:r>
              <a:rPr lang="de-DE" sz="1800" dirty="0" err="1">
                <a:solidFill>
                  <a:srgbClr val="222222"/>
                </a:solidFill>
              </a:rPr>
              <a:t>Dialogue</a:t>
            </a:r>
            <a:r>
              <a:rPr lang="de-DE" sz="1800" dirty="0">
                <a:solidFill>
                  <a:srgbClr val="222222"/>
                </a:solidFill>
              </a:rPr>
              <a:t> </a:t>
            </a:r>
            <a:r>
              <a:rPr lang="de-DE" sz="1800" dirty="0" err="1">
                <a:solidFill>
                  <a:srgbClr val="222222"/>
                </a:solidFill>
              </a:rPr>
              <a:t>transformers</a:t>
            </a:r>
            <a:r>
              <a:rPr lang="de-DE" sz="1800" dirty="0">
                <a:solidFill>
                  <a:srgbClr val="222222"/>
                </a:solidFill>
              </a:rPr>
              <a:t>." </a:t>
            </a:r>
            <a:r>
              <a:rPr lang="de-DE" sz="1800" i="1" dirty="0" err="1">
                <a:solidFill>
                  <a:srgbClr val="222222"/>
                </a:solidFill>
              </a:rPr>
              <a:t>arXiv</a:t>
            </a:r>
            <a:r>
              <a:rPr lang="de-DE" sz="1800" i="1" dirty="0">
                <a:solidFill>
                  <a:srgbClr val="222222"/>
                </a:solidFill>
              </a:rPr>
              <a:t> </a:t>
            </a:r>
            <a:r>
              <a:rPr lang="de-DE" sz="1800" i="1" dirty="0" err="1">
                <a:solidFill>
                  <a:srgbClr val="222222"/>
                </a:solidFill>
              </a:rPr>
              <a:t>preprint</a:t>
            </a:r>
            <a:r>
              <a:rPr lang="de-DE" sz="1800" i="1" dirty="0">
                <a:solidFill>
                  <a:srgbClr val="222222"/>
                </a:solidFill>
              </a:rPr>
              <a:t> arXiv:1910.00486</a:t>
            </a:r>
            <a:r>
              <a:rPr lang="de-DE" sz="1800" dirty="0">
                <a:solidFill>
                  <a:srgbClr val="222222"/>
                </a:solidFill>
              </a:rPr>
              <a:t> (2019). </a:t>
            </a:r>
            <a:endParaRPr lang="de-DE" sz="1800" dirty="0"/>
          </a:p>
          <a:p>
            <a:pPr marL="0" indent="0">
              <a:buNone/>
            </a:pPr>
            <a:r>
              <a:rPr lang="de-DE" sz="1800" b="0" i="0" dirty="0">
                <a:solidFill>
                  <a:srgbClr val="222222"/>
                </a:solidFill>
                <a:effectLst/>
              </a:rPr>
              <a:t>Bunk, Tanja, et al. "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Diet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: Lightweight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language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understanding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for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dialogue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 </a:t>
            </a:r>
            <a:r>
              <a:rPr lang="de-DE" sz="1800" b="0" i="0" dirty="0" err="1">
                <a:solidFill>
                  <a:srgbClr val="222222"/>
                </a:solidFill>
                <a:effectLst/>
              </a:rPr>
              <a:t>systems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." </a:t>
            </a:r>
            <a:r>
              <a:rPr lang="de-DE" sz="1800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de-DE" sz="1800" b="0" i="1" dirty="0">
                <a:solidFill>
                  <a:srgbClr val="222222"/>
                </a:solidFill>
                <a:effectLst/>
              </a:rPr>
              <a:t> </a:t>
            </a:r>
            <a:r>
              <a:rPr lang="de-DE" sz="1800" b="0" i="1" dirty="0" err="1">
                <a:solidFill>
                  <a:srgbClr val="222222"/>
                </a:solidFill>
                <a:effectLst/>
              </a:rPr>
              <a:t>preprint</a:t>
            </a:r>
            <a:r>
              <a:rPr lang="de-DE" sz="1800" b="0" i="1" dirty="0">
                <a:solidFill>
                  <a:srgbClr val="222222"/>
                </a:solidFill>
                <a:effectLst/>
              </a:rPr>
              <a:t> arXiv:2004.09936</a:t>
            </a:r>
            <a:r>
              <a:rPr lang="de-DE" sz="1800" b="0" i="0" dirty="0">
                <a:solidFill>
                  <a:srgbClr val="222222"/>
                </a:solidFill>
                <a:effectLst/>
              </a:rPr>
              <a:t> (2020).</a:t>
            </a:r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230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B24B5-FA20-07D2-8326-727C4021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3" y="365125"/>
            <a:ext cx="11425186" cy="6324433"/>
          </a:xfrm>
        </p:spPr>
        <p:txBody>
          <a:bodyPr>
            <a:normAutofit fontScale="90000"/>
          </a:bodyPr>
          <a:lstStyle/>
          <a:p>
            <a:r>
              <a:rPr lang="de-DE" sz="2400" dirty="0">
                <a:latin typeface="+mn-lt"/>
              </a:rPr>
              <a:t>Andere Quellen</a:t>
            </a:r>
            <a:br>
              <a:rPr lang="de-DE" sz="2400" dirty="0">
                <a:latin typeface="+mn-lt"/>
              </a:rPr>
            </a:br>
            <a:br>
              <a:rPr lang="de-DE" sz="1600" dirty="0">
                <a:latin typeface="+mn-lt"/>
              </a:rPr>
            </a:br>
            <a:r>
              <a:rPr lang="de-DE" sz="2000" dirty="0">
                <a:latin typeface="+mn-lt"/>
              </a:rPr>
              <a:t>Blogs</a:t>
            </a:r>
            <a:br>
              <a:rPr lang="de-DE" sz="2000" dirty="0">
                <a:latin typeface="+mn-lt"/>
              </a:rPr>
            </a:br>
            <a:br>
              <a:rPr lang="de-DE" sz="2000" dirty="0">
                <a:latin typeface="+mn-lt"/>
              </a:rPr>
            </a:br>
            <a:r>
              <a:rPr lang="de-DE" sz="1600" dirty="0">
                <a:latin typeface="+mn-lt"/>
              </a:rPr>
              <a:t>[1] </a:t>
            </a:r>
            <a:r>
              <a:rPr lang="en-US" sz="1600" dirty="0">
                <a:latin typeface="+mn-lt"/>
                <a:hlinkClick r:id="rId2"/>
              </a:rPr>
              <a:t>5 Levels of Conversational AI - 2020 Update | The Rasa Blog | Rasa</a:t>
            </a:r>
            <a:br>
              <a:rPr lang="de-DE" sz="1600" dirty="0">
                <a:latin typeface="+mn-lt"/>
              </a:rPr>
            </a:br>
            <a:br>
              <a:rPr lang="de-DE" sz="1600" dirty="0">
                <a:latin typeface="+mn-lt"/>
              </a:rPr>
            </a:br>
            <a:r>
              <a:rPr lang="de-DE" sz="1600" dirty="0">
                <a:latin typeface="+mn-lt"/>
              </a:rPr>
              <a:t>[2] </a:t>
            </a:r>
            <a:r>
              <a:rPr lang="de-DE" sz="1600" dirty="0" err="1">
                <a:latin typeface="+mn-lt"/>
                <a:hlinkClick r:id="rId3"/>
              </a:rPr>
              <a:t>Intents</a:t>
            </a:r>
            <a:r>
              <a:rPr lang="de-DE" sz="1600" dirty="0">
                <a:latin typeface="+mn-lt"/>
                <a:hlinkClick r:id="rId3"/>
              </a:rPr>
              <a:t> &amp; </a:t>
            </a:r>
            <a:r>
              <a:rPr lang="de-DE" sz="1600" dirty="0" err="1">
                <a:latin typeface="+mn-lt"/>
                <a:hlinkClick r:id="rId3"/>
              </a:rPr>
              <a:t>Entities</a:t>
            </a:r>
            <a:r>
              <a:rPr lang="de-DE" sz="1600" dirty="0">
                <a:latin typeface="+mn-lt"/>
                <a:hlinkClick r:id="rId3"/>
              </a:rPr>
              <a:t>: Understanding </a:t>
            </a:r>
            <a:r>
              <a:rPr lang="de-DE" sz="1600" dirty="0" err="1">
                <a:latin typeface="+mn-lt"/>
                <a:hlinkClick r:id="rId3"/>
              </a:rPr>
              <a:t>the</a:t>
            </a:r>
            <a:r>
              <a:rPr lang="de-DE" sz="1600" dirty="0">
                <a:latin typeface="+mn-lt"/>
                <a:hlinkClick r:id="rId3"/>
              </a:rPr>
              <a:t> Rasa NLU Pipeline | The Rasa Blog | Rasa</a:t>
            </a:r>
            <a:br>
              <a:rPr lang="de-DE" sz="1600" dirty="0">
                <a:latin typeface="+mn-lt"/>
              </a:rPr>
            </a:br>
            <a:br>
              <a:rPr lang="de-DE" sz="1600" dirty="0">
                <a:latin typeface="+mn-lt"/>
              </a:rPr>
            </a:br>
            <a:r>
              <a:rPr lang="de-DE" sz="1600" dirty="0">
                <a:latin typeface="+mn-lt"/>
              </a:rPr>
              <a:t>[3] </a:t>
            </a:r>
            <a:r>
              <a:rPr lang="en-US" sz="1600" dirty="0">
                <a:latin typeface="+mn-lt"/>
                <a:hlinkClick r:id="rId4"/>
              </a:rPr>
              <a:t>Introducing DIET: state-of-the-art architecture that outperforms fine-tuning BERT and is 6X faster to train | The Rasa</a:t>
            </a:r>
            <a:br>
              <a:rPr lang="en-US" sz="1600" dirty="0">
                <a:latin typeface="+mn-lt"/>
              </a:rPr>
            </a:br>
            <a:br>
              <a:rPr lang="de-DE" sz="1600" dirty="0">
                <a:latin typeface="+mn-lt"/>
              </a:rPr>
            </a:br>
            <a:r>
              <a:rPr lang="de-DE" sz="1600" dirty="0">
                <a:latin typeface="+mn-lt"/>
              </a:rPr>
              <a:t>[4] </a:t>
            </a:r>
            <a:r>
              <a:rPr lang="de-DE" sz="1600" dirty="0">
                <a:latin typeface="+mn-lt"/>
                <a:hlinkClick r:id="rId5"/>
              </a:rPr>
              <a:t>NLP Transformer DIET </a:t>
            </a:r>
            <a:r>
              <a:rPr lang="de-DE" sz="1600" dirty="0" err="1">
                <a:latin typeface="+mn-lt"/>
                <a:hlinkClick r:id="rId5"/>
              </a:rPr>
              <a:t>explained</a:t>
            </a:r>
            <a:r>
              <a:rPr lang="de-DE" sz="1600" dirty="0">
                <a:latin typeface="+mn-lt"/>
                <a:hlinkClick r:id="rId5"/>
              </a:rPr>
              <a:t> – </a:t>
            </a:r>
            <a:r>
              <a:rPr lang="de-DE" sz="1600" dirty="0" err="1">
                <a:latin typeface="+mn-lt"/>
                <a:hlinkClick r:id="rId5"/>
              </a:rPr>
              <a:t>Marvik</a:t>
            </a:r>
            <a:br>
              <a:rPr lang="de-DE" sz="1600" dirty="0">
                <a:latin typeface="+mn-lt"/>
              </a:rPr>
            </a:br>
            <a:br>
              <a:rPr lang="de-DE" sz="1600" dirty="0">
                <a:latin typeface="+mn-lt"/>
              </a:rPr>
            </a:br>
            <a:r>
              <a:rPr lang="de-DE" sz="1600" dirty="0">
                <a:latin typeface="+mn-lt"/>
              </a:rPr>
              <a:t>[5]</a:t>
            </a:r>
            <a:r>
              <a:rPr lang="en-US" sz="800" dirty="0">
                <a:hlinkClick r:id="rId6"/>
              </a:rPr>
              <a:t> </a:t>
            </a:r>
            <a:r>
              <a:rPr lang="en-US" sz="1600" dirty="0">
                <a:latin typeface="+mn-lt"/>
                <a:hlinkClick r:id="rId6"/>
              </a:rPr>
              <a:t>Building a Chatbot with Rasa. Getting Started | by Aniruddha </a:t>
            </a:r>
            <a:r>
              <a:rPr lang="en-US" sz="1600" dirty="0" err="1">
                <a:latin typeface="+mn-lt"/>
                <a:hlinkClick r:id="rId6"/>
              </a:rPr>
              <a:t>Karajgi</a:t>
            </a:r>
            <a:r>
              <a:rPr lang="en-US" sz="1600" dirty="0">
                <a:latin typeface="+mn-lt"/>
                <a:hlinkClick r:id="rId6"/>
              </a:rPr>
              <a:t> | Towards Data Science</a:t>
            </a:r>
            <a:br>
              <a:rPr lang="de-DE" sz="1600" dirty="0">
                <a:latin typeface="+mn-lt"/>
              </a:rPr>
            </a:br>
            <a:br>
              <a:rPr lang="de-DE" sz="1600" dirty="0">
                <a:latin typeface="+mn-lt"/>
              </a:rPr>
            </a:br>
            <a:r>
              <a:rPr lang="de-DE" sz="1600" dirty="0">
                <a:latin typeface="+mn-lt"/>
              </a:rPr>
              <a:t>[6] </a:t>
            </a:r>
            <a:r>
              <a:rPr lang="en-US" sz="1600" dirty="0">
                <a:latin typeface="+mn-lt"/>
                <a:hlinkClick r:id="rId7"/>
              </a:rPr>
              <a:t>Pipelines and Policies – Rasa Learning Center</a:t>
            </a:r>
            <a:br>
              <a:rPr lang="de-DE" sz="1600" dirty="0">
                <a:latin typeface="+mn-lt"/>
              </a:rPr>
            </a:br>
            <a:br>
              <a:rPr lang="de-DE" sz="1600" dirty="0">
                <a:latin typeface="+mn-lt"/>
              </a:rPr>
            </a:br>
            <a:r>
              <a:rPr lang="de-DE" sz="2000" dirty="0" err="1">
                <a:latin typeface="+mn-lt"/>
              </a:rPr>
              <a:t>Youtube</a:t>
            </a:r>
            <a:r>
              <a:rPr lang="de-DE" sz="2000" dirty="0">
                <a:latin typeface="+mn-lt"/>
              </a:rPr>
              <a:t> Video</a:t>
            </a:r>
            <a:br>
              <a:rPr lang="de-DE" sz="1600" dirty="0">
                <a:latin typeface="+mn-lt"/>
              </a:rPr>
            </a:br>
            <a:r>
              <a:rPr lang="de-DE" sz="1600" dirty="0">
                <a:latin typeface="+mn-lt"/>
              </a:rPr>
              <a:t>[1] </a:t>
            </a:r>
            <a:r>
              <a:rPr lang="en-US" sz="1600" dirty="0">
                <a:latin typeface="+mn-lt"/>
                <a:hlinkClick r:id="rId8"/>
              </a:rPr>
              <a:t>Conversational AI with Rasa: Pipeline and Policy Configuration (youtube.com)</a:t>
            </a:r>
            <a:br>
              <a:rPr lang="en-US" sz="1600" dirty="0">
                <a:latin typeface="+mn-lt"/>
              </a:rPr>
            </a:br>
            <a:br>
              <a:rPr lang="de-DE" sz="1600" dirty="0">
                <a:latin typeface="+mn-lt"/>
              </a:rPr>
            </a:br>
            <a:r>
              <a:rPr lang="de-DE" sz="1600" dirty="0">
                <a:latin typeface="+mn-lt"/>
              </a:rPr>
              <a:t>[2] </a:t>
            </a:r>
            <a:r>
              <a:rPr lang="en-US" sz="1600" dirty="0">
                <a:latin typeface="+mn-lt"/>
                <a:hlinkClick r:id="rId9"/>
              </a:rPr>
              <a:t>Rasa Algorithm Whiteboard - Diet Architecture 1: How it Works (youtube.com)</a:t>
            </a: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[3] </a:t>
            </a:r>
            <a:r>
              <a:rPr lang="en-US" sz="1600" dirty="0">
                <a:latin typeface="+mn-lt"/>
                <a:hlinkClick r:id="rId10"/>
              </a:rPr>
              <a:t> Rasa Algorithm Whiteboard - TED Policy (youtube.com)</a:t>
            </a: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[4] </a:t>
            </a:r>
            <a:r>
              <a:rPr lang="en-US" sz="1600" dirty="0">
                <a:latin typeface="+mn-lt"/>
                <a:hlinkClick r:id="rId11"/>
              </a:rPr>
              <a:t>(Ep #6 - Rasa Masterclass) Domain, custom actions and slots | Rasa 1.8.0 (youtube.com)</a:t>
            </a: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r>
              <a:rPr lang="en-US" sz="1600" dirty="0" err="1">
                <a:latin typeface="+mn-lt"/>
              </a:rPr>
              <a:t>Github</a:t>
            </a:r>
            <a:r>
              <a:rPr lang="en-US" sz="1600" dirty="0">
                <a:latin typeface="+mn-lt"/>
              </a:rPr>
              <a:t> Link: </a:t>
            </a:r>
            <a:r>
              <a:rPr lang="de-DE" sz="1600" dirty="0" err="1">
                <a:hlinkClick r:id="rId12"/>
              </a:rPr>
              <a:t>itsmeeeeeee</a:t>
            </a:r>
            <a:r>
              <a:rPr lang="de-DE" sz="1600" dirty="0">
                <a:hlinkClick r:id="rId12"/>
              </a:rPr>
              <a:t>/</a:t>
            </a:r>
            <a:r>
              <a:rPr lang="de-DE" sz="1600" dirty="0" err="1">
                <a:hlinkClick r:id="rId12"/>
              </a:rPr>
              <a:t>chatbot_rasa</a:t>
            </a:r>
            <a:r>
              <a:rPr lang="de-DE" sz="1600" dirty="0">
                <a:hlinkClick r:id="rId12"/>
              </a:rPr>
              <a:t>: Rasa (github.com)</a:t>
            </a: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985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E52B86-8870-4273-AFF9-D4A43A09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Ebene 1 – Benarichtigungsassistenten: </a:t>
            </a:r>
            <a:b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FFD3324-BF75-3217-EDEF-BA41E04DAF46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</a:rPr>
              <a:t>Diese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Assistenten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senden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einfache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Benachrichtigungen</a:t>
            </a:r>
            <a:r>
              <a:rPr lang="en-US" sz="2200" b="0" i="0" dirty="0">
                <a:effectLst/>
              </a:rPr>
              <a:t>, </a:t>
            </a:r>
            <a:r>
              <a:rPr lang="en-US" sz="2200" b="0" i="0" dirty="0" err="1">
                <a:effectLst/>
              </a:rPr>
              <a:t>wie</a:t>
            </a:r>
            <a:r>
              <a:rPr lang="en-US" sz="2200" b="0" i="0" dirty="0">
                <a:effectLst/>
              </a:rPr>
              <a:t> SMS </a:t>
            </a:r>
            <a:r>
              <a:rPr lang="en-US" sz="2200" b="0" i="0" dirty="0" err="1">
                <a:effectLst/>
              </a:rPr>
              <a:t>oder</a:t>
            </a:r>
            <a:r>
              <a:rPr lang="en-US" sz="2200" b="0" i="0" dirty="0">
                <a:effectLst/>
              </a:rPr>
              <a:t> Push-</a:t>
            </a:r>
            <a:r>
              <a:rPr lang="en-US" sz="2200" b="0" i="0" dirty="0" err="1">
                <a:effectLst/>
              </a:rPr>
              <a:t>Benachrichtigungen</a:t>
            </a:r>
            <a:r>
              <a:rPr lang="en-US" sz="2200" b="0" i="0" dirty="0">
                <a:effectLst/>
              </a:rPr>
              <a:t>. </a:t>
            </a:r>
            <a:r>
              <a:rPr lang="en-US" sz="2200" dirty="0"/>
              <a:t>Z.B.</a:t>
            </a:r>
            <a:r>
              <a:rPr lang="en-US" sz="2200" b="0" i="0" dirty="0">
                <a:effectLst/>
              </a:rPr>
              <a:t> Handy </a:t>
            </a:r>
            <a:r>
              <a:rPr lang="en-US" sz="2200" b="0" i="0" dirty="0" err="1">
                <a:effectLst/>
              </a:rPr>
              <a:t>oder</a:t>
            </a:r>
            <a:r>
              <a:rPr lang="en-US" sz="2200" b="0" i="0" dirty="0">
                <a:effectLst/>
              </a:rPr>
              <a:t> Laptop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200" dirty="0"/>
              <a:t>Rasa geht über diese Ebene hinaus.</a:t>
            </a:r>
            <a:endParaRPr lang="en-US" sz="22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238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DCF928-C1E1-FC9D-6B95-8834CC5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Ebene 2 – Frequently Asked Questions (FAQ)-</a:t>
            </a:r>
            <a:r>
              <a:rPr kumimoji="0" lang="en-US" sz="4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Assistenten</a:t>
            </a:r>
            <a:b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04DCFF-9F5D-3563-FEC3-C46C1CDBA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 lang="en-US" sz="2200" b="1" i="0" dirty="0">
                <a:effectLst/>
              </a:rPr>
              <a:t>Definition</a:t>
            </a:r>
            <a:r>
              <a:rPr lang="en-US" sz="2200" b="0" i="0" dirty="0">
                <a:effectLst/>
              </a:rPr>
              <a:t>: </a:t>
            </a:r>
            <a:r>
              <a:rPr lang="de-DE" sz="2200" b="0" i="0" dirty="0">
                <a:effectLst/>
              </a:rPr>
              <a:t>Diese Assistenten können einfache Fragen beantworten. (</a:t>
            </a:r>
            <a:r>
              <a:rPr lang="en-US" sz="2200" b="0" i="0" dirty="0">
                <a:effectLst/>
              </a:rPr>
              <a:t>FAQ)</a:t>
            </a:r>
          </a:p>
          <a:p>
            <a:pPr>
              <a:defRPr/>
            </a:pPr>
            <a:r>
              <a:rPr lang="de-DE" sz="2200" b="0" i="0" dirty="0">
                <a:effectLst/>
              </a:rPr>
              <a:t>Erkennen von </a:t>
            </a:r>
            <a:r>
              <a:rPr lang="de-DE" sz="2200" b="0" i="0" dirty="0" err="1">
                <a:effectLst/>
              </a:rPr>
              <a:t>Intents</a:t>
            </a:r>
            <a:r>
              <a:rPr lang="de-DE" sz="2200" b="0" i="0" dirty="0">
                <a:effectLst/>
              </a:rPr>
              <a:t> (begrenzt, ohne kontextuelles Verständnis), "nur Happy </a:t>
            </a:r>
            <a:r>
              <a:rPr lang="de-DE" sz="2200" b="0" i="0" dirty="0" err="1">
                <a:effectLst/>
              </a:rPr>
              <a:t>Paths</a:t>
            </a:r>
            <a:r>
              <a:rPr lang="de-DE" sz="2200" b="0" i="0" dirty="0">
                <a:effectLst/>
              </a:rPr>
              <a:t>„</a:t>
            </a:r>
          </a:p>
          <a:p>
            <a:pPr>
              <a:defRPr/>
            </a:pPr>
            <a:r>
              <a:rPr lang="de-DE" sz="2200" dirty="0"/>
              <a:t>Regelbasiert</a:t>
            </a:r>
            <a:endParaRPr lang="en-US" sz="2200" b="0" i="0" dirty="0">
              <a:effectLst/>
            </a:endParaRPr>
          </a:p>
          <a:p>
            <a:r>
              <a:rPr lang="en-US" sz="2200" dirty="0" err="1"/>
              <a:t>Einsatz</a:t>
            </a:r>
            <a:r>
              <a:rPr lang="en-US" sz="2200" dirty="0"/>
              <a:t> </a:t>
            </a:r>
            <a:r>
              <a:rPr lang="en-US" sz="2200" dirty="0" err="1"/>
              <a:t>einfacher</a:t>
            </a:r>
            <a:r>
              <a:rPr lang="en-US" sz="2200" dirty="0"/>
              <a:t> ML-</a:t>
            </a:r>
            <a:r>
              <a:rPr lang="en-US" sz="2200" dirty="0" err="1"/>
              <a:t>Techniken</a:t>
            </a:r>
            <a:r>
              <a:rPr lang="en-US" sz="2200" dirty="0"/>
              <a:t>.</a:t>
            </a:r>
            <a:endParaRPr lang="en-US" sz="2200" b="0" i="0" dirty="0">
              <a:effectLst/>
            </a:endParaRPr>
          </a:p>
          <a:p>
            <a:r>
              <a:rPr lang="en-US" sz="2200" b="1" dirty="0"/>
              <a:t>Rasa</a:t>
            </a:r>
            <a:r>
              <a:rPr lang="en-US" sz="2200" dirty="0"/>
              <a:t> </a:t>
            </a:r>
            <a:r>
              <a:rPr lang="en-US" sz="2200" dirty="0" err="1"/>
              <a:t>kann</a:t>
            </a:r>
            <a:r>
              <a:rPr lang="en-US" sz="2200" dirty="0"/>
              <a:t> </a:t>
            </a:r>
            <a:r>
              <a:rPr lang="en-US" sz="2200" dirty="0" err="1"/>
              <a:t>auch</a:t>
            </a:r>
            <a:r>
              <a:rPr lang="en-US" sz="2200" dirty="0"/>
              <a:t> für </a:t>
            </a:r>
            <a:r>
              <a:rPr lang="en-US" sz="2200" dirty="0" err="1"/>
              <a:t>diese</a:t>
            </a:r>
            <a:r>
              <a:rPr lang="en-US" sz="2200" dirty="0"/>
              <a:t> </a:t>
            </a:r>
            <a:r>
              <a:rPr lang="en-US" sz="2200" dirty="0" err="1"/>
              <a:t>Grundlegende</a:t>
            </a:r>
            <a:r>
              <a:rPr lang="en-US" sz="2200" dirty="0"/>
              <a:t> </a:t>
            </a:r>
            <a:r>
              <a:rPr lang="en-US" sz="2200" dirty="0" err="1"/>
              <a:t>Anwendungen</a:t>
            </a:r>
            <a:r>
              <a:rPr lang="en-US" sz="2200" dirty="0"/>
              <a:t> </a:t>
            </a:r>
            <a:r>
              <a:rPr lang="en-US" sz="2200" dirty="0" err="1"/>
              <a:t>verwendet</a:t>
            </a:r>
            <a:r>
              <a:rPr lang="en-US" sz="2200" dirty="0"/>
              <a:t> </a:t>
            </a:r>
            <a:r>
              <a:rPr lang="en-US" sz="2200" dirty="0" err="1"/>
              <a:t>werden</a:t>
            </a:r>
            <a:r>
              <a:rPr lang="en-US" sz="2200" dirty="0"/>
              <a:t>.</a:t>
            </a:r>
            <a:endParaRPr lang="en-US" sz="2200" b="0" i="0" dirty="0">
              <a:effectLst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957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814A7-D178-81F7-F12E-F7A2F23F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Ebene 3 – Kontextuelle Assistenten</a:t>
            </a:r>
            <a:br>
              <a:rPr lang="en-US" sz="42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ACC7DF-838B-5459-920F-A44EBA33AE2D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Bots, die den </a:t>
            </a:r>
            <a:r>
              <a:rPr lang="en-US" sz="2000" b="0" i="0" dirty="0" err="1">
                <a:effectLst/>
              </a:rPr>
              <a:t>Dialogkontext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über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mehrere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Interaktionen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hinweg</a:t>
            </a:r>
            <a:r>
              <a:rPr lang="en-US" sz="2000" b="0" i="0" dirty="0">
                <a:effectLst/>
              </a:rPr>
              <a:t> verstehen und </a:t>
            </a:r>
            <a:r>
              <a:rPr lang="en-US" sz="2000" b="0" i="0" dirty="0" err="1">
                <a:effectLst/>
              </a:rPr>
              <a:t>berücksichtigen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können</a:t>
            </a:r>
            <a:r>
              <a:rPr lang="en-US" sz="2000" b="0" i="0" dirty="0">
                <a:effectLst/>
              </a:rPr>
              <a:t>. Die </a:t>
            </a:r>
            <a:r>
              <a:rPr lang="en-US" sz="2000" b="0" i="0" dirty="0" err="1">
                <a:effectLst/>
              </a:rPr>
              <a:t>Anfrage</a:t>
            </a:r>
            <a:r>
              <a:rPr lang="en-US" sz="2000" b="0" i="0" dirty="0">
                <a:effectLst/>
              </a:rPr>
              <a:t> von </a:t>
            </a:r>
            <a:r>
              <a:rPr lang="en-US" sz="2000" b="0" i="0" dirty="0" err="1">
                <a:effectLst/>
              </a:rPr>
              <a:t>Benutzern</a:t>
            </a:r>
            <a:r>
              <a:rPr lang="en-US" sz="2000" b="0" i="0" dirty="0">
                <a:effectLst/>
              </a:rPr>
              <a:t> muss </a:t>
            </a:r>
            <a:r>
              <a:rPr lang="en-US" sz="2000" b="0" i="0" dirty="0" err="1">
                <a:effectLst/>
              </a:rPr>
              <a:t>nicht</a:t>
            </a:r>
            <a:r>
              <a:rPr lang="en-US" sz="2000" b="0" i="0" dirty="0">
                <a:effectLst/>
              </a:rPr>
              <a:t>  </a:t>
            </a:r>
            <a:r>
              <a:rPr lang="en-US" sz="2000" b="0" i="0" dirty="0" err="1">
                <a:effectLst/>
              </a:rPr>
              <a:t>unbeding</a:t>
            </a:r>
            <a:r>
              <a:rPr lang="en-US" sz="2000" dirty="0" err="1"/>
              <a:t>t</a:t>
            </a:r>
            <a:r>
              <a:rPr lang="en-US" sz="2000" dirty="0"/>
              <a:t> an </a:t>
            </a:r>
            <a:r>
              <a:rPr lang="en-US" sz="2000" dirty="0" err="1"/>
              <a:t>einem</a:t>
            </a:r>
            <a:r>
              <a:rPr lang="en-US" sz="2000" dirty="0"/>
              <a:t> Intent </a:t>
            </a:r>
            <a:r>
              <a:rPr lang="en-US" sz="2000" dirty="0" err="1"/>
              <a:t>entsprechen</a:t>
            </a:r>
            <a:r>
              <a:rPr lang="en-US" sz="2000" dirty="0"/>
              <a:t>. </a:t>
            </a:r>
            <a:r>
              <a:rPr lang="en-US" sz="2000" b="0" i="0" dirty="0">
                <a:effectLst/>
              </a:rPr>
              <a:t>(</a:t>
            </a:r>
            <a:r>
              <a:rPr lang="en-US" sz="2000" b="0" i="0" dirty="0" err="1">
                <a:effectLst/>
              </a:rPr>
              <a:t>Assistenten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können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mit</a:t>
            </a:r>
            <a:r>
              <a:rPr lang="en-US" sz="2000" b="0" i="0" dirty="0">
                <a:effectLst/>
              </a:rPr>
              <a:t> unhappy paths </a:t>
            </a:r>
            <a:r>
              <a:rPr lang="en-US" sz="2000" b="0" i="0" dirty="0" err="1">
                <a:effectLst/>
              </a:rPr>
              <a:t>umgehen</a:t>
            </a:r>
            <a:r>
              <a:rPr lang="en-US" sz="2000" b="0" i="0" dirty="0">
                <a:effectLst/>
              </a:rPr>
              <a:t>)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Technologie</a:t>
            </a:r>
            <a:r>
              <a:rPr lang="en-US" sz="2000" b="0" i="0" dirty="0">
                <a:effectLst/>
              </a:rPr>
              <a:t>: </a:t>
            </a:r>
            <a:r>
              <a:rPr lang="en-US" sz="2000" b="0" i="0" dirty="0" err="1">
                <a:effectLst/>
              </a:rPr>
              <a:t>Fortgeschrittene</a:t>
            </a:r>
            <a:r>
              <a:rPr lang="en-US" sz="2000" b="0" i="0" dirty="0">
                <a:effectLst/>
              </a:rPr>
              <a:t> ML-und DL-</a:t>
            </a:r>
            <a:r>
              <a:rPr lang="en-US" sz="2000" b="0" i="0" dirty="0" err="1">
                <a:effectLst/>
              </a:rPr>
              <a:t>Algorithmen</a:t>
            </a:r>
            <a:r>
              <a:rPr lang="en-US" sz="2000" b="0" i="0" dirty="0">
                <a:effectLst/>
              </a:rPr>
              <a:t>. (DIET, TED)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</a:rPr>
              <a:t>Anwendungsbereiche</a:t>
            </a:r>
            <a:r>
              <a:rPr lang="en-US" sz="2000" b="0" i="0" dirty="0">
                <a:effectLst/>
              </a:rPr>
              <a:t>: </a:t>
            </a:r>
            <a:r>
              <a:rPr lang="en-US" sz="2000" b="0" i="0" dirty="0" err="1">
                <a:effectLst/>
              </a:rPr>
              <a:t>Persönliche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Assistenten</a:t>
            </a:r>
            <a:r>
              <a:rPr lang="en-US" sz="2000" b="0" i="0" dirty="0">
                <a:effectLst/>
              </a:rPr>
              <a:t>, Support-Bots, die </a:t>
            </a:r>
            <a:r>
              <a:rPr lang="en-US" sz="2000" b="0" i="0" dirty="0" err="1">
                <a:effectLst/>
              </a:rPr>
              <a:t>einen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Gesprächsverlauf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nachvollziehen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können</a:t>
            </a:r>
            <a:r>
              <a:rPr lang="en-US" sz="2000" b="0" i="0" dirty="0">
                <a:effectLst/>
              </a:rPr>
              <a:t>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b="0" i="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Rasa </a:t>
            </a:r>
            <a:r>
              <a:rPr lang="en-US" sz="2000" dirty="0" err="1"/>
              <a:t>als</a:t>
            </a:r>
            <a:r>
              <a:rPr lang="en-US" sz="2000" dirty="0"/>
              <a:t> </a:t>
            </a:r>
            <a:r>
              <a:rPr lang="en-US" sz="2000" dirty="0" err="1"/>
              <a:t>Beispiel</a:t>
            </a:r>
            <a:r>
              <a:rPr lang="en-US" sz="2000" dirty="0"/>
              <a:t> für </a:t>
            </a:r>
            <a:r>
              <a:rPr lang="en-US" sz="2000" dirty="0" err="1"/>
              <a:t>diese</a:t>
            </a:r>
            <a:r>
              <a:rPr lang="en-US" sz="2000" dirty="0"/>
              <a:t> Ebene.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</a:rPr>
              <a:t>Kann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mit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Situationen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umgehen</a:t>
            </a:r>
            <a:r>
              <a:rPr lang="en-US" sz="2000" b="0" i="0" dirty="0">
                <a:effectLst/>
              </a:rPr>
              <a:t>, in </a:t>
            </a:r>
            <a:r>
              <a:rPr lang="en-US" sz="2000" b="0" i="0" dirty="0" err="1">
                <a:effectLst/>
              </a:rPr>
              <a:t>denen</a:t>
            </a:r>
            <a:r>
              <a:rPr lang="en-US" sz="2000" b="0" i="0" dirty="0">
                <a:effectLst/>
              </a:rPr>
              <a:t> der </a:t>
            </a:r>
            <a:r>
              <a:rPr lang="en-US" sz="2000" b="0" i="0" dirty="0" err="1">
                <a:effectLst/>
              </a:rPr>
              <a:t>Benutzer</a:t>
            </a:r>
            <a:r>
              <a:rPr lang="en-US" sz="2000" b="0" i="0" dirty="0">
                <a:effectLst/>
              </a:rPr>
              <a:t> seine </a:t>
            </a:r>
            <a:r>
              <a:rPr lang="en-US" sz="2000" b="0" i="0" dirty="0" err="1">
                <a:effectLst/>
              </a:rPr>
              <a:t>Meinung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ändert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Kontext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handhabt</a:t>
            </a:r>
            <a:r>
              <a:rPr lang="en-US" sz="2000" b="0" i="0" dirty="0">
                <a:effectLst/>
              </a:rPr>
              <a:t> und </a:t>
            </a:r>
            <a:r>
              <a:rPr lang="en-US" sz="2000" b="0" i="0" dirty="0" err="1">
                <a:effectLst/>
              </a:rPr>
              <a:t>sogar</a:t>
            </a:r>
            <a:r>
              <a:rPr lang="en-US" sz="2000" b="0" i="0" dirty="0">
                <a:effectLst/>
              </a:rPr>
              <a:t> auf </a:t>
            </a:r>
            <a:r>
              <a:rPr lang="en-US" sz="2000" b="0" i="0" dirty="0" err="1">
                <a:effectLst/>
              </a:rPr>
              <a:t>unerwartete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Anfragen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reagiert</a:t>
            </a:r>
            <a:r>
              <a:rPr lang="en-US" sz="20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32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B51694-5B1D-019E-7907-4842597E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Ebene 4 – Personalisierte Assistenten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27C4F5-F3A8-D6BD-5B76-0B3689BB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0" i="0" dirty="0">
                <a:effectLst/>
              </a:rPr>
              <a:t>Bots </a:t>
            </a:r>
            <a:r>
              <a:rPr lang="en-US" sz="2200" b="0" i="0" dirty="0" err="1">
                <a:effectLst/>
              </a:rPr>
              <a:t>lernen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aus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Interaktionen</a:t>
            </a:r>
            <a:r>
              <a:rPr lang="en-US" sz="2200" b="0" i="0" dirty="0">
                <a:effectLst/>
              </a:rPr>
              <a:t> und </a:t>
            </a:r>
            <a:r>
              <a:rPr lang="en-US" sz="2200" b="0" i="0" dirty="0" err="1">
                <a:effectLst/>
              </a:rPr>
              <a:t>verbessern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ihre</a:t>
            </a:r>
            <a:r>
              <a:rPr lang="en-US" sz="2200" dirty="0"/>
              <a:t> </a:t>
            </a:r>
            <a:r>
              <a:rPr lang="en-US" sz="2200" b="0" i="0" dirty="0" err="1">
                <a:effectLst/>
              </a:rPr>
              <a:t>Antworten</a:t>
            </a:r>
            <a:r>
              <a:rPr lang="en-US" sz="2200" b="0" i="0" dirty="0">
                <a:effectLst/>
              </a:rPr>
              <a:t> und </a:t>
            </a:r>
            <a:r>
              <a:rPr lang="en-US" sz="2200" b="0" i="0" dirty="0" err="1">
                <a:effectLst/>
              </a:rPr>
              <a:t>Strategien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über</a:t>
            </a:r>
            <a:r>
              <a:rPr lang="en-US" sz="2200" b="0" i="0" dirty="0">
                <a:effectLst/>
              </a:rPr>
              <a:t> die Zeit.</a:t>
            </a:r>
          </a:p>
          <a:p>
            <a:r>
              <a:rPr lang="en-US" sz="2200" b="0" i="0" dirty="0" err="1">
                <a:effectLst/>
              </a:rPr>
              <a:t>Beispiele</a:t>
            </a:r>
            <a:r>
              <a:rPr lang="en-US" sz="2200" b="0" i="0" dirty="0">
                <a:effectLst/>
              </a:rPr>
              <a:t>: </a:t>
            </a:r>
            <a:r>
              <a:rPr lang="en-US" sz="2200" b="0" i="0" dirty="0" err="1">
                <a:effectLst/>
              </a:rPr>
              <a:t>Assistenten</a:t>
            </a:r>
            <a:r>
              <a:rPr lang="en-US" sz="2200" b="0" i="0" dirty="0">
                <a:effectLst/>
              </a:rPr>
              <a:t>, die in der Lage </a:t>
            </a:r>
            <a:r>
              <a:rPr lang="en-US" sz="2200" b="0" i="0" dirty="0" err="1">
                <a:effectLst/>
              </a:rPr>
              <a:t>sind</a:t>
            </a:r>
            <a:r>
              <a:rPr lang="en-US" sz="2200" b="0" i="0" dirty="0">
                <a:effectLst/>
              </a:rPr>
              <a:t>, </a:t>
            </a:r>
            <a:r>
              <a:rPr lang="en-US" sz="2200" b="0" i="0" dirty="0" err="1">
                <a:effectLst/>
              </a:rPr>
              <a:t>Benutzerpräferenzen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vorherzusehen</a:t>
            </a:r>
            <a:r>
              <a:rPr lang="en-US" sz="2200" b="0" i="0" dirty="0">
                <a:effectLst/>
              </a:rPr>
              <a:t> und </a:t>
            </a:r>
            <a:r>
              <a:rPr lang="en-US" sz="2200" b="0" i="0" dirty="0" err="1">
                <a:effectLst/>
              </a:rPr>
              <a:t>proaktiv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zu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handeln</a:t>
            </a:r>
            <a:r>
              <a:rPr lang="en-US" sz="2200" b="0" i="0" dirty="0">
                <a:effectLst/>
              </a:rPr>
              <a:t>.</a:t>
            </a:r>
          </a:p>
          <a:p>
            <a:r>
              <a:rPr lang="en-US" sz="2200" dirty="0"/>
              <a:t>Siri und Alexa </a:t>
            </a:r>
            <a:r>
              <a:rPr lang="en-US" sz="2200" dirty="0" err="1"/>
              <a:t>haben</a:t>
            </a:r>
            <a:r>
              <a:rPr lang="en-US" sz="2200" dirty="0"/>
              <a:t> </a:t>
            </a:r>
            <a:r>
              <a:rPr lang="en-US" sz="2200" dirty="0" err="1"/>
              <a:t>einige</a:t>
            </a:r>
            <a:r>
              <a:rPr lang="en-US" sz="2200" dirty="0"/>
              <a:t> </a:t>
            </a:r>
            <a:r>
              <a:rPr lang="en-US" sz="2200" dirty="0" err="1"/>
              <a:t>personalisierte</a:t>
            </a:r>
            <a:r>
              <a:rPr lang="en-US" sz="2200" dirty="0"/>
              <a:t> </a:t>
            </a:r>
            <a:r>
              <a:rPr lang="en-US" sz="2200" dirty="0" err="1"/>
              <a:t>Funktionen</a:t>
            </a:r>
            <a:r>
              <a:rPr lang="en-US" sz="2200" dirty="0"/>
              <a:t>, </a:t>
            </a:r>
            <a:r>
              <a:rPr lang="en-US" sz="2200" dirty="0" err="1"/>
              <a:t>wie</a:t>
            </a:r>
            <a:r>
              <a:rPr lang="en-US" sz="2200" dirty="0"/>
              <a:t> das </a:t>
            </a:r>
            <a:r>
              <a:rPr lang="en-US" sz="2200" dirty="0" err="1"/>
              <a:t>Erkennen</a:t>
            </a:r>
            <a:r>
              <a:rPr lang="en-US" sz="2200" dirty="0"/>
              <a:t> von </a:t>
            </a:r>
            <a:r>
              <a:rPr lang="en-US" sz="2200" dirty="0" err="1"/>
              <a:t>Stimmen</a:t>
            </a:r>
            <a:r>
              <a:rPr lang="en-US" sz="2200" dirty="0"/>
              <a:t> und das </a:t>
            </a:r>
            <a:r>
              <a:rPr lang="en-US" sz="2200" dirty="0" err="1"/>
              <a:t>Anpassen</a:t>
            </a:r>
            <a:r>
              <a:rPr lang="en-US" sz="2200" dirty="0"/>
              <a:t> von </a:t>
            </a:r>
            <a:r>
              <a:rPr lang="en-US" sz="2200" dirty="0" err="1"/>
              <a:t>Antworten</a:t>
            </a:r>
            <a:r>
              <a:rPr lang="en-US" sz="2200" dirty="0"/>
              <a:t> </a:t>
            </a:r>
            <a:r>
              <a:rPr lang="en-US" sz="2200" dirty="0" err="1"/>
              <a:t>basierend</a:t>
            </a:r>
            <a:r>
              <a:rPr lang="en-US" sz="2200" dirty="0"/>
              <a:t> auf </a:t>
            </a:r>
            <a:r>
              <a:rPr lang="en-US" sz="2200" dirty="0" err="1"/>
              <a:t>Nutzerdaten</a:t>
            </a:r>
            <a:r>
              <a:rPr lang="en-US" sz="2200" dirty="0"/>
              <a:t>. Sie </a:t>
            </a:r>
            <a:r>
              <a:rPr lang="en-US" sz="2200" dirty="0" err="1"/>
              <a:t>sind</a:t>
            </a:r>
            <a:r>
              <a:rPr lang="en-US" sz="2200" dirty="0"/>
              <a:t> </a:t>
            </a:r>
            <a:r>
              <a:rPr lang="en-US" sz="2200" dirty="0" err="1"/>
              <a:t>jedoch</a:t>
            </a:r>
            <a:r>
              <a:rPr lang="en-US" sz="2200" dirty="0"/>
              <a:t> </a:t>
            </a:r>
            <a:r>
              <a:rPr lang="en-US" sz="2200" dirty="0" err="1"/>
              <a:t>nicht</a:t>
            </a:r>
            <a:r>
              <a:rPr lang="en-US" sz="2200" dirty="0"/>
              <a:t> so </a:t>
            </a:r>
            <a:r>
              <a:rPr lang="en-US" sz="2200" dirty="0" err="1"/>
              <a:t>weit</a:t>
            </a:r>
            <a:r>
              <a:rPr lang="en-US" sz="2200" dirty="0"/>
              <a:t> </a:t>
            </a:r>
            <a:r>
              <a:rPr lang="en-US" sz="2200" dirty="0" err="1"/>
              <a:t>fortgeschritten</a:t>
            </a:r>
            <a:r>
              <a:rPr lang="en-US" sz="2200" dirty="0"/>
              <a:t>, </a:t>
            </a:r>
            <a:r>
              <a:rPr lang="en-US" sz="2200" dirty="0" err="1"/>
              <a:t>dass</a:t>
            </a:r>
            <a:r>
              <a:rPr lang="en-US" sz="2200" dirty="0"/>
              <a:t> </a:t>
            </a:r>
            <a:r>
              <a:rPr lang="en-US" sz="2200" dirty="0" err="1"/>
              <a:t>sie</a:t>
            </a:r>
            <a:r>
              <a:rPr lang="en-US" sz="2200" dirty="0"/>
              <a:t> </a:t>
            </a:r>
            <a:r>
              <a:rPr lang="en-US" sz="2200" dirty="0" err="1"/>
              <a:t>sich</a:t>
            </a:r>
            <a:r>
              <a:rPr lang="en-US" sz="2200" dirty="0"/>
              <a:t> </a:t>
            </a:r>
            <a:r>
              <a:rPr lang="en-US" sz="2200" dirty="0" err="1"/>
              <a:t>kontinuierlich</a:t>
            </a:r>
            <a:r>
              <a:rPr lang="en-US" sz="2200" dirty="0"/>
              <a:t> an die </a:t>
            </a:r>
            <a:r>
              <a:rPr lang="en-US" sz="2200" dirty="0" err="1"/>
              <a:t>Vorlieben</a:t>
            </a:r>
            <a:r>
              <a:rPr lang="en-US" sz="2200" dirty="0"/>
              <a:t> der </a:t>
            </a:r>
            <a:r>
              <a:rPr lang="en-US" sz="2200" dirty="0" err="1"/>
              <a:t>Nutzer</a:t>
            </a:r>
            <a:r>
              <a:rPr lang="en-US" sz="2200" dirty="0"/>
              <a:t> </a:t>
            </a:r>
            <a:r>
              <a:rPr lang="en-US" sz="2200" dirty="0" err="1"/>
              <a:t>anpassen</a:t>
            </a:r>
            <a:r>
              <a:rPr lang="en-US" sz="2200" dirty="0"/>
              <a:t> und </a:t>
            </a:r>
            <a:r>
              <a:rPr lang="en-US" sz="2200" dirty="0" err="1"/>
              <a:t>proaktiv</a:t>
            </a:r>
            <a:r>
              <a:rPr lang="en-US" sz="2200" dirty="0"/>
              <a:t> </a:t>
            </a:r>
            <a:r>
              <a:rPr lang="en-US" sz="2200" dirty="0" err="1"/>
              <a:t>handeln</a:t>
            </a:r>
            <a:r>
              <a:rPr lang="en-US" sz="2200" dirty="0"/>
              <a:t>.</a:t>
            </a:r>
          </a:p>
          <a:p>
            <a:r>
              <a:rPr lang="en-US" sz="2200" dirty="0"/>
              <a:t>Rasa </a:t>
            </a:r>
            <a:r>
              <a:rPr lang="en-US" sz="2200" dirty="0" err="1"/>
              <a:t>kann</a:t>
            </a:r>
            <a:r>
              <a:rPr lang="en-US" sz="2200" dirty="0"/>
              <a:t> </a:t>
            </a:r>
            <a:r>
              <a:rPr lang="en-US" sz="2200" dirty="0" err="1"/>
              <a:t>mit</a:t>
            </a:r>
            <a:r>
              <a:rPr lang="en-US" sz="2200" dirty="0"/>
              <a:t> GPT </a:t>
            </a:r>
            <a:r>
              <a:rPr lang="en-US" sz="2200" dirty="0" err="1"/>
              <a:t>intergriert</a:t>
            </a:r>
            <a:r>
              <a:rPr lang="en-US" sz="2200" dirty="0"/>
              <a:t> </a:t>
            </a:r>
            <a:r>
              <a:rPr lang="en-US" sz="2200" dirty="0" err="1"/>
              <a:t>werden</a:t>
            </a:r>
            <a:r>
              <a:rPr lang="en-US" sz="2200" dirty="0"/>
              <a:t>. (</a:t>
            </a:r>
            <a:r>
              <a:rPr lang="en-US" sz="2200" dirty="0" err="1"/>
              <a:t>Viele</a:t>
            </a:r>
            <a:r>
              <a:rPr lang="en-US" sz="2200" dirty="0"/>
              <a:t> </a:t>
            </a:r>
            <a:r>
              <a:rPr lang="en-US" sz="2200" dirty="0" err="1"/>
              <a:t>Faktoren</a:t>
            </a:r>
            <a:r>
              <a:rPr lang="en-US" sz="2200" dirty="0"/>
              <a:t>, </a:t>
            </a:r>
            <a:r>
              <a:rPr lang="en-US" sz="2200" dirty="0" err="1"/>
              <a:t>Traningsatz</a:t>
            </a:r>
            <a:r>
              <a:rPr lang="en-US" sz="2200" dirty="0"/>
              <a:t>, </a:t>
            </a:r>
            <a:r>
              <a:rPr lang="en-US" sz="2200" dirty="0" err="1"/>
              <a:t>Implementierung</a:t>
            </a:r>
            <a:r>
              <a:rPr lang="en-US" sz="2200" dirty="0"/>
              <a:t>)</a:t>
            </a:r>
            <a:endParaRPr lang="en-US" sz="2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233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C223E2-008A-570D-AA35-0B77DBC7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 – </a:t>
            </a:r>
            <a:r>
              <a:rPr lang="en-US" sz="42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Vollständig</a:t>
            </a:r>
            <a:r>
              <a:rPr lang="en-US" sz="4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2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autonome</a:t>
            </a:r>
            <a:r>
              <a:rPr lang="en-US" sz="4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2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Systeme</a:t>
            </a:r>
            <a:br>
              <a:rPr lang="en-US" sz="4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66652E-7F27-BEDC-6116-91C08898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 i="0" dirty="0">
                <a:effectLst/>
              </a:rPr>
              <a:t>Definition</a:t>
            </a:r>
            <a:r>
              <a:rPr lang="en-US" sz="2200" b="0" i="0" dirty="0">
                <a:effectLst/>
              </a:rPr>
              <a:t>: </a:t>
            </a:r>
            <a:r>
              <a:rPr lang="en-US" sz="2200" b="0" i="0" dirty="0" err="1">
                <a:effectLst/>
              </a:rPr>
              <a:t>Theoretische</a:t>
            </a:r>
            <a:r>
              <a:rPr lang="en-US" sz="2200" b="0" i="0" dirty="0">
                <a:effectLst/>
              </a:rPr>
              <a:t> Ebene, auf der Bots </a:t>
            </a:r>
            <a:r>
              <a:rPr lang="en-US" sz="2200" b="0" i="0" dirty="0" err="1">
                <a:effectLst/>
              </a:rPr>
              <a:t>komplexe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Entscheidungen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treffen</a:t>
            </a:r>
            <a:r>
              <a:rPr lang="en-US" sz="2200" b="0" i="0" dirty="0">
                <a:effectLst/>
              </a:rPr>
              <a:t> und </a:t>
            </a:r>
            <a:r>
              <a:rPr lang="en-US" sz="2200" b="0" i="0" dirty="0" err="1">
                <a:effectLst/>
              </a:rPr>
              <a:t>menschenähnliche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Konversationen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führen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können</a:t>
            </a:r>
            <a:r>
              <a:rPr lang="en-US" sz="2200" b="0" i="0" dirty="0">
                <a:effectLst/>
              </a:rPr>
              <a:t>.</a:t>
            </a:r>
          </a:p>
          <a:p>
            <a:r>
              <a:rPr lang="en-US" sz="2200" b="1" i="0" dirty="0" err="1">
                <a:effectLst/>
              </a:rPr>
              <a:t>Anwendungsbereiche</a:t>
            </a:r>
            <a:r>
              <a:rPr lang="en-US" sz="2200" b="0" i="0" dirty="0">
                <a:effectLst/>
              </a:rPr>
              <a:t>: Noch in der </a:t>
            </a:r>
            <a:r>
              <a:rPr lang="en-US" sz="2200" b="0" i="0" dirty="0" err="1">
                <a:effectLst/>
              </a:rPr>
              <a:t>Entwicklung</a:t>
            </a:r>
            <a:r>
              <a:rPr lang="en-US" sz="2200" b="0" i="0" dirty="0">
                <a:effectLst/>
              </a:rPr>
              <a:t>, </a:t>
            </a:r>
            <a:r>
              <a:rPr lang="en-US" sz="2200" dirty="0"/>
              <a:t>i</a:t>
            </a:r>
            <a:r>
              <a:rPr lang="en-US" sz="2200" b="0" i="0" dirty="0">
                <a:effectLst/>
              </a:rPr>
              <a:t>n 8 bis 10 Jahren; </a:t>
            </a:r>
            <a:r>
              <a:rPr lang="en-US" sz="2200" b="0" i="0" dirty="0" err="1">
                <a:effectLst/>
              </a:rPr>
              <a:t>zukünftige</a:t>
            </a:r>
            <a:r>
              <a:rPr lang="en-US" sz="2200" b="0" i="0" dirty="0">
                <a:effectLst/>
              </a:rPr>
              <a:t> Generation von Conversational AI, die </a:t>
            </a:r>
            <a:r>
              <a:rPr lang="en-US" sz="2200" b="0" i="0" dirty="0" err="1">
                <a:effectLst/>
              </a:rPr>
              <a:t>umfassende</a:t>
            </a:r>
            <a:r>
              <a:rPr lang="en-US" sz="2200" b="0" i="0" dirty="0">
                <a:effectLst/>
              </a:rPr>
              <a:t>, </a:t>
            </a:r>
            <a:r>
              <a:rPr lang="en-US" sz="2200" b="0" i="0" dirty="0" err="1">
                <a:effectLst/>
              </a:rPr>
              <a:t>menschenähnliche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Interaktionen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ermöglicht</a:t>
            </a:r>
            <a:r>
              <a:rPr lang="en-US" sz="2200" b="0" i="0" dirty="0">
                <a:effectLst/>
              </a:rPr>
              <a:t>.</a:t>
            </a:r>
          </a:p>
          <a:p>
            <a:r>
              <a:rPr lang="en-US" sz="2200" b="1" i="0" dirty="0" err="1">
                <a:effectLst/>
              </a:rPr>
              <a:t>Beispiele</a:t>
            </a:r>
            <a:r>
              <a:rPr lang="en-US" sz="2200" b="0" i="0" dirty="0">
                <a:effectLst/>
              </a:rPr>
              <a:t>: </a:t>
            </a:r>
            <a:r>
              <a:rPr lang="en-US" sz="2200" b="0" i="0" dirty="0" err="1">
                <a:effectLst/>
              </a:rPr>
              <a:t>Irgendwann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wird</a:t>
            </a:r>
            <a:r>
              <a:rPr lang="en-US" sz="2200" b="0" i="0" dirty="0">
                <a:effectLst/>
              </a:rPr>
              <a:t> es </a:t>
            </a:r>
            <a:r>
              <a:rPr lang="en-US" sz="2200" b="0" i="0" dirty="0" err="1">
                <a:effectLst/>
              </a:rPr>
              <a:t>eine</a:t>
            </a:r>
            <a:r>
              <a:rPr lang="en-US" sz="2200" b="0" i="0" dirty="0">
                <a:effectLst/>
              </a:rPr>
              <a:t> Gruppe von KI-</a:t>
            </a:r>
            <a:r>
              <a:rPr lang="en-US" sz="2200" b="0" i="0" dirty="0" err="1">
                <a:effectLst/>
              </a:rPr>
              <a:t>Assistenten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geben</a:t>
            </a:r>
            <a:r>
              <a:rPr lang="en-US" sz="2200" b="0" i="0" dirty="0">
                <a:effectLst/>
              </a:rPr>
              <a:t>, die </a:t>
            </a:r>
            <a:r>
              <a:rPr lang="en-US" sz="2200" b="0" i="0" dirty="0" err="1">
                <a:effectLst/>
              </a:rPr>
              <a:t>jeden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Kunden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persönlich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kennen</a:t>
            </a:r>
            <a:r>
              <a:rPr lang="en-US" sz="2200" b="0" i="0" dirty="0">
                <a:effectLst/>
              </a:rPr>
              <a:t> und </a:t>
            </a:r>
            <a:r>
              <a:rPr lang="en-US" sz="2200" b="0" i="0" dirty="0" err="1">
                <a:effectLst/>
              </a:rPr>
              <a:t>schließlich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große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Teile</a:t>
            </a:r>
            <a:r>
              <a:rPr lang="en-US" sz="2200" b="0" i="0" dirty="0">
                <a:effectLst/>
              </a:rPr>
              <a:t> des </a:t>
            </a:r>
            <a:r>
              <a:rPr lang="en-US" sz="2200" b="0" i="0" dirty="0" err="1">
                <a:effectLst/>
              </a:rPr>
              <a:t>Unternehmensbetriebs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leiten</a:t>
            </a:r>
            <a:r>
              <a:rPr lang="en-US" sz="2200" b="0" i="0" dirty="0">
                <a:effectLst/>
              </a:rPr>
              <a:t> – von der Lead-</a:t>
            </a:r>
            <a:r>
              <a:rPr lang="en-US" sz="2200" b="0" i="0" dirty="0" err="1">
                <a:effectLst/>
              </a:rPr>
              <a:t>Generierung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über</a:t>
            </a:r>
            <a:r>
              <a:rPr lang="en-US" sz="2200" b="0" i="0" dirty="0">
                <a:effectLst/>
              </a:rPr>
              <a:t> Marketing, </a:t>
            </a:r>
            <a:r>
              <a:rPr lang="en-US" sz="2200" b="0" i="0" dirty="0" err="1">
                <a:effectLst/>
              </a:rPr>
              <a:t>Vertrieb</a:t>
            </a:r>
            <a:r>
              <a:rPr lang="en-US" sz="2200" b="0" i="0" dirty="0">
                <a:effectLst/>
              </a:rPr>
              <a:t>, </a:t>
            </a:r>
            <a:r>
              <a:rPr lang="en-US" sz="2200" b="0" i="0" dirty="0" err="1">
                <a:effectLst/>
              </a:rPr>
              <a:t>Personalwesen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oder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Finanzen</a:t>
            </a:r>
            <a:r>
              <a:rPr lang="en-US" sz="2200" b="0" i="0" dirty="0">
                <a:effectLst/>
              </a:rPr>
              <a:t>.</a:t>
            </a:r>
          </a:p>
          <a:p>
            <a:endParaRPr lang="en-US" sz="2200" b="0" i="0" dirty="0">
              <a:effectLst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420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CD264D-7A7D-810E-E4A9-0DEE0E5CB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Was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ist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Rasa Framework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51F0C9-9724-94FB-4F4C-373628472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4789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de-DE" sz="2200" b="0" i="0" dirty="0">
                <a:effectLst/>
              </a:rPr>
              <a:t>Open-Source, regelbasiertes </a:t>
            </a:r>
            <a:r>
              <a:rPr lang="de-DE" sz="2200" b="0" i="0" dirty="0" err="1">
                <a:effectLst/>
              </a:rPr>
              <a:t>Machine</a:t>
            </a:r>
            <a:r>
              <a:rPr lang="de-DE" sz="2200" b="0" i="0" dirty="0">
                <a:effectLst/>
              </a:rPr>
              <a:t>-Learning-Framework zur Erstellung von KI-Assistenten und Chatbots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0" i="0" dirty="0" err="1">
                <a:effectLst/>
              </a:rPr>
              <a:t>Gründungsjahr</a:t>
            </a:r>
            <a:r>
              <a:rPr lang="en-US" sz="2200" b="0" i="0" dirty="0">
                <a:effectLst/>
              </a:rPr>
              <a:t> von RASA: 2016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de-DE" sz="2200" b="0" i="0" dirty="0">
                <a:effectLst/>
              </a:rPr>
              <a:t>Es besteht aus zwei Hauptkomponenten: Rasa NLU Pipeline und Dialogmanagement-</a:t>
            </a:r>
            <a:r>
              <a:rPr lang="de-DE" sz="2200" b="0" i="0" dirty="0" err="1">
                <a:effectLst/>
              </a:rPr>
              <a:t>Policies</a:t>
            </a:r>
            <a:r>
              <a:rPr lang="de-DE" sz="2200" b="0" i="0" dirty="0">
                <a:effectLst/>
              </a:rPr>
              <a:t>.</a:t>
            </a:r>
            <a:endParaRPr lang="en-US" sz="2200" b="0" i="0" dirty="0">
              <a:effectLst/>
            </a:endParaRPr>
          </a:p>
          <a:p>
            <a:pPr marL="114300" indent="-228600"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marL="114300" algn="l"/>
            <a:r>
              <a:rPr lang="en-US" dirty="0"/>
              <a:t>					</a:t>
            </a:r>
            <a:r>
              <a:rPr lang="en-US" sz="1600" dirty="0"/>
              <a:t>Blog [5]</a:t>
            </a:r>
            <a:endParaRPr lang="de-DE" sz="1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</a:endParaRPr>
          </a:p>
          <a:p>
            <a:pPr marL="114300" algn="l"/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0385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änzend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2494</Words>
  <Application>Microsoft Office PowerPoint</Application>
  <PresentationFormat>Breitbild</PresentationFormat>
  <Paragraphs>267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Graphik</vt:lpstr>
      <vt:lpstr>Söhne</vt:lpstr>
      <vt:lpstr>Söhne Mono</vt:lpstr>
      <vt:lpstr>ui-sans-serif</vt:lpstr>
      <vt:lpstr>Office</vt:lpstr>
      <vt:lpstr>RASA</vt:lpstr>
      <vt:lpstr>Thema: Einführung in das Rasa Framework und innere Repräsentationen</vt:lpstr>
      <vt:lpstr>Die 5 Ebenen der Conversational AI </vt:lpstr>
      <vt:lpstr>Ebene 1 – Benarichtigungsassistenten:  </vt:lpstr>
      <vt:lpstr>Ebene 2 – Frequently Asked Questions (FAQ)-Assistenten </vt:lpstr>
      <vt:lpstr>Ebene 3 – Kontextuelle Assistenten </vt:lpstr>
      <vt:lpstr>Ebene 4 – Personalisierte Assistenten</vt:lpstr>
      <vt:lpstr>5 – Vollständig autonome Systeme </vt:lpstr>
      <vt:lpstr>Was ist Rasa Framework</vt:lpstr>
      <vt:lpstr>Rasa Core</vt:lpstr>
      <vt:lpstr>Statische vs Neuronale Methoden</vt:lpstr>
      <vt:lpstr>Rasa NLU</vt:lpstr>
      <vt:lpstr>PowerPoint-Präsentation</vt:lpstr>
      <vt:lpstr>Pipelines and Dialog menagment policies</vt:lpstr>
      <vt:lpstr>1. Tokenizer</vt:lpstr>
      <vt:lpstr>2. Featurizer </vt:lpstr>
      <vt:lpstr>Intent Klassifikator und Entitäten Extraktor</vt:lpstr>
      <vt:lpstr>Dual Intent and Entity Transformer (DIET)</vt:lpstr>
      <vt:lpstr>DIET Architecktur (Dual Intent and Entity Transformer)</vt:lpstr>
      <vt:lpstr>Features</vt:lpstr>
      <vt:lpstr>Transformer</vt:lpstr>
      <vt:lpstr>CLS-Token</vt:lpstr>
      <vt:lpstr>Intent-Klassifizierung</vt:lpstr>
      <vt:lpstr>MASK-Token</vt:lpstr>
      <vt:lpstr>Entitätsextraktion  mit CRF:  </vt:lpstr>
      <vt:lpstr>Policies </vt:lpstr>
      <vt:lpstr>Regelbasierte Policies:</vt:lpstr>
      <vt:lpstr>Machine Learning Policies</vt:lpstr>
      <vt:lpstr>TED</vt:lpstr>
      <vt:lpstr>Domain</vt:lpstr>
      <vt:lpstr>Custom Actions</vt:lpstr>
      <vt:lpstr>stories</vt:lpstr>
      <vt:lpstr>Rules.yml</vt:lpstr>
      <vt:lpstr>Rasa Architektur</vt:lpstr>
      <vt:lpstr>Literatur</vt:lpstr>
      <vt:lpstr>Andere Quellen  Blogs  [1] 5 Levels of Conversational AI - 2020 Update | The Rasa Blog | Rasa  [2] Intents &amp; Entities: Understanding the Rasa NLU Pipeline | The Rasa Blog | Rasa  [3] Introducing DIET: state-of-the-art architecture that outperforms fine-tuning BERT and is 6X faster to train | The Rasa  [4] NLP Transformer DIET explained – Marvik  [5] Building a Chatbot with Rasa. Getting Started | by Aniruddha Karajgi | Towards Data Science  [6] Pipelines and Policies – Rasa Learning Center  Youtube Video [1] Conversational AI with Rasa: Pipeline and Policy Configuration (youtube.com)  [2] Rasa Algorithm Whiteboard - Diet Architecture 1: How it Works (youtube.com)  [3]  Rasa Algorithm Whiteboard - TED Policy (youtube.com)  [4] (Ep #6 - Rasa Masterclass) Domain, custom actions and slots | Rasa 1.8.0 (youtube.com)  Github Link: itsmeeeeeee/chatbot_rasa: Rasa (github.com)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Titelfolie: "Einführung in das RASA Framework für Conversational AI"</dc:title>
  <dc:creator>Aldi Halili</dc:creator>
  <cp:lastModifiedBy>Aldi Halili</cp:lastModifiedBy>
  <cp:revision>42</cp:revision>
  <dcterms:created xsi:type="dcterms:W3CDTF">2023-12-06T16:05:03Z</dcterms:created>
  <dcterms:modified xsi:type="dcterms:W3CDTF">2023-12-21T18:47:41Z</dcterms:modified>
</cp:coreProperties>
</file>