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5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63D1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3474" y="522716"/>
            <a:ext cx="7712502" cy="222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63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3825"/>
            <a:ext cx="5321935" cy="7260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83474" y="522716"/>
            <a:ext cx="7712502" cy="185691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76225" marR="5080" algn="ctr">
              <a:lnSpc>
                <a:spcPct val="100299"/>
              </a:lnSpc>
              <a:spcBef>
                <a:spcPts val="80"/>
              </a:spcBef>
            </a:pPr>
            <a:r>
              <a:rPr sz="4800" spc="-175" dirty="0">
                <a:solidFill>
                  <a:srgbClr val="FFFFFF"/>
                </a:solidFill>
              </a:rPr>
              <a:t>Travel</a:t>
            </a:r>
            <a:r>
              <a:rPr sz="4800" spc="-210" dirty="0">
                <a:solidFill>
                  <a:srgbClr val="FFFFFF"/>
                </a:solidFill>
              </a:rPr>
              <a:t> </a:t>
            </a:r>
            <a:r>
              <a:rPr sz="4800" spc="-25" dirty="0" err="1">
                <a:solidFill>
                  <a:srgbClr val="FFFFFF"/>
                </a:solidFill>
              </a:rPr>
              <a:t>Optimiz</a:t>
            </a:r>
            <a:r>
              <a:rPr lang="en-IN" sz="4800" spc="-25" dirty="0">
                <a:solidFill>
                  <a:srgbClr val="FFFFFF"/>
                </a:solidFill>
              </a:rPr>
              <a:t>er:</a:t>
            </a:r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 err="1">
                <a:solidFill>
                  <a:schemeClr val="bg1"/>
                </a:solidFill>
              </a:rPr>
              <a:t>Comparitive</a:t>
            </a:r>
            <a:r>
              <a:rPr lang="en-US" sz="3600" dirty="0">
                <a:solidFill>
                  <a:schemeClr val="bg1"/>
                </a:solidFill>
              </a:rPr>
              <a:t> Study to find the Optimal Path </a:t>
            </a:r>
            <a:endParaRPr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6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Machine</a:t>
            </a:r>
            <a:r>
              <a:rPr sz="2400" spc="-20" dirty="0"/>
              <a:t> </a:t>
            </a:r>
            <a:r>
              <a:rPr sz="2400" spc="-10" dirty="0"/>
              <a:t>Learning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1274" y="1429858"/>
            <a:ext cx="264414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599"/>
              </a:lnSpc>
              <a:spcBef>
                <a:spcPts val="100"/>
              </a:spcBef>
              <a:buFont typeface="Tahoma"/>
              <a:buChar char="●"/>
              <a:tabLst>
                <a:tab pos="332740" algn="l"/>
              </a:tabLst>
            </a:pPr>
            <a:r>
              <a:rPr sz="1200" spc="-25" dirty="0">
                <a:solidFill>
                  <a:srgbClr val="616161"/>
                </a:solidFill>
                <a:latin typeface="Trebuchet MS"/>
                <a:cs typeface="Trebuchet MS"/>
              </a:rPr>
              <a:t>Features:</a:t>
            </a:r>
            <a:r>
              <a:rPr sz="1200" spc="-3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passenger_count, </a:t>
            </a:r>
            <a:r>
              <a:rPr sz="1200" spc="-20" dirty="0">
                <a:solidFill>
                  <a:srgbClr val="616161"/>
                </a:solidFill>
                <a:latin typeface="Trebuchet MS"/>
                <a:cs typeface="Trebuchet MS"/>
              </a:rPr>
              <a:t>pickup_longitude,</a:t>
            </a:r>
            <a:r>
              <a:rPr sz="1200" spc="2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616161"/>
                </a:solidFill>
                <a:latin typeface="Trebuchet MS"/>
                <a:cs typeface="Trebuchet MS"/>
              </a:rPr>
              <a:t>pickup_latitude, </a:t>
            </a: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dropoff_longitude, dropoff_latitude, store_and_fwd_flag</a:t>
            </a:r>
            <a:endParaRPr sz="1200"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209"/>
              </a:spcBef>
              <a:buFont typeface="Tahoma"/>
              <a:buChar char="●"/>
              <a:tabLst>
                <a:tab pos="332740" algn="l"/>
              </a:tabLst>
            </a:pPr>
            <a:r>
              <a:rPr sz="1200" spc="-55" dirty="0">
                <a:solidFill>
                  <a:srgbClr val="616161"/>
                </a:solidFill>
                <a:latin typeface="Trebuchet MS"/>
                <a:cs typeface="Trebuchet MS"/>
              </a:rPr>
              <a:t>Target:</a:t>
            </a:r>
            <a:r>
              <a:rPr sz="1200" spc="-4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trip_duration</a:t>
            </a:r>
            <a:endParaRPr sz="1200"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209"/>
              </a:spcBef>
              <a:buFont typeface="Tahoma"/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616161"/>
                </a:solidFill>
                <a:latin typeface="Trebuchet MS"/>
                <a:cs typeface="Trebuchet MS"/>
              </a:rPr>
              <a:t>XGBoost’s</a:t>
            </a:r>
            <a:r>
              <a:rPr sz="1200" spc="2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Hyperparameters: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09"/>
              </a:spcBef>
              <a:buFont typeface="Tahoma"/>
              <a:buChar char="○"/>
              <a:tabLst>
                <a:tab pos="789940" algn="l"/>
              </a:tabLst>
            </a:pPr>
            <a:r>
              <a:rPr sz="1200" spc="-20" dirty="0">
                <a:solidFill>
                  <a:srgbClr val="616161"/>
                </a:solidFill>
                <a:latin typeface="Trebuchet MS"/>
                <a:cs typeface="Trebuchet MS"/>
              </a:rPr>
              <a:t>Learning_rate</a:t>
            </a:r>
            <a:r>
              <a:rPr sz="1200" spc="-2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16161"/>
                </a:solidFill>
                <a:latin typeface="Trebuchet MS"/>
                <a:cs typeface="Trebuchet MS"/>
              </a:rPr>
              <a:t>=</a:t>
            </a:r>
            <a:r>
              <a:rPr sz="1200" spc="-2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616161"/>
                </a:solidFill>
                <a:latin typeface="Trebuchet MS"/>
                <a:cs typeface="Trebuchet MS"/>
              </a:rPr>
              <a:t>0.05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09"/>
              </a:spcBef>
              <a:buFont typeface="Tahoma"/>
              <a:buChar char="○"/>
              <a:tabLst>
                <a:tab pos="789940" algn="l"/>
              </a:tabLst>
            </a:pPr>
            <a:r>
              <a:rPr sz="1200" dirty="0">
                <a:solidFill>
                  <a:srgbClr val="616161"/>
                </a:solidFill>
                <a:latin typeface="Trebuchet MS"/>
                <a:cs typeface="Trebuchet MS"/>
              </a:rPr>
              <a:t>Max_depth</a:t>
            </a:r>
            <a:r>
              <a:rPr sz="1200" spc="-1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16161"/>
                </a:solidFill>
                <a:latin typeface="Trebuchet MS"/>
                <a:cs typeface="Trebuchet MS"/>
              </a:rPr>
              <a:t>=</a:t>
            </a:r>
            <a:r>
              <a:rPr sz="1200" spc="-1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616161"/>
                </a:solidFill>
                <a:latin typeface="Trebuchet MS"/>
                <a:cs typeface="Trebuchet MS"/>
              </a:rPr>
              <a:t>14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09"/>
              </a:spcBef>
              <a:buFont typeface="Tahoma"/>
              <a:buChar char="○"/>
              <a:tabLst>
                <a:tab pos="789940" algn="l"/>
              </a:tabLst>
            </a:pPr>
            <a:r>
              <a:rPr sz="1200" dirty="0">
                <a:solidFill>
                  <a:srgbClr val="616161"/>
                </a:solidFill>
                <a:latin typeface="Trebuchet MS"/>
                <a:cs typeface="Trebuchet MS"/>
              </a:rPr>
              <a:t>Subsample</a:t>
            </a:r>
            <a:r>
              <a:rPr sz="1200" spc="1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16161"/>
                </a:solidFill>
                <a:latin typeface="Trebuchet MS"/>
                <a:cs typeface="Trebuchet MS"/>
              </a:rPr>
              <a:t>=</a:t>
            </a:r>
            <a:r>
              <a:rPr sz="1200" spc="1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616161"/>
                </a:solidFill>
                <a:latin typeface="Trebuchet MS"/>
                <a:cs typeface="Trebuchet MS"/>
              </a:rPr>
              <a:t>0.9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09"/>
              </a:spcBef>
              <a:buFont typeface="Tahoma"/>
              <a:buChar char="○"/>
              <a:tabLst>
                <a:tab pos="789940" algn="l"/>
              </a:tabLst>
            </a:pPr>
            <a:r>
              <a:rPr sz="1200" spc="-20" dirty="0">
                <a:solidFill>
                  <a:srgbClr val="616161"/>
                </a:solidFill>
                <a:latin typeface="Trebuchet MS"/>
                <a:cs typeface="Trebuchet MS"/>
              </a:rPr>
              <a:t>Silent</a:t>
            </a:r>
            <a:r>
              <a:rPr sz="12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16161"/>
                </a:solidFill>
                <a:latin typeface="Trebuchet MS"/>
                <a:cs typeface="Trebuchet MS"/>
              </a:rPr>
              <a:t>=</a:t>
            </a:r>
            <a:r>
              <a:rPr sz="12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616161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09"/>
              </a:spcBef>
              <a:buFont typeface="Tahoma"/>
              <a:buChar char="○"/>
              <a:tabLst>
                <a:tab pos="789940" algn="l"/>
              </a:tabLst>
            </a:pPr>
            <a:r>
              <a:rPr sz="1200" dirty="0">
                <a:solidFill>
                  <a:srgbClr val="616161"/>
                </a:solidFill>
                <a:latin typeface="Trebuchet MS"/>
                <a:cs typeface="Trebuchet MS"/>
              </a:rPr>
              <a:t>Feval</a:t>
            </a:r>
            <a:r>
              <a:rPr sz="1200" spc="-8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16161"/>
                </a:solidFill>
                <a:latin typeface="Trebuchet MS"/>
                <a:cs typeface="Trebuchet MS"/>
              </a:rPr>
              <a:t>=</a:t>
            </a:r>
            <a:r>
              <a:rPr sz="1200" spc="-8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rmsle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900" y="1389600"/>
            <a:ext cx="5521055" cy="3179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795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0" dirty="0">
                <a:solidFill>
                  <a:srgbClr val="FFFFFF"/>
                </a:solidFill>
              </a:rPr>
              <a:t>Proposed</a:t>
            </a:r>
            <a:r>
              <a:rPr sz="4800" spc="-185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Solutions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83474" y="3243145"/>
            <a:ext cx="5970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Ant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Colony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Genetic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Evolution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Optimization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Traveling</a:t>
            </a:r>
            <a:r>
              <a:rPr spc="-60" dirty="0"/>
              <a:t> </a:t>
            </a:r>
            <a:r>
              <a:rPr dirty="0"/>
              <a:t>Salesman</a:t>
            </a:r>
            <a:r>
              <a:rPr spc="-55" dirty="0"/>
              <a:t> </a:t>
            </a:r>
            <a:r>
              <a:rPr spc="-25" dirty="0"/>
              <a:t>Problem</a:t>
            </a:r>
            <a:r>
              <a:rPr spc="-55" dirty="0"/>
              <a:t> </a:t>
            </a:r>
            <a:r>
              <a:rPr spc="-10" dirty="0"/>
              <a:t>(TSP)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54" y="1350500"/>
            <a:ext cx="3119119" cy="29241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9572" y="2433752"/>
            <a:ext cx="3373934" cy="10121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Genetic</a:t>
            </a:r>
            <a:r>
              <a:rPr spc="-170" dirty="0"/>
              <a:t> </a:t>
            </a:r>
            <a:r>
              <a:rPr spc="-35" dirty="0"/>
              <a:t>Evolution</a:t>
            </a:r>
            <a:r>
              <a:rPr spc="-165" dirty="0"/>
              <a:t> </a:t>
            </a:r>
            <a:r>
              <a:rPr spc="-55" dirty="0"/>
              <a:t>Optimization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599" y="1294774"/>
            <a:ext cx="4017217" cy="32784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9074" y="1379012"/>
            <a:ext cx="3489550" cy="29885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Mutation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275" y="1103587"/>
            <a:ext cx="7025451" cy="7530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59262" y="2022674"/>
            <a:ext cx="7025640" cy="1604010"/>
            <a:chOff x="1059262" y="2022674"/>
            <a:chExt cx="7025640" cy="16040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262" y="2022674"/>
              <a:ext cx="7025474" cy="16038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7100" y="2521874"/>
              <a:ext cx="257810" cy="383540"/>
            </a:xfrm>
            <a:custGeom>
              <a:avLst/>
              <a:gdLst/>
              <a:ahLst/>
              <a:cxnLst/>
              <a:rect l="l" t="t" r="r" b="b"/>
              <a:pathLst>
                <a:path w="257810" h="383539">
                  <a:moveTo>
                    <a:pt x="0" y="0"/>
                  </a:moveTo>
                  <a:lnTo>
                    <a:pt x="257491" y="383283"/>
                  </a:lnTo>
                </a:path>
              </a:pathLst>
            </a:custGeom>
            <a:ln w="28574">
              <a:solidFill>
                <a:srgbClr val="4BA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1125" y="2864550"/>
              <a:ext cx="140066" cy="1625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54357" y="2521874"/>
              <a:ext cx="286385" cy="387985"/>
            </a:xfrm>
            <a:custGeom>
              <a:avLst/>
              <a:gdLst/>
              <a:ahLst/>
              <a:cxnLst/>
              <a:rect l="l" t="t" r="r" b="b"/>
              <a:pathLst>
                <a:path w="286385" h="387985">
                  <a:moveTo>
                    <a:pt x="285842" y="0"/>
                  </a:moveTo>
                  <a:lnTo>
                    <a:pt x="0" y="387612"/>
                  </a:lnTo>
                </a:path>
              </a:pathLst>
            </a:custGeom>
            <a:ln w="28574">
              <a:solidFill>
                <a:srgbClr val="4BA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3105" y="2867187"/>
              <a:ext cx="143525" cy="1609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29275" y="2544562"/>
              <a:ext cx="285115" cy="360045"/>
            </a:xfrm>
            <a:custGeom>
              <a:avLst/>
              <a:gdLst/>
              <a:ahLst/>
              <a:cxnLst/>
              <a:rect l="l" t="t" r="r" b="b"/>
              <a:pathLst>
                <a:path w="285114" h="360044">
                  <a:moveTo>
                    <a:pt x="284524" y="0"/>
                  </a:moveTo>
                  <a:lnTo>
                    <a:pt x="0" y="359640"/>
                  </a:lnTo>
                </a:path>
              </a:pathLst>
            </a:custGeom>
            <a:ln w="28574">
              <a:solidFill>
                <a:srgbClr val="4BA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4530" y="2860631"/>
              <a:ext cx="146047" cy="15955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45959" y="2521874"/>
              <a:ext cx="318770" cy="415925"/>
            </a:xfrm>
            <a:custGeom>
              <a:avLst/>
              <a:gdLst/>
              <a:ahLst/>
              <a:cxnLst/>
              <a:rect l="l" t="t" r="r" b="b"/>
              <a:pathLst>
                <a:path w="318769" h="415925">
                  <a:moveTo>
                    <a:pt x="318390" y="0"/>
                  </a:moveTo>
                  <a:lnTo>
                    <a:pt x="0" y="415331"/>
                  </a:lnTo>
                </a:path>
              </a:pathLst>
            </a:custGeom>
            <a:ln w="28574">
              <a:solidFill>
                <a:srgbClr val="4BA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2777" y="2894203"/>
              <a:ext cx="144927" cy="1602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41799" y="2504624"/>
              <a:ext cx="594995" cy="455930"/>
            </a:xfrm>
            <a:custGeom>
              <a:avLst/>
              <a:gdLst/>
              <a:ahLst/>
              <a:cxnLst/>
              <a:rect l="l" t="t" r="r" b="b"/>
              <a:pathLst>
                <a:path w="594994" h="455930">
                  <a:moveTo>
                    <a:pt x="0" y="0"/>
                  </a:moveTo>
                  <a:lnTo>
                    <a:pt x="594440" y="455778"/>
                  </a:lnTo>
                </a:path>
              </a:pathLst>
            </a:custGeom>
            <a:ln w="28574">
              <a:solidFill>
                <a:srgbClr val="4BA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93234" y="2908660"/>
              <a:ext cx="160201" cy="14493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19025" y="2539125"/>
              <a:ext cx="1283335" cy="474980"/>
            </a:xfrm>
            <a:custGeom>
              <a:avLst/>
              <a:gdLst/>
              <a:ahLst/>
              <a:cxnLst/>
              <a:rect l="l" t="t" r="r" b="b"/>
              <a:pathLst>
                <a:path w="1283334" h="474980">
                  <a:moveTo>
                    <a:pt x="0" y="0"/>
                  </a:moveTo>
                  <a:lnTo>
                    <a:pt x="1282809" y="474788"/>
                  </a:lnTo>
                </a:path>
              </a:pathLst>
            </a:custGeom>
            <a:ln w="28574">
              <a:solidFill>
                <a:srgbClr val="4BA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71163" y="2955362"/>
              <a:ext cx="166571" cy="1178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401038" y="2530499"/>
              <a:ext cx="284480" cy="426084"/>
            </a:xfrm>
            <a:custGeom>
              <a:avLst/>
              <a:gdLst/>
              <a:ahLst/>
              <a:cxnLst/>
              <a:rect l="l" t="t" r="r" b="b"/>
              <a:pathLst>
                <a:path w="284479" h="426085">
                  <a:moveTo>
                    <a:pt x="284061" y="0"/>
                  </a:moveTo>
                  <a:lnTo>
                    <a:pt x="0" y="425868"/>
                  </a:lnTo>
                </a:path>
              </a:pathLst>
            </a:custGeom>
            <a:ln w="28574">
              <a:solidFill>
                <a:srgbClr val="4BA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14792" y="2915890"/>
              <a:ext cx="139797" cy="1626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55655" y="2521874"/>
              <a:ext cx="271780" cy="393700"/>
            </a:xfrm>
            <a:custGeom>
              <a:avLst/>
              <a:gdLst/>
              <a:ahLst/>
              <a:cxnLst/>
              <a:rect l="l" t="t" r="r" b="b"/>
              <a:pathLst>
                <a:path w="271779" h="393700">
                  <a:moveTo>
                    <a:pt x="271569" y="0"/>
                  </a:moveTo>
                  <a:lnTo>
                    <a:pt x="0" y="393223"/>
                  </a:lnTo>
                </a:path>
              </a:pathLst>
            </a:custGeom>
            <a:ln w="28574">
              <a:solidFill>
                <a:srgbClr val="4BA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7676" y="2873989"/>
              <a:ext cx="141102" cy="1620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031036" y="2521874"/>
              <a:ext cx="227965" cy="386715"/>
            </a:xfrm>
            <a:custGeom>
              <a:avLst/>
              <a:gdLst/>
              <a:ahLst/>
              <a:cxnLst/>
              <a:rect l="l" t="t" r="r" b="b"/>
              <a:pathLst>
                <a:path w="227965" h="386714">
                  <a:moveTo>
                    <a:pt x="227688" y="0"/>
                  </a:moveTo>
                  <a:lnTo>
                    <a:pt x="0" y="386570"/>
                  </a:lnTo>
                </a:path>
              </a:pathLst>
            </a:custGeom>
            <a:ln w="28574">
              <a:solidFill>
                <a:srgbClr val="4BA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50938" y="2870204"/>
              <a:ext cx="135054" cy="16426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59275" y="3792593"/>
            <a:ext cx="7025451" cy="7873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Crossover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351074"/>
            <a:ext cx="8839199" cy="28716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Crossover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309325"/>
            <a:ext cx="8839202" cy="28988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Evaluate</a:t>
            </a:r>
            <a:r>
              <a:rPr spc="-130" dirty="0"/>
              <a:t> </a:t>
            </a:r>
            <a:r>
              <a:rPr spc="-10" dirty="0"/>
              <a:t>Fitness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12" y="1269825"/>
            <a:ext cx="8736174" cy="30802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795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FFFFFF"/>
                </a:solidFill>
              </a:rPr>
              <a:t>Experimental</a:t>
            </a:r>
            <a:r>
              <a:rPr sz="4800" spc="-275" dirty="0">
                <a:solidFill>
                  <a:srgbClr val="FFFFFF"/>
                </a:solidFill>
              </a:rPr>
              <a:t> </a:t>
            </a:r>
            <a:r>
              <a:rPr sz="4800" spc="-20" dirty="0">
                <a:solidFill>
                  <a:srgbClr val="FFFFFF"/>
                </a:solidFill>
              </a:rPr>
              <a:t>Results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Generated</a:t>
            </a:r>
            <a:r>
              <a:rPr spc="-135" dirty="0"/>
              <a:t> </a:t>
            </a:r>
            <a:r>
              <a:rPr spc="-75" dirty="0"/>
              <a:t>Optimal</a:t>
            </a:r>
            <a:r>
              <a:rPr spc="-135" dirty="0"/>
              <a:t> </a:t>
            </a:r>
            <a:r>
              <a:rPr spc="-10" dirty="0"/>
              <a:t>Paths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409" y="1425276"/>
            <a:ext cx="4007194" cy="30759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1014" y="1362367"/>
            <a:ext cx="4102112" cy="314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489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Optimal</a:t>
            </a:r>
            <a:r>
              <a:rPr spc="-85" dirty="0"/>
              <a:t> </a:t>
            </a:r>
            <a:r>
              <a:rPr dirty="0"/>
              <a:t>Cost</a:t>
            </a:r>
            <a:r>
              <a:rPr spc="-85" dirty="0"/>
              <a:t> </a:t>
            </a:r>
            <a:r>
              <a:rPr spc="-10" dirty="0"/>
              <a:t>Per</a:t>
            </a:r>
            <a:r>
              <a:rPr spc="-80" dirty="0"/>
              <a:t> </a:t>
            </a:r>
            <a:r>
              <a:rPr spc="-10" dirty="0"/>
              <a:t>Generation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175" y="1290762"/>
            <a:ext cx="8087359" cy="3206750"/>
            <a:chOff x="247175" y="1290762"/>
            <a:chExt cx="8087359" cy="3206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5144" y="1523894"/>
              <a:ext cx="3818893" cy="2967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175" y="1290762"/>
              <a:ext cx="4275423" cy="32065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585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Average</a:t>
            </a:r>
            <a:r>
              <a:rPr spc="-25" dirty="0"/>
              <a:t> </a:t>
            </a:r>
            <a:r>
              <a:rPr dirty="0"/>
              <a:t>Cost</a:t>
            </a:r>
            <a:r>
              <a:rPr spc="-25" dirty="0"/>
              <a:t> </a:t>
            </a:r>
            <a:r>
              <a:rPr spc="-10" dirty="0"/>
              <a:t>Per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655" y="1434482"/>
            <a:ext cx="3884007" cy="30177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4867" y="1394212"/>
            <a:ext cx="3993753" cy="310305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636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Generated</a:t>
            </a:r>
            <a:r>
              <a:rPr spc="-170" dirty="0"/>
              <a:t> </a:t>
            </a:r>
            <a:r>
              <a:rPr spc="-10" dirty="0"/>
              <a:t>Paths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38" y="1265746"/>
            <a:ext cx="4110060" cy="31534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2163" y="1243971"/>
            <a:ext cx="4110060" cy="3153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05562"/>
            <a:ext cx="8839199" cy="2932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09" y="651281"/>
            <a:ext cx="24511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175">
              <a:lnSpc>
                <a:spcPct val="100699"/>
              </a:lnSpc>
              <a:spcBef>
                <a:spcPts val="85"/>
              </a:spcBef>
            </a:pPr>
            <a:r>
              <a:rPr sz="1800" spc="90" dirty="0"/>
              <a:t>NYC</a:t>
            </a:r>
            <a:r>
              <a:rPr sz="1800" spc="-60" dirty="0"/>
              <a:t> </a:t>
            </a:r>
            <a:r>
              <a:rPr sz="1800" spc="-95" dirty="0"/>
              <a:t>Taxi</a:t>
            </a:r>
            <a:r>
              <a:rPr sz="1800" spc="-55" dirty="0"/>
              <a:t> </a:t>
            </a:r>
            <a:r>
              <a:rPr sz="1800" dirty="0"/>
              <a:t>and</a:t>
            </a:r>
            <a:r>
              <a:rPr sz="1800" spc="-60" dirty="0"/>
              <a:t> </a:t>
            </a:r>
            <a:r>
              <a:rPr sz="1800" spc="-10" dirty="0"/>
              <a:t>Limousine </a:t>
            </a:r>
            <a:r>
              <a:rPr sz="1800" dirty="0"/>
              <a:t>Commission</a:t>
            </a:r>
            <a:r>
              <a:rPr sz="1800" spc="20" dirty="0"/>
              <a:t> </a:t>
            </a:r>
            <a:r>
              <a:rPr sz="1800" spc="-105" dirty="0"/>
              <a:t>Trip</a:t>
            </a:r>
            <a:r>
              <a:rPr sz="1800" spc="30" dirty="0"/>
              <a:t> </a:t>
            </a:r>
            <a:r>
              <a:rPr sz="1800" spc="-10" dirty="0"/>
              <a:t>Record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21274" y="1429858"/>
            <a:ext cx="2155825" cy="29591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09"/>
              </a:spcBef>
              <a:buFont typeface="Tahoma"/>
              <a:buChar char="●"/>
              <a:tabLst>
                <a:tab pos="332740" algn="l"/>
              </a:tabLst>
            </a:pPr>
            <a:r>
              <a:rPr sz="1200" spc="-110" dirty="0">
                <a:solidFill>
                  <a:srgbClr val="616161"/>
                </a:solidFill>
                <a:latin typeface="Trebuchet MS"/>
                <a:cs typeface="Trebuchet MS"/>
              </a:rPr>
              <a:t>1.5</a:t>
            </a:r>
            <a:r>
              <a:rPr sz="1200" spc="-25" dirty="0">
                <a:solidFill>
                  <a:srgbClr val="616161"/>
                </a:solidFill>
                <a:latin typeface="Trebuchet MS"/>
                <a:cs typeface="Trebuchet MS"/>
              </a:rPr>
              <a:t> Million </a:t>
            </a: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Trips</a:t>
            </a:r>
            <a:endParaRPr sz="1200"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209"/>
              </a:spcBef>
              <a:buFont typeface="Tahoma"/>
              <a:buChar char="●"/>
              <a:tabLst>
                <a:tab pos="332740" algn="l"/>
              </a:tabLst>
            </a:pPr>
            <a:r>
              <a:rPr sz="1200" spc="-35" dirty="0">
                <a:solidFill>
                  <a:srgbClr val="616161"/>
                </a:solidFill>
                <a:latin typeface="Trebuchet MS"/>
                <a:cs typeface="Trebuchet MS"/>
              </a:rPr>
              <a:t>Year</a:t>
            </a:r>
            <a:r>
              <a:rPr sz="1200" spc="-5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616161"/>
                </a:solidFill>
                <a:latin typeface="Trebuchet MS"/>
                <a:cs typeface="Trebuchet MS"/>
              </a:rPr>
              <a:t>2016</a:t>
            </a:r>
            <a:endParaRPr sz="1200"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210"/>
              </a:spcBef>
              <a:buFont typeface="Tahoma"/>
              <a:buChar char="●"/>
              <a:tabLst>
                <a:tab pos="332740" algn="l"/>
              </a:tabLst>
            </a:pPr>
            <a:r>
              <a:rPr sz="1200" spc="-225" dirty="0">
                <a:solidFill>
                  <a:srgbClr val="616161"/>
                </a:solidFill>
                <a:latin typeface="Trebuchet MS"/>
                <a:cs typeface="Trebuchet MS"/>
              </a:rPr>
              <a:t>11</a:t>
            </a:r>
            <a:r>
              <a:rPr sz="1200" spc="-4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Attributes: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10"/>
              </a:spcBef>
              <a:buFont typeface="Tahoma"/>
              <a:buChar char="○"/>
              <a:tabLst>
                <a:tab pos="789940" algn="l"/>
              </a:tabLst>
            </a:pPr>
            <a:r>
              <a:rPr sz="1200" spc="-25" dirty="0">
                <a:solidFill>
                  <a:srgbClr val="616161"/>
                </a:solidFill>
                <a:latin typeface="Trebuchet MS"/>
                <a:cs typeface="Trebuchet MS"/>
              </a:rPr>
              <a:t>Id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10"/>
              </a:spcBef>
              <a:buFont typeface="Tahoma"/>
              <a:buChar char="○"/>
              <a:tabLst>
                <a:tab pos="789940" algn="l"/>
              </a:tabLst>
            </a:pP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Vendor_id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10"/>
              </a:spcBef>
              <a:buFont typeface="Tahoma"/>
              <a:buChar char="○"/>
              <a:tabLst>
                <a:tab pos="789940" algn="l"/>
              </a:tabLst>
            </a:pP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Pickup_datetime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10"/>
              </a:spcBef>
              <a:buFont typeface="Tahoma"/>
              <a:buChar char="○"/>
              <a:tabLst>
                <a:tab pos="789940" algn="l"/>
              </a:tabLst>
            </a:pP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Dropoff_datetime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10"/>
              </a:spcBef>
              <a:buFont typeface="Tahoma"/>
              <a:buChar char="○"/>
              <a:tabLst>
                <a:tab pos="789940" algn="l"/>
              </a:tabLst>
            </a:pP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Passenger_count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10"/>
              </a:spcBef>
              <a:buFont typeface="Tahoma"/>
              <a:buChar char="○"/>
              <a:tabLst>
                <a:tab pos="789940" algn="l"/>
              </a:tabLst>
            </a:pP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Pickup_longitude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10"/>
              </a:spcBef>
              <a:buFont typeface="Tahoma"/>
              <a:buChar char="○"/>
              <a:tabLst>
                <a:tab pos="789940" algn="l"/>
              </a:tabLst>
            </a:pP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Pickup_latitude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10"/>
              </a:spcBef>
              <a:buFont typeface="Tahoma"/>
              <a:buChar char="○"/>
              <a:tabLst>
                <a:tab pos="789940" algn="l"/>
              </a:tabLst>
            </a:pP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Dropoff_longitude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10"/>
              </a:spcBef>
              <a:buFont typeface="Tahoma"/>
              <a:buChar char="○"/>
              <a:tabLst>
                <a:tab pos="789940" algn="l"/>
              </a:tabLst>
            </a:pP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Dropoff_latitude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10"/>
              </a:spcBef>
              <a:buFont typeface="Tahoma"/>
              <a:buChar char="○"/>
              <a:tabLst>
                <a:tab pos="789940" algn="l"/>
              </a:tabLst>
            </a:pP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Store_and_fwd_flag</a:t>
            </a:r>
            <a:endParaRPr sz="1200">
              <a:latin typeface="Trebuchet MS"/>
              <a:cs typeface="Trebuchet MS"/>
            </a:endParaRPr>
          </a:p>
          <a:p>
            <a:pPr marL="789940" lvl="1" indent="-320040">
              <a:lnSpc>
                <a:spcPct val="100000"/>
              </a:lnSpc>
              <a:spcBef>
                <a:spcPts val="210"/>
              </a:spcBef>
              <a:buFont typeface="Tahoma"/>
              <a:buChar char="○"/>
              <a:tabLst>
                <a:tab pos="789940" algn="l"/>
              </a:tabLst>
            </a:pPr>
            <a:r>
              <a:rPr sz="1200" spc="-10" dirty="0">
                <a:solidFill>
                  <a:srgbClr val="616161"/>
                </a:solidFill>
                <a:latin typeface="Trebuchet MS"/>
                <a:cs typeface="Trebuchet MS"/>
              </a:rPr>
              <a:t>Trip_duration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5150" y="555600"/>
            <a:ext cx="5566549" cy="4013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Pick-</a:t>
            </a:r>
            <a:r>
              <a:rPr dirty="0"/>
              <a:t>Up</a:t>
            </a:r>
            <a:r>
              <a:rPr spc="-80" dirty="0"/>
              <a:t> </a:t>
            </a:r>
            <a:r>
              <a:rPr spc="-10" dirty="0"/>
              <a:t>Times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512" y="1178600"/>
            <a:ext cx="7010399" cy="1600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175" y="2958725"/>
            <a:ext cx="7086599" cy="1600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Pick-</a:t>
            </a:r>
            <a:r>
              <a:rPr dirty="0"/>
              <a:t>Up</a:t>
            </a:r>
            <a:r>
              <a:rPr spc="-80" dirty="0"/>
              <a:t> </a:t>
            </a:r>
            <a:r>
              <a:rPr spc="-10" dirty="0"/>
              <a:t>Times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541525"/>
            <a:ext cx="8435758" cy="20362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Trip</a:t>
            </a:r>
            <a:r>
              <a:rPr spc="-95" dirty="0"/>
              <a:t> </a:t>
            </a:r>
            <a:r>
              <a:rPr spc="-25" dirty="0"/>
              <a:t>Duration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017724"/>
            <a:ext cx="7010399" cy="2133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9760" y="3329275"/>
            <a:ext cx="5615995" cy="16487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Trip</a:t>
            </a:r>
            <a:r>
              <a:rPr spc="-95" dirty="0"/>
              <a:t> </a:t>
            </a:r>
            <a:r>
              <a:rPr spc="-25" dirty="0"/>
              <a:t>Duration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532650"/>
            <a:ext cx="8508375" cy="2053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Pickup</a:t>
            </a:r>
            <a:r>
              <a:rPr spc="-155" dirty="0"/>
              <a:t> </a:t>
            </a:r>
            <a:r>
              <a:rPr dirty="0"/>
              <a:t>and</a:t>
            </a:r>
            <a:r>
              <a:rPr spc="-155" dirty="0"/>
              <a:t> </a:t>
            </a:r>
            <a:r>
              <a:rPr spc="-20" dirty="0"/>
              <a:t>Dropoff</a:t>
            </a:r>
            <a:r>
              <a:rPr spc="-155" dirty="0"/>
              <a:t> </a:t>
            </a:r>
            <a:r>
              <a:rPr spc="-10" dirty="0"/>
              <a:t>Locations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696" y="1017737"/>
            <a:ext cx="3862851" cy="38744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5716" y="1017712"/>
            <a:ext cx="4002473" cy="39559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169</Words>
  <Application>Microsoft Office PowerPoint</Application>
  <PresentationFormat>On-screen Show (16:9)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Tahoma</vt:lpstr>
      <vt:lpstr>Trebuchet MS</vt:lpstr>
      <vt:lpstr>Office Theme</vt:lpstr>
      <vt:lpstr>Travel Optimizer:A Comparitive Study to find the Optimal Path </vt:lpstr>
      <vt:lpstr>PowerPoint Presentation</vt:lpstr>
      <vt:lpstr>PowerPoint Presentation</vt:lpstr>
      <vt:lpstr>NYC Taxi and Limousine Commission Trip Record</vt:lpstr>
      <vt:lpstr>Pick-Up Times</vt:lpstr>
      <vt:lpstr>Pick-Up Times</vt:lpstr>
      <vt:lpstr>Trip Duration</vt:lpstr>
      <vt:lpstr>Trip Duration</vt:lpstr>
      <vt:lpstr>Pickup and Dropoff Locations</vt:lpstr>
      <vt:lpstr>Machine Learning</vt:lpstr>
      <vt:lpstr>Proposed Solutions</vt:lpstr>
      <vt:lpstr>Traveling Salesman Problem (TSP)</vt:lpstr>
      <vt:lpstr>Genetic Evolution Optimization</vt:lpstr>
      <vt:lpstr>Mutation</vt:lpstr>
      <vt:lpstr>Crossover</vt:lpstr>
      <vt:lpstr>Crossover</vt:lpstr>
      <vt:lpstr>Evaluate Fitness</vt:lpstr>
      <vt:lpstr>Experimental Results</vt:lpstr>
      <vt:lpstr>Generated Optimal Paths</vt:lpstr>
      <vt:lpstr>Optimal Cost Per Generation</vt:lpstr>
      <vt:lpstr>Average Cost Per Generation</vt:lpstr>
      <vt:lpstr>Generated Paths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Saumya Gupta</dc:creator>
  <cp:lastModifiedBy>Saumya Gupta</cp:lastModifiedBy>
  <cp:revision>1</cp:revision>
  <dcterms:created xsi:type="dcterms:W3CDTF">2025-04-27T11:49:02Z</dcterms:created>
  <dcterms:modified xsi:type="dcterms:W3CDTF">2025-04-27T11:53:03Z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2025-04-27T00:00:00Z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2025-04-27T00:00:00Z</vt:filetime>
  </property>
</Properties>
</file>