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640" r:id="rId2"/>
    <p:sldId id="3694" r:id="rId3"/>
    <p:sldId id="3700" r:id="rId4"/>
    <p:sldId id="3723" r:id="rId5"/>
    <p:sldId id="3701" r:id="rId6"/>
    <p:sldId id="3708" r:id="rId7"/>
    <p:sldId id="3735" r:id="rId8"/>
    <p:sldId id="3704" r:id="rId9"/>
    <p:sldId id="3706" r:id="rId10"/>
    <p:sldId id="3733" r:id="rId11"/>
    <p:sldId id="364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keshi Parnami" initials="SP" lastIdx="1" clrIdx="0">
    <p:extLst>
      <p:ext uri="{19B8F6BF-5375-455C-9EA6-DF929625EA0E}">
        <p15:presenceInfo xmlns:p15="http://schemas.microsoft.com/office/powerpoint/2012/main" userId="S::sparnami@upes.ac.in::61686955-4e93-4ddb-a545-ba82f91d1f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36FF"/>
    <a:srgbClr val="4AAEFC"/>
    <a:srgbClr val="434ACF"/>
    <a:srgbClr val="BF2CFE"/>
    <a:srgbClr val="46B0FA"/>
    <a:srgbClr val="27D4F8"/>
    <a:srgbClr val="D9FF00"/>
    <a:srgbClr val="E0E600"/>
    <a:srgbClr val="0B2F3E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7" autoAdjust="0"/>
    <p:restoredTop sz="96327"/>
  </p:normalViewPr>
  <p:slideViewPr>
    <p:cSldViewPr snapToGrid="0" snapToObjects="1">
      <p:cViewPr>
        <p:scale>
          <a:sx n="77" d="100"/>
          <a:sy n="77" d="100"/>
        </p:scale>
        <p:origin x="754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a Anusha" userId="99b8cd77dc303d35" providerId="LiveId" clId="{8D95F28C-446E-4D70-9863-E89F72759877}"/>
    <pc:docChg chg="custSel addSld delSld modSld">
      <pc:chgData name="Isha Anusha" userId="99b8cd77dc303d35" providerId="LiveId" clId="{8D95F28C-446E-4D70-9863-E89F72759877}" dt="2024-09-02T11:14:46.107" v="177" actId="5793"/>
      <pc:docMkLst>
        <pc:docMk/>
      </pc:docMkLst>
      <pc:sldChg chg="modSp mod">
        <pc:chgData name="Isha Anusha" userId="99b8cd77dc303d35" providerId="LiveId" clId="{8D95F28C-446E-4D70-9863-E89F72759877}" dt="2024-09-02T10:38:56.746" v="3" actId="20577"/>
        <pc:sldMkLst>
          <pc:docMk/>
          <pc:sldMk cId="3795004309" sldId="3640"/>
        </pc:sldMkLst>
        <pc:spChg chg="mod">
          <ac:chgData name="Isha Anusha" userId="99b8cd77dc303d35" providerId="LiveId" clId="{8D95F28C-446E-4D70-9863-E89F72759877}" dt="2024-09-02T10:38:56.746" v="3" actId="20577"/>
          <ac:spMkLst>
            <pc:docMk/>
            <pc:sldMk cId="3795004309" sldId="3640"/>
            <ac:spMk id="10" creationId="{C2F12844-7D7B-9449-9B33-46EA047F7017}"/>
          </ac:spMkLst>
        </pc:spChg>
      </pc:sldChg>
      <pc:sldChg chg="modSp mod">
        <pc:chgData name="Isha Anusha" userId="99b8cd77dc303d35" providerId="LiveId" clId="{8D95F28C-446E-4D70-9863-E89F72759877}" dt="2024-09-02T11:14:46.107" v="177" actId="5793"/>
        <pc:sldMkLst>
          <pc:docMk/>
          <pc:sldMk cId="3879729395" sldId="3694"/>
        </pc:sldMkLst>
        <pc:spChg chg="mod">
          <ac:chgData name="Isha Anusha" userId="99b8cd77dc303d35" providerId="LiveId" clId="{8D95F28C-446E-4D70-9863-E89F72759877}" dt="2024-09-02T11:14:46.107" v="177" actId="5793"/>
          <ac:spMkLst>
            <pc:docMk/>
            <pc:sldMk cId="3879729395" sldId="3694"/>
            <ac:spMk id="3" creationId="{66168532-D141-4AB0-BD29-1663F2877B3E}"/>
          </ac:spMkLst>
        </pc:spChg>
      </pc:sldChg>
      <pc:sldChg chg="addSp delSp modSp new del mod">
        <pc:chgData name="Isha Anusha" userId="99b8cd77dc303d35" providerId="LiveId" clId="{8D95F28C-446E-4D70-9863-E89F72759877}" dt="2024-09-02T10:57:38.835" v="89" actId="2696"/>
        <pc:sldMkLst>
          <pc:docMk/>
          <pc:sldMk cId="1349661224" sldId="3736"/>
        </pc:sldMkLst>
        <pc:spChg chg="add del mod">
          <ac:chgData name="Isha Anusha" userId="99b8cd77dc303d35" providerId="LiveId" clId="{8D95F28C-446E-4D70-9863-E89F72759877}" dt="2024-09-02T10:52:24.895" v="9"/>
          <ac:spMkLst>
            <pc:docMk/>
            <pc:sldMk cId="1349661224" sldId="3736"/>
            <ac:spMk id="2" creationId="{483D4F3B-D18A-CF89-404E-88E677D97D6D}"/>
          </ac:spMkLst>
        </pc:spChg>
        <pc:spChg chg="add del mod">
          <ac:chgData name="Isha Anusha" userId="99b8cd77dc303d35" providerId="LiveId" clId="{8D95F28C-446E-4D70-9863-E89F72759877}" dt="2024-09-02T10:52:24.895" v="11"/>
          <ac:spMkLst>
            <pc:docMk/>
            <pc:sldMk cId="1349661224" sldId="3736"/>
            <ac:spMk id="3" creationId="{75408B32-0C03-21A1-F147-EBC4747A3AAE}"/>
          </ac:spMkLst>
        </pc:spChg>
        <pc:spChg chg="add mod">
          <ac:chgData name="Isha Anusha" userId="99b8cd77dc303d35" providerId="LiveId" clId="{8D95F28C-446E-4D70-9863-E89F72759877}" dt="2024-09-02T10:53:16.128" v="68" actId="20577"/>
          <ac:spMkLst>
            <pc:docMk/>
            <pc:sldMk cId="1349661224" sldId="3736"/>
            <ac:spMk id="4" creationId="{9142E584-8ED9-0460-79C6-950B0FE3502E}"/>
          </ac:spMkLst>
        </pc:spChg>
        <pc:spChg chg="add del mod">
          <ac:chgData name="Isha Anusha" userId="99b8cd77dc303d35" providerId="LiveId" clId="{8D95F28C-446E-4D70-9863-E89F72759877}" dt="2024-09-02T10:57:04.010" v="83"/>
          <ac:spMkLst>
            <pc:docMk/>
            <pc:sldMk cId="1349661224" sldId="3736"/>
            <ac:spMk id="5" creationId="{9901BF82-3A32-E1E9-A329-109851B8869C}"/>
          </ac:spMkLst>
        </pc:spChg>
        <pc:spChg chg="add del mod">
          <ac:chgData name="Isha Anusha" userId="99b8cd77dc303d35" providerId="LiveId" clId="{8D95F28C-446E-4D70-9863-E89F72759877}" dt="2024-09-02T10:57:34.926" v="88" actId="478"/>
          <ac:spMkLst>
            <pc:docMk/>
            <pc:sldMk cId="1349661224" sldId="3736"/>
            <ac:spMk id="6" creationId="{A730F702-1002-B62A-6DDF-1311C1A6D313}"/>
          </ac:spMkLst>
        </pc:spChg>
        <pc:spChg chg="add del">
          <ac:chgData name="Isha Anusha" userId="99b8cd77dc303d35" providerId="LiveId" clId="{8D95F28C-446E-4D70-9863-E89F72759877}" dt="2024-09-02T10:57:34.926" v="88" actId="478"/>
          <ac:spMkLst>
            <pc:docMk/>
            <pc:sldMk cId="1349661224" sldId="3736"/>
            <ac:spMk id="7" creationId="{7506A17B-7663-5A5B-9581-FEB9C1057AE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9D15D-1C13-CC45-BE09-4D54E9A973B4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3A8CF-95A7-924D-878B-183116A25D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62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73FB-2D72-9945-BF45-5347690B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3C615-989D-9D44-8501-FCE01FCE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5F24-53F9-054C-A9F8-3DCFACAB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D9895-3AFC-9E49-BB6B-D5AF81433D95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7FB8-C70E-584A-A086-8852BD63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C156-1A78-7A4C-AB86-BCA1B178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45BD75-B1E6-DE4E-8CD3-58B4BE092B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1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24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03F520-AAB7-4D20-958E-A456239933B0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316BF-8A16-4F24-9F8F-9D40354D5A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4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C0DC26-5D78-6140-BF89-41378C4365C1}"/>
              </a:ext>
            </a:extLst>
          </p:cNvPr>
          <p:cNvSpPr/>
          <p:nvPr userDrawn="1"/>
        </p:nvSpPr>
        <p:spPr>
          <a:xfrm>
            <a:off x="98853" y="86497"/>
            <a:ext cx="11998411" cy="6685005"/>
          </a:xfrm>
          <a:prstGeom prst="rect">
            <a:avLst/>
          </a:prstGeom>
          <a:noFill/>
          <a:ln w="28575">
            <a:solidFill>
              <a:srgbClr val="46B0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EF86C0-A360-484B-B595-7CC69137B5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12813" r="7454"/>
          <a:stretch/>
        </p:blipFill>
        <p:spPr>
          <a:xfrm>
            <a:off x="10718090" y="127821"/>
            <a:ext cx="1336257" cy="5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6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8895C2-828B-934B-8B58-BBC23AD3665A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35C12C04-5CEF-8448-B70C-56FE6AD03C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29" y="126108"/>
            <a:ext cx="876170" cy="1491678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F2F3CE5-A64B-4B6C-9275-01E87181F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711" y="143688"/>
            <a:ext cx="4433534" cy="14318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40035" y="1575576"/>
            <a:ext cx="670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5260" y="2689161"/>
            <a:ext cx="112627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Travel Optimizer: </a:t>
            </a:r>
          </a:p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comparative study to find out the optimal path between various location.</a:t>
            </a:r>
          </a:p>
          <a:p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F12844-7D7B-9449-9B33-46EA047F7017}"/>
              </a:ext>
            </a:extLst>
          </p:cNvPr>
          <p:cNvSpPr txBox="1"/>
          <p:nvPr/>
        </p:nvSpPr>
        <p:spPr>
          <a:xfrm>
            <a:off x="304829" y="5145530"/>
            <a:ext cx="6097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Isha (500106020)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Saumya Gupta (500102009)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Jahanvi Sethi (500107837)</a:t>
            </a:r>
            <a:endParaRPr lang="en-IN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81529D-3593-AE4E-9F50-CD8F5082B00A}"/>
              </a:ext>
            </a:extLst>
          </p:cNvPr>
          <p:cNvSpPr txBox="1"/>
          <p:nvPr/>
        </p:nvSpPr>
        <p:spPr>
          <a:xfrm>
            <a:off x="8478078" y="5100077"/>
            <a:ext cx="6432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Guided by: Dr Sachin Chaudhary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004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329649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References</a:t>
            </a:r>
          </a:p>
        </p:txBody>
      </p:sp>
    </p:spTree>
    <p:extLst>
      <p:ext uri="{BB962C8B-B14F-4D97-AF65-F5344CB8AC3E}">
        <p14:creationId xmlns:p14="http://schemas.microsoft.com/office/powerpoint/2010/main" val="343692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D82EA-6098-704F-AD4D-D13A499C492D}"/>
              </a:ext>
            </a:extLst>
          </p:cNvPr>
          <p:cNvSpPr txBox="1"/>
          <p:nvPr/>
        </p:nvSpPr>
        <p:spPr>
          <a:xfrm>
            <a:off x="1895294" y="3601496"/>
            <a:ext cx="840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46B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7200" b="1" dirty="0">
              <a:solidFill>
                <a:srgbClr val="46B0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BB1AB-6227-0A49-9677-D759BB97E908}"/>
              </a:ext>
            </a:extLst>
          </p:cNvPr>
          <p:cNvSpPr/>
          <p:nvPr/>
        </p:nvSpPr>
        <p:spPr>
          <a:xfrm>
            <a:off x="10668000" y="150471"/>
            <a:ext cx="1381246" cy="682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3B91EF5-66BF-4A12-80C1-98869846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0" y="1709987"/>
            <a:ext cx="4206240" cy="18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4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6B0F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sz="3200" b="1" dirty="0">
              <a:solidFill>
                <a:srgbClr val="46B0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68532-D141-4AB0-BD29-1663F2877B3E}"/>
              </a:ext>
            </a:extLst>
          </p:cNvPr>
          <p:cNvSpPr txBox="1"/>
          <p:nvPr/>
        </p:nvSpPr>
        <p:spPr>
          <a:xfrm>
            <a:off x="564907" y="909688"/>
            <a:ext cx="465037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 Introduction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Application. (Saumya )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 Chart (Maybe)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(Saumya)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(Maybe)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 Analysis (Have to add) (Isha)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72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257637" y="343540"/>
            <a:ext cx="1159974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</a:p>
          <a:p>
            <a:endParaRPr lang="en-US" sz="3200" b="1" dirty="0">
              <a:solidFill>
                <a:srgbClr val="46B0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/>
              <a:t>Efficient route planning is crucial for travelers and businesses that rely on timely and cost-effective transportation. Existing solutions often struggle with large-scale scenarios, leading to inefficiencies. This project aims to address these challenges by developing a system that integrates several algorithms to compare and hence, optimize routes based on various criteria like distance, time, and cost. The goal is to provide a practical tool for more efficient and effective travel planning.</a:t>
            </a:r>
          </a:p>
          <a:p>
            <a:endParaRPr lang="en-US" sz="3200" b="1" dirty="0">
              <a:solidFill>
                <a:srgbClr val="46B0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rgbClr val="46B0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6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79141" y="201140"/>
            <a:ext cx="91774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2.Literature Review</a:t>
            </a:r>
          </a:p>
          <a:p>
            <a:pPr marL="457200" indent="-45720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solidFill>
                <a:srgbClr val="46B0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80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8" y="248626"/>
            <a:ext cx="11521515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Problem Statement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Effectively captures the challenges faced by travelers when trying to find the most efficient route that visits multiple destinations and returns to the starting point.</a:t>
            </a:r>
          </a:p>
          <a:p>
            <a:endParaRPr lang="en-US" sz="2400" dirty="0"/>
          </a:p>
          <a:p>
            <a:r>
              <a:rPr lang="en-US" sz="2400" dirty="0"/>
              <a:t>As the number of destinations increases, optimizing travel routes becomes increasingly critical to saving both time and costs. However, existing solutions often prove inefficient or impractical when dealing with a large number of destinations.</a:t>
            </a:r>
          </a:p>
          <a:p>
            <a:endParaRPr lang="en-US" sz="2400" dirty="0"/>
          </a:p>
          <a:p>
            <a:r>
              <a:rPr lang="en-US" sz="2400" dirty="0"/>
              <a:t>This project seeks to address this issue by developing and implementing several algorithms capable of effectively computing the shortest path in complex scenarios. The goal is to provide users with a practical tool for route optimization through our comparative study to ensuring more efficient travel in real-world applications.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solidFill>
                <a:srgbClr val="46B0F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0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11483452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Objectives: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/>
              <a:t>The objective of this project is to develop a versatile and robust system capable of determining the optimal path between multiple cities under various constraints through a comparative study. The system will address different scenarios, including the shortest distance, minimal travel time, and cost efficiency. To achieve this, the system will integrate a suite of algorithms tailored to specific use cases:</a:t>
            </a:r>
          </a:p>
          <a:p>
            <a:endParaRPr lang="en-US" sz="2200" dirty="0"/>
          </a:p>
          <a:p>
            <a:pPr>
              <a:buFont typeface="+mj-lt"/>
              <a:buAutoNum type="arabicPeriod"/>
            </a:pPr>
            <a:r>
              <a:rPr lang="en-US" sz="2200" b="1" dirty="0"/>
              <a:t>Dijkstra’s Algorithm</a:t>
            </a:r>
            <a:r>
              <a:rPr lang="en-US" sz="2200" dirty="0"/>
              <a:t>: For finding the shortest path in graphs without negative weights.</a:t>
            </a:r>
          </a:p>
          <a:p>
            <a:pPr>
              <a:buFont typeface="+mj-lt"/>
              <a:buAutoNum type="arabicPeriod"/>
            </a:pPr>
            <a:endParaRPr lang="en-US" sz="2200" dirty="0"/>
          </a:p>
          <a:p>
            <a:pPr>
              <a:buFont typeface="+mj-lt"/>
              <a:buAutoNum type="arabicPeriod"/>
            </a:pPr>
            <a:r>
              <a:rPr lang="en-US" sz="2200" b="1" dirty="0"/>
              <a:t>Bellman-Ford Algorithm</a:t>
            </a:r>
            <a:r>
              <a:rPr lang="en-US" sz="2200" dirty="0"/>
              <a:t>: To handle graphs with negative weights and detect negative cycles.</a:t>
            </a:r>
          </a:p>
          <a:p>
            <a:pPr>
              <a:buFont typeface="+mj-lt"/>
              <a:buAutoNum type="arabicPeriod"/>
            </a:pPr>
            <a:endParaRPr lang="en-US" sz="2200" dirty="0"/>
          </a:p>
          <a:p>
            <a:pPr>
              <a:buFont typeface="+mj-lt"/>
              <a:buAutoNum type="arabicPeriod"/>
            </a:pPr>
            <a:r>
              <a:rPr lang="en-US" sz="2200" b="1" dirty="0"/>
              <a:t>Travelling Salesman Problem (TSP)</a:t>
            </a:r>
            <a:r>
              <a:rPr lang="en-US" sz="2200" dirty="0"/>
              <a:t>: For scenarios where a tour needs to cover multiple cities with the least cost or distance.</a:t>
            </a:r>
          </a:p>
          <a:p>
            <a:pPr>
              <a:buFont typeface="+mj-lt"/>
              <a:buAutoNum type="arabicPeriod"/>
            </a:pPr>
            <a:endParaRPr lang="en-US" sz="2200" dirty="0"/>
          </a:p>
          <a:p>
            <a:pPr>
              <a:buFont typeface="+mj-lt"/>
              <a:buAutoNum type="arabicPeriod"/>
            </a:pPr>
            <a:r>
              <a:rPr lang="en-US" sz="2200" b="1" dirty="0"/>
              <a:t>Additional Algorithms</a:t>
            </a:r>
            <a:r>
              <a:rPr lang="en-US" sz="2200" dirty="0"/>
              <a:t>: To be integrated as needed, depending on the specific requirements of the scenario being addressed.</a:t>
            </a: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80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65449-AE43-D7AC-A062-39AB771D202A}"/>
              </a:ext>
            </a:extLst>
          </p:cNvPr>
          <p:cNvSpPr txBox="1"/>
          <p:nvPr/>
        </p:nvSpPr>
        <p:spPr>
          <a:xfrm>
            <a:off x="325927" y="267876"/>
            <a:ext cx="75303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5.Methodology</a:t>
            </a: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Jahavni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Saumya have to add how the project development will work along with tools that we’ll be using.</a:t>
            </a:r>
          </a:p>
        </p:txBody>
      </p:sp>
    </p:spTree>
    <p:extLst>
      <p:ext uri="{BB962C8B-B14F-4D97-AF65-F5344CB8AC3E}">
        <p14:creationId xmlns:p14="http://schemas.microsoft.com/office/powerpoint/2010/main" val="89617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248626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PERT Chart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E41F3A-F4B6-F51C-2706-47EBA1564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63" y="102027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0065EB4-3169-EF08-D034-51DF7360D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63" y="197277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58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EC635B-D8A3-4A72-8304-20FFBA5D21A3}"/>
              </a:ext>
            </a:extLst>
          </p:cNvPr>
          <p:cNvSpPr txBox="1"/>
          <p:nvPr/>
        </p:nvSpPr>
        <p:spPr>
          <a:xfrm>
            <a:off x="325927" y="329649"/>
            <a:ext cx="753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Conclusion</a:t>
            </a:r>
          </a:p>
        </p:txBody>
      </p:sp>
    </p:spTree>
    <p:extLst>
      <p:ext uri="{BB962C8B-B14F-4D97-AF65-F5344CB8AC3E}">
        <p14:creationId xmlns:p14="http://schemas.microsoft.com/office/powerpoint/2010/main" val="135908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14482</TotalTime>
  <Words>471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Stuti Gandhi</dc:creator>
  <cp:lastModifiedBy>Isha Anusha</cp:lastModifiedBy>
  <cp:revision>592</cp:revision>
  <dcterms:created xsi:type="dcterms:W3CDTF">2021-05-06T09:42:21Z</dcterms:created>
  <dcterms:modified xsi:type="dcterms:W3CDTF">2024-09-02T11:14:55Z</dcterms:modified>
</cp:coreProperties>
</file>