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1"/>
  </p:notesMasterIdLst>
  <p:sldIdLst>
    <p:sldId id="256" r:id="rId5"/>
    <p:sldId id="257" r:id="rId6"/>
    <p:sldId id="309" r:id="rId7"/>
    <p:sldId id="310" r:id="rId8"/>
    <p:sldId id="311" r:id="rId9"/>
    <p:sldId id="312" r:id="rId10"/>
    <p:sldId id="258" r:id="rId11"/>
    <p:sldId id="308" r:id="rId12"/>
    <p:sldId id="313" r:id="rId13"/>
    <p:sldId id="259" r:id="rId14"/>
    <p:sldId id="260" r:id="rId15"/>
    <p:sldId id="261" r:id="rId16"/>
    <p:sldId id="262" r:id="rId17"/>
    <p:sldId id="263" r:id="rId18"/>
    <p:sldId id="264" r:id="rId19"/>
    <p:sldId id="265" r:id="rId20"/>
    <p:sldId id="266" r:id="rId21"/>
    <p:sldId id="314" r:id="rId22"/>
    <p:sldId id="315" r:id="rId23"/>
    <p:sldId id="316" r:id="rId24"/>
    <p:sldId id="317" r:id="rId25"/>
    <p:sldId id="711" r:id="rId26"/>
    <p:sldId id="620" r:id="rId27"/>
    <p:sldId id="267" r:id="rId28"/>
    <p:sldId id="318" r:id="rId29"/>
    <p:sldId id="621" r:id="rId30"/>
    <p:sldId id="712" r:id="rId31"/>
    <p:sldId id="713" r:id="rId32"/>
    <p:sldId id="714" r:id="rId33"/>
    <p:sldId id="715" r:id="rId34"/>
    <p:sldId id="596" r:id="rId35"/>
    <p:sldId id="605" r:id="rId36"/>
    <p:sldId id="606" r:id="rId37"/>
    <p:sldId id="607" r:id="rId38"/>
    <p:sldId id="608" r:id="rId39"/>
    <p:sldId id="609" r:id="rId40"/>
    <p:sldId id="622" r:id="rId41"/>
    <p:sldId id="610" r:id="rId42"/>
    <p:sldId id="611" r:id="rId43"/>
    <p:sldId id="612" r:id="rId44"/>
    <p:sldId id="613" r:id="rId45"/>
    <p:sldId id="614" r:id="rId46"/>
    <p:sldId id="615" r:id="rId47"/>
    <p:sldId id="709" r:id="rId48"/>
    <p:sldId id="710" r:id="rId49"/>
    <p:sldId id="268" r:id="rId50"/>
    <p:sldId id="716" r:id="rId51"/>
    <p:sldId id="269" r:id="rId52"/>
    <p:sldId id="717" r:id="rId53"/>
    <p:sldId id="270" r:id="rId54"/>
    <p:sldId id="271" r:id="rId55"/>
    <p:sldId id="272" r:id="rId56"/>
    <p:sldId id="273" r:id="rId57"/>
    <p:sldId id="274" r:id="rId58"/>
    <p:sldId id="275" r:id="rId59"/>
    <p:sldId id="276" r:id="rId60"/>
    <p:sldId id="277" r:id="rId61"/>
    <p:sldId id="278" r:id="rId62"/>
    <p:sldId id="279" r:id="rId63"/>
    <p:sldId id="280" r:id="rId64"/>
    <p:sldId id="281" r:id="rId65"/>
    <p:sldId id="719" r:id="rId66"/>
    <p:sldId id="282" r:id="rId67"/>
    <p:sldId id="283" r:id="rId68"/>
    <p:sldId id="284" r:id="rId69"/>
    <p:sldId id="720" r:id="rId70"/>
    <p:sldId id="721" r:id="rId71"/>
    <p:sldId id="718" r:id="rId72"/>
    <p:sldId id="285" r:id="rId73"/>
    <p:sldId id="286" r:id="rId74"/>
    <p:sldId id="287" r:id="rId75"/>
    <p:sldId id="288" r:id="rId76"/>
    <p:sldId id="289" r:id="rId77"/>
    <p:sldId id="290" r:id="rId78"/>
    <p:sldId id="306" r:id="rId79"/>
    <p:sldId id="307" r:id="rId8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li Welton" initials="H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7" autoAdjust="0"/>
    <p:restoredTop sz="94660"/>
  </p:normalViewPr>
  <p:slideViewPr>
    <p:cSldViewPr>
      <p:cViewPr varScale="1">
        <p:scale>
          <a:sx n="88" d="100"/>
          <a:sy n="88" d="100"/>
        </p:scale>
        <p:origin x="-302"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commentAuthors" Target="commentAuthor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4T10:58:43.196" idx="3">
    <p:pos x="5446" y="2254"/>
    <p:text>Removed hyphen from Initiali-zation
</p:text>
  </p:cm>
</p:cmLst>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6C59C-D388-4F9E-80E3-719A6BB3642A}" type="doc">
      <dgm:prSet loTypeId="urn:microsoft.com/office/officeart/2005/8/layout/hProcess9" loCatId="process" qsTypeId="urn:microsoft.com/office/officeart/2005/8/quickstyle/simple1" qsCatId="simple" csTypeId="urn:microsoft.com/office/officeart/2005/8/colors/accent2_2" csCatId="accent2" phldr="1"/>
      <dgm:spPr/>
    </dgm:pt>
    <dgm:pt modelId="{CBC9732D-CBCA-48EA-A670-1D861659B9FA}">
      <dgm:prSet phldrT="[Текст]"/>
      <dgm:spPr/>
      <dgm:t>
        <a:bodyPr/>
        <a:lstStyle/>
        <a:p>
          <a:r>
            <a:rPr lang="en-US" dirty="0"/>
            <a:t>@</a:t>
          </a:r>
          <a:r>
            <a:rPr lang="en-US" dirty="0" err="1"/>
            <a:t>PostConstruct</a:t>
          </a:r>
          <a:endParaRPr lang="ru-RU" dirty="0"/>
        </a:p>
      </dgm:t>
    </dgm:pt>
    <dgm:pt modelId="{6F33C852-E661-4C65-A1C9-40E1F58A24B8}" type="parTrans" cxnId="{AE207A20-4157-4220-B17F-09E1C006B82C}">
      <dgm:prSet/>
      <dgm:spPr/>
      <dgm:t>
        <a:bodyPr/>
        <a:lstStyle/>
        <a:p>
          <a:endParaRPr lang="ru-RU"/>
        </a:p>
      </dgm:t>
    </dgm:pt>
    <dgm:pt modelId="{5F1EEA4C-CD77-4945-A0A3-BE58255BF758}" type="sibTrans" cxnId="{AE207A20-4157-4220-B17F-09E1C006B82C}">
      <dgm:prSet/>
      <dgm:spPr/>
      <dgm:t>
        <a:bodyPr/>
        <a:lstStyle/>
        <a:p>
          <a:endParaRPr lang="ru-RU"/>
        </a:p>
      </dgm:t>
    </dgm:pt>
    <dgm:pt modelId="{A4368514-4C4B-4778-86BF-F76420B27D32}">
      <dgm:prSet phldrT="[Текст]"/>
      <dgm:spPr/>
      <dgm:t>
        <a:bodyPr/>
        <a:lstStyle/>
        <a:p>
          <a:r>
            <a:rPr lang="en-US" dirty="0" err="1"/>
            <a:t>afterPropertiesSet</a:t>
          </a:r>
          <a:endParaRPr lang="ru-RU" dirty="0"/>
        </a:p>
      </dgm:t>
    </dgm:pt>
    <dgm:pt modelId="{85C93EC8-7656-4F56-841E-B829611CF549}" type="parTrans" cxnId="{DCC2FA8C-0407-4010-9027-EC811C1C768E}">
      <dgm:prSet/>
      <dgm:spPr/>
      <dgm:t>
        <a:bodyPr/>
        <a:lstStyle/>
        <a:p>
          <a:endParaRPr lang="ru-RU"/>
        </a:p>
      </dgm:t>
    </dgm:pt>
    <dgm:pt modelId="{D76B85BC-3825-4476-997F-525EDB7154EF}" type="sibTrans" cxnId="{DCC2FA8C-0407-4010-9027-EC811C1C768E}">
      <dgm:prSet/>
      <dgm:spPr/>
      <dgm:t>
        <a:bodyPr/>
        <a:lstStyle/>
        <a:p>
          <a:endParaRPr lang="ru-RU"/>
        </a:p>
      </dgm:t>
    </dgm:pt>
    <dgm:pt modelId="{23019F40-6D46-4E5B-A56A-C96AEB0557BE}">
      <dgm:prSet phldrT="[Текст]"/>
      <dgm:spPr/>
      <dgm:t>
        <a:bodyPr/>
        <a:lstStyle/>
        <a:p>
          <a:r>
            <a:rPr lang="en-US" dirty="0" err="1"/>
            <a:t>init</a:t>
          </a:r>
          <a:r>
            <a:rPr lang="en-US" dirty="0"/>
            <a:t>-method</a:t>
          </a:r>
          <a:endParaRPr lang="ru-RU" dirty="0"/>
        </a:p>
      </dgm:t>
    </dgm:pt>
    <dgm:pt modelId="{7BD0BC0E-692F-400E-9F3A-C8E18E747BFB}" type="parTrans" cxnId="{7FE1EBDD-A461-4EF2-B158-25806B236B3A}">
      <dgm:prSet/>
      <dgm:spPr/>
      <dgm:t>
        <a:bodyPr/>
        <a:lstStyle/>
        <a:p>
          <a:endParaRPr lang="ru-RU"/>
        </a:p>
      </dgm:t>
    </dgm:pt>
    <dgm:pt modelId="{2439127A-43AC-44B3-A29F-5568D18A57ED}" type="sibTrans" cxnId="{7FE1EBDD-A461-4EF2-B158-25806B236B3A}">
      <dgm:prSet/>
      <dgm:spPr/>
      <dgm:t>
        <a:bodyPr/>
        <a:lstStyle/>
        <a:p>
          <a:endParaRPr lang="ru-RU"/>
        </a:p>
      </dgm:t>
    </dgm:pt>
    <dgm:pt modelId="{23B79AD9-85F3-40A0-BF63-DF282D0E8364}" type="pres">
      <dgm:prSet presAssocID="{A3B6C59C-D388-4F9E-80E3-719A6BB3642A}" presName="CompostProcess" presStyleCnt="0">
        <dgm:presLayoutVars>
          <dgm:dir/>
          <dgm:resizeHandles val="exact"/>
        </dgm:presLayoutVars>
      </dgm:prSet>
      <dgm:spPr/>
    </dgm:pt>
    <dgm:pt modelId="{FAD51C0D-7DF2-4A27-8389-9A27135C27BE}" type="pres">
      <dgm:prSet presAssocID="{A3B6C59C-D388-4F9E-80E3-719A6BB3642A}" presName="arrow" presStyleLbl="bgShp" presStyleIdx="0" presStyleCnt="1"/>
      <dgm:spPr/>
    </dgm:pt>
    <dgm:pt modelId="{35F9D481-81F8-4991-BE18-C442A8F57058}" type="pres">
      <dgm:prSet presAssocID="{A3B6C59C-D388-4F9E-80E3-719A6BB3642A}" presName="linearProcess" presStyleCnt="0"/>
      <dgm:spPr/>
    </dgm:pt>
    <dgm:pt modelId="{8D9CC2D5-805B-40AA-8708-DABC727A4761}" type="pres">
      <dgm:prSet presAssocID="{CBC9732D-CBCA-48EA-A670-1D861659B9FA}" presName="textNode" presStyleLbl="node1" presStyleIdx="0" presStyleCnt="3">
        <dgm:presLayoutVars>
          <dgm:bulletEnabled val="1"/>
        </dgm:presLayoutVars>
      </dgm:prSet>
      <dgm:spPr/>
      <dgm:t>
        <a:bodyPr/>
        <a:lstStyle/>
        <a:p>
          <a:endParaRPr lang="en-US"/>
        </a:p>
      </dgm:t>
    </dgm:pt>
    <dgm:pt modelId="{FA758055-465A-4C49-A385-AD130C3615D9}" type="pres">
      <dgm:prSet presAssocID="{5F1EEA4C-CD77-4945-A0A3-BE58255BF758}" presName="sibTrans" presStyleCnt="0"/>
      <dgm:spPr/>
    </dgm:pt>
    <dgm:pt modelId="{78332291-4130-42D2-887D-5671DDAEC5CD}" type="pres">
      <dgm:prSet presAssocID="{A4368514-4C4B-4778-86BF-F76420B27D32}" presName="textNode" presStyleLbl="node1" presStyleIdx="1" presStyleCnt="3">
        <dgm:presLayoutVars>
          <dgm:bulletEnabled val="1"/>
        </dgm:presLayoutVars>
      </dgm:prSet>
      <dgm:spPr/>
      <dgm:t>
        <a:bodyPr/>
        <a:lstStyle/>
        <a:p>
          <a:endParaRPr lang="en-US"/>
        </a:p>
      </dgm:t>
    </dgm:pt>
    <dgm:pt modelId="{10012BB0-A2D6-4795-9244-C577FD8AD799}" type="pres">
      <dgm:prSet presAssocID="{D76B85BC-3825-4476-997F-525EDB7154EF}" presName="sibTrans" presStyleCnt="0"/>
      <dgm:spPr/>
    </dgm:pt>
    <dgm:pt modelId="{6DAD5FEF-D5CD-49F1-9220-113DCB1AE6FE}" type="pres">
      <dgm:prSet presAssocID="{23019F40-6D46-4E5B-A56A-C96AEB0557BE}" presName="textNode" presStyleLbl="node1" presStyleIdx="2" presStyleCnt="3">
        <dgm:presLayoutVars>
          <dgm:bulletEnabled val="1"/>
        </dgm:presLayoutVars>
      </dgm:prSet>
      <dgm:spPr/>
      <dgm:t>
        <a:bodyPr/>
        <a:lstStyle/>
        <a:p>
          <a:endParaRPr lang="en-US"/>
        </a:p>
      </dgm:t>
    </dgm:pt>
  </dgm:ptLst>
  <dgm:cxnLst>
    <dgm:cxn modelId="{AE207A20-4157-4220-B17F-09E1C006B82C}" srcId="{A3B6C59C-D388-4F9E-80E3-719A6BB3642A}" destId="{CBC9732D-CBCA-48EA-A670-1D861659B9FA}" srcOrd="0" destOrd="0" parTransId="{6F33C852-E661-4C65-A1C9-40E1F58A24B8}" sibTransId="{5F1EEA4C-CD77-4945-A0A3-BE58255BF758}"/>
    <dgm:cxn modelId="{7FE1EBDD-A461-4EF2-B158-25806B236B3A}" srcId="{A3B6C59C-D388-4F9E-80E3-719A6BB3642A}" destId="{23019F40-6D46-4E5B-A56A-C96AEB0557BE}" srcOrd="2" destOrd="0" parTransId="{7BD0BC0E-692F-400E-9F3A-C8E18E747BFB}" sibTransId="{2439127A-43AC-44B3-A29F-5568D18A57ED}"/>
    <dgm:cxn modelId="{82532ABA-523D-4CE6-95D8-E8663DD2D090}" type="presOf" srcId="{CBC9732D-CBCA-48EA-A670-1D861659B9FA}" destId="{8D9CC2D5-805B-40AA-8708-DABC727A4761}" srcOrd="0" destOrd="0" presId="urn:microsoft.com/office/officeart/2005/8/layout/hProcess9"/>
    <dgm:cxn modelId="{957BD73F-AFE2-4430-8437-DCA4BD836189}" type="presOf" srcId="{A4368514-4C4B-4778-86BF-F76420B27D32}" destId="{78332291-4130-42D2-887D-5671DDAEC5CD}" srcOrd="0" destOrd="0" presId="urn:microsoft.com/office/officeart/2005/8/layout/hProcess9"/>
    <dgm:cxn modelId="{DCC2FA8C-0407-4010-9027-EC811C1C768E}" srcId="{A3B6C59C-D388-4F9E-80E3-719A6BB3642A}" destId="{A4368514-4C4B-4778-86BF-F76420B27D32}" srcOrd="1" destOrd="0" parTransId="{85C93EC8-7656-4F56-841E-B829611CF549}" sibTransId="{D76B85BC-3825-4476-997F-525EDB7154EF}"/>
    <dgm:cxn modelId="{F54462A0-55C5-4CBD-ABC9-F66D6DE1C246}" type="presOf" srcId="{23019F40-6D46-4E5B-A56A-C96AEB0557BE}" destId="{6DAD5FEF-D5CD-49F1-9220-113DCB1AE6FE}" srcOrd="0" destOrd="0" presId="urn:microsoft.com/office/officeart/2005/8/layout/hProcess9"/>
    <dgm:cxn modelId="{EEF6416F-0286-4F79-88A2-5447D8600EB5}" type="presOf" srcId="{A3B6C59C-D388-4F9E-80E3-719A6BB3642A}" destId="{23B79AD9-85F3-40A0-BF63-DF282D0E8364}" srcOrd="0" destOrd="0" presId="urn:microsoft.com/office/officeart/2005/8/layout/hProcess9"/>
    <dgm:cxn modelId="{FB3B5DB0-607A-4647-A27C-DBB4CAE0F6E7}" type="presParOf" srcId="{23B79AD9-85F3-40A0-BF63-DF282D0E8364}" destId="{FAD51C0D-7DF2-4A27-8389-9A27135C27BE}" srcOrd="0" destOrd="0" presId="urn:microsoft.com/office/officeart/2005/8/layout/hProcess9"/>
    <dgm:cxn modelId="{C8C693ED-62CF-43FD-851D-442AE58E9728}" type="presParOf" srcId="{23B79AD9-85F3-40A0-BF63-DF282D0E8364}" destId="{35F9D481-81F8-4991-BE18-C442A8F57058}" srcOrd="1" destOrd="0" presId="urn:microsoft.com/office/officeart/2005/8/layout/hProcess9"/>
    <dgm:cxn modelId="{491F02CD-AD2D-4CCF-B6C9-3B713129FFA8}" type="presParOf" srcId="{35F9D481-81F8-4991-BE18-C442A8F57058}" destId="{8D9CC2D5-805B-40AA-8708-DABC727A4761}" srcOrd="0" destOrd="0" presId="urn:microsoft.com/office/officeart/2005/8/layout/hProcess9"/>
    <dgm:cxn modelId="{A5D49AD7-4D3E-4123-9AD7-5E57FA7FB979}" type="presParOf" srcId="{35F9D481-81F8-4991-BE18-C442A8F57058}" destId="{FA758055-465A-4C49-A385-AD130C3615D9}" srcOrd="1" destOrd="0" presId="urn:microsoft.com/office/officeart/2005/8/layout/hProcess9"/>
    <dgm:cxn modelId="{92F77894-D767-4C45-B8B8-42269FD76E58}" type="presParOf" srcId="{35F9D481-81F8-4991-BE18-C442A8F57058}" destId="{78332291-4130-42D2-887D-5671DDAEC5CD}" srcOrd="2" destOrd="0" presId="urn:microsoft.com/office/officeart/2005/8/layout/hProcess9"/>
    <dgm:cxn modelId="{FE0F3C61-C7CE-4E8A-85FD-41668F7F3DED}" type="presParOf" srcId="{35F9D481-81F8-4991-BE18-C442A8F57058}" destId="{10012BB0-A2D6-4795-9244-C577FD8AD799}" srcOrd="3" destOrd="0" presId="urn:microsoft.com/office/officeart/2005/8/layout/hProcess9"/>
    <dgm:cxn modelId="{98C8AD9C-EF8B-4763-AC83-68D7B59FA4B2}" type="presParOf" srcId="{35F9D481-81F8-4991-BE18-C442A8F57058}" destId="{6DAD5FEF-D5CD-49F1-9220-113DCB1AE6FE}" srcOrd="4" destOrd="0" presId="urn:microsoft.com/office/officeart/2005/8/layout/hProcess9"/>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3E4B77-650F-480C-B42E-1A7A924847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B7439C5-122D-40A8-ADED-8D4359072C5E}">
      <dgm:prSet/>
      <dgm:spPr/>
      <dgm:t>
        <a:bodyPr/>
        <a:lstStyle/>
        <a:p>
          <a:r>
            <a:rPr lang="en-US"/>
            <a:t>Beans are destroyed once the container is shut down and JVM is terminated.</a:t>
          </a:r>
        </a:p>
      </dgm:t>
    </dgm:pt>
    <dgm:pt modelId="{A478B8EE-161E-45BB-9F96-995AD1EEAF7E}" type="parTrans" cxnId="{06B5CE4F-7412-46DF-8FAB-A4999A0D9321}">
      <dgm:prSet/>
      <dgm:spPr/>
      <dgm:t>
        <a:bodyPr/>
        <a:lstStyle/>
        <a:p>
          <a:endParaRPr lang="en-US"/>
        </a:p>
      </dgm:t>
    </dgm:pt>
    <dgm:pt modelId="{4AACA2C5-83C3-4189-9AF1-45DF95FCA10D}" type="sibTrans" cxnId="{06B5CE4F-7412-46DF-8FAB-A4999A0D9321}">
      <dgm:prSet/>
      <dgm:spPr/>
      <dgm:t>
        <a:bodyPr/>
        <a:lstStyle/>
        <a:p>
          <a:endParaRPr lang="en-US"/>
        </a:p>
      </dgm:t>
    </dgm:pt>
    <dgm:pt modelId="{07067C7C-FD61-4569-BEDA-00789F6F0A30}">
      <dgm:prSet/>
      <dgm:spPr/>
      <dgm:t>
        <a:bodyPr/>
        <a:lstStyle/>
        <a:p>
          <a:r>
            <a:rPr lang="en-US"/>
            <a:t>Before shutting down the container, the beans’ finalizing methods are called.</a:t>
          </a:r>
        </a:p>
      </dgm:t>
    </dgm:pt>
    <dgm:pt modelId="{1A012E28-24B2-45F6-9E80-30D23F169523}" type="parTrans" cxnId="{6617C8ED-7A92-448D-B34E-08A79F9DE1EE}">
      <dgm:prSet/>
      <dgm:spPr/>
      <dgm:t>
        <a:bodyPr/>
        <a:lstStyle/>
        <a:p>
          <a:endParaRPr lang="en-US"/>
        </a:p>
      </dgm:t>
    </dgm:pt>
    <dgm:pt modelId="{1BFEC301-2ABD-4F24-AAB1-643B7AE4A29A}" type="sibTrans" cxnId="{6617C8ED-7A92-448D-B34E-08A79F9DE1EE}">
      <dgm:prSet/>
      <dgm:spPr/>
      <dgm:t>
        <a:bodyPr/>
        <a:lstStyle/>
        <a:p>
          <a:endParaRPr lang="en-US"/>
        </a:p>
      </dgm:t>
    </dgm:pt>
    <dgm:pt modelId="{10864DBB-FF57-45A1-984D-6EC96EFA3339}" type="pres">
      <dgm:prSet presAssocID="{223E4B77-650F-480C-B42E-1A7A92484785}" presName="root" presStyleCnt="0">
        <dgm:presLayoutVars>
          <dgm:dir/>
          <dgm:resizeHandles val="exact"/>
        </dgm:presLayoutVars>
      </dgm:prSet>
      <dgm:spPr/>
      <dgm:t>
        <a:bodyPr/>
        <a:lstStyle/>
        <a:p>
          <a:endParaRPr lang="en-US"/>
        </a:p>
      </dgm:t>
    </dgm:pt>
    <dgm:pt modelId="{49E1254C-7E84-4A8C-B172-B5996DC30E07}" type="pres">
      <dgm:prSet presAssocID="{5B7439C5-122D-40A8-ADED-8D4359072C5E}" presName="compNode" presStyleCnt="0"/>
      <dgm:spPr/>
    </dgm:pt>
    <dgm:pt modelId="{5F1086EA-E151-4B3F-8A59-9BB1FE4790D8}" type="pres">
      <dgm:prSet presAssocID="{5B7439C5-122D-40A8-ADED-8D4359072C5E}" presName="bgRect" presStyleLbl="bgShp" presStyleIdx="0" presStyleCnt="2"/>
      <dgm:spPr/>
    </dgm:pt>
    <dgm:pt modelId="{8DEC131F-BEB6-4A68-BAB5-2D6A2501F67B}" type="pres">
      <dgm:prSet presAssocID="{5B7439C5-122D-40A8-ADED-8D4359072C5E}"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 xmlns:dgm14="http://schemas.microsoft.com/office/drawing/2010/diagram" id="0" name="" descr="Forbidden"/>
        </a:ext>
      </dgm:extLst>
    </dgm:pt>
    <dgm:pt modelId="{A1A735DB-6869-4512-93FA-28E7809F566B}" type="pres">
      <dgm:prSet presAssocID="{5B7439C5-122D-40A8-ADED-8D4359072C5E}" presName="spaceRect" presStyleCnt="0"/>
      <dgm:spPr/>
    </dgm:pt>
    <dgm:pt modelId="{96687186-65E4-4A35-B68E-0A0D90A6BF5F}" type="pres">
      <dgm:prSet presAssocID="{5B7439C5-122D-40A8-ADED-8D4359072C5E}" presName="parTx" presStyleLbl="revTx" presStyleIdx="0" presStyleCnt="2">
        <dgm:presLayoutVars>
          <dgm:chMax val="0"/>
          <dgm:chPref val="0"/>
        </dgm:presLayoutVars>
      </dgm:prSet>
      <dgm:spPr/>
      <dgm:t>
        <a:bodyPr/>
        <a:lstStyle/>
        <a:p>
          <a:endParaRPr lang="en-US"/>
        </a:p>
      </dgm:t>
    </dgm:pt>
    <dgm:pt modelId="{96FD2AF3-CFF6-4A28-B371-44823EE2C8ED}" type="pres">
      <dgm:prSet presAssocID="{4AACA2C5-83C3-4189-9AF1-45DF95FCA10D}" presName="sibTrans" presStyleCnt="0"/>
      <dgm:spPr/>
    </dgm:pt>
    <dgm:pt modelId="{5BA93FB5-85D4-4FD9-A89D-6F2EF8E37761}" type="pres">
      <dgm:prSet presAssocID="{07067C7C-FD61-4569-BEDA-00789F6F0A30}" presName="compNode" presStyleCnt="0"/>
      <dgm:spPr/>
    </dgm:pt>
    <dgm:pt modelId="{C36D1BB6-EC40-41C9-A426-546AF8939E54}" type="pres">
      <dgm:prSet presAssocID="{07067C7C-FD61-4569-BEDA-00789F6F0A30}" presName="bgRect" presStyleLbl="bgShp" presStyleIdx="1" presStyleCnt="2"/>
      <dgm:spPr/>
    </dgm:pt>
    <dgm:pt modelId="{A522E9BA-EA9F-4579-82DF-B9B08CD21BBF}" type="pres">
      <dgm:prSet presAssocID="{07067C7C-FD61-4569-BEDA-00789F6F0A30}" presName="iconRect" presStyleLbl="node1" presStyleIdx="1" presStyleCnt="2"/>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 xmlns:dgm14="http://schemas.microsoft.com/office/drawing/2010/diagram" id="0" name="" descr="Scientist"/>
        </a:ext>
      </dgm:extLst>
    </dgm:pt>
    <dgm:pt modelId="{321278B8-866B-4015-83C9-5D66695FA7B6}" type="pres">
      <dgm:prSet presAssocID="{07067C7C-FD61-4569-BEDA-00789F6F0A30}" presName="spaceRect" presStyleCnt="0"/>
      <dgm:spPr/>
    </dgm:pt>
    <dgm:pt modelId="{64FF0552-779F-4699-9983-B2AE0BB9E653}" type="pres">
      <dgm:prSet presAssocID="{07067C7C-FD61-4569-BEDA-00789F6F0A30}" presName="parTx" presStyleLbl="revTx" presStyleIdx="1" presStyleCnt="2">
        <dgm:presLayoutVars>
          <dgm:chMax val="0"/>
          <dgm:chPref val="0"/>
        </dgm:presLayoutVars>
      </dgm:prSet>
      <dgm:spPr/>
      <dgm:t>
        <a:bodyPr/>
        <a:lstStyle/>
        <a:p>
          <a:endParaRPr lang="en-US"/>
        </a:p>
      </dgm:t>
    </dgm:pt>
  </dgm:ptLst>
  <dgm:cxnLst>
    <dgm:cxn modelId="{6617C8ED-7A92-448D-B34E-08A79F9DE1EE}" srcId="{223E4B77-650F-480C-B42E-1A7A92484785}" destId="{07067C7C-FD61-4569-BEDA-00789F6F0A30}" srcOrd="1" destOrd="0" parTransId="{1A012E28-24B2-45F6-9E80-30D23F169523}" sibTransId="{1BFEC301-2ABD-4F24-AAB1-643B7AE4A29A}"/>
    <dgm:cxn modelId="{778C9533-E11E-4654-9E78-FA12757D93C3}" type="presOf" srcId="{07067C7C-FD61-4569-BEDA-00789F6F0A30}" destId="{64FF0552-779F-4699-9983-B2AE0BB9E653}" srcOrd="0" destOrd="0" presId="urn:microsoft.com/office/officeart/2018/2/layout/IconVerticalSolidList"/>
    <dgm:cxn modelId="{06B5CE4F-7412-46DF-8FAB-A4999A0D9321}" srcId="{223E4B77-650F-480C-B42E-1A7A92484785}" destId="{5B7439C5-122D-40A8-ADED-8D4359072C5E}" srcOrd="0" destOrd="0" parTransId="{A478B8EE-161E-45BB-9F96-995AD1EEAF7E}" sibTransId="{4AACA2C5-83C3-4189-9AF1-45DF95FCA10D}"/>
    <dgm:cxn modelId="{710B8BD6-7755-4A52-81EE-80EBBBFD35EE}" type="presOf" srcId="{5B7439C5-122D-40A8-ADED-8D4359072C5E}" destId="{96687186-65E4-4A35-B68E-0A0D90A6BF5F}" srcOrd="0" destOrd="0" presId="urn:microsoft.com/office/officeart/2018/2/layout/IconVerticalSolidList"/>
    <dgm:cxn modelId="{1001D70A-2FBE-475F-BB73-A9EB96CFC540}" type="presOf" srcId="{223E4B77-650F-480C-B42E-1A7A92484785}" destId="{10864DBB-FF57-45A1-984D-6EC96EFA3339}" srcOrd="0" destOrd="0" presId="urn:microsoft.com/office/officeart/2018/2/layout/IconVerticalSolidList"/>
    <dgm:cxn modelId="{05A5E343-C8CA-4211-BC77-FC28D5A6BD44}" type="presParOf" srcId="{10864DBB-FF57-45A1-984D-6EC96EFA3339}" destId="{49E1254C-7E84-4A8C-B172-B5996DC30E07}" srcOrd="0" destOrd="0" presId="urn:microsoft.com/office/officeart/2018/2/layout/IconVerticalSolidList"/>
    <dgm:cxn modelId="{36EB763F-A67C-461A-A49F-9F20CEFBF8A0}" type="presParOf" srcId="{49E1254C-7E84-4A8C-B172-B5996DC30E07}" destId="{5F1086EA-E151-4B3F-8A59-9BB1FE4790D8}" srcOrd="0" destOrd="0" presId="urn:microsoft.com/office/officeart/2018/2/layout/IconVerticalSolidList"/>
    <dgm:cxn modelId="{25A402F7-4627-4F5C-AC17-36C90AF94D3E}" type="presParOf" srcId="{49E1254C-7E84-4A8C-B172-B5996DC30E07}" destId="{8DEC131F-BEB6-4A68-BAB5-2D6A2501F67B}" srcOrd="1" destOrd="0" presId="urn:microsoft.com/office/officeart/2018/2/layout/IconVerticalSolidList"/>
    <dgm:cxn modelId="{AB58D34D-F331-4721-80E0-5937A4359AFA}" type="presParOf" srcId="{49E1254C-7E84-4A8C-B172-B5996DC30E07}" destId="{A1A735DB-6869-4512-93FA-28E7809F566B}" srcOrd="2" destOrd="0" presId="urn:microsoft.com/office/officeart/2018/2/layout/IconVerticalSolidList"/>
    <dgm:cxn modelId="{85DE8FDB-B332-4E7D-A878-99C1029A48B9}" type="presParOf" srcId="{49E1254C-7E84-4A8C-B172-B5996DC30E07}" destId="{96687186-65E4-4A35-B68E-0A0D90A6BF5F}" srcOrd="3" destOrd="0" presId="urn:microsoft.com/office/officeart/2018/2/layout/IconVerticalSolidList"/>
    <dgm:cxn modelId="{F01A1587-C9ED-4D3C-9BE0-3DA3652C00D2}" type="presParOf" srcId="{10864DBB-FF57-45A1-984D-6EC96EFA3339}" destId="{96FD2AF3-CFF6-4A28-B371-44823EE2C8ED}" srcOrd="1" destOrd="0" presId="urn:microsoft.com/office/officeart/2018/2/layout/IconVerticalSolidList"/>
    <dgm:cxn modelId="{4B22FCA0-2C2D-48D8-87E3-A7661AE36E9F}" type="presParOf" srcId="{10864DBB-FF57-45A1-984D-6EC96EFA3339}" destId="{5BA93FB5-85D4-4FD9-A89D-6F2EF8E37761}" srcOrd="2" destOrd="0" presId="urn:microsoft.com/office/officeart/2018/2/layout/IconVerticalSolidList"/>
    <dgm:cxn modelId="{B93AC2EA-31FC-4740-A1BA-49AA7D95B2A3}" type="presParOf" srcId="{5BA93FB5-85D4-4FD9-A89D-6F2EF8E37761}" destId="{C36D1BB6-EC40-41C9-A426-546AF8939E54}" srcOrd="0" destOrd="0" presId="urn:microsoft.com/office/officeart/2018/2/layout/IconVerticalSolidList"/>
    <dgm:cxn modelId="{3DF63E02-D5E7-4042-B1D6-706B3A85244B}" type="presParOf" srcId="{5BA93FB5-85D4-4FD9-A89D-6F2EF8E37761}" destId="{A522E9BA-EA9F-4579-82DF-B9B08CD21BBF}" srcOrd="1" destOrd="0" presId="urn:microsoft.com/office/officeart/2018/2/layout/IconVerticalSolidList"/>
    <dgm:cxn modelId="{5AD9F466-6CE4-4656-AA7A-358304B8A153}" type="presParOf" srcId="{5BA93FB5-85D4-4FD9-A89D-6F2EF8E37761}" destId="{321278B8-866B-4015-83C9-5D66695FA7B6}" srcOrd="2" destOrd="0" presId="urn:microsoft.com/office/officeart/2018/2/layout/IconVerticalSolidList"/>
    <dgm:cxn modelId="{77A98297-5117-40F2-B933-D8BDE812DA19}" type="presParOf" srcId="{5BA93FB5-85D4-4FD9-A89D-6F2EF8E37761}" destId="{64FF0552-779F-4699-9983-B2AE0BB9E653}" srcOrd="3" destOrd="0" presId="urn:microsoft.com/office/officeart/2018/2/layout/IconVerticalSoli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E4B77-650F-480C-B42E-1A7A9248478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B7439C5-122D-40A8-ADED-8D4359072C5E}">
      <dgm:prSet/>
      <dgm:spPr/>
      <dgm:t>
        <a:bodyPr/>
        <a:lstStyle/>
        <a:p>
          <a:r>
            <a:rPr lang="en-US" b="0" i="0"/>
            <a:t>The </a:t>
          </a:r>
          <a:r>
            <a:rPr lang="en-US" b="1" i="0"/>
            <a:t>BeanPostProcessor</a:t>
          </a:r>
          <a:r>
            <a:rPr lang="en-US" b="0" i="0"/>
            <a:t> interface defines callback methods that you can implement to provide your own instantiation logic, dependency-resolution logic, etc. You can also implement some custom logic after the Spring container finishes instantiating, configuring, and initializing a bean by plugging in one or more BeanPostProcessor implementations.</a:t>
          </a:r>
          <a:endParaRPr lang="en-US"/>
        </a:p>
      </dgm:t>
    </dgm:pt>
    <dgm:pt modelId="{A478B8EE-161E-45BB-9F96-995AD1EEAF7E}" type="parTrans" cxnId="{06B5CE4F-7412-46DF-8FAB-A4999A0D9321}">
      <dgm:prSet/>
      <dgm:spPr/>
      <dgm:t>
        <a:bodyPr/>
        <a:lstStyle/>
        <a:p>
          <a:endParaRPr lang="en-US"/>
        </a:p>
      </dgm:t>
    </dgm:pt>
    <dgm:pt modelId="{4AACA2C5-83C3-4189-9AF1-45DF95FCA10D}" type="sibTrans" cxnId="{06B5CE4F-7412-46DF-8FAB-A4999A0D9321}">
      <dgm:prSet/>
      <dgm:spPr/>
      <dgm:t>
        <a:bodyPr/>
        <a:lstStyle/>
        <a:p>
          <a:endParaRPr lang="en-US"/>
        </a:p>
      </dgm:t>
    </dgm:pt>
    <dgm:pt modelId="{07067C7C-FD61-4569-BEDA-00789F6F0A30}">
      <dgm:prSet/>
      <dgm:spPr/>
      <dgm:t>
        <a:bodyPr/>
        <a:lstStyle/>
        <a:p>
          <a:r>
            <a:rPr lang="en-US" b="0" i="0" dirty="0"/>
            <a:t>You can configure multiple </a:t>
          </a:r>
          <a:r>
            <a:rPr lang="en-US" b="0" i="0" dirty="0" err="1"/>
            <a:t>BeanPostProcessor</a:t>
          </a:r>
          <a:r>
            <a:rPr lang="en-US" b="0" i="0" dirty="0"/>
            <a:t> interfaces and you can control the order in which these </a:t>
          </a:r>
          <a:r>
            <a:rPr lang="en-US" b="0" i="0" dirty="0" err="1"/>
            <a:t>BeanPostProcessor</a:t>
          </a:r>
          <a:r>
            <a:rPr lang="en-US" b="0" i="0" dirty="0"/>
            <a:t> interfaces execute by setting the </a:t>
          </a:r>
          <a:r>
            <a:rPr lang="en-US" b="1" i="0" dirty="0"/>
            <a:t>order</a:t>
          </a:r>
          <a:r>
            <a:rPr lang="en-US" b="0" i="0" dirty="0"/>
            <a:t> property provided the </a:t>
          </a:r>
          <a:r>
            <a:rPr lang="en-US" b="0" i="0" dirty="0" err="1"/>
            <a:t>BeanPostProcessor</a:t>
          </a:r>
          <a:r>
            <a:rPr lang="en-US" b="0" i="0" dirty="0"/>
            <a:t> implements the </a:t>
          </a:r>
          <a:r>
            <a:rPr lang="en-US" b="1" i="0" dirty="0"/>
            <a:t>Ordered</a:t>
          </a:r>
          <a:r>
            <a:rPr lang="en-US" b="0" i="0" dirty="0"/>
            <a:t> interface.</a:t>
          </a:r>
          <a:endParaRPr lang="en-US" dirty="0"/>
        </a:p>
      </dgm:t>
    </dgm:pt>
    <dgm:pt modelId="{1A012E28-24B2-45F6-9E80-30D23F169523}" type="parTrans" cxnId="{6617C8ED-7A92-448D-B34E-08A79F9DE1EE}">
      <dgm:prSet/>
      <dgm:spPr/>
      <dgm:t>
        <a:bodyPr/>
        <a:lstStyle/>
        <a:p>
          <a:endParaRPr lang="en-US"/>
        </a:p>
      </dgm:t>
    </dgm:pt>
    <dgm:pt modelId="{1BFEC301-2ABD-4F24-AAB1-643B7AE4A29A}" type="sibTrans" cxnId="{6617C8ED-7A92-448D-B34E-08A79F9DE1EE}">
      <dgm:prSet/>
      <dgm:spPr/>
      <dgm:t>
        <a:bodyPr/>
        <a:lstStyle/>
        <a:p>
          <a:endParaRPr lang="en-US"/>
        </a:p>
      </dgm:t>
    </dgm:pt>
    <dgm:pt modelId="{99703A75-095D-4CA4-8E77-548039092327}">
      <dgm:prSet/>
      <dgm:spPr/>
      <dgm:t>
        <a:bodyPr/>
        <a:lstStyle/>
        <a:p>
          <a:r>
            <a:rPr lang="en-US" dirty="0"/>
            <a:t>The </a:t>
          </a:r>
          <a:r>
            <a:rPr lang="en-US" dirty="0" err="1"/>
            <a:t>BeanPostProcessors</a:t>
          </a:r>
          <a:r>
            <a:rPr lang="en-US" dirty="0"/>
            <a:t> operate on bean (or object) instances, which means that the Spring </a:t>
          </a:r>
          <a:r>
            <a:rPr lang="en-US" dirty="0" err="1"/>
            <a:t>IoC</a:t>
          </a:r>
          <a:r>
            <a:rPr lang="en-US" dirty="0"/>
            <a:t> container instantiates a bean instance and then </a:t>
          </a:r>
          <a:r>
            <a:rPr lang="en-US" dirty="0" err="1"/>
            <a:t>BeanPostProcessor</a:t>
          </a:r>
          <a:r>
            <a:rPr lang="en-US" dirty="0"/>
            <a:t> interfaces do their work.</a:t>
          </a:r>
          <a:endParaRPr lang="en-IN" dirty="0"/>
        </a:p>
      </dgm:t>
    </dgm:pt>
    <dgm:pt modelId="{DA8EC62B-7B2E-4A1B-AFFC-1D70E26627B9}" type="parTrans" cxnId="{260A48BA-9855-4B6A-8BF7-E06DD27800EB}">
      <dgm:prSet/>
      <dgm:spPr/>
      <dgm:t>
        <a:bodyPr/>
        <a:lstStyle/>
        <a:p>
          <a:endParaRPr lang="en-IN"/>
        </a:p>
      </dgm:t>
    </dgm:pt>
    <dgm:pt modelId="{03182B55-B7D8-4467-BEEF-7652A854C5EB}" type="sibTrans" cxnId="{260A48BA-9855-4B6A-8BF7-E06DD27800EB}">
      <dgm:prSet/>
      <dgm:spPr/>
      <dgm:t>
        <a:bodyPr/>
        <a:lstStyle/>
        <a:p>
          <a:endParaRPr lang="en-IN"/>
        </a:p>
      </dgm:t>
    </dgm:pt>
    <dgm:pt modelId="{ABC82A3D-549D-4FA9-ADE6-25026B95670D}">
      <dgm:prSet/>
      <dgm:spPr/>
      <dgm:t>
        <a:bodyPr/>
        <a:lstStyle/>
        <a:p>
          <a:r>
            <a:rPr lang="en-US" b="0" i="0" dirty="0"/>
            <a:t>An </a:t>
          </a:r>
          <a:r>
            <a:rPr lang="en-US" b="1" i="0" dirty="0" err="1"/>
            <a:t>ApplicationContext</a:t>
          </a:r>
          <a:r>
            <a:rPr lang="en-US" b="0" i="0" dirty="0"/>
            <a:t> automatically detects any beans that are defined with the implementation of the </a:t>
          </a:r>
          <a:r>
            <a:rPr lang="en-US" b="1" i="0" dirty="0" err="1"/>
            <a:t>BeanPostProcessor</a:t>
          </a:r>
          <a:r>
            <a:rPr lang="en-US" b="0" i="0" dirty="0"/>
            <a:t> interface and registers these beans as postprocessors, to be then called appropriately by the container upon bean creation.</a:t>
          </a:r>
          <a:endParaRPr lang="en-US" dirty="0"/>
        </a:p>
      </dgm:t>
    </dgm:pt>
    <dgm:pt modelId="{9E161A89-9BF7-46F1-BE31-F93D1E3DC5CB}" type="parTrans" cxnId="{0FC33710-14B7-4FAD-BC9C-D3EEE89BDE63}">
      <dgm:prSet/>
      <dgm:spPr/>
      <dgm:t>
        <a:bodyPr/>
        <a:lstStyle/>
        <a:p>
          <a:endParaRPr lang="en-IN"/>
        </a:p>
      </dgm:t>
    </dgm:pt>
    <dgm:pt modelId="{CA3EFC65-AA08-46AC-9ECC-A666EE8613FF}" type="sibTrans" cxnId="{0FC33710-14B7-4FAD-BC9C-D3EEE89BDE63}">
      <dgm:prSet/>
      <dgm:spPr/>
      <dgm:t>
        <a:bodyPr/>
        <a:lstStyle/>
        <a:p>
          <a:endParaRPr lang="en-IN"/>
        </a:p>
      </dgm:t>
    </dgm:pt>
    <dgm:pt modelId="{5091B01A-13BC-4729-8E48-02F83E74ED34}" type="pres">
      <dgm:prSet presAssocID="{223E4B77-650F-480C-B42E-1A7A92484785}" presName="linear" presStyleCnt="0">
        <dgm:presLayoutVars>
          <dgm:animLvl val="lvl"/>
          <dgm:resizeHandles val="exact"/>
        </dgm:presLayoutVars>
      </dgm:prSet>
      <dgm:spPr/>
      <dgm:t>
        <a:bodyPr/>
        <a:lstStyle/>
        <a:p>
          <a:endParaRPr lang="en-US"/>
        </a:p>
      </dgm:t>
    </dgm:pt>
    <dgm:pt modelId="{437B333F-55E6-4EA3-86C2-BDBF9C78055A}" type="pres">
      <dgm:prSet presAssocID="{5B7439C5-122D-40A8-ADED-8D4359072C5E}" presName="parentText" presStyleLbl="node1" presStyleIdx="0" presStyleCnt="4" custLinFactNeighborX="-841" custLinFactNeighborY="39802">
        <dgm:presLayoutVars>
          <dgm:chMax val="0"/>
          <dgm:bulletEnabled val="1"/>
        </dgm:presLayoutVars>
      </dgm:prSet>
      <dgm:spPr/>
      <dgm:t>
        <a:bodyPr/>
        <a:lstStyle/>
        <a:p>
          <a:endParaRPr lang="en-US"/>
        </a:p>
      </dgm:t>
    </dgm:pt>
    <dgm:pt modelId="{9F06CB4B-B0A8-422C-BDB3-311D9E523117}" type="pres">
      <dgm:prSet presAssocID="{4AACA2C5-83C3-4189-9AF1-45DF95FCA10D}" presName="spacer" presStyleCnt="0"/>
      <dgm:spPr/>
    </dgm:pt>
    <dgm:pt modelId="{96DB5F56-7B8D-43CA-A692-E281FCE1A4B5}" type="pres">
      <dgm:prSet presAssocID="{07067C7C-FD61-4569-BEDA-00789F6F0A30}" presName="parentText" presStyleLbl="node1" presStyleIdx="1" presStyleCnt="4">
        <dgm:presLayoutVars>
          <dgm:chMax val="0"/>
          <dgm:bulletEnabled val="1"/>
        </dgm:presLayoutVars>
      </dgm:prSet>
      <dgm:spPr/>
      <dgm:t>
        <a:bodyPr/>
        <a:lstStyle/>
        <a:p>
          <a:endParaRPr lang="en-US"/>
        </a:p>
      </dgm:t>
    </dgm:pt>
    <dgm:pt modelId="{7ADCFD07-D417-4905-91D3-2C2214E35806}" type="pres">
      <dgm:prSet presAssocID="{1BFEC301-2ABD-4F24-AAB1-643B7AE4A29A}" presName="spacer" presStyleCnt="0"/>
      <dgm:spPr/>
    </dgm:pt>
    <dgm:pt modelId="{E722AF5D-1F2E-4B1F-8AFA-351EC3B50222}" type="pres">
      <dgm:prSet presAssocID="{99703A75-095D-4CA4-8E77-548039092327}" presName="parentText" presStyleLbl="node1" presStyleIdx="2" presStyleCnt="4">
        <dgm:presLayoutVars>
          <dgm:chMax val="0"/>
          <dgm:bulletEnabled val="1"/>
        </dgm:presLayoutVars>
      </dgm:prSet>
      <dgm:spPr/>
      <dgm:t>
        <a:bodyPr/>
        <a:lstStyle/>
        <a:p>
          <a:endParaRPr lang="en-US"/>
        </a:p>
      </dgm:t>
    </dgm:pt>
    <dgm:pt modelId="{B5A4C709-A840-4A9F-8E6B-36F58422A4AB}" type="pres">
      <dgm:prSet presAssocID="{03182B55-B7D8-4467-BEEF-7652A854C5EB}" presName="spacer" presStyleCnt="0"/>
      <dgm:spPr/>
    </dgm:pt>
    <dgm:pt modelId="{2B4C9242-2AFD-4190-B132-E9FF3B49D000}" type="pres">
      <dgm:prSet presAssocID="{ABC82A3D-549D-4FA9-ADE6-25026B95670D}" presName="parentText" presStyleLbl="node1" presStyleIdx="3" presStyleCnt="4">
        <dgm:presLayoutVars>
          <dgm:chMax val="0"/>
          <dgm:bulletEnabled val="1"/>
        </dgm:presLayoutVars>
      </dgm:prSet>
      <dgm:spPr/>
      <dgm:t>
        <a:bodyPr/>
        <a:lstStyle/>
        <a:p>
          <a:endParaRPr lang="en-US"/>
        </a:p>
      </dgm:t>
    </dgm:pt>
  </dgm:ptLst>
  <dgm:cxnLst>
    <dgm:cxn modelId="{260A48BA-9855-4B6A-8BF7-E06DD27800EB}" srcId="{223E4B77-650F-480C-B42E-1A7A92484785}" destId="{99703A75-095D-4CA4-8E77-548039092327}" srcOrd="2" destOrd="0" parTransId="{DA8EC62B-7B2E-4A1B-AFFC-1D70E26627B9}" sibTransId="{03182B55-B7D8-4467-BEEF-7652A854C5EB}"/>
    <dgm:cxn modelId="{5629DC64-10A8-479B-BD1E-1643299401A6}" type="presOf" srcId="{223E4B77-650F-480C-B42E-1A7A92484785}" destId="{5091B01A-13BC-4729-8E48-02F83E74ED34}" srcOrd="0" destOrd="0" presId="urn:microsoft.com/office/officeart/2005/8/layout/vList2"/>
    <dgm:cxn modelId="{6617C8ED-7A92-448D-B34E-08A79F9DE1EE}" srcId="{223E4B77-650F-480C-B42E-1A7A92484785}" destId="{07067C7C-FD61-4569-BEDA-00789F6F0A30}" srcOrd="1" destOrd="0" parTransId="{1A012E28-24B2-45F6-9E80-30D23F169523}" sibTransId="{1BFEC301-2ABD-4F24-AAB1-643B7AE4A29A}"/>
    <dgm:cxn modelId="{06B5CE4F-7412-46DF-8FAB-A4999A0D9321}" srcId="{223E4B77-650F-480C-B42E-1A7A92484785}" destId="{5B7439C5-122D-40A8-ADED-8D4359072C5E}" srcOrd="0" destOrd="0" parTransId="{A478B8EE-161E-45BB-9F96-995AD1EEAF7E}" sibTransId="{4AACA2C5-83C3-4189-9AF1-45DF95FCA10D}"/>
    <dgm:cxn modelId="{B6741DEE-D577-45F7-96F4-8DD14142224C}" type="presOf" srcId="{99703A75-095D-4CA4-8E77-548039092327}" destId="{E722AF5D-1F2E-4B1F-8AFA-351EC3B50222}" srcOrd="0" destOrd="0" presId="urn:microsoft.com/office/officeart/2005/8/layout/vList2"/>
    <dgm:cxn modelId="{2BA12B77-BB4A-400D-9C79-A4DED264A94B}" type="presOf" srcId="{5B7439C5-122D-40A8-ADED-8D4359072C5E}" destId="{437B333F-55E6-4EA3-86C2-BDBF9C78055A}" srcOrd="0" destOrd="0" presId="urn:microsoft.com/office/officeart/2005/8/layout/vList2"/>
    <dgm:cxn modelId="{01A37F16-DCB2-47FB-906B-C442B2BE9269}" type="presOf" srcId="{ABC82A3D-549D-4FA9-ADE6-25026B95670D}" destId="{2B4C9242-2AFD-4190-B132-E9FF3B49D000}" srcOrd="0" destOrd="0" presId="urn:microsoft.com/office/officeart/2005/8/layout/vList2"/>
    <dgm:cxn modelId="{0FC33710-14B7-4FAD-BC9C-D3EEE89BDE63}" srcId="{223E4B77-650F-480C-B42E-1A7A92484785}" destId="{ABC82A3D-549D-4FA9-ADE6-25026B95670D}" srcOrd="3" destOrd="0" parTransId="{9E161A89-9BF7-46F1-BE31-F93D1E3DC5CB}" sibTransId="{CA3EFC65-AA08-46AC-9ECC-A666EE8613FF}"/>
    <dgm:cxn modelId="{860B5465-487D-4FD8-A1A2-6AC938297894}" type="presOf" srcId="{07067C7C-FD61-4569-BEDA-00789F6F0A30}" destId="{96DB5F56-7B8D-43CA-A692-E281FCE1A4B5}" srcOrd="0" destOrd="0" presId="urn:microsoft.com/office/officeart/2005/8/layout/vList2"/>
    <dgm:cxn modelId="{EAC13534-A231-49CB-827A-F92672763958}" type="presParOf" srcId="{5091B01A-13BC-4729-8E48-02F83E74ED34}" destId="{437B333F-55E6-4EA3-86C2-BDBF9C78055A}" srcOrd="0" destOrd="0" presId="urn:microsoft.com/office/officeart/2005/8/layout/vList2"/>
    <dgm:cxn modelId="{27EBF7DF-016F-42C6-A3E2-3FAF373F76FE}" type="presParOf" srcId="{5091B01A-13BC-4729-8E48-02F83E74ED34}" destId="{9F06CB4B-B0A8-422C-BDB3-311D9E523117}" srcOrd="1" destOrd="0" presId="urn:microsoft.com/office/officeart/2005/8/layout/vList2"/>
    <dgm:cxn modelId="{4598F991-D803-4681-9FE1-5BAEED57A1F0}" type="presParOf" srcId="{5091B01A-13BC-4729-8E48-02F83E74ED34}" destId="{96DB5F56-7B8D-43CA-A692-E281FCE1A4B5}" srcOrd="2" destOrd="0" presId="urn:microsoft.com/office/officeart/2005/8/layout/vList2"/>
    <dgm:cxn modelId="{AA59234A-161C-4571-B943-7CE77E50C3D3}" type="presParOf" srcId="{5091B01A-13BC-4729-8E48-02F83E74ED34}" destId="{7ADCFD07-D417-4905-91D3-2C2214E35806}" srcOrd="3" destOrd="0" presId="urn:microsoft.com/office/officeart/2005/8/layout/vList2"/>
    <dgm:cxn modelId="{0F645802-6791-4067-9052-D0C6782E0729}" type="presParOf" srcId="{5091B01A-13BC-4729-8E48-02F83E74ED34}" destId="{E722AF5D-1F2E-4B1F-8AFA-351EC3B50222}" srcOrd="4" destOrd="0" presId="urn:microsoft.com/office/officeart/2005/8/layout/vList2"/>
    <dgm:cxn modelId="{F283B9E5-73D6-46BD-AA14-36EE0B3AA4E9}" type="presParOf" srcId="{5091B01A-13BC-4729-8E48-02F83E74ED34}" destId="{B5A4C709-A840-4A9F-8E6B-36F58422A4AB}" srcOrd="5" destOrd="0" presId="urn:microsoft.com/office/officeart/2005/8/layout/vList2"/>
    <dgm:cxn modelId="{358D5CDE-2973-438D-B59C-95A11CE5538B}" type="presParOf" srcId="{5091B01A-13BC-4729-8E48-02F83E74ED34}" destId="{2B4C9242-2AFD-4190-B132-E9FF3B49D000}" srcOrd="6"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51C0D-7DF2-4A27-8389-9A27135C27BE}">
      <dsp:nvSpPr>
        <dsp:cNvPr id="0" name=""/>
        <dsp:cNvSpPr/>
      </dsp:nvSpPr>
      <dsp:spPr>
        <a:xfrm>
          <a:off x="729019" y="0"/>
          <a:ext cx="8262222" cy="402272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CC2D5-805B-40AA-8708-DABC727A4761}">
      <dsp:nvSpPr>
        <dsp:cNvPr id="0" name=""/>
        <dsp:cNvSpPr/>
      </dsp:nvSpPr>
      <dsp:spPr>
        <a:xfrm>
          <a:off x="199" y="1206817"/>
          <a:ext cx="3094562" cy="16090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r>
            <a:rPr lang="en-US" sz="2800" kern="1200" dirty="0" err="1"/>
            <a:t>PostConstruct</a:t>
          </a:r>
          <a:endParaRPr lang="ru-RU" sz="2800" kern="1200" dirty="0"/>
        </a:p>
      </dsp:txBody>
      <dsp:txXfrm>
        <a:off x="78748" y="1285366"/>
        <a:ext cx="2937464" cy="1451992"/>
      </dsp:txXfrm>
    </dsp:sp>
    <dsp:sp modelId="{78332291-4130-42D2-887D-5671DDAEC5CD}">
      <dsp:nvSpPr>
        <dsp:cNvPr id="0" name=""/>
        <dsp:cNvSpPr/>
      </dsp:nvSpPr>
      <dsp:spPr>
        <a:xfrm>
          <a:off x="3312849" y="1206817"/>
          <a:ext cx="3094562" cy="16090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afterPropertiesSet</a:t>
          </a:r>
          <a:endParaRPr lang="ru-RU" sz="2800" kern="1200" dirty="0"/>
        </a:p>
      </dsp:txBody>
      <dsp:txXfrm>
        <a:off x="3391398" y="1285366"/>
        <a:ext cx="2937464" cy="1451992"/>
      </dsp:txXfrm>
    </dsp:sp>
    <dsp:sp modelId="{6DAD5FEF-D5CD-49F1-9220-113DCB1AE6FE}">
      <dsp:nvSpPr>
        <dsp:cNvPr id="0" name=""/>
        <dsp:cNvSpPr/>
      </dsp:nvSpPr>
      <dsp:spPr>
        <a:xfrm>
          <a:off x="6625500" y="1206817"/>
          <a:ext cx="3094562" cy="16090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init</a:t>
          </a:r>
          <a:r>
            <a:rPr lang="en-US" sz="2800" kern="1200" dirty="0"/>
            <a:t>-method</a:t>
          </a:r>
          <a:endParaRPr lang="ru-RU" sz="2800" kern="1200" dirty="0"/>
        </a:p>
      </dsp:txBody>
      <dsp:txXfrm>
        <a:off x="6704049" y="1285366"/>
        <a:ext cx="2937464" cy="1451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086EA-E151-4B3F-8A59-9BB1FE4790D8}">
      <dsp:nvSpPr>
        <dsp:cNvPr id="0" name=""/>
        <dsp:cNvSpPr/>
      </dsp:nvSpPr>
      <dsp:spPr>
        <a:xfrm>
          <a:off x="0" y="653692"/>
          <a:ext cx="9720262" cy="12068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C131F-BEB6-4A68-BAB5-2D6A2501F67B}">
      <dsp:nvSpPr>
        <dsp:cNvPr id="0" name=""/>
        <dsp:cNvSpPr/>
      </dsp:nvSpPr>
      <dsp:spPr>
        <a:xfrm>
          <a:off x="365062" y="925226"/>
          <a:ext cx="663749" cy="66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687186-65E4-4A35-B68E-0A0D90A6BF5F}">
      <dsp:nvSpPr>
        <dsp:cNvPr id="0" name=""/>
        <dsp:cNvSpPr/>
      </dsp:nvSpPr>
      <dsp:spPr>
        <a:xfrm>
          <a:off x="1393874" y="653692"/>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1111250">
            <a:lnSpc>
              <a:spcPct val="90000"/>
            </a:lnSpc>
            <a:spcBef>
              <a:spcPct val="0"/>
            </a:spcBef>
            <a:spcAft>
              <a:spcPct val="35000"/>
            </a:spcAft>
            <a:buNone/>
          </a:pPr>
          <a:r>
            <a:rPr lang="en-US" sz="2500" kern="1200"/>
            <a:t>Beans are destroyed once the container is shut down and JVM is terminated.</a:t>
          </a:r>
        </a:p>
      </dsp:txBody>
      <dsp:txXfrm>
        <a:off x="1393874" y="653692"/>
        <a:ext cx="8326387" cy="1206817"/>
      </dsp:txXfrm>
    </dsp:sp>
    <dsp:sp modelId="{C36D1BB6-EC40-41C9-A426-546AF8939E54}">
      <dsp:nvSpPr>
        <dsp:cNvPr id="0" name=""/>
        <dsp:cNvSpPr/>
      </dsp:nvSpPr>
      <dsp:spPr>
        <a:xfrm>
          <a:off x="0" y="2162214"/>
          <a:ext cx="9720262" cy="1206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2E9BA-EA9F-4579-82DF-B9B08CD21BBF}">
      <dsp:nvSpPr>
        <dsp:cNvPr id="0" name=""/>
        <dsp:cNvSpPr/>
      </dsp:nvSpPr>
      <dsp:spPr>
        <a:xfrm>
          <a:off x="365062" y="2433748"/>
          <a:ext cx="663749" cy="66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FF0552-779F-4699-9983-B2AE0BB9E653}">
      <dsp:nvSpPr>
        <dsp:cNvPr id="0" name=""/>
        <dsp:cNvSpPr/>
      </dsp:nvSpPr>
      <dsp:spPr>
        <a:xfrm>
          <a:off x="1393874" y="2162214"/>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1111250">
            <a:lnSpc>
              <a:spcPct val="90000"/>
            </a:lnSpc>
            <a:spcBef>
              <a:spcPct val="0"/>
            </a:spcBef>
            <a:spcAft>
              <a:spcPct val="35000"/>
            </a:spcAft>
            <a:buNone/>
          </a:pPr>
          <a:r>
            <a:rPr lang="en-US" sz="2500" kern="1200"/>
            <a:t>Before shutting down the container, the beans’ finalizing methods are called.</a:t>
          </a:r>
        </a:p>
      </dsp:txBody>
      <dsp:txXfrm>
        <a:off x="1393874" y="2162214"/>
        <a:ext cx="8326387" cy="1206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B333F-55E6-4EA3-86C2-BDBF9C78055A}">
      <dsp:nvSpPr>
        <dsp:cNvPr id="0" name=""/>
        <dsp:cNvSpPr/>
      </dsp:nvSpPr>
      <dsp:spPr>
        <a:xfrm>
          <a:off x="0" y="231060"/>
          <a:ext cx="7425269" cy="16450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a:t>
          </a:r>
          <a:r>
            <a:rPr lang="en-US" sz="1900" b="1" i="0" kern="1200"/>
            <a:t>BeanPostProcessor</a:t>
          </a:r>
          <a:r>
            <a:rPr lang="en-US" sz="1900" b="0" i="0" kern="1200"/>
            <a:t> interface defines callback methods that you can implement to provide your own instantiation logic, dependency-resolution logic, etc. You can also implement some custom logic after the Spring container finishes instantiating, configuring, and initializing a bean by plugging in one or more BeanPostProcessor implementations.</a:t>
          </a:r>
          <a:endParaRPr lang="en-US" sz="1900" kern="1200"/>
        </a:p>
      </dsp:txBody>
      <dsp:txXfrm>
        <a:off x="80303" y="311363"/>
        <a:ext cx="7264663" cy="1484414"/>
      </dsp:txXfrm>
    </dsp:sp>
    <dsp:sp modelId="{96DB5F56-7B8D-43CA-A692-E281FCE1A4B5}">
      <dsp:nvSpPr>
        <dsp:cNvPr id="0" name=""/>
        <dsp:cNvSpPr/>
      </dsp:nvSpPr>
      <dsp:spPr>
        <a:xfrm>
          <a:off x="0" y="1909021"/>
          <a:ext cx="7425269" cy="164502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You can configure multiple </a:t>
          </a:r>
          <a:r>
            <a:rPr lang="en-US" sz="1900" b="0" i="0" kern="1200" dirty="0" err="1"/>
            <a:t>BeanPostProcessor</a:t>
          </a:r>
          <a:r>
            <a:rPr lang="en-US" sz="1900" b="0" i="0" kern="1200" dirty="0"/>
            <a:t> interfaces and you can control the order in which these </a:t>
          </a:r>
          <a:r>
            <a:rPr lang="en-US" sz="1900" b="0" i="0" kern="1200" dirty="0" err="1"/>
            <a:t>BeanPostProcessor</a:t>
          </a:r>
          <a:r>
            <a:rPr lang="en-US" sz="1900" b="0" i="0" kern="1200" dirty="0"/>
            <a:t> interfaces execute by setting the </a:t>
          </a:r>
          <a:r>
            <a:rPr lang="en-US" sz="1900" b="1" i="0" kern="1200" dirty="0"/>
            <a:t>order</a:t>
          </a:r>
          <a:r>
            <a:rPr lang="en-US" sz="1900" b="0" i="0" kern="1200" dirty="0"/>
            <a:t> property provided the </a:t>
          </a:r>
          <a:r>
            <a:rPr lang="en-US" sz="1900" b="0" i="0" kern="1200" dirty="0" err="1"/>
            <a:t>BeanPostProcessor</a:t>
          </a:r>
          <a:r>
            <a:rPr lang="en-US" sz="1900" b="0" i="0" kern="1200" dirty="0"/>
            <a:t> implements the </a:t>
          </a:r>
          <a:r>
            <a:rPr lang="en-US" sz="1900" b="1" i="0" kern="1200" dirty="0"/>
            <a:t>Ordered</a:t>
          </a:r>
          <a:r>
            <a:rPr lang="en-US" sz="1900" b="0" i="0" kern="1200" dirty="0"/>
            <a:t> interface.</a:t>
          </a:r>
          <a:endParaRPr lang="en-US" sz="1900" kern="1200" dirty="0"/>
        </a:p>
      </dsp:txBody>
      <dsp:txXfrm>
        <a:off x="80303" y="1989324"/>
        <a:ext cx="7264663" cy="1484414"/>
      </dsp:txXfrm>
    </dsp:sp>
    <dsp:sp modelId="{E722AF5D-1F2E-4B1F-8AFA-351EC3B50222}">
      <dsp:nvSpPr>
        <dsp:cNvPr id="0" name=""/>
        <dsp:cNvSpPr/>
      </dsp:nvSpPr>
      <dsp:spPr>
        <a:xfrm>
          <a:off x="0" y="3608760"/>
          <a:ext cx="7425269" cy="164502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a:t>
          </a:r>
          <a:r>
            <a:rPr lang="en-US" sz="1900" kern="1200" dirty="0" err="1"/>
            <a:t>BeanPostProcessors</a:t>
          </a:r>
          <a:r>
            <a:rPr lang="en-US" sz="1900" kern="1200" dirty="0"/>
            <a:t> operate on bean (or object) instances, which means that the Spring </a:t>
          </a:r>
          <a:r>
            <a:rPr lang="en-US" sz="1900" kern="1200" dirty="0" err="1"/>
            <a:t>IoC</a:t>
          </a:r>
          <a:r>
            <a:rPr lang="en-US" sz="1900" kern="1200" dirty="0"/>
            <a:t> container instantiates a bean instance and then </a:t>
          </a:r>
          <a:r>
            <a:rPr lang="en-US" sz="1900" kern="1200" dirty="0" err="1"/>
            <a:t>BeanPostProcessor</a:t>
          </a:r>
          <a:r>
            <a:rPr lang="en-US" sz="1900" kern="1200" dirty="0"/>
            <a:t> interfaces do their work.</a:t>
          </a:r>
          <a:endParaRPr lang="en-IN" sz="1900" kern="1200" dirty="0"/>
        </a:p>
      </dsp:txBody>
      <dsp:txXfrm>
        <a:off x="80303" y="3689063"/>
        <a:ext cx="7264663" cy="1484414"/>
      </dsp:txXfrm>
    </dsp:sp>
    <dsp:sp modelId="{2B4C9242-2AFD-4190-B132-E9FF3B49D000}">
      <dsp:nvSpPr>
        <dsp:cNvPr id="0" name=""/>
        <dsp:cNvSpPr/>
      </dsp:nvSpPr>
      <dsp:spPr>
        <a:xfrm>
          <a:off x="0" y="5308501"/>
          <a:ext cx="7425269" cy="164502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An </a:t>
          </a:r>
          <a:r>
            <a:rPr lang="en-US" sz="1900" b="1" i="0" kern="1200" dirty="0" err="1"/>
            <a:t>ApplicationContext</a:t>
          </a:r>
          <a:r>
            <a:rPr lang="en-US" sz="1900" b="0" i="0" kern="1200" dirty="0"/>
            <a:t> automatically detects any beans that are defined with the implementation of the </a:t>
          </a:r>
          <a:r>
            <a:rPr lang="en-US" sz="1900" b="1" i="0" kern="1200" dirty="0" err="1"/>
            <a:t>BeanPostProcessor</a:t>
          </a:r>
          <a:r>
            <a:rPr lang="en-US" sz="1900" b="0" i="0" kern="1200" dirty="0"/>
            <a:t> interface and registers these beans as postprocessors, to be then called appropriately by the container upon bean creation.</a:t>
          </a:r>
          <a:endParaRPr lang="en-US" sz="1900" kern="1200" dirty="0"/>
        </a:p>
      </dsp:txBody>
      <dsp:txXfrm>
        <a:off x="80303" y="5388804"/>
        <a:ext cx="7264663" cy="14844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D5AB651-9679-4AFD-A203-876B6ECEFE26}" type="datetimeFigureOut">
              <a:rPr lang="en-IN" smtClean="0"/>
              <a:pPr/>
              <a:t>31-08-2021</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62A9118-F9F0-4360-8571-D74C51725D12}" type="slidenum">
              <a:rPr lang="en-IN" smtClean="0"/>
              <a:pPr/>
              <a:t>‹#›</a:t>
            </a:fld>
            <a:endParaRPr lang="en-IN"/>
          </a:p>
        </p:txBody>
      </p:sp>
    </p:spTree>
    <p:extLst>
      <p:ext uri="{BB962C8B-B14F-4D97-AF65-F5344CB8AC3E}">
        <p14:creationId xmlns="" xmlns:p14="http://schemas.microsoft.com/office/powerpoint/2010/main" val="226647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Let’s take a look at how classes are living inside</a:t>
            </a:r>
            <a:r>
              <a:rPr lang="en-US" baseline="0" dirty="0"/>
              <a:t> the </a:t>
            </a:r>
            <a:r>
              <a:rPr lang="en-US" baseline="0" dirty="0" err="1"/>
              <a:t>IoC</a:t>
            </a:r>
            <a:r>
              <a:rPr lang="en-US" baseline="0" dirty="0"/>
              <a:t>-container. First, we have to declare that some class is a bean, and Spring provides us with at least 4 different ways to do it. Speaking of the last stable version of Spring framework, we can declare a bean using XML-file configuration, Java annotations, Java class configuration or in a Groovy script as well. In this presentation we will omit the latter configuration approach.</a:t>
            </a:r>
          </a:p>
          <a:p>
            <a:r>
              <a:rPr lang="en-US" baseline="0" dirty="0"/>
              <a:t>From now on we will refer to </a:t>
            </a:r>
            <a:r>
              <a:rPr lang="en-US" baseline="0" dirty="0" err="1"/>
              <a:t>IoC</a:t>
            </a:r>
            <a:r>
              <a:rPr lang="en-US" baseline="0" dirty="0"/>
              <a:t>-container as application context – a place where all the beans are created, and from which they are taken to be used within the application.</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31</a:t>
            </a:fld>
            <a:endParaRPr lang="en-GB" dirty="0"/>
          </a:p>
        </p:txBody>
      </p:sp>
    </p:spTree>
    <p:extLst>
      <p:ext uri="{BB962C8B-B14F-4D97-AF65-F5344CB8AC3E}">
        <p14:creationId xmlns="" xmlns:p14="http://schemas.microsoft.com/office/powerpoint/2010/main" val="283472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After</a:t>
            </a:r>
            <a:r>
              <a:rPr lang="en-US" baseline="0" dirty="0"/>
              <a:t> properties are set you may need to do some initialization on the created object. For example, load some data from the injected </a:t>
            </a:r>
            <a:r>
              <a:rPr lang="en-US" baseline="0" dirty="0" err="1"/>
              <a:t>datasource</a:t>
            </a:r>
            <a:r>
              <a:rPr lang="en-US" baseline="0" dirty="0"/>
              <a:t>. Usually initialization is made apart from the constructor in a special “</a:t>
            </a:r>
            <a:r>
              <a:rPr lang="en-US" baseline="0" dirty="0" err="1"/>
              <a:t>init</a:t>
            </a:r>
            <a:r>
              <a:rPr lang="en-US" baseline="0" dirty="0"/>
              <a:t>-method.” This can be done on the “initialization” or “post-construct” phases of bean life cycle.</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32</a:t>
            </a:fld>
            <a:endParaRPr lang="en-GB" dirty="0"/>
          </a:p>
        </p:txBody>
      </p:sp>
    </p:spTree>
    <p:extLst>
      <p:ext uri="{BB962C8B-B14F-4D97-AF65-F5344CB8AC3E}">
        <p14:creationId xmlns="" xmlns:p14="http://schemas.microsoft.com/office/powerpoint/2010/main" val="355756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When you use XML configuration, the initialization method name should</a:t>
            </a:r>
            <a:r>
              <a:rPr lang="en-US" baseline="0" dirty="0"/>
              <a:t> be declared within &lt;bean&gt; tag as the value for ”</a:t>
            </a:r>
            <a:r>
              <a:rPr lang="en-US" baseline="0" dirty="0" err="1"/>
              <a:t>init</a:t>
            </a:r>
            <a:r>
              <a:rPr lang="en-US" baseline="0" dirty="0"/>
              <a:t>-method” attribute. Initialization method must be parameter-less, otherwise it will not be called. In case an exception is thrown while executing </a:t>
            </a:r>
            <a:r>
              <a:rPr lang="en-US" baseline="0" dirty="0" err="1"/>
              <a:t>init</a:t>
            </a:r>
            <a:r>
              <a:rPr lang="en-US" baseline="0" dirty="0"/>
              <a:t>-method, application context will be closed and destroyed.</a:t>
            </a:r>
          </a:p>
          <a:p>
            <a:r>
              <a:rPr lang="en-US" baseline="0" dirty="0"/>
              <a:t>In case of annotation-driven configuration, you just have to use annotation initialization method with @</a:t>
            </a:r>
            <a:r>
              <a:rPr lang="en-US" baseline="0" dirty="0" err="1"/>
              <a:t>PostConstruct</a:t>
            </a:r>
            <a:r>
              <a:rPr lang="en-US" baseline="0" dirty="0"/>
              <a:t> annotation.</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33</a:t>
            </a:fld>
            <a:endParaRPr lang="en-GB" dirty="0"/>
          </a:p>
        </p:txBody>
      </p:sp>
    </p:spTree>
    <p:extLst>
      <p:ext uri="{BB962C8B-B14F-4D97-AF65-F5344CB8AC3E}">
        <p14:creationId xmlns="" xmlns:p14="http://schemas.microsoft.com/office/powerpoint/2010/main" val="371171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Java configuration offers two ways of calling</a:t>
            </a:r>
            <a:r>
              <a:rPr lang="en-US" baseline="0" dirty="0"/>
              <a:t> the initialization method. You can either call the method right inside the method declaring the bean – it’s the only case when you are able to pass arguments to the </a:t>
            </a:r>
            <a:r>
              <a:rPr lang="en-US" baseline="0" dirty="0" err="1"/>
              <a:t>init</a:t>
            </a:r>
            <a:r>
              <a:rPr lang="en-US" baseline="0" dirty="0"/>
              <a:t>-method – or you can designate the name of </a:t>
            </a:r>
            <a:r>
              <a:rPr lang="en-US" baseline="0" dirty="0" err="1"/>
              <a:t>init</a:t>
            </a:r>
            <a:r>
              <a:rPr lang="en-US" baseline="0" dirty="0"/>
              <a:t>-method within @Bean annotation.</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34</a:t>
            </a:fld>
            <a:endParaRPr lang="en-GB" dirty="0"/>
          </a:p>
        </p:txBody>
      </p:sp>
    </p:spTree>
    <p:extLst>
      <p:ext uri="{BB962C8B-B14F-4D97-AF65-F5344CB8AC3E}">
        <p14:creationId xmlns="" xmlns:p14="http://schemas.microsoft.com/office/powerpoint/2010/main" val="107309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Another</a:t>
            </a:r>
            <a:r>
              <a:rPr lang="en-US" baseline="0" dirty="0"/>
              <a:t> way to call bean post-initialization is to implement interface </a:t>
            </a:r>
            <a:r>
              <a:rPr lang="en-US" sz="1200" b="1" dirty="0" err="1">
                <a:solidFill>
                  <a:srgbClr val="0070C0"/>
                </a:solidFill>
                <a:latin typeface="Courier New" panose="02070309020205020404" pitchFamily="49" charset="0"/>
                <a:cs typeface="Courier New" panose="02070309020205020404" pitchFamily="49" charset="0"/>
              </a:rPr>
              <a:t>InitializingBean</a:t>
            </a:r>
            <a:r>
              <a:rPr lang="en-US" sz="1200" b="1" dirty="0">
                <a:solidFill>
                  <a:srgbClr val="0070C0"/>
                </a:solidFill>
                <a:latin typeface="Courier New" panose="02070309020205020404" pitchFamily="49" charset="0"/>
                <a:cs typeface="Courier New" panose="02070309020205020404" pitchFamily="49" charset="0"/>
              </a:rPr>
              <a:t> </a:t>
            </a:r>
            <a:r>
              <a:rPr lang="en-US" sz="1200" b="0" dirty="0">
                <a:solidFill>
                  <a:srgbClr val="0070C0"/>
                </a:solidFill>
                <a:latin typeface="Courier New" panose="02070309020205020404" pitchFamily="49" charset="0"/>
                <a:cs typeface="Courier New" panose="02070309020205020404" pitchFamily="49" charset="0"/>
              </a:rPr>
              <a:t>and</a:t>
            </a:r>
            <a:r>
              <a:rPr lang="en-US" sz="1200" b="0" baseline="0" dirty="0">
                <a:solidFill>
                  <a:srgbClr val="0070C0"/>
                </a:solidFill>
                <a:latin typeface="Courier New" panose="02070309020205020404" pitchFamily="49" charset="0"/>
                <a:cs typeface="Courier New" panose="02070309020205020404" pitchFamily="49" charset="0"/>
              </a:rPr>
              <a:t> put initialization logic inside </a:t>
            </a:r>
            <a:r>
              <a:rPr lang="en-US" sz="1200" b="0" baseline="0" dirty="0" err="1">
                <a:solidFill>
                  <a:srgbClr val="0070C0"/>
                </a:solidFill>
                <a:latin typeface="Courier New" panose="02070309020205020404" pitchFamily="49" charset="0"/>
                <a:cs typeface="Courier New" panose="02070309020205020404" pitchFamily="49" charset="0"/>
              </a:rPr>
              <a:t>afterPropertiesSet</a:t>
            </a:r>
            <a:r>
              <a:rPr lang="en-US" sz="1200" b="0" baseline="0" dirty="0">
                <a:solidFill>
                  <a:srgbClr val="0070C0"/>
                </a:solidFill>
                <a:latin typeface="Courier New" panose="02070309020205020404" pitchFamily="49" charset="0"/>
                <a:cs typeface="Courier New" panose="02070309020205020404" pitchFamily="49" charset="0"/>
              </a:rPr>
              <a:t>() method.</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35</a:t>
            </a:fld>
            <a:endParaRPr lang="en-GB" dirty="0"/>
          </a:p>
        </p:txBody>
      </p:sp>
    </p:spTree>
    <p:extLst>
      <p:ext uri="{BB962C8B-B14F-4D97-AF65-F5344CB8AC3E}">
        <p14:creationId xmlns="" xmlns:p14="http://schemas.microsoft.com/office/powerpoint/2010/main" val="295738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It is important to know that</a:t>
            </a:r>
            <a:r>
              <a:rPr lang="en-US" baseline="0" dirty="0"/>
              <a:t> if a bean contains several initialization implementations, they will be called in displayed order: first of all a @</a:t>
            </a:r>
            <a:r>
              <a:rPr lang="en-US" baseline="0" dirty="0" err="1"/>
              <a:t>PostConstruct</a:t>
            </a:r>
            <a:r>
              <a:rPr lang="en-US" baseline="0" dirty="0"/>
              <a:t>-annotated method will be called, then </a:t>
            </a:r>
            <a:r>
              <a:rPr lang="en-US" baseline="0" dirty="0" err="1"/>
              <a:t>afterPropertiesSet</a:t>
            </a:r>
            <a:r>
              <a:rPr lang="en-US" baseline="0" dirty="0"/>
              <a:t>() and the last one will be </a:t>
            </a:r>
            <a:r>
              <a:rPr lang="en-US" baseline="0" dirty="0" err="1"/>
              <a:t>init</a:t>
            </a:r>
            <a:r>
              <a:rPr lang="en-US" baseline="0" dirty="0"/>
              <a:t>-method declared in XML</a:t>
            </a:r>
            <a:r>
              <a:rPr lang="ru-RU" baseline="0" dirty="0"/>
              <a:t>.</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36</a:t>
            </a:fld>
            <a:endParaRPr lang="en-GB" dirty="0"/>
          </a:p>
        </p:txBody>
      </p:sp>
    </p:spTree>
    <p:extLst>
      <p:ext uri="{BB962C8B-B14F-4D97-AF65-F5344CB8AC3E}">
        <p14:creationId xmlns="" xmlns:p14="http://schemas.microsoft.com/office/powerpoint/2010/main" val="186883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09239" y="1391234"/>
            <a:ext cx="5573521" cy="2070735"/>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Calibri Light"/>
                <a:cs typeface="Calibri Ligh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916939" y="1040968"/>
            <a:ext cx="2834640" cy="4783455"/>
          </a:xfrm>
          <a:prstGeom prst="rect">
            <a:avLst/>
          </a:prstGeom>
        </p:spPr>
        <p:txBody>
          <a:bodyPr wrap="square" lIns="0" tIns="0" rIns="0" bIns="0">
            <a:spAutoFit/>
          </a:bodyPr>
          <a:lstStyle>
            <a:lvl1pPr>
              <a:defRPr sz="3000" b="0" i="0">
                <a:solidFill>
                  <a:schemeClr val="tx1"/>
                </a:solidFill>
                <a:latin typeface="Calibri Light"/>
                <a:cs typeface="Calibri Light"/>
              </a:defRPr>
            </a:lvl1pPr>
          </a:lstStyle>
          <a:p>
            <a:endParaRPr/>
          </a:p>
        </p:txBody>
      </p:sp>
      <p:sp>
        <p:nvSpPr>
          <p:cNvPr id="4" name="Holder 4"/>
          <p:cNvSpPr>
            <a:spLocks noGrp="1"/>
          </p:cNvSpPr>
          <p:nvPr>
            <p:ph sz="half" idx="3"/>
          </p:nvPr>
        </p:nvSpPr>
        <p:spPr>
          <a:xfrm>
            <a:off x="6251828" y="1707918"/>
            <a:ext cx="3413759" cy="4116704"/>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5004148"/>
          </a:xfrm>
        </p:spPr>
        <p:txBody>
          <a:bodyPr lIns="0" tIns="0" rIns="0" bIns="0"/>
          <a:lstStyle>
            <a:lvl1pPr>
              <a:lnSpc>
                <a:spcPct val="100000"/>
              </a:lnSpc>
              <a:defRPr>
                <a:solidFill>
                  <a:schemeClr val="accent4"/>
                </a:solidFill>
              </a:defRPr>
            </a:lvl1pPr>
            <a:lvl2pPr>
              <a:lnSpc>
                <a:spcPct val="100000"/>
              </a:lnSpc>
              <a:defRPr>
                <a:solidFill>
                  <a:schemeClr val="accent4"/>
                </a:solidFill>
              </a:defRPr>
            </a:lvl2pPr>
            <a:lvl3pPr>
              <a:lnSpc>
                <a:spcPct val="100000"/>
              </a:lnSpc>
              <a:defRPr>
                <a:solidFill>
                  <a:schemeClr val="accent4"/>
                </a:solidFill>
              </a:defRPr>
            </a:lvl3pPr>
            <a:lvl4pPr>
              <a:lnSpc>
                <a:spcPct val="100000"/>
              </a:lnSpc>
              <a:defRPr>
                <a:solidFill>
                  <a:schemeClr val="accent4"/>
                </a:solidFill>
              </a:defRPr>
            </a:lvl4pPr>
            <a:lvl5pPr>
              <a:lnSpc>
                <a:spcPct val="100000"/>
              </a:lnSpc>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0365775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imp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a:t>Сlick</a:t>
            </a:r>
            <a:r>
              <a:rPr lang="en-US" dirty="0"/>
              <a:t> to add a title</a:t>
            </a:r>
            <a:endParaRPr lang="en-GB" dirty="0"/>
          </a:p>
        </p:txBody>
      </p:sp>
      <p:sp>
        <p:nvSpPr>
          <p:cNvPr id="3" name="Content Placeholder 2"/>
          <p:cNvSpPr>
            <a:spLocks noGrp="1"/>
          </p:cNvSpPr>
          <p:nvPr>
            <p:ph idx="1" hasCustomPrompt="1"/>
          </p:nvPr>
        </p:nvSpPr>
        <p:spPr>
          <a:xfrm>
            <a:off x="134400" y="857232"/>
            <a:ext cx="11908800" cy="5500800"/>
          </a:xfrm>
        </p:spPr>
        <p:txBody>
          <a:bodyPr wrap="square" lIns="144000" rIns="144000">
            <a:normAutofit/>
          </a:bodyPr>
          <a:lstStyle>
            <a:lvl1pPr marL="0" marR="0" indent="0" algn="l" defTabSz="252000" rtl="0" eaLnBrk="1" fontAlgn="auto" latinLnBrk="0" hangingPunct="1">
              <a:lnSpc>
                <a:spcPct val="100000"/>
              </a:lnSpc>
              <a:spcBef>
                <a:spcPts val="1200"/>
              </a:spcBef>
              <a:spcAft>
                <a:spcPts val="0"/>
              </a:spcAft>
              <a:buClr>
                <a:srgbClr val="0079C1"/>
              </a:buClr>
              <a:buSzPct val="100000"/>
              <a:buFont typeface="Arial" pitchFamily="34" charset="0"/>
              <a:buNone/>
              <a:tabLst>
                <a:tab pos="252000" algn="l"/>
                <a:tab pos="504000" algn="l"/>
                <a:tab pos="756000" algn="l"/>
                <a:tab pos="1008000" algn="l"/>
              </a:tabLst>
              <a:defRPr sz="2000"/>
            </a:lvl1pPr>
            <a:lvl2pPr marL="252000" indent="-252000" defTabSz="252000">
              <a:buFont typeface="Arial" pitchFamily="34" charset="0"/>
              <a:buChar char="•"/>
              <a:defRPr sz="1800"/>
            </a:lvl2pPr>
            <a:lvl3pPr marL="285750" indent="-285750">
              <a:buFont typeface="Arial" pitchFamily="34" charset="0"/>
              <a:buChar char="•"/>
              <a:defRPr sz="1600"/>
            </a:lvl3pPr>
            <a:lvl4pPr marL="504000" indent="-252000" defTabSz="252000">
              <a:buFont typeface="Arial" pitchFamily="34" charset="0"/>
              <a:buChar char="•"/>
              <a:defRPr sz="1400"/>
            </a:lvl4pPr>
            <a:lvl5pPr marL="756000" indent="-252000" defTabSz="252000">
              <a:buFont typeface="Arial" pitchFamily="34" charset="0"/>
              <a:buChar char="•"/>
              <a:defRPr sz="1400"/>
            </a:lvl5pPr>
          </a:lstStyle>
          <a:p>
            <a:pPr lvl="0"/>
            <a:r>
              <a:rPr lang="en-US" dirty="0"/>
              <a:t>Click to add text</a:t>
            </a:r>
          </a:p>
        </p:txBody>
      </p:sp>
    </p:spTree>
    <p:extLst>
      <p:ext uri="{BB962C8B-B14F-4D97-AF65-F5344CB8AC3E}">
        <p14:creationId xmlns="" xmlns:p14="http://schemas.microsoft.com/office/powerpoint/2010/main" val="118760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61167" y="815903"/>
            <a:ext cx="436824" cy="436824"/>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916939" y="390525"/>
            <a:ext cx="3372485" cy="69659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040968"/>
            <a:ext cx="10147935" cy="1972945"/>
          </a:xfrm>
          <a:prstGeom prst="rect">
            <a:avLst/>
          </a:prstGeom>
        </p:spPr>
        <p:txBody>
          <a:bodyPr wrap="square" lIns="0" tIns="0" rIns="0" bIns="0">
            <a:spAutoFit/>
          </a:bodyPr>
          <a:lstStyle>
            <a:lvl1pPr>
              <a:defRPr sz="3000" b="0" i="0">
                <a:solidFill>
                  <a:schemeClr val="tx1"/>
                </a:solidFill>
                <a:latin typeface="Calibri Light"/>
                <a:cs typeface="Calibri Ligh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6" name="Holder 6"/>
          <p:cNvSpPr>
            <a:spLocks noGrp="1"/>
          </p:cNvSpPr>
          <p:nvPr>
            <p:ph type="sldNum" sz="quarter" idx="7"/>
          </p:nvPr>
        </p:nvSpPr>
        <p:spPr>
          <a:xfrm>
            <a:off x="11081511" y="6465214"/>
            <a:ext cx="2063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example.com/users/serhat.pdf" TargetMode="External"/><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hyperlink" Target="http://www.example.com/users/serhat" TargetMode="External"/><Relationship Id="rId4" Type="http://schemas.openxmlformats.org/officeDocument/2006/relationships/hyperlink" Target="http://www.example.com/users/serhat.xml"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docs.spring.io/spring/doc/current/javadoc-api/org/springframework/web/bind/annotation/RestController.html"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8" Type="http://schemas.openxmlformats.org/officeDocument/2006/relationships/hyperlink" Target="http://www.slideshare.net/rstoya05/testing-web-apps-with-spring-framework-32" TargetMode="External"/><Relationship Id="rId3" Type="http://schemas.openxmlformats.org/officeDocument/2006/relationships/hyperlink" Target="http://projects.spring.io/spring-security/" TargetMode="External"/><Relationship Id="rId7" Type="http://schemas.openxmlformats.org/officeDocument/2006/relationships/hyperlink" Target="http://www.mkyong.com/tutorials/spring-tutorials/" TargetMode="External"/><Relationship Id="rId2" Type="http://schemas.openxmlformats.org/officeDocument/2006/relationships/hyperlink" Target="http://docs.spring.io/spring/docs/current/spring-framework-reference/html/" TargetMode="External"/><Relationship Id="rId1" Type="http://schemas.openxmlformats.org/officeDocument/2006/relationships/slideLayout" Target="../slideLayouts/slideLayout2.xml"/><Relationship Id="rId6" Type="http://schemas.openxmlformats.org/officeDocument/2006/relationships/hyperlink" Target="http://www.tutorialspoint.com/spring/" TargetMode="External"/><Relationship Id="rId5" Type="http://schemas.openxmlformats.org/officeDocument/2006/relationships/hyperlink" Target="http://www.mkyong.com/tutorials/spring-security-tutorials/" TargetMode="External"/><Relationship Id="rId4" Type="http://schemas.openxmlformats.org/officeDocument/2006/relationships/hyperlink" Target="http://www.mkyong.com/tutorials/spring-mvc-tutorials/" TargetMode="External"/><Relationship Id="rId9" Type="http://schemas.openxmlformats.org/officeDocument/2006/relationships/hyperlink" Target="http://www.petrikainulainen.net/programming/spring-framework/integration-"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309239" y="1391234"/>
            <a:ext cx="5573521" cy="1784463"/>
          </a:xfrm>
          <a:prstGeom prst="rect">
            <a:avLst/>
          </a:prstGeom>
        </p:spPr>
        <p:txBody>
          <a:bodyPr vert="horz" wrap="square" lIns="0" tIns="116205" rIns="0" bIns="0" rtlCol="0">
            <a:spAutoFit/>
          </a:bodyPr>
          <a:lstStyle/>
          <a:p>
            <a:pPr marL="12700" marR="5080" indent="-6350" algn="ctr">
              <a:lnSpc>
                <a:spcPts val="6480"/>
              </a:lnSpc>
              <a:spcBef>
                <a:spcPts val="915"/>
              </a:spcBef>
            </a:pPr>
            <a:r>
              <a:rPr spc="-25" dirty="0"/>
              <a:t>Introduction </a:t>
            </a:r>
            <a:r>
              <a:rPr spc="-35" dirty="0"/>
              <a:t>to  </a:t>
            </a:r>
            <a:r>
              <a:rPr spc="-5" dirty="0"/>
              <a:t>Spring</a:t>
            </a:r>
            <a:r>
              <a:rPr spc="-60" dirty="0"/>
              <a:t> </a:t>
            </a:r>
            <a:r>
              <a:rPr spc="-30" dirty="0"/>
              <a:t>Framework</a:t>
            </a:r>
          </a:p>
        </p:txBody>
      </p:sp>
      <p:sp>
        <p:nvSpPr>
          <p:cNvPr id="3" name="object 3"/>
          <p:cNvSpPr/>
          <p:nvPr/>
        </p:nvSpPr>
        <p:spPr>
          <a:xfrm>
            <a:off x="4215372" y="5349240"/>
            <a:ext cx="3761254" cy="10184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2220430"/>
            <a:ext cx="9996805" cy="2613660"/>
          </a:xfrm>
          <a:prstGeom prst="rect">
            <a:avLst/>
          </a:prstGeom>
        </p:spPr>
        <p:txBody>
          <a:bodyPr vert="horz" wrap="square" lIns="0" tIns="97155" rIns="0" bIns="0" rtlCol="0">
            <a:spAutoFit/>
          </a:bodyPr>
          <a:lstStyle/>
          <a:p>
            <a:pPr marL="241300" indent="-229235">
              <a:lnSpc>
                <a:spcPct val="100000"/>
              </a:lnSpc>
              <a:spcBef>
                <a:spcPts val="765"/>
              </a:spcBef>
              <a:buFont typeface="Arial"/>
              <a:buChar char="•"/>
              <a:tabLst>
                <a:tab pos="241935" algn="l"/>
              </a:tabLst>
            </a:pPr>
            <a:r>
              <a:rPr sz="2800" spc="-5" dirty="0">
                <a:latin typeface="Calibri"/>
                <a:cs typeface="Calibri"/>
              </a:rPr>
              <a:t>The </a:t>
            </a:r>
            <a:r>
              <a:rPr sz="2800" spc="-10" dirty="0">
                <a:latin typeface="Calibri"/>
                <a:cs typeface="Calibri"/>
              </a:rPr>
              <a:t>technology that </a:t>
            </a:r>
            <a:r>
              <a:rPr sz="2800" spc="-5" dirty="0">
                <a:latin typeface="Calibri"/>
                <a:cs typeface="Calibri"/>
              </a:rPr>
              <a:t>actually </a:t>
            </a:r>
            <a:r>
              <a:rPr sz="2800" spc="-10" dirty="0">
                <a:latin typeface="Calibri"/>
                <a:cs typeface="Calibri"/>
              </a:rPr>
              <a:t>defines Spring </a:t>
            </a:r>
            <a:r>
              <a:rPr sz="2800" spc="-5" dirty="0">
                <a:latin typeface="Calibri"/>
                <a:cs typeface="Calibri"/>
              </a:rPr>
              <a:t>(Heart of</a:t>
            </a:r>
            <a:r>
              <a:rPr sz="2800" spc="100" dirty="0">
                <a:latin typeface="Calibri"/>
                <a:cs typeface="Calibri"/>
              </a:rPr>
              <a:t> </a:t>
            </a:r>
            <a:r>
              <a:rPr sz="2800" spc="-10" dirty="0">
                <a:latin typeface="Calibri"/>
                <a:cs typeface="Calibri"/>
              </a:rPr>
              <a:t>Spring).</a:t>
            </a:r>
            <a:endParaRPr sz="2800">
              <a:latin typeface="Calibri"/>
              <a:cs typeface="Calibri"/>
            </a:endParaRPr>
          </a:p>
          <a:p>
            <a:pPr marL="241300" marR="5080" indent="-229235">
              <a:lnSpc>
                <a:spcPts val="3020"/>
              </a:lnSpc>
              <a:spcBef>
                <a:spcPts val="1045"/>
              </a:spcBef>
              <a:buFont typeface="Arial"/>
              <a:buChar char="•"/>
              <a:tabLst>
                <a:tab pos="241935" algn="l"/>
              </a:tabLst>
            </a:pPr>
            <a:r>
              <a:rPr sz="2800" spc="-10" dirty="0">
                <a:latin typeface="Calibri"/>
                <a:cs typeface="Calibri"/>
              </a:rPr>
              <a:t>Dependency </a:t>
            </a:r>
            <a:r>
              <a:rPr sz="2800" spc="-5" dirty="0">
                <a:latin typeface="Calibri"/>
                <a:cs typeface="Calibri"/>
              </a:rPr>
              <a:t>Injection </a:t>
            </a:r>
            <a:r>
              <a:rPr sz="2800" spc="-15" dirty="0">
                <a:latin typeface="Calibri"/>
                <a:cs typeface="Calibri"/>
              </a:rPr>
              <a:t>helps </a:t>
            </a:r>
            <a:r>
              <a:rPr sz="2800" spc="-5" dirty="0">
                <a:latin typeface="Calibri"/>
                <a:cs typeface="Calibri"/>
              </a:rPr>
              <a:t>us </a:t>
            </a:r>
            <a:r>
              <a:rPr sz="2800" spc="-20" dirty="0">
                <a:latin typeface="Calibri"/>
                <a:cs typeface="Calibri"/>
              </a:rPr>
              <a:t>to </a:t>
            </a:r>
            <a:r>
              <a:rPr sz="2800" spc="-25" dirty="0">
                <a:latin typeface="Calibri"/>
                <a:cs typeface="Calibri"/>
              </a:rPr>
              <a:t>keep </a:t>
            </a:r>
            <a:r>
              <a:rPr sz="2800" spc="-10" dirty="0">
                <a:latin typeface="Calibri"/>
                <a:cs typeface="Calibri"/>
              </a:rPr>
              <a:t>our </a:t>
            </a:r>
            <a:r>
              <a:rPr sz="2800" spc="-5" dirty="0">
                <a:latin typeface="Calibri"/>
                <a:cs typeface="Calibri"/>
              </a:rPr>
              <a:t>classes as </a:t>
            </a:r>
            <a:r>
              <a:rPr sz="2800" spc="-10" dirty="0">
                <a:latin typeface="Calibri"/>
                <a:cs typeface="Calibri"/>
              </a:rPr>
              <a:t>indepedent </a:t>
            </a:r>
            <a:r>
              <a:rPr sz="2800" spc="-5" dirty="0">
                <a:latin typeface="Calibri"/>
                <a:cs typeface="Calibri"/>
              </a:rPr>
              <a:t>as  </a:t>
            </a:r>
            <a:r>
              <a:rPr sz="2800" spc="-10" dirty="0">
                <a:latin typeface="Calibri"/>
                <a:cs typeface="Calibri"/>
              </a:rPr>
              <a:t>possible.</a:t>
            </a:r>
            <a:endParaRPr sz="2800">
              <a:latin typeface="Calibri"/>
              <a:cs typeface="Calibri"/>
            </a:endParaRPr>
          </a:p>
          <a:p>
            <a:pPr marL="698500" lvl="1" indent="-229235">
              <a:lnSpc>
                <a:spcPct val="100000"/>
              </a:lnSpc>
              <a:spcBef>
                <a:spcPts val="204"/>
              </a:spcBef>
              <a:buFont typeface="Arial"/>
              <a:buChar char="•"/>
              <a:tabLst>
                <a:tab pos="699135" algn="l"/>
              </a:tabLst>
            </a:pPr>
            <a:r>
              <a:rPr sz="2400" spc="-5" dirty="0">
                <a:latin typeface="Calibri"/>
                <a:cs typeface="Calibri"/>
              </a:rPr>
              <a:t>Increase </a:t>
            </a:r>
            <a:r>
              <a:rPr sz="2400" spc="-10" dirty="0">
                <a:latin typeface="Calibri"/>
                <a:cs typeface="Calibri"/>
              </a:rPr>
              <a:t>reuse by </a:t>
            </a:r>
            <a:r>
              <a:rPr sz="2400" dirty="0">
                <a:latin typeface="Calibri"/>
                <a:cs typeface="Calibri"/>
              </a:rPr>
              <a:t>applying </a:t>
            </a:r>
            <a:r>
              <a:rPr sz="2400" spc="-10" dirty="0">
                <a:latin typeface="Calibri"/>
                <a:cs typeface="Calibri"/>
              </a:rPr>
              <a:t>low</a:t>
            </a:r>
            <a:r>
              <a:rPr sz="2400" spc="10" dirty="0">
                <a:latin typeface="Calibri"/>
                <a:cs typeface="Calibri"/>
              </a:rPr>
              <a:t> </a:t>
            </a:r>
            <a:r>
              <a:rPr sz="2400" spc="-10" dirty="0">
                <a:latin typeface="Calibri"/>
                <a:cs typeface="Calibri"/>
              </a:rPr>
              <a:t>coupling</a:t>
            </a:r>
            <a:endParaRPr sz="2400">
              <a:latin typeface="Calibri"/>
              <a:cs typeface="Calibri"/>
            </a:endParaRPr>
          </a:p>
          <a:p>
            <a:pPr marL="698500" lvl="1" indent="-229235">
              <a:lnSpc>
                <a:spcPct val="100000"/>
              </a:lnSpc>
              <a:spcBef>
                <a:spcPts val="204"/>
              </a:spcBef>
              <a:buFont typeface="Arial"/>
              <a:buChar char="•"/>
              <a:tabLst>
                <a:tab pos="699135" algn="l"/>
              </a:tabLst>
            </a:pPr>
            <a:r>
              <a:rPr sz="2400" spc="-25" dirty="0">
                <a:latin typeface="Calibri"/>
                <a:cs typeface="Calibri"/>
              </a:rPr>
              <a:t>Easy</a:t>
            </a:r>
            <a:r>
              <a:rPr sz="2400" spc="-15" dirty="0">
                <a:latin typeface="Calibri"/>
                <a:cs typeface="Calibri"/>
              </a:rPr>
              <a:t> </a:t>
            </a:r>
            <a:r>
              <a:rPr sz="2400" spc="-10" dirty="0">
                <a:latin typeface="Calibri"/>
                <a:cs typeface="Calibri"/>
              </a:rPr>
              <a:t>testing</a:t>
            </a:r>
            <a:endParaRPr sz="2400">
              <a:latin typeface="Calibri"/>
              <a:cs typeface="Calibri"/>
            </a:endParaRPr>
          </a:p>
          <a:p>
            <a:pPr marL="698500" lvl="1" indent="-229235">
              <a:lnSpc>
                <a:spcPct val="100000"/>
              </a:lnSpc>
              <a:spcBef>
                <a:spcPts val="219"/>
              </a:spcBef>
              <a:buFont typeface="Arial"/>
              <a:buChar char="•"/>
              <a:tabLst>
                <a:tab pos="699135" algn="l"/>
              </a:tabLst>
            </a:pPr>
            <a:r>
              <a:rPr sz="2400" spc="-10" dirty="0">
                <a:latin typeface="Calibri"/>
                <a:cs typeface="Calibri"/>
              </a:rPr>
              <a:t>More</a:t>
            </a:r>
            <a:r>
              <a:rPr sz="2400" spc="-5" dirty="0">
                <a:latin typeface="Calibri"/>
                <a:cs typeface="Calibri"/>
              </a:rPr>
              <a:t> </a:t>
            </a:r>
            <a:r>
              <a:rPr sz="2400" spc="-10" dirty="0">
                <a:latin typeface="Calibri"/>
                <a:cs typeface="Calibri"/>
              </a:rPr>
              <a:t>understandable</a:t>
            </a:r>
            <a:endParaRPr sz="2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10</a:t>
            </a:fld>
            <a:endParaRPr dirty="0"/>
          </a:p>
        </p:txBody>
      </p:sp>
      <p:sp>
        <p:nvSpPr>
          <p:cNvPr id="3" name="object 3"/>
          <p:cNvSpPr txBox="1">
            <a:spLocks noGrp="1"/>
          </p:cNvSpPr>
          <p:nvPr>
            <p:ph type="title"/>
          </p:nvPr>
        </p:nvSpPr>
        <p:spPr>
          <a:xfrm>
            <a:off x="916939" y="404240"/>
            <a:ext cx="4929505"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0" dirty="0"/>
              <a:t> </a:t>
            </a:r>
            <a:r>
              <a:rPr dirty="0"/>
              <a:t>Injection</a:t>
            </a:r>
          </a:p>
          <a:p>
            <a:pPr marL="12700">
              <a:lnSpc>
                <a:spcPts val="3465"/>
              </a:lnSpc>
            </a:pPr>
            <a:r>
              <a:rPr sz="3000" spc="-10" dirty="0"/>
              <a:t>Introduction </a:t>
            </a:r>
            <a:r>
              <a:rPr sz="3000" spc="-15" dirty="0"/>
              <a:t>to</a:t>
            </a:r>
            <a:r>
              <a:rPr sz="3000" spc="10" dirty="0"/>
              <a:t> </a:t>
            </a:r>
            <a:r>
              <a:rPr sz="3000" spc="-5" dirty="0"/>
              <a:t>Concept</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9505"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0" dirty="0"/>
              <a:t> </a:t>
            </a:r>
            <a:r>
              <a:rPr dirty="0"/>
              <a:t>Injection</a:t>
            </a:r>
          </a:p>
          <a:p>
            <a:pPr marL="12700">
              <a:lnSpc>
                <a:spcPts val="3465"/>
              </a:lnSpc>
            </a:pPr>
            <a:r>
              <a:rPr sz="3000" spc="-10" dirty="0"/>
              <a:t>Introduction </a:t>
            </a:r>
            <a:r>
              <a:rPr sz="3000" spc="-15" dirty="0"/>
              <a:t>to</a:t>
            </a:r>
            <a:r>
              <a:rPr sz="3000" spc="10" dirty="0"/>
              <a:t> </a:t>
            </a:r>
            <a:r>
              <a:rPr sz="3000" spc="-5" dirty="0"/>
              <a:t>Concept</a:t>
            </a:r>
            <a:endParaRPr sz="3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11</a:t>
            </a:fld>
            <a:endParaRPr dirty="0"/>
          </a:p>
        </p:txBody>
      </p:sp>
      <p:sp>
        <p:nvSpPr>
          <p:cNvPr id="3" name="object 3"/>
          <p:cNvSpPr txBox="1"/>
          <p:nvPr/>
        </p:nvSpPr>
        <p:spPr>
          <a:xfrm>
            <a:off x="1042822" y="4375226"/>
            <a:ext cx="10103485" cy="721360"/>
          </a:xfrm>
          <a:prstGeom prst="rect">
            <a:avLst/>
          </a:prstGeom>
        </p:spPr>
        <p:txBody>
          <a:bodyPr vert="horz" wrap="square" lIns="0" tIns="12700" rIns="0" bIns="0" rtlCol="0">
            <a:spAutoFit/>
          </a:bodyPr>
          <a:lstStyle/>
          <a:p>
            <a:pPr algn="ctr">
              <a:lnSpc>
                <a:spcPts val="2735"/>
              </a:lnSpc>
              <a:spcBef>
                <a:spcPts val="100"/>
              </a:spcBef>
            </a:pPr>
            <a:r>
              <a:rPr sz="2400" i="1" spc="-5" dirty="0">
                <a:latin typeface="Calibri"/>
                <a:cs typeface="Calibri"/>
              </a:rPr>
              <a:t>“Dependency </a:t>
            </a:r>
            <a:r>
              <a:rPr sz="2400" i="1" dirty="0">
                <a:latin typeface="Calibri"/>
                <a:cs typeface="Calibri"/>
              </a:rPr>
              <a:t>injection is a </a:t>
            </a:r>
            <a:r>
              <a:rPr sz="2400" i="1" spc="-10" dirty="0">
                <a:latin typeface="Calibri"/>
                <a:cs typeface="Calibri"/>
              </a:rPr>
              <a:t>pattern </a:t>
            </a:r>
            <a:r>
              <a:rPr sz="2400" i="1" dirty="0">
                <a:latin typeface="Calibri"/>
                <a:cs typeface="Calibri"/>
              </a:rPr>
              <a:t>where the </a:t>
            </a:r>
            <a:r>
              <a:rPr sz="2400" i="1" spc="-15" dirty="0">
                <a:latin typeface="Calibri"/>
                <a:cs typeface="Calibri"/>
              </a:rPr>
              <a:t>container </a:t>
            </a:r>
            <a:r>
              <a:rPr sz="2400" i="1" spc="-5" dirty="0">
                <a:latin typeface="Calibri"/>
                <a:cs typeface="Calibri"/>
              </a:rPr>
              <a:t>passes objects </a:t>
            </a:r>
            <a:r>
              <a:rPr sz="2400" i="1" spc="-10" dirty="0">
                <a:latin typeface="Calibri"/>
                <a:cs typeface="Calibri"/>
              </a:rPr>
              <a:t>by </a:t>
            </a:r>
            <a:r>
              <a:rPr sz="2400" i="1" spc="-5" dirty="0">
                <a:latin typeface="Calibri"/>
                <a:cs typeface="Calibri"/>
              </a:rPr>
              <a:t>name</a:t>
            </a:r>
            <a:r>
              <a:rPr sz="2400" i="1" spc="45" dirty="0">
                <a:latin typeface="Calibri"/>
                <a:cs typeface="Calibri"/>
              </a:rPr>
              <a:t> </a:t>
            </a:r>
            <a:r>
              <a:rPr sz="2400" i="1" spc="-15" dirty="0">
                <a:latin typeface="Calibri"/>
                <a:cs typeface="Calibri"/>
              </a:rPr>
              <a:t>to</a:t>
            </a:r>
            <a:endParaRPr sz="2400">
              <a:latin typeface="Calibri"/>
              <a:cs typeface="Calibri"/>
            </a:endParaRPr>
          </a:p>
          <a:p>
            <a:pPr algn="ctr">
              <a:lnSpc>
                <a:spcPts val="2735"/>
              </a:lnSpc>
            </a:pPr>
            <a:r>
              <a:rPr sz="2400" i="1" spc="-5" dirty="0">
                <a:latin typeface="Calibri"/>
                <a:cs typeface="Calibri"/>
              </a:rPr>
              <a:t>other objects, </a:t>
            </a:r>
            <a:r>
              <a:rPr sz="2400" i="1" dirty="0">
                <a:latin typeface="Calibri"/>
                <a:cs typeface="Calibri"/>
              </a:rPr>
              <a:t>via either </a:t>
            </a:r>
            <a:r>
              <a:rPr sz="2400" i="1" spc="-10" dirty="0">
                <a:latin typeface="Calibri"/>
                <a:cs typeface="Calibri"/>
              </a:rPr>
              <a:t>constructors, </a:t>
            </a:r>
            <a:r>
              <a:rPr sz="2400" i="1" spc="-5" dirty="0">
                <a:latin typeface="Calibri"/>
                <a:cs typeface="Calibri"/>
              </a:rPr>
              <a:t>properties, or </a:t>
            </a:r>
            <a:r>
              <a:rPr sz="2400" i="1" spc="-10" dirty="0">
                <a:latin typeface="Calibri"/>
                <a:cs typeface="Calibri"/>
              </a:rPr>
              <a:t>factory</a:t>
            </a:r>
            <a:r>
              <a:rPr sz="2400" i="1" dirty="0">
                <a:latin typeface="Calibri"/>
                <a:cs typeface="Calibri"/>
              </a:rPr>
              <a:t> </a:t>
            </a:r>
            <a:r>
              <a:rPr sz="2400" i="1" spc="-25" dirty="0">
                <a:latin typeface="Calibri"/>
                <a:cs typeface="Calibri"/>
              </a:rPr>
              <a:t>methods.”</a:t>
            </a:r>
            <a:endParaRPr sz="2400">
              <a:latin typeface="Calibri"/>
              <a:cs typeface="Calibri"/>
            </a:endParaRPr>
          </a:p>
        </p:txBody>
      </p:sp>
      <p:sp>
        <p:nvSpPr>
          <p:cNvPr id="4" name="object 4"/>
          <p:cNvSpPr txBox="1"/>
          <p:nvPr/>
        </p:nvSpPr>
        <p:spPr>
          <a:xfrm>
            <a:off x="838961" y="2280666"/>
            <a:ext cx="10515600" cy="1369060"/>
          </a:xfrm>
          <a:prstGeom prst="rect">
            <a:avLst/>
          </a:prstGeom>
          <a:solidFill>
            <a:srgbClr val="6FAC46"/>
          </a:solidFill>
        </p:spPr>
        <p:txBody>
          <a:bodyPr vert="horz" wrap="square" lIns="0" tIns="122555" rIns="0" bIns="0" rtlCol="0">
            <a:spAutoFit/>
          </a:bodyPr>
          <a:lstStyle/>
          <a:p>
            <a:pPr algn="ctr">
              <a:lnSpc>
                <a:spcPct val="100000"/>
              </a:lnSpc>
              <a:spcBef>
                <a:spcPts val="965"/>
              </a:spcBef>
            </a:pPr>
            <a:r>
              <a:rPr sz="2200" i="1" spc="-5" dirty="0">
                <a:solidFill>
                  <a:srgbClr val="FFFFFF"/>
                </a:solidFill>
                <a:latin typeface="Calibri"/>
                <a:cs typeface="Calibri"/>
              </a:rPr>
              <a:t>An injection is the </a:t>
            </a:r>
            <a:r>
              <a:rPr sz="2200" i="1" spc="-10" dirty="0">
                <a:solidFill>
                  <a:srgbClr val="FFFFFF"/>
                </a:solidFill>
                <a:latin typeface="Calibri"/>
                <a:cs typeface="Calibri"/>
              </a:rPr>
              <a:t>passing </a:t>
            </a:r>
            <a:r>
              <a:rPr sz="2200" i="1" spc="-5" dirty="0">
                <a:solidFill>
                  <a:srgbClr val="FFFFFF"/>
                </a:solidFill>
                <a:latin typeface="Calibri"/>
                <a:cs typeface="Calibri"/>
              </a:rPr>
              <a:t>of a </a:t>
            </a:r>
            <a:r>
              <a:rPr sz="2200" i="1" spc="-10" dirty="0">
                <a:solidFill>
                  <a:srgbClr val="FFFFFF"/>
                </a:solidFill>
                <a:latin typeface="Calibri"/>
                <a:cs typeface="Calibri"/>
              </a:rPr>
              <a:t>dependency </a:t>
            </a:r>
            <a:r>
              <a:rPr sz="2200" i="1" spc="-5" dirty="0">
                <a:solidFill>
                  <a:srgbClr val="FFFFFF"/>
                </a:solidFill>
                <a:latin typeface="Calibri"/>
                <a:cs typeface="Calibri"/>
              </a:rPr>
              <a:t>(a service) </a:t>
            </a:r>
            <a:r>
              <a:rPr sz="2200" i="1" spc="-20" dirty="0">
                <a:solidFill>
                  <a:srgbClr val="FFFFFF"/>
                </a:solidFill>
                <a:latin typeface="Calibri"/>
                <a:cs typeface="Calibri"/>
              </a:rPr>
              <a:t>to </a:t>
            </a:r>
            <a:r>
              <a:rPr sz="2200" i="1" spc="-5" dirty="0">
                <a:solidFill>
                  <a:srgbClr val="FFFFFF"/>
                </a:solidFill>
                <a:latin typeface="Calibri"/>
                <a:cs typeface="Calibri"/>
              </a:rPr>
              <a:t>a </a:t>
            </a:r>
            <a:r>
              <a:rPr sz="2200" i="1" spc="-15" dirty="0">
                <a:solidFill>
                  <a:srgbClr val="FFFFFF"/>
                </a:solidFill>
                <a:latin typeface="Calibri"/>
                <a:cs typeface="Calibri"/>
              </a:rPr>
              <a:t>dependent </a:t>
            </a:r>
            <a:r>
              <a:rPr sz="2200" i="1" spc="-10" dirty="0">
                <a:solidFill>
                  <a:srgbClr val="FFFFFF"/>
                </a:solidFill>
                <a:latin typeface="Calibri"/>
                <a:cs typeface="Calibri"/>
              </a:rPr>
              <a:t>object </a:t>
            </a:r>
            <a:r>
              <a:rPr sz="2200" i="1" spc="-5" dirty="0">
                <a:solidFill>
                  <a:srgbClr val="FFFFFF"/>
                </a:solidFill>
                <a:latin typeface="Calibri"/>
                <a:cs typeface="Calibri"/>
              </a:rPr>
              <a:t>(a</a:t>
            </a:r>
            <a:r>
              <a:rPr sz="2200" i="1" spc="130" dirty="0">
                <a:solidFill>
                  <a:srgbClr val="FFFFFF"/>
                </a:solidFill>
                <a:latin typeface="Calibri"/>
                <a:cs typeface="Calibri"/>
              </a:rPr>
              <a:t> </a:t>
            </a:r>
            <a:r>
              <a:rPr sz="2200" i="1" spc="-10" dirty="0">
                <a:solidFill>
                  <a:srgbClr val="FFFFFF"/>
                </a:solidFill>
                <a:latin typeface="Calibri"/>
                <a:cs typeface="Calibri"/>
              </a:rPr>
              <a:t>client).</a:t>
            </a:r>
            <a:endParaRPr sz="2200">
              <a:latin typeface="Calibri"/>
              <a:cs typeface="Calibri"/>
            </a:endParaRPr>
          </a:p>
          <a:p>
            <a:pPr marL="186055" marR="184150" algn="ctr">
              <a:lnSpc>
                <a:spcPct val="100000"/>
              </a:lnSpc>
            </a:pPr>
            <a:r>
              <a:rPr sz="2200" i="1" spc="-15" dirty="0">
                <a:solidFill>
                  <a:srgbClr val="FFFFFF"/>
                </a:solidFill>
                <a:latin typeface="Calibri"/>
                <a:cs typeface="Calibri"/>
              </a:rPr>
              <a:t>Passing </a:t>
            </a:r>
            <a:r>
              <a:rPr sz="2200" i="1" spc="-5" dirty="0">
                <a:solidFill>
                  <a:srgbClr val="FFFFFF"/>
                </a:solidFill>
                <a:latin typeface="Calibri"/>
                <a:cs typeface="Calibri"/>
              </a:rPr>
              <a:t>the service </a:t>
            </a:r>
            <a:r>
              <a:rPr sz="2200" i="1" spc="-20" dirty="0">
                <a:solidFill>
                  <a:srgbClr val="FFFFFF"/>
                </a:solidFill>
                <a:latin typeface="Calibri"/>
                <a:cs typeface="Calibri"/>
              </a:rPr>
              <a:t>to </a:t>
            </a:r>
            <a:r>
              <a:rPr sz="2200" i="1" spc="-10" dirty="0">
                <a:solidFill>
                  <a:srgbClr val="FFFFFF"/>
                </a:solidFill>
                <a:latin typeface="Calibri"/>
                <a:cs typeface="Calibri"/>
              </a:rPr>
              <a:t>the client, </a:t>
            </a:r>
            <a:r>
              <a:rPr sz="2200" i="1" spc="-5" dirty="0">
                <a:solidFill>
                  <a:srgbClr val="FFFFFF"/>
                </a:solidFill>
                <a:latin typeface="Calibri"/>
                <a:cs typeface="Calibri"/>
              </a:rPr>
              <a:t>rather than allowing a </a:t>
            </a:r>
            <a:r>
              <a:rPr sz="2200" i="1" spc="-10" dirty="0">
                <a:solidFill>
                  <a:srgbClr val="FFFFFF"/>
                </a:solidFill>
                <a:latin typeface="Calibri"/>
                <a:cs typeface="Calibri"/>
              </a:rPr>
              <a:t>client </a:t>
            </a:r>
            <a:r>
              <a:rPr sz="2200" i="1" spc="-15" dirty="0">
                <a:solidFill>
                  <a:srgbClr val="FFFFFF"/>
                </a:solidFill>
                <a:latin typeface="Calibri"/>
                <a:cs typeface="Calibri"/>
              </a:rPr>
              <a:t>to </a:t>
            </a:r>
            <a:r>
              <a:rPr sz="2200" i="1" spc="-10" dirty="0">
                <a:solidFill>
                  <a:srgbClr val="FFFFFF"/>
                </a:solidFill>
                <a:latin typeface="Calibri"/>
                <a:cs typeface="Calibri"/>
              </a:rPr>
              <a:t>build </a:t>
            </a:r>
            <a:r>
              <a:rPr sz="2200" i="1" spc="-5" dirty="0">
                <a:solidFill>
                  <a:srgbClr val="FFFFFF"/>
                </a:solidFill>
                <a:latin typeface="Calibri"/>
                <a:cs typeface="Calibri"/>
              </a:rPr>
              <a:t>or </a:t>
            </a:r>
            <a:r>
              <a:rPr sz="2200" i="1" spc="-10" dirty="0">
                <a:solidFill>
                  <a:srgbClr val="FFFFFF"/>
                </a:solidFill>
                <a:latin typeface="Calibri"/>
                <a:cs typeface="Calibri"/>
              </a:rPr>
              <a:t>find the </a:t>
            </a:r>
            <a:r>
              <a:rPr sz="2200" i="1" spc="-5" dirty="0">
                <a:solidFill>
                  <a:srgbClr val="FFFFFF"/>
                </a:solidFill>
                <a:latin typeface="Calibri"/>
                <a:cs typeface="Calibri"/>
              </a:rPr>
              <a:t>service, is  the </a:t>
            </a:r>
            <a:r>
              <a:rPr sz="2200" i="1" spc="-15" dirty="0">
                <a:solidFill>
                  <a:srgbClr val="FFFFFF"/>
                </a:solidFill>
                <a:latin typeface="Calibri"/>
                <a:cs typeface="Calibri"/>
              </a:rPr>
              <a:t>fundamental </a:t>
            </a:r>
            <a:r>
              <a:rPr sz="2200" i="1" spc="-10" dirty="0">
                <a:solidFill>
                  <a:srgbClr val="FFFFFF"/>
                </a:solidFill>
                <a:latin typeface="Calibri"/>
                <a:cs typeface="Calibri"/>
              </a:rPr>
              <a:t>requirement </a:t>
            </a:r>
            <a:r>
              <a:rPr sz="2200" i="1" spc="-5" dirty="0">
                <a:solidFill>
                  <a:srgbClr val="FFFFFF"/>
                </a:solidFill>
                <a:latin typeface="Calibri"/>
                <a:cs typeface="Calibri"/>
              </a:rPr>
              <a:t>of the</a:t>
            </a:r>
            <a:r>
              <a:rPr sz="2200" i="1" spc="20" dirty="0">
                <a:solidFill>
                  <a:srgbClr val="FFFFFF"/>
                </a:solidFill>
                <a:latin typeface="Calibri"/>
                <a:cs typeface="Calibri"/>
              </a:rPr>
              <a:t> </a:t>
            </a:r>
            <a:r>
              <a:rPr sz="2200" i="1" spc="-15" dirty="0">
                <a:solidFill>
                  <a:srgbClr val="FFFFFF"/>
                </a:solidFill>
                <a:latin typeface="Calibri"/>
                <a:cs typeface="Calibri"/>
              </a:rPr>
              <a:t>pattern.</a:t>
            </a:r>
            <a:endParaRPr sz="2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7522209"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10" dirty="0"/>
              <a:t> </a:t>
            </a:r>
            <a:r>
              <a:rPr dirty="0"/>
              <a:t>Injection</a:t>
            </a:r>
          </a:p>
          <a:p>
            <a:pPr marL="12700">
              <a:lnSpc>
                <a:spcPts val="3465"/>
              </a:lnSpc>
            </a:pPr>
            <a:r>
              <a:rPr sz="3000" spc="-10" dirty="0"/>
              <a:t>Relationship </a:t>
            </a:r>
            <a:r>
              <a:rPr sz="3000" spc="-5" dirty="0"/>
              <a:t>Between </a:t>
            </a:r>
            <a:r>
              <a:rPr sz="3000" dirty="0"/>
              <a:t>DI and </a:t>
            </a:r>
            <a:r>
              <a:rPr sz="3000" spc="-15" dirty="0"/>
              <a:t>Inversion </a:t>
            </a:r>
            <a:r>
              <a:rPr sz="3000" spc="-5" dirty="0"/>
              <a:t>of</a:t>
            </a:r>
            <a:r>
              <a:rPr sz="3000" spc="30" dirty="0"/>
              <a:t> </a:t>
            </a:r>
            <a:r>
              <a:rPr sz="3000" spc="-15" dirty="0"/>
              <a:t>Control</a:t>
            </a:r>
            <a:endParaRPr sz="3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12</a:t>
            </a:fld>
            <a:endParaRPr dirty="0"/>
          </a:p>
        </p:txBody>
      </p:sp>
      <p:sp>
        <p:nvSpPr>
          <p:cNvPr id="3" name="object 3"/>
          <p:cNvSpPr txBox="1"/>
          <p:nvPr/>
        </p:nvSpPr>
        <p:spPr>
          <a:xfrm>
            <a:off x="969670" y="4176217"/>
            <a:ext cx="10253980" cy="1050290"/>
          </a:xfrm>
          <a:prstGeom prst="rect">
            <a:avLst/>
          </a:prstGeom>
        </p:spPr>
        <p:txBody>
          <a:bodyPr vert="horz" wrap="square" lIns="0" tIns="49530" rIns="0" bIns="0" rtlCol="0">
            <a:spAutoFit/>
          </a:bodyPr>
          <a:lstStyle/>
          <a:p>
            <a:pPr marL="12065" marR="5080" algn="ctr">
              <a:lnSpc>
                <a:spcPct val="90000"/>
              </a:lnSpc>
              <a:spcBef>
                <a:spcPts val="390"/>
              </a:spcBef>
            </a:pPr>
            <a:r>
              <a:rPr sz="2400" spc="-5" dirty="0">
                <a:latin typeface="Calibri"/>
                <a:cs typeface="Calibri"/>
              </a:rPr>
              <a:t>The </a:t>
            </a:r>
            <a:r>
              <a:rPr sz="2400" spc="-15" dirty="0">
                <a:latin typeface="Calibri"/>
                <a:cs typeface="Calibri"/>
              </a:rPr>
              <a:t>Inversion </a:t>
            </a:r>
            <a:r>
              <a:rPr sz="2400" spc="-5" dirty="0">
                <a:latin typeface="Calibri"/>
                <a:cs typeface="Calibri"/>
              </a:rPr>
              <a:t>of </a:t>
            </a:r>
            <a:r>
              <a:rPr sz="2400" spc="-15" dirty="0">
                <a:latin typeface="Calibri"/>
                <a:cs typeface="Calibri"/>
              </a:rPr>
              <a:t>Control </a:t>
            </a:r>
            <a:r>
              <a:rPr sz="2400" spc="-5" dirty="0">
                <a:latin typeface="Calibri"/>
                <a:cs typeface="Calibri"/>
              </a:rPr>
              <a:t>(IoC) </a:t>
            </a:r>
            <a:r>
              <a:rPr sz="2400" dirty="0">
                <a:latin typeface="Calibri"/>
                <a:cs typeface="Calibri"/>
              </a:rPr>
              <a:t>is a </a:t>
            </a:r>
            <a:r>
              <a:rPr sz="2400" spc="-10" dirty="0">
                <a:latin typeface="Calibri"/>
                <a:cs typeface="Calibri"/>
              </a:rPr>
              <a:t>general concept, </a:t>
            </a:r>
            <a:r>
              <a:rPr sz="2400" dirty="0">
                <a:latin typeface="Calibri"/>
                <a:cs typeface="Calibri"/>
              </a:rPr>
              <a:t>and it </a:t>
            </a:r>
            <a:r>
              <a:rPr sz="2400" spc="-10" dirty="0">
                <a:latin typeface="Calibri"/>
                <a:cs typeface="Calibri"/>
              </a:rPr>
              <a:t>can </a:t>
            </a:r>
            <a:r>
              <a:rPr sz="2400" spc="-5" dirty="0">
                <a:latin typeface="Calibri"/>
                <a:cs typeface="Calibri"/>
              </a:rPr>
              <a:t>be </a:t>
            </a:r>
            <a:r>
              <a:rPr sz="2400" spc="-10" dirty="0">
                <a:latin typeface="Calibri"/>
                <a:cs typeface="Calibri"/>
              </a:rPr>
              <a:t>expressed </a:t>
            </a:r>
            <a:r>
              <a:rPr sz="2400" dirty="0">
                <a:latin typeface="Calibri"/>
                <a:cs typeface="Calibri"/>
              </a:rPr>
              <a:t>in </a:t>
            </a:r>
            <a:r>
              <a:rPr sz="2400" spc="-15" dirty="0">
                <a:latin typeface="Calibri"/>
                <a:cs typeface="Calibri"/>
              </a:rPr>
              <a:t>many  </a:t>
            </a:r>
            <a:r>
              <a:rPr sz="2400" spc="-20" dirty="0">
                <a:latin typeface="Calibri"/>
                <a:cs typeface="Calibri"/>
              </a:rPr>
              <a:t>different </a:t>
            </a:r>
            <a:r>
              <a:rPr sz="2400" spc="-25" dirty="0">
                <a:latin typeface="Calibri"/>
                <a:cs typeface="Calibri"/>
              </a:rPr>
              <a:t>ways </a:t>
            </a:r>
            <a:r>
              <a:rPr sz="2400" dirty="0">
                <a:latin typeface="Calibri"/>
                <a:cs typeface="Calibri"/>
              </a:rPr>
              <a:t>and </a:t>
            </a:r>
            <a:r>
              <a:rPr sz="2400" spc="-5" dirty="0">
                <a:latin typeface="Calibri"/>
                <a:cs typeface="Calibri"/>
              </a:rPr>
              <a:t>dependency </a:t>
            </a:r>
            <a:r>
              <a:rPr sz="2400" dirty="0">
                <a:latin typeface="Calibri"/>
                <a:cs typeface="Calibri"/>
              </a:rPr>
              <a:t>Injection is </a:t>
            </a:r>
            <a:r>
              <a:rPr sz="2400" spc="-10" dirty="0">
                <a:latin typeface="Calibri"/>
                <a:cs typeface="Calibri"/>
              </a:rPr>
              <a:t>merely </a:t>
            </a:r>
            <a:r>
              <a:rPr sz="2400" spc="-5" dirty="0">
                <a:latin typeface="Calibri"/>
                <a:cs typeface="Calibri"/>
              </a:rPr>
              <a:t>one </a:t>
            </a:r>
            <a:r>
              <a:rPr sz="2400" spc="-15" dirty="0">
                <a:latin typeface="Calibri"/>
                <a:cs typeface="Calibri"/>
              </a:rPr>
              <a:t>concrete example </a:t>
            </a:r>
            <a:r>
              <a:rPr sz="2400" spc="-5" dirty="0">
                <a:latin typeface="Calibri"/>
                <a:cs typeface="Calibri"/>
              </a:rPr>
              <a:t>of  </a:t>
            </a:r>
            <a:r>
              <a:rPr sz="2400" spc="-15" dirty="0">
                <a:latin typeface="Calibri"/>
                <a:cs typeface="Calibri"/>
              </a:rPr>
              <a:t>Inversion </a:t>
            </a:r>
            <a:r>
              <a:rPr sz="2400" spc="-5" dirty="0">
                <a:latin typeface="Calibri"/>
                <a:cs typeface="Calibri"/>
              </a:rPr>
              <a:t>of</a:t>
            </a:r>
            <a:r>
              <a:rPr sz="2400" dirty="0">
                <a:latin typeface="Calibri"/>
                <a:cs typeface="Calibri"/>
              </a:rPr>
              <a:t> </a:t>
            </a:r>
            <a:r>
              <a:rPr sz="2400" spc="-10" dirty="0">
                <a:latin typeface="Calibri"/>
                <a:cs typeface="Calibri"/>
              </a:rPr>
              <a:t>Control.</a:t>
            </a:r>
            <a:endParaRPr sz="2400">
              <a:latin typeface="Calibri"/>
              <a:cs typeface="Calibri"/>
            </a:endParaRPr>
          </a:p>
        </p:txBody>
      </p:sp>
      <p:sp>
        <p:nvSpPr>
          <p:cNvPr id="4" name="object 4"/>
          <p:cNvSpPr txBox="1"/>
          <p:nvPr/>
        </p:nvSpPr>
        <p:spPr>
          <a:xfrm>
            <a:off x="838961" y="2280666"/>
            <a:ext cx="10515600" cy="1369060"/>
          </a:xfrm>
          <a:prstGeom prst="rect">
            <a:avLst/>
          </a:prstGeom>
          <a:solidFill>
            <a:srgbClr val="6FAC46"/>
          </a:solidFill>
        </p:spPr>
        <p:txBody>
          <a:bodyPr vert="horz" wrap="square" lIns="0" tIns="146685" rIns="0" bIns="0" rtlCol="0">
            <a:spAutoFit/>
          </a:bodyPr>
          <a:lstStyle/>
          <a:p>
            <a:pPr marL="457834" marR="412115" algn="ctr">
              <a:lnSpc>
                <a:spcPct val="100000"/>
              </a:lnSpc>
              <a:spcBef>
                <a:spcPts val="1155"/>
              </a:spcBef>
            </a:pPr>
            <a:r>
              <a:rPr sz="2200" i="1" spc="-5" dirty="0">
                <a:solidFill>
                  <a:srgbClr val="FFFFFF"/>
                </a:solidFill>
                <a:latin typeface="Calibri"/>
                <a:cs typeface="Calibri"/>
              </a:rPr>
              <a:t>In </a:t>
            </a:r>
            <a:r>
              <a:rPr sz="2200" i="1" spc="-10" dirty="0">
                <a:solidFill>
                  <a:srgbClr val="FFFFFF"/>
                </a:solidFill>
                <a:latin typeface="Calibri"/>
                <a:cs typeface="Calibri"/>
              </a:rPr>
              <a:t>software </a:t>
            </a:r>
            <a:r>
              <a:rPr sz="2200" i="1" spc="-5" dirty="0">
                <a:solidFill>
                  <a:srgbClr val="FFFFFF"/>
                </a:solidFill>
                <a:latin typeface="Calibri"/>
                <a:cs typeface="Calibri"/>
              </a:rPr>
              <a:t>engineering, </a:t>
            </a:r>
            <a:r>
              <a:rPr sz="2200" i="1" spc="-10" dirty="0">
                <a:solidFill>
                  <a:srgbClr val="FFFFFF"/>
                </a:solidFill>
                <a:latin typeface="Calibri"/>
                <a:cs typeface="Calibri"/>
              </a:rPr>
              <a:t>inversion </a:t>
            </a:r>
            <a:r>
              <a:rPr sz="2200" i="1" spc="-5" dirty="0">
                <a:solidFill>
                  <a:srgbClr val="FFFFFF"/>
                </a:solidFill>
                <a:latin typeface="Calibri"/>
                <a:cs typeface="Calibri"/>
              </a:rPr>
              <a:t>of </a:t>
            </a:r>
            <a:r>
              <a:rPr sz="2200" i="1" spc="-15" dirty="0">
                <a:solidFill>
                  <a:srgbClr val="FFFFFF"/>
                </a:solidFill>
                <a:latin typeface="Calibri"/>
                <a:cs typeface="Calibri"/>
              </a:rPr>
              <a:t>control </a:t>
            </a:r>
            <a:r>
              <a:rPr sz="2200" i="1" spc="-5" dirty="0">
                <a:solidFill>
                  <a:srgbClr val="FFFFFF"/>
                </a:solidFill>
                <a:latin typeface="Calibri"/>
                <a:cs typeface="Calibri"/>
              </a:rPr>
              <a:t>(IoC) </a:t>
            </a:r>
            <a:r>
              <a:rPr sz="2200" i="1" spc="-10" dirty="0">
                <a:solidFill>
                  <a:srgbClr val="FFFFFF"/>
                </a:solidFill>
                <a:latin typeface="Calibri"/>
                <a:cs typeface="Calibri"/>
              </a:rPr>
              <a:t>describes </a:t>
            </a:r>
            <a:r>
              <a:rPr sz="2200" i="1" spc="-5" dirty="0">
                <a:solidFill>
                  <a:srgbClr val="FFFFFF"/>
                </a:solidFill>
                <a:latin typeface="Calibri"/>
                <a:cs typeface="Calibri"/>
              </a:rPr>
              <a:t>a </a:t>
            </a:r>
            <a:r>
              <a:rPr sz="2200" i="1" spc="-10" dirty="0">
                <a:solidFill>
                  <a:srgbClr val="FFFFFF"/>
                </a:solidFill>
                <a:latin typeface="Calibri"/>
                <a:cs typeface="Calibri"/>
              </a:rPr>
              <a:t>design </a:t>
            </a:r>
            <a:r>
              <a:rPr sz="2200" i="1" spc="-5" dirty="0">
                <a:solidFill>
                  <a:srgbClr val="FFFFFF"/>
                </a:solidFill>
                <a:latin typeface="Calibri"/>
                <a:cs typeface="Calibri"/>
              </a:rPr>
              <a:t>in which </a:t>
            </a:r>
            <a:r>
              <a:rPr sz="2200" i="1" spc="-15" dirty="0">
                <a:solidFill>
                  <a:srgbClr val="FFFFFF"/>
                </a:solidFill>
                <a:latin typeface="Calibri"/>
                <a:cs typeface="Calibri"/>
              </a:rPr>
              <a:t>custom-  written </a:t>
            </a:r>
            <a:r>
              <a:rPr sz="2200" i="1" spc="-10" dirty="0">
                <a:solidFill>
                  <a:srgbClr val="FFFFFF"/>
                </a:solidFill>
                <a:latin typeface="Calibri"/>
                <a:cs typeface="Calibri"/>
              </a:rPr>
              <a:t>portions </a:t>
            </a:r>
            <a:r>
              <a:rPr sz="2200" i="1" spc="-5" dirty="0">
                <a:solidFill>
                  <a:srgbClr val="FFFFFF"/>
                </a:solidFill>
                <a:latin typeface="Calibri"/>
                <a:cs typeface="Calibri"/>
              </a:rPr>
              <a:t>of a </a:t>
            </a:r>
            <a:r>
              <a:rPr sz="2200" i="1" spc="-15" dirty="0">
                <a:solidFill>
                  <a:srgbClr val="FFFFFF"/>
                </a:solidFill>
                <a:latin typeface="Calibri"/>
                <a:cs typeface="Calibri"/>
              </a:rPr>
              <a:t>computer </a:t>
            </a:r>
            <a:r>
              <a:rPr sz="2200" i="1" spc="-10" dirty="0">
                <a:solidFill>
                  <a:srgbClr val="FFFFFF"/>
                </a:solidFill>
                <a:latin typeface="Calibri"/>
                <a:cs typeface="Calibri"/>
              </a:rPr>
              <a:t>program </a:t>
            </a:r>
            <a:r>
              <a:rPr sz="2200" i="1" spc="-5" dirty="0">
                <a:solidFill>
                  <a:srgbClr val="FFFFFF"/>
                </a:solidFill>
                <a:latin typeface="Calibri"/>
                <a:cs typeface="Calibri"/>
              </a:rPr>
              <a:t>receive the </a:t>
            </a:r>
            <a:r>
              <a:rPr sz="2200" i="1" spc="-10" dirty="0">
                <a:solidFill>
                  <a:srgbClr val="FFFFFF"/>
                </a:solidFill>
                <a:latin typeface="Calibri"/>
                <a:cs typeface="Calibri"/>
              </a:rPr>
              <a:t>flow </a:t>
            </a:r>
            <a:r>
              <a:rPr sz="2200" i="1" spc="-5" dirty="0">
                <a:solidFill>
                  <a:srgbClr val="FFFFFF"/>
                </a:solidFill>
                <a:latin typeface="Calibri"/>
                <a:cs typeface="Calibri"/>
              </a:rPr>
              <a:t>of </a:t>
            </a:r>
            <a:r>
              <a:rPr sz="2200" i="1" spc="-10" dirty="0">
                <a:solidFill>
                  <a:srgbClr val="FFFFFF"/>
                </a:solidFill>
                <a:latin typeface="Calibri"/>
                <a:cs typeface="Calibri"/>
              </a:rPr>
              <a:t>control </a:t>
            </a:r>
            <a:r>
              <a:rPr sz="2200" i="1" spc="-5" dirty="0">
                <a:solidFill>
                  <a:srgbClr val="FFFFFF"/>
                </a:solidFill>
                <a:latin typeface="Calibri"/>
                <a:cs typeface="Calibri"/>
              </a:rPr>
              <a:t>from a generic,  reusable</a:t>
            </a:r>
            <a:r>
              <a:rPr sz="2200" i="1" spc="-15" dirty="0">
                <a:solidFill>
                  <a:srgbClr val="FFFFFF"/>
                </a:solidFill>
                <a:latin typeface="Calibri"/>
                <a:cs typeface="Calibri"/>
              </a:rPr>
              <a:t> library.</a:t>
            </a:r>
            <a:endParaRPr sz="22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9505" cy="696595"/>
          </a:xfrm>
          <a:prstGeom prst="rect">
            <a:avLst/>
          </a:prstGeom>
        </p:spPr>
        <p:txBody>
          <a:bodyPr vert="horz" wrap="square" lIns="0" tIns="13335" rIns="0" bIns="0" rtlCol="0">
            <a:spAutoFit/>
          </a:bodyPr>
          <a:lstStyle/>
          <a:p>
            <a:pPr marL="12700">
              <a:lnSpc>
                <a:spcPct val="100000"/>
              </a:lnSpc>
              <a:spcBef>
                <a:spcPts val="105"/>
              </a:spcBef>
            </a:pPr>
            <a:r>
              <a:rPr dirty="0"/>
              <a:t>Dependency</a:t>
            </a:r>
            <a:r>
              <a:rPr spc="-70" dirty="0"/>
              <a:t> </a:t>
            </a:r>
            <a:r>
              <a:rPr dirty="0"/>
              <a:t>Injection</a:t>
            </a:r>
          </a:p>
        </p:txBody>
      </p:sp>
      <p:sp>
        <p:nvSpPr>
          <p:cNvPr id="3" name="object 3"/>
          <p:cNvSpPr txBox="1"/>
          <p:nvPr/>
        </p:nvSpPr>
        <p:spPr>
          <a:xfrm>
            <a:off x="916939" y="1040968"/>
            <a:ext cx="9972675" cy="286893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alibri Light"/>
                <a:cs typeface="Calibri Light"/>
              </a:rPr>
              <a:t>IoC</a:t>
            </a:r>
            <a:r>
              <a:rPr sz="3000" b="0" spc="-10" dirty="0">
                <a:latin typeface="Calibri Light"/>
                <a:cs typeface="Calibri Light"/>
              </a:rPr>
              <a:t> Container</a:t>
            </a:r>
            <a:endParaRPr sz="3000">
              <a:latin typeface="Calibri Light"/>
              <a:cs typeface="Calibri Light"/>
            </a:endParaRPr>
          </a:p>
          <a:p>
            <a:pPr>
              <a:lnSpc>
                <a:spcPct val="100000"/>
              </a:lnSpc>
            </a:pPr>
            <a:endParaRPr sz="2350">
              <a:latin typeface="Times New Roman"/>
              <a:cs typeface="Times New Roman"/>
            </a:endParaRPr>
          </a:p>
          <a:p>
            <a:pPr marL="241300" marR="612775" indent="-229235">
              <a:lnSpc>
                <a:spcPts val="3020"/>
              </a:lnSpc>
              <a:buFont typeface="Arial"/>
              <a:buChar char="•"/>
              <a:tabLst>
                <a:tab pos="241935" algn="l"/>
              </a:tabLst>
            </a:pPr>
            <a:r>
              <a:rPr sz="2800" spc="-10" dirty="0">
                <a:latin typeface="Calibri"/>
                <a:cs typeface="Calibri"/>
              </a:rPr>
              <a:t>The Spring </a:t>
            </a:r>
            <a:r>
              <a:rPr sz="2800" spc="-15" dirty="0">
                <a:latin typeface="Calibri"/>
                <a:cs typeface="Calibri"/>
              </a:rPr>
              <a:t>container </a:t>
            </a:r>
            <a:r>
              <a:rPr sz="2800" spc="-5" dirty="0">
                <a:latin typeface="Calibri"/>
                <a:cs typeface="Calibri"/>
              </a:rPr>
              <a:t>(IoC </a:t>
            </a:r>
            <a:r>
              <a:rPr sz="2800" spc="-15" dirty="0">
                <a:latin typeface="Calibri"/>
                <a:cs typeface="Calibri"/>
              </a:rPr>
              <a:t>Container) </a:t>
            </a:r>
            <a:r>
              <a:rPr sz="2800" spc="-5" dirty="0">
                <a:latin typeface="Calibri"/>
                <a:cs typeface="Calibri"/>
              </a:rPr>
              <a:t>is </a:t>
            </a:r>
            <a:r>
              <a:rPr sz="2800" spc="-15" dirty="0">
                <a:latin typeface="Calibri"/>
                <a:cs typeface="Calibri"/>
              </a:rPr>
              <a:t>at </a:t>
            </a:r>
            <a:r>
              <a:rPr sz="2800" spc="-5" dirty="0">
                <a:latin typeface="Calibri"/>
                <a:cs typeface="Calibri"/>
              </a:rPr>
              <a:t>the </a:t>
            </a:r>
            <a:r>
              <a:rPr sz="2800" spc="-20" dirty="0">
                <a:latin typeface="Calibri"/>
                <a:cs typeface="Calibri"/>
              </a:rPr>
              <a:t>core </a:t>
            </a:r>
            <a:r>
              <a:rPr sz="2800" spc="-5" dirty="0">
                <a:latin typeface="Calibri"/>
                <a:cs typeface="Calibri"/>
              </a:rPr>
              <a:t>of the </a:t>
            </a:r>
            <a:r>
              <a:rPr sz="2800" spc="-10" dirty="0">
                <a:latin typeface="Calibri"/>
                <a:cs typeface="Calibri"/>
              </a:rPr>
              <a:t>Spring  </a:t>
            </a:r>
            <a:r>
              <a:rPr sz="2800" spc="-15" dirty="0">
                <a:latin typeface="Calibri"/>
                <a:cs typeface="Calibri"/>
              </a:rPr>
              <a:t>Framework.</a:t>
            </a:r>
            <a:endParaRPr sz="2800">
              <a:latin typeface="Calibri"/>
              <a:cs typeface="Calibri"/>
            </a:endParaRPr>
          </a:p>
          <a:p>
            <a:pPr marL="241300" marR="5080" indent="-229235">
              <a:lnSpc>
                <a:spcPts val="3020"/>
              </a:lnSpc>
              <a:spcBef>
                <a:spcPts val="1019"/>
              </a:spcBef>
              <a:buFont typeface="Arial"/>
              <a:buChar char="•"/>
              <a:tabLst>
                <a:tab pos="241935" algn="l"/>
              </a:tabLst>
            </a:pPr>
            <a:r>
              <a:rPr sz="2800" spc="-10" dirty="0">
                <a:latin typeface="Calibri"/>
                <a:cs typeface="Calibri"/>
              </a:rPr>
              <a:t>The </a:t>
            </a:r>
            <a:r>
              <a:rPr sz="2800" spc="-15" dirty="0">
                <a:latin typeface="Calibri"/>
                <a:cs typeface="Calibri"/>
              </a:rPr>
              <a:t>container </a:t>
            </a:r>
            <a:r>
              <a:rPr sz="2800" spc="-5" dirty="0">
                <a:latin typeface="Calibri"/>
                <a:cs typeface="Calibri"/>
              </a:rPr>
              <a:t>will </a:t>
            </a:r>
            <a:r>
              <a:rPr sz="2800" spc="-20" dirty="0">
                <a:latin typeface="Calibri"/>
                <a:cs typeface="Calibri"/>
              </a:rPr>
              <a:t>create </a:t>
            </a:r>
            <a:r>
              <a:rPr sz="2800" spc="-5" dirty="0">
                <a:latin typeface="Calibri"/>
                <a:cs typeface="Calibri"/>
              </a:rPr>
              <a:t>the </a:t>
            </a:r>
            <a:r>
              <a:rPr sz="2800" spc="-10" dirty="0">
                <a:latin typeface="Calibri"/>
                <a:cs typeface="Calibri"/>
              </a:rPr>
              <a:t>objects, </a:t>
            </a:r>
            <a:r>
              <a:rPr sz="2800" spc="-15" dirty="0">
                <a:latin typeface="Calibri"/>
                <a:cs typeface="Calibri"/>
              </a:rPr>
              <a:t>wire </a:t>
            </a:r>
            <a:r>
              <a:rPr sz="2800" spc="-5" dirty="0">
                <a:latin typeface="Calibri"/>
                <a:cs typeface="Calibri"/>
              </a:rPr>
              <a:t>them </a:t>
            </a:r>
            <a:r>
              <a:rPr sz="2800" spc="-40" dirty="0">
                <a:latin typeface="Calibri"/>
                <a:cs typeface="Calibri"/>
              </a:rPr>
              <a:t>together, </a:t>
            </a:r>
            <a:r>
              <a:rPr sz="2800" spc="-15" dirty="0">
                <a:latin typeface="Calibri"/>
                <a:cs typeface="Calibri"/>
              </a:rPr>
              <a:t>configure  </a:t>
            </a:r>
            <a:r>
              <a:rPr sz="2800" spc="-5" dirty="0">
                <a:latin typeface="Calibri"/>
                <a:cs typeface="Calibri"/>
              </a:rPr>
              <a:t>them, and </a:t>
            </a:r>
            <a:r>
              <a:rPr sz="2800" spc="-10" dirty="0">
                <a:latin typeface="Calibri"/>
                <a:cs typeface="Calibri"/>
              </a:rPr>
              <a:t>manage </a:t>
            </a:r>
            <a:r>
              <a:rPr sz="2800" spc="-5" dirty="0">
                <a:latin typeface="Calibri"/>
                <a:cs typeface="Calibri"/>
              </a:rPr>
              <a:t>their </a:t>
            </a:r>
            <a:r>
              <a:rPr sz="2800" spc="-15" dirty="0">
                <a:latin typeface="Calibri"/>
                <a:cs typeface="Calibri"/>
              </a:rPr>
              <a:t>complete </a:t>
            </a:r>
            <a:r>
              <a:rPr sz="2800" spc="-20" dirty="0">
                <a:latin typeface="Calibri"/>
                <a:cs typeface="Calibri"/>
              </a:rPr>
              <a:t>lifecycle from </a:t>
            </a:r>
            <a:r>
              <a:rPr sz="2800" spc="-10" dirty="0">
                <a:latin typeface="Calibri"/>
                <a:cs typeface="Calibri"/>
              </a:rPr>
              <a:t>creation </a:t>
            </a:r>
            <a:r>
              <a:rPr sz="2800" spc="-5" dirty="0">
                <a:latin typeface="Calibri"/>
                <a:cs typeface="Calibri"/>
              </a:rPr>
              <a:t>till  </a:t>
            </a:r>
            <a:r>
              <a:rPr sz="2800" spc="-10" dirty="0">
                <a:latin typeface="Calibri"/>
                <a:cs typeface="Calibri"/>
              </a:rPr>
              <a:t>destruction.</a:t>
            </a:r>
            <a:endParaRPr sz="2800">
              <a:latin typeface="Calibri"/>
              <a:cs typeface="Calibri"/>
            </a:endParaRPr>
          </a:p>
        </p:txBody>
      </p:sp>
      <p:sp>
        <p:nvSpPr>
          <p:cNvPr id="4" name="object 4"/>
          <p:cNvSpPr/>
          <p:nvPr/>
        </p:nvSpPr>
        <p:spPr>
          <a:xfrm>
            <a:off x="3081527" y="4424171"/>
            <a:ext cx="5191499" cy="13708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9505" cy="696595"/>
          </a:xfrm>
          <a:prstGeom prst="rect">
            <a:avLst/>
          </a:prstGeom>
        </p:spPr>
        <p:txBody>
          <a:bodyPr vert="horz" wrap="square" lIns="0" tIns="13335" rIns="0" bIns="0" rtlCol="0">
            <a:spAutoFit/>
          </a:bodyPr>
          <a:lstStyle/>
          <a:p>
            <a:pPr marL="12700">
              <a:lnSpc>
                <a:spcPct val="100000"/>
              </a:lnSpc>
              <a:spcBef>
                <a:spcPts val="105"/>
              </a:spcBef>
            </a:pPr>
            <a:r>
              <a:rPr dirty="0"/>
              <a:t>Dependency</a:t>
            </a:r>
            <a:r>
              <a:rPr spc="-70" dirty="0"/>
              <a:t> </a:t>
            </a:r>
            <a:r>
              <a:rPr dirty="0"/>
              <a:t>Injection</a:t>
            </a:r>
          </a:p>
        </p:txBody>
      </p:sp>
      <p:sp>
        <p:nvSpPr>
          <p:cNvPr id="3" name="object 3"/>
          <p:cNvSpPr txBox="1"/>
          <p:nvPr/>
        </p:nvSpPr>
        <p:spPr>
          <a:xfrm>
            <a:off x="916939" y="1040968"/>
            <a:ext cx="5830570" cy="443484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alibri Light"/>
                <a:cs typeface="Calibri Light"/>
              </a:rPr>
              <a:t>IoC</a:t>
            </a:r>
            <a:r>
              <a:rPr sz="3000" b="0" spc="-10" dirty="0">
                <a:latin typeface="Calibri Light"/>
                <a:cs typeface="Calibri Light"/>
              </a:rPr>
              <a:t> Container</a:t>
            </a:r>
            <a:endParaRPr sz="3000">
              <a:latin typeface="Calibri Light"/>
              <a:cs typeface="Calibri Light"/>
            </a:endParaRPr>
          </a:p>
          <a:p>
            <a:pPr marL="241300" marR="5080" indent="-229235">
              <a:lnSpc>
                <a:spcPct val="90000"/>
              </a:lnSpc>
              <a:spcBef>
                <a:spcPts val="2655"/>
              </a:spcBef>
              <a:buFont typeface="Arial"/>
              <a:buChar char="•"/>
              <a:tabLst>
                <a:tab pos="241935" algn="l"/>
              </a:tabLst>
            </a:pPr>
            <a:r>
              <a:rPr sz="2800" spc="-10" dirty="0">
                <a:latin typeface="Calibri"/>
                <a:cs typeface="Calibri"/>
              </a:rPr>
              <a:t>The </a:t>
            </a:r>
            <a:r>
              <a:rPr sz="2800" spc="-15" dirty="0">
                <a:latin typeface="Calibri"/>
                <a:cs typeface="Calibri"/>
              </a:rPr>
              <a:t>container </a:t>
            </a:r>
            <a:r>
              <a:rPr sz="2800" spc="-10" dirty="0">
                <a:latin typeface="Calibri"/>
                <a:cs typeface="Calibri"/>
              </a:rPr>
              <a:t>gets </a:t>
            </a:r>
            <a:r>
              <a:rPr sz="2800" spc="-5" dirty="0">
                <a:latin typeface="Calibri"/>
                <a:cs typeface="Calibri"/>
              </a:rPr>
              <a:t>its </a:t>
            </a:r>
            <a:r>
              <a:rPr sz="2800" spc="-10" dirty="0">
                <a:latin typeface="Calibri"/>
                <a:cs typeface="Calibri"/>
              </a:rPr>
              <a:t>instructions </a:t>
            </a:r>
            <a:r>
              <a:rPr sz="2800" spc="-5" dirty="0">
                <a:latin typeface="Calibri"/>
                <a:cs typeface="Calibri"/>
              </a:rPr>
              <a:t>on  </a:t>
            </a:r>
            <a:r>
              <a:rPr sz="2800" spc="-10" dirty="0">
                <a:latin typeface="Calibri"/>
                <a:cs typeface="Calibri"/>
              </a:rPr>
              <a:t>what </a:t>
            </a:r>
            <a:r>
              <a:rPr sz="2800" spc="-5" dirty="0">
                <a:latin typeface="Calibri"/>
                <a:cs typeface="Calibri"/>
              </a:rPr>
              <a:t>objects </a:t>
            </a:r>
            <a:r>
              <a:rPr sz="2800" spc="-20" dirty="0">
                <a:latin typeface="Calibri"/>
                <a:cs typeface="Calibri"/>
              </a:rPr>
              <a:t>to instantiate, </a:t>
            </a:r>
            <a:r>
              <a:rPr sz="2800" spc="-15" dirty="0">
                <a:latin typeface="Calibri"/>
                <a:cs typeface="Calibri"/>
              </a:rPr>
              <a:t>configure,  </a:t>
            </a:r>
            <a:r>
              <a:rPr sz="2800" spc="-5" dirty="0">
                <a:latin typeface="Calibri"/>
                <a:cs typeface="Calibri"/>
              </a:rPr>
              <a:t>and assemble </a:t>
            </a:r>
            <a:r>
              <a:rPr sz="2800" spc="-15" dirty="0">
                <a:latin typeface="Calibri"/>
                <a:cs typeface="Calibri"/>
              </a:rPr>
              <a:t>by </a:t>
            </a:r>
            <a:r>
              <a:rPr sz="2800" spc="-10" dirty="0">
                <a:latin typeface="Calibri"/>
                <a:cs typeface="Calibri"/>
              </a:rPr>
              <a:t>reading </a:t>
            </a:r>
            <a:r>
              <a:rPr sz="2800" spc="-15" dirty="0">
                <a:latin typeface="Calibri"/>
                <a:cs typeface="Calibri"/>
              </a:rPr>
              <a:t>configuration  </a:t>
            </a:r>
            <a:r>
              <a:rPr sz="2800" spc="-20" dirty="0">
                <a:latin typeface="Calibri"/>
                <a:cs typeface="Calibri"/>
              </a:rPr>
              <a:t>metadata</a:t>
            </a:r>
            <a:r>
              <a:rPr sz="2800" dirty="0">
                <a:latin typeface="Calibri"/>
                <a:cs typeface="Calibri"/>
              </a:rPr>
              <a:t> </a:t>
            </a:r>
            <a:r>
              <a:rPr sz="2800" spc="-15" dirty="0">
                <a:latin typeface="Calibri"/>
                <a:cs typeface="Calibri"/>
              </a:rPr>
              <a:t>provided.</a:t>
            </a:r>
            <a:endParaRPr sz="2800">
              <a:latin typeface="Calibri"/>
              <a:cs typeface="Calibri"/>
            </a:endParaRPr>
          </a:p>
          <a:p>
            <a:pPr marL="241300" marR="549910" indent="-229235">
              <a:lnSpc>
                <a:spcPts val="3030"/>
              </a:lnSpc>
              <a:spcBef>
                <a:spcPts val="1050"/>
              </a:spcBef>
              <a:buFont typeface="Arial"/>
              <a:buChar char="•"/>
              <a:tabLst>
                <a:tab pos="241935" algn="l"/>
              </a:tabLst>
            </a:pPr>
            <a:r>
              <a:rPr sz="2800" spc="-10" dirty="0">
                <a:latin typeface="Calibri"/>
                <a:cs typeface="Calibri"/>
              </a:rPr>
              <a:t>The </a:t>
            </a:r>
            <a:r>
              <a:rPr sz="2800" spc="-15" dirty="0">
                <a:latin typeface="Calibri"/>
                <a:cs typeface="Calibri"/>
              </a:rPr>
              <a:t>configuration </a:t>
            </a:r>
            <a:r>
              <a:rPr sz="2800" spc="-20" dirty="0">
                <a:latin typeface="Calibri"/>
                <a:cs typeface="Calibri"/>
              </a:rPr>
              <a:t>metadata </a:t>
            </a:r>
            <a:r>
              <a:rPr sz="2800" spc="-10" dirty="0">
                <a:latin typeface="Calibri"/>
                <a:cs typeface="Calibri"/>
              </a:rPr>
              <a:t>can be  </a:t>
            </a:r>
            <a:r>
              <a:rPr sz="2800" spc="-15" dirty="0">
                <a:latin typeface="Calibri"/>
                <a:cs typeface="Calibri"/>
              </a:rPr>
              <a:t>represented </a:t>
            </a:r>
            <a:r>
              <a:rPr sz="2800" spc="-5" dirty="0">
                <a:latin typeface="Calibri"/>
                <a:cs typeface="Calibri"/>
              </a:rPr>
              <a:t>either</a:t>
            </a:r>
            <a:r>
              <a:rPr sz="2800" spc="20" dirty="0">
                <a:latin typeface="Calibri"/>
                <a:cs typeface="Calibri"/>
              </a:rPr>
              <a:t> </a:t>
            </a:r>
            <a:r>
              <a:rPr sz="2800" spc="-15" dirty="0">
                <a:latin typeface="Calibri"/>
                <a:cs typeface="Calibri"/>
              </a:rPr>
              <a:t>by;</a:t>
            </a:r>
            <a:endParaRPr sz="2800">
              <a:latin typeface="Calibri"/>
              <a:cs typeface="Calibri"/>
            </a:endParaRPr>
          </a:p>
          <a:p>
            <a:pPr marL="698500" lvl="1" indent="-229235">
              <a:lnSpc>
                <a:spcPct val="100000"/>
              </a:lnSpc>
              <a:spcBef>
                <a:spcPts val="180"/>
              </a:spcBef>
              <a:buFont typeface="Arial"/>
              <a:buChar char="•"/>
              <a:tabLst>
                <a:tab pos="699135" algn="l"/>
              </a:tabLst>
            </a:pPr>
            <a:r>
              <a:rPr sz="2400" dirty="0">
                <a:latin typeface="Calibri"/>
                <a:cs typeface="Calibri"/>
              </a:rPr>
              <a:t>XML,</a:t>
            </a:r>
            <a:endParaRPr sz="2400">
              <a:latin typeface="Calibri"/>
              <a:cs typeface="Calibri"/>
            </a:endParaRPr>
          </a:p>
          <a:p>
            <a:pPr marL="698500" lvl="1" indent="-229235">
              <a:lnSpc>
                <a:spcPct val="100000"/>
              </a:lnSpc>
              <a:spcBef>
                <a:spcPts val="215"/>
              </a:spcBef>
              <a:buFont typeface="Arial"/>
              <a:buChar char="•"/>
              <a:tabLst>
                <a:tab pos="699135" algn="l"/>
              </a:tabLst>
            </a:pPr>
            <a:r>
              <a:rPr sz="2400" spc="-20" dirty="0">
                <a:latin typeface="Calibri"/>
                <a:cs typeface="Calibri"/>
              </a:rPr>
              <a:t>Java </a:t>
            </a:r>
            <a:r>
              <a:rPr sz="2400" spc="-10" dirty="0">
                <a:latin typeface="Calibri"/>
                <a:cs typeface="Calibri"/>
              </a:rPr>
              <a:t>annotations,</a:t>
            </a:r>
            <a:endParaRPr sz="2400">
              <a:latin typeface="Calibri"/>
              <a:cs typeface="Calibri"/>
            </a:endParaRPr>
          </a:p>
          <a:p>
            <a:pPr marL="698500" lvl="1" indent="-229235">
              <a:lnSpc>
                <a:spcPct val="100000"/>
              </a:lnSpc>
              <a:spcBef>
                <a:spcPts val="219"/>
              </a:spcBef>
              <a:buFont typeface="Arial"/>
              <a:buChar char="•"/>
              <a:tabLst>
                <a:tab pos="699135" algn="l"/>
              </a:tabLst>
            </a:pPr>
            <a:r>
              <a:rPr sz="2400" spc="-20" dirty="0">
                <a:latin typeface="Calibri"/>
                <a:cs typeface="Calibri"/>
              </a:rPr>
              <a:t>Java </a:t>
            </a:r>
            <a:r>
              <a:rPr sz="2400" spc="-10" dirty="0">
                <a:latin typeface="Calibri"/>
                <a:cs typeface="Calibri"/>
              </a:rPr>
              <a:t>code.</a:t>
            </a:r>
            <a:endParaRPr sz="2400">
              <a:latin typeface="Calibri"/>
              <a:cs typeface="Calibri"/>
            </a:endParaRPr>
          </a:p>
        </p:txBody>
      </p:sp>
      <p:sp>
        <p:nvSpPr>
          <p:cNvPr id="4" name="object 4"/>
          <p:cNvSpPr/>
          <p:nvPr/>
        </p:nvSpPr>
        <p:spPr>
          <a:xfrm>
            <a:off x="6696456" y="2592323"/>
            <a:ext cx="4742688" cy="2819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6330"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5431535" y="1344167"/>
            <a:ext cx="5530596" cy="426110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44752" y="5908547"/>
            <a:ext cx="8639810" cy="523240"/>
          </a:xfrm>
          <a:prstGeom prst="rect">
            <a:avLst/>
          </a:prstGeom>
          <a:solidFill>
            <a:srgbClr val="E7E6E6"/>
          </a:solidFill>
        </p:spPr>
        <p:txBody>
          <a:bodyPr vert="horz" wrap="square" lIns="0" tIns="37465" rIns="0" bIns="0" rtlCol="0">
            <a:spAutoFit/>
          </a:bodyPr>
          <a:lstStyle/>
          <a:p>
            <a:pPr marL="889000" marR="141605" indent="-739140">
              <a:lnSpc>
                <a:spcPct val="100000"/>
              </a:lnSpc>
              <a:spcBef>
                <a:spcPts val="295"/>
              </a:spcBef>
            </a:pPr>
            <a:r>
              <a:rPr sz="1400" spc="-60" dirty="0">
                <a:solidFill>
                  <a:srgbClr val="333333"/>
                </a:solidFill>
                <a:latin typeface="Calibri"/>
                <a:cs typeface="Calibri"/>
              </a:rPr>
              <a:t>To </a:t>
            </a:r>
            <a:r>
              <a:rPr sz="1400" spc="-10" dirty="0">
                <a:solidFill>
                  <a:srgbClr val="333333"/>
                </a:solidFill>
                <a:latin typeface="Calibri"/>
                <a:cs typeface="Calibri"/>
              </a:rPr>
              <a:t>instantiate </a:t>
            </a:r>
            <a:r>
              <a:rPr sz="1400" spc="-5" dirty="0">
                <a:solidFill>
                  <a:srgbClr val="333333"/>
                </a:solidFill>
                <a:latin typeface="Calibri"/>
                <a:cs typeface="Calibri"/>
              </a:rPr>
              <a:t>the </a:t>
            </a:r>
            <a:r>
              <a:rPr sz="1400" dirty="0">
                <a:solidFill>
                  <a:srgbClr val="333333"/>
                </a:solidFill>
                <a:latin typeface="Calibri"/>
                <a:cs typeface="Calibri"/>
              </a:rPr>
              <a:t>above classes, one </a:t>
            </a:r>
            <a:r>
              <a:rPr sz="1400" spc="-10" dirty="0">
                <a:solidFill>
                  <a:srgbClr val="333333"/>
                </a:solidFill>
                <a:latin typeface="Calibri"/>
                <a:cs typeface="Calibri"/>
              </a:rPr>
              <a:t>way </a:t>
            </a:r>
            <a:r>
              <a:rPr sz="1400" dirty="0">
                <a:solidFill>
                  <a:srgbClr val="333333"/>
                </a:solidFill>
                <a:latin typeface="Calibri"/>
                <a:cs typeface="Calibri"/>
              </a:rPr>
              <a:t>is </a:t>
            </a:r>
            <a:r>
              <a:rPr sz="1400" spc="-10" dirty="0">
                <a:solidFill>
                  <a:srgbClr val="333333"/>
                </a:solidFill>
                <a:latin typeface="Calibri"/>
                <a:cs typeface="Calibri"/>
              </a:rPr>
              <a:t>to </a:t>
            </a:r>
            <a:r>
              <a:rPr sz="1400" spc="-5" dirty="0">
                <a:solidFill>
                  <a:srgbClr val="333333"/>
                </a:solidFill>
                <a:latin typeface="Calibri"/>
                <a:cs typeface="Calibri"/>
              </a:rPr>
              <a:t>do the usual </a:t>
            </a:r>
            <a:r>
              <a:rPr sz="1400" spc="-10" dirty="0">
                <a:solidFill>
                  <a:srgbClr val="333333"/>
                </a:solidFill>
                <a:latin typeface="Calibri"/>
                <a:cs typeface="Calibri"/>
              </a:rPr>
              <a:t>new operator </a:t>
            </a:r>
            <a:r>
              <a:rPr sz="1400" spc="-15" dirty="0">
                <a:solidFill>
                  <a:srgbClr val="333333"/>
                </a:solidFill>
                <a:latin typeface="Calibri"/>
                <a:cs typeface="Calibri"/>
              </a:rPr>
              <a:t>like </a:t>
            </a:r>
            <a:r>
              <a:rPr sz="1400" spc="-10" dirty="0">
                <a:solidFill>
                  <a:srgbClr val="DD1144"/>
                </a:solidFill>
                <a:latin typeface="Calibri"/>
                <a:cs typeface="Calibri"/>
              </a:rPr>
              <a:t>new Foo() </a:t>
            </a:r>
            <a:r>
              <a:rPr sz="1400" dirty="0">
                <a:solidFill>
                  <a:srgbClr val="333333"/>
                </a:solidFill>
                <a:latin typeface="Calibri"/>
                <a:cs typeface="Calibri"/>
              </a:rPr>
              <a:t>or </a:t>
            </a:r>
            <a:r>
              <a:rPr sz="1400" spc="-10" dirty="0">
                <a:solidFill>
                  <a:srgbClr val="DD1144"/>
                </a:solidFill>
                <a:latin typeface="Calibri"/>
                <a:cs typeface="Calibri"/>
              </a:rPr>
              <a:t>new </a:t>
            </a:r>
            <a:r>
              <a:rPr sz="1400" dirty="0">
                <a:solidFill>
                  <a:srgbClr val="DD1144"/>
                </a:solidFill>
                <a:latin typeface="Calibri"/>
                <a:cs typeface="Calibri"/>
              </a:rPr>
              <a:t>Bar() </a:t>
            </a:r>
            <a:r>
              <a:rPr sz="1400" spc="-5" dirty="0">
                <a:solidFill>
                  <a:srgbClr val="333333"/>
                </a:solidFill>
                <a:latin typeface="Calibri"/>
                <a:cs typeface="Calibri"/>
              </a:rPr>
              <a:t>OR we can use  the </a:t>
            </a:r>
            <a:r>
              <a:rPr sz="1400" dirty="0">
                <a:solidFill>
                  <a:srgbClr val="333333"/>
                </a:solidFill>
                <a:latin typeface="Calibri"/>
                <a:cs typeface="Calibri"/>
              </a:rPr>
              <a:t>Spring </a:t>
            </a:r>
            <a:r>
              <a:rPr sz="1400" spc="-5" dirty="0">
                <a:solidFill>
                  <a:srgbClr val="333333"/>
                </a:solidFill>
                <a:latin typeface="Calibri"/>
                <a:cs typeface="Calibri"/>
              </a:rPr>
              <a:t>dependency injection </a:t>
            </a:r>
            <a:r>
              <a:rPr sz="1400" spc="-10" dirty="0">
                <a:solidFill>
                  <a:srgbClr val="333333"/>
                </a:solidFill>
                <a:latin typeface="Calibri"/>
                <a:cs typeface="Calibri"/>
              </a:rPr>
              <a:t>to instantiate </a:t>
            </a:r>
            <a:r>
              <a:rPr sz="1400" spc="-5" dirty="0">
                <a:solidFill>
                  <a:srgbClr val="333333"/>
                </a:solidFill>
                <a:latin typeface="Calibri"/>
                <a:cs typeface="Calibri"/>
              </a:rPr>
              <a:t>these </a:t>
            </a:r>
            <a:r>
              <a:rPr sz="1400" dirty="0">
                <a:solidFill>
                  <a:srgbClr val="333333"/>
                </a:solidFill>
                <a:latin typeface="Calibri"/>
                <a:cs typeface="Calibri"/>
              </a:rPr>
              <a:t>classes </a:t>
            </a:r>
            <a:r>
              <a:rPr sz="1400" spc="-5" dirty="0">
                <a:solidFill>
                  <a:srgbClr val="333333"/>
                </a:solidFill>
                <a:latin typeface="Calibri"/>
                <a:cs typeface="Calibri"/>
              </a:rPr>
              <a:t>and set the properties</a:t>
            </a:r>
            <a:r>
              <a:rPr sz="1400" spc="165" dirty="0">
                <a:solidFill>
                  <a:srgbClr val="333333"/>
                </a:solidFill>
                <a:latin typeface="Calibri"/>
                <a:cs typeface="Calibri"/>
              </a:rPr>
              <a:t> </a:t>
            </a:r>
            <a:r>
              <a:rPr sz="1400" spc="-15" dirty="0">
                <a:solidFill>
                  <a:srgbClr val="333333"/>
                </a:solidFill>
                <a:latin typeface="Calibri"/>
                <a:cs typeface="Calibri"/>
              </a:rPr>
              <a:t>accordingly.</a:t>
            </a:r>
            <a:endParaRPr sz="1400">
              <a:latin typeface="Calibri"/>
              <a:cs typeface="Calibri"/>
            </a:endParaRPr>
          </a:p>
        </p:txBody>
      </p:sp>
      <p:sp>
        <p:nvSpPr>
          <p:cNvPr id="5" name="object 5"/>
          <p:cNvSpPr/>
          <p:nvPr/>
        </p:nvSpPr>
        <p:spPr>
          <a:xfrm>
            <a:off x="1112519" y="1825751"/>
            <a:ext cx="3538728" cy="377952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6330"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spc="-5" dirty="0"/>
              <a:t>Code</a:t>
            </a:r>
            <a:r>
              <a:rPr sz="3000" dirty="0"/>
              <a:t> </a:t>
            </a:r>
            <a:r>
              <a:rPr sz="3000" spc="-10" dirty="0"/>
              <a:t>Example</a:t>
            </a:r>
            <a:endParaRPr sz="3000"/>
          </a:p>
        </p:txBody>
      </p:sp>
      <p:sp>
        <p:nvSpPr>
          <p:cNvPr id="3" name="object 3"/>
          <p:cNvSpPr txBox="1"/>
          <p:nvPr/>
        </p:nvSpPr>
        <p:spPr>
          <a:xfrm>
            <a:off x="8046719" y="3416808"/>
            <a:ext cx="2700655" cy="307975"/>
          </a:xfrm>
          <a:prstGeom prst="rect">
            <a:avLst/>
          </a:prstGeom>
          <a:solidFill>
            <a:srgbClr val="E7E6E6"/>
          </a:solidFill>
        </p:spPr>
        <p:txBody>
          <a:bodyPr vert="horz" wrap="square" lIns="0" tIns="67310" rIns="0" bIns="0" rtlCol="0">
            <a:spAutoFit/>
          </a:bodyPr>
          <a:lstStyle/>
          <a:p>
            <a:pPr marL="92075">
              <a:lnSpc>
                <a:spcPct val="100000"/>
              </a:lnSpc>
              <a:spcBef>
                <a:spcPts val="530"/>
              </a:spcBef>
            </a:pPr>
            <a:r>
              <a:rPr sz="1200" b="1" dirty="0">
                <a:solidFill>
                  <a:srgbClr val="DD1144"/>
                </a:solidFill>
                <a:latin typeface="Arial"/>
                <a:cs typeface="Arial"/>
              </a:rPr>
              <a:t>Foo f = </a:t>
            </a:r>
            <a:r>
              <a:rPr sz="1200" b="1" spc="-5" dirty="0">
                <a:solidFill>
                  <a:srgbClr val="DD1144"/>
                </a:solidFill>
                <a:latin typeface="Arial"/>
                <a:cs typeface="Arial"/>
              </a:rPr>
              <a:t>new</a:t>
            </a:r>
            <a:r>
              <a:rPr sz="1200" b="1" dirty="0">
                <a:solidFill>
                  <a:srgbClr val="DD1144"/>
                </a:solidFill>
                <a:latin typeface="Arial"/>
                <a:cs typeface="Arial"/>
              </a:rPr>
              <a:t> </a:t>
            </a:r>
            <a:r>
              <a:rPr sz="1200" b="1" spc="-5" dirty="0">
                <a:solidFill>
                  <a:srgbClr val="DD1144"/>
                </a:solidFill>
                <a:latin typeface="Arial"/>
                <a:cs typeface="Arial"/>
              </a:rPr>
              <a:t>Foo("Cleopatra");</a:t>
            </a:r>
            <a:endParaRPr sz="1200">
              <a:latin typeface="Arial"/>
              <a:cs typeface="Arial"/>
            </a:endParaRPr>
          </a:p>
        </p:txBody>
      </p:sp>
      <p:sp>
        <p:nvSpPr>
          <p:cNvPr id="4" name="object 4"/>
          <p:cNvSpPr txBox="1"/>
          <p:nvPr/>
        </p:nvSpPr>
        <p:spPr>
          <a:xfrm>
            <a:off x="8046719" y="4017264"/>
            <a:ext cx="2700655" cy="492759"/>
          </a:xfrm>
          <a:prstGeom prst="rect">
            <a:avLst/>
          </a:prstGeom>
          <a:solidFill>
            <a:srgbClr val="E7E6E6"/>
          </a:solidFill>
        </p:spPr>
        <p:txBody>
          <a:bodyPr vert="horz" wrap="square" lIns="0" tIns="43815" rIns="0" bIns="0" rtlCol="0">
            <a:spAutoFit/>
          </a:bodyPr>
          <a:lstStyle/>
          <a:p>
            <a:pPr marL="92075">
              <a:lnSpc>
                <a:spcPct val="100000"/>
              </a:lnSpc>
              <a:spcBef>
                <a:spcPts val="345"/>
              </a:spcBef>
            </a:pPr>
            <a:r>
              <a:rPr sz="1200" b="1" spc="-5" dirty="0">
                <a:solidFill>
                  <a:srgbClr val="DD1144"/>
                </a:solidFill>
                <a:latin typeface="Arial"/>
                <a:cs typeface="Arial"/>
              </a:rPr>
              <a:t>Bar </a:t>
            </a:r>
            <a:r>
              <a:rPr sz="1200" b="1" dirty="0">
                <a:solidFill>
                  <a:srgbClr val="DD1144"/>
                </a:solidFill>
                <a:latin typeface="Arial"/>
                <a:cs typeface="Arial"/>
              </a:rPr>
              <a:t>b = </a:t>
            </a:r>
            <a:r>
              <a:rPr sz="1200" b="1" spc="-5" dirty="0">
                <a:solidFill>
                  <a:srgbClr val="DD1144"/>
                </a:solidFill>
                <a:latin typeface="Arial"/>
                <a:cs typeface="Arial"/>
              </a:rPr>
              <a:t>new</a:t>
            </a:r>
            <a:r>
              <a:rPr sz="1200" b="1" spc="-10" dirty="0">
                <a:solidFill>
                  <a:srgbClr val="DD1144"/>
                </a:solidFill>
                <a:latin typeface="Arial"/>
                <a:cs typeface="Arial"/>
              </a:rPr>
              <a:t> </a:t>
            </a:r>
            <a:r>
              <a:rPr sz="1200" b="1" spc="-5" dirty="0">
                <a:solidFill>
                  <a:srgbClr val="DD1144"/>
                </a:solidFill>
                <a:latin typeface="Arial"/>
                <a:cs typeface="Arial"/>
              </a:rPr>
              <a:t>Bar("Arthur",26);</a:t>
            </a:r>
            <a:endParaRPr sz="1200">
              <a:latin typeface="Arial"/>
              <a:cs typeface="Arial"/>
            </a:endParaRPr>
          </a:p>
          <a:p>
            <a:pPr marL="92075">
              <a:lnSpc>
                <a:spcPct val="100000"/>
              </a:lnSpc>
              <a:spcBef>
                <a:spcPts val="195"/>
              </a:spcBef>
            </a:pPr>
            <a:r>
              <a:rPr sz="1200" b="1" spc="-5" dirty="0">
                <a:solidFill>
                  <a:srgbClr val="DD1144"/>
                </a:solidFill>
                <a:latin typeface="Arial"/>
                <a:cs typeface="Arial"/>
              </a:rPr>
              <a:t>b.setFoo(f);</a:t>
            </a:r>
            <a:endParaRPr sz="1200">
              <a:latin typeface="Arial"/>
              <a:cs typeface="Arial"/>
            </a:endParaRPr>
          </a:p>
        </p:txBody>
      </p:sp>
      <p:sp>
        <p:nvSpPr>
          <p:cNvPr id="5" name="object 5"/>
          <p:cNvSpPr/>
          <p:nvPr/>
        </p:nvSpPr>
        <p:spPr>
          <a:xfrm>
            <a:off x="7633716" y="3520440"/>
            <a:ext cx="414020" cy="76200"/>
          </a:xfrm>
          <a:custGeom>
            <a:avLst/>
            <a:gdLst/>
            <a:ahLst/>
            <a:cxnLst/>
            <a:rect l="l" t="t" r="r" b="b"/>
            <a:pathLst>
              <a:path w="414020" h="76200">
                <a:moveTo>
                  <a:pt x="337438" y="0"/>
                </a:moveTo>
                <a:lnTo>
                  <a:pt x="337438" y="76200"/>
                </a:lnTo>
                <a:lnTo>
                  <a:pt x="400938" y="44450"/>
                </a:lnTo>
                <a:lnTo>
                  <a:pt x="350138" y="44450"/>
                </a:lnTo>
                <a:lnTo>
                  <a:pt x="350138" y="31750"/>
                </a:lnTo>
                <a:lnTo>
                  <a:pt x="400938" y="31750"/>
                </a:lnTo>
                <a:lnTo>
                  <a:pt x="337438" y="0"/>
                </a:lnTo>
                <a:close/>
              </a:path>
              <a:path w="414020" h="76200">
                <a:moveTo>
                  <a:pt x="337438" y="31750"/>
                </a:moveTo>
                <a:lnTo>
                  <a:pt x="0" y="31750"/>
                </a:lnTo>
                <a:lnTo>
                  <a:pt x="0" y="44450"/>
                </a:lnTo>
                <a:lnTo>
                  <a:pt x="337438" y="44450"/>
                </a:lnTo>
                <a:lnTo>
                  <a:pt x="337438" y="31750"/>
                </a:lnTo>
                <a:close/>
              </a:path>
              <a:path w="414020" h="76200">
                <a:moveTo>
                  <a:pt x="400938" y="31750"/>
                </a:moveTo>
                <a:lnTo>
                  <a:pt x="350138" y="31750"/>
                </a:lnTo>
                <a:lnTo>
                  <a:pt x="350138" y="44450"/>
                </a:lnTo>
                <a:lnTo>
                  <a:pt x="400938" y="44450"/>
                </a:lnTo>
                <a:lnTo>
                  <a:pt x="413638" y="38100"/>
                </a:lnTo>
                <a:lnTo>
                  <a:pt x="400938" y="31750"/>
                </a:lnTo>
                <a:close/>
              </a:path>
            </a:pathLst>
          </a:custGeom>
          <a:solidFill>
            <a:srgbClr val="6FAC46"/>
          </a:solidFill>
        </p:spPr>
        <p:txBody>
          <a:bodyPr wrap="square" lIns="0" tIns="0" rIns="0" bIns="0" rtlCol="0"/>
          <a:lstStyle/>
          <a:p>
            <a:endParaRPr/>
          </a:p>
        </p:txBody>
      </p:sp>
      <p:sp>
        <p:nvSpPr>
          <p:cNvPr id="6" name="object 6"/>
          <p:cNvSpPr/>
          <p:nvPr/>
        </p:nvSpPr>
        <p:spPr>
          <a:xfrm>
            <a:off x="7633716" y="4192523"/>
            <a:ext cx="414020" cy="76200"/>
          </a:xfrm>
          <a:custGeom>
            <a:avLst/>
            <a:gdLst/>
            <a:ahLst/>
            <a:cxnLst/>
            <a:rect l="l" t="t" r="r" b="b"/>
            <a:pathLst>
              <a:path w="414020" h="76200">
                <a:moveTo>
                  <a:pt x="337438" y="0"/>
                </a:moveTo>
                <a:lnTo>
                  <a:pt x="337438" y="76200"/>
                </a:lnTo>
                <a:lnTo>
                  <a:pt x="400938" y="44450"/>
                </a:lnTo>
                <a:lnTo>
                  <a:pt x="350138" y="44450"/>
                </a:lnTo>
                <a:lnTo>
                  <a:pt x="350138" y="31750"/>
                </a:lnTo>
                <a:lnTo>
                  <a:pt x="400938" y="31750"/>
                </a:lnTo>
                <a:lnTo>
                  <a:pt x="337438" y="0"/>
                </a:lnTo>
                <a:close/>
              </a:path>
              <a:path w="414020" h="76200">
                <a:moveTo>
                  <a:pt x="337438" y="31750"/>
                </a:moveTo>
                <a:lnTo>
                  <a:pt x="0" y="31750"/>
                </a:lnTo>
                <a:lnTo>
                  <a:pt x="0" y="44450"/>
                </a:lnTo>
                <a:lnTo>
                  <a:pt x="337438" y="44450"/>
                </a:lnTo>
                <a:lnTo>
                  <a:pt x="337438" y="31750"/>
                </a:lnTo>
                <a:close/>
              </a:path>
              <a:path w="414020" h="76200">
                <a:moveTo>
                  <a:pt x="400938" y="31750"/>
                </a:moveTo>
                <a:lnTo>
                  <a:pt x="350138" y="31750"/>
                </a:lnTo>
                <a:lnTo>
                  <a:pt x="350138" y="44450"/>
                </a:lnTo>
                <a:lnTo>
                  <a:pt x="400938" y="44450"/>
                </a:lnTo>
                <a:lnTo>
                  <a:pt x="413638" y="38100"/>
                </a:lnTo>
                <a:lnTo>
                  <a:pt x="400938" y="31750"/>
                </a:lnTo>
                <a:close/>
              </a:path>
            </a:pathLst>
          </a:custGeom>
          <a:solidFill>
            <a:srgbClr val="6FAC46"/>
          </a:solidFill>
        </p:spPr>
        <p:txBody>
          <a:bodyPr wrap="square" lIns="0" tIns="0" rIns="0" bIns="0" rtlCol="0"/>
          <a:lstStyle/>
          <a:p>
            <a:endParaRPr/>
          </a:p>
        </p:txBody>
      </p:sp>
      <p:sp>
        <p:nvSpPr>
          <p:cNvPr id="7" name="object 7"/>
          <p:cNvSpPr/>
          <p:nvPr/>
        </p:nvSpPr>
        <p:spPr>
          <a:xfrm>
            <a:off x="844296" y="2481072"/>
            <a:ext cx="6809232" cy="2618232"/>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6330"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spc="-5" dirty="0"/>
              <a:t>Code</a:t>
            </a:r>
            <a:r>
              <a:rPr sz="3000" dirty="0"/>
              <a:t> </a:t>
            </a:r>
            <a:r>
              <a:rPr sz="3000" spc="-10" dirty="0"/>
              <a:t>Example</a:t>
            </a:r>
            <a:endParaRPr sz="3000"/>
          </a:p>
        </p:txBody>
      </p:sp>
      <p:sp>
        <p:nvSpPr>
          <p:cNvPr id="3" name="object 3"/>
          <p:cNvSpPr txBox="1"/>
          <p:nvPr/>
        </p:nvSpPr>
        <p:spPr>
          <a:xfrm>
            <a:off x="2607564" y="5632703"/>
            <a:ext cx="6096000" cy="523240"/>
          </a:xfrm>
          <a:prstGeom prst="rect">
            <a:avLst/>
          </a:prstGeom>
          <a:solidFill>
            <a:srgbClr val="E7E6E6"/>
          </a:solidFill>
        </p:spPr>
        <p:txBody>
          <a:bodyPr vert="horz" wrap="square" lIns="0" tIns="41275" rIns="0" bIns="0" rtlCol="0">
            <a:spAutoFit/>
          </a:bodyPr>
          <a:lstStyle/>
          <a:p>
            <a:pPr marL="902969" marR="85090" indent="-810895">
              <a:lnSpc>
                <a:spcPct val="100000"/>
              </a:lnSpc>
              <a:spcBef>
                <a:spcPts val="325"/>
              </a:spcBef>
            </a:pPr>
            <a:r>
              <a:rPr sz="1400" dirty="0">
                <a:solidFill>
                  <a:srgbClr val="333333"/>
                </a:solidFill>
                <a:latin typeface="Arial"/>
                <a:cs typeface="Arial"/>
              </a:rPr>
              <a:t>Spring's </a:t>
            </a:r>
            <a:r>
              <a:rPr sz="1400" spc="-5" dirty="0">
                <a:solidFill>
                  <a:srgbClr val="333333"/>
                </a:solidFill>
                <a:latin typeface="Arial"/>
                <a:cs typeface="Arial"/>
              </a:rPr>
              <a:t>ClassPathXmlApplicationContext </a:t>
            </a:r>
            <a:r>
              <a:rPr sz="1400" dirty="0">
                <a:solidFill>
                  <a:srgbClr val="333333"/>
                </a:solidFill>
                <a:latin typeface="Arial"/>
                <a:cs typeface="Arial"/>
              </a:rPr>
              <a:t>is the </a:t>
            </a:r>
            <a:r>
              <a:rPr sz="1400" spc="-5" dirty="0">
                <a:solidFill>
                  <a:srgbClr val="333333"/>
                </a:solidFill>
                <a:latin typeface="Arial"/>
                <a:cs typeface="Arial"/>
              </a:rPr>
              <a:t>commonly </a:t>
            </a:r>
            <a:r>
              <a:rPr sz="1400" dirty="0">
                <a:solidFill>
                  <a:srgbClr val="333333"/>
                </a:solidFill>
                <a:latin typeface="Arial"/>
                <a:cs typeface="Arial"/>
              </a:rPr>
              <a:t>used object </a:t>
            </a:r>
            <a:r>
              <a:rPr sz="1400" spc="-5" dirty="0">
                <a:solidFill>
                  <a:srgbClr val="333333"/>
                </a:solidFill>
                <a:latin typeface="Arial"/>
                <a:cs typeface="Arial"/>
              </a:rPr>
              <a:t>that  </a:t>
            </a:r>
            <a:r>
              <a:rPr sz="1400" dirty="0">
                <a:solidFill>
                  <a:srgbClr val="333333"/>
                </a:solidFill>
                <a:latin typeface="Arial"/>
                <a:cs typeface="Arial"/>
              </a:rPr>
              <a:t>hold the </a:t>
            </a:r>
            <a:r>
              <a:rPr sz="1400" spc="-5" dirty="0">
                <a:solidFill>
                  <a:srgbClr val="333333"/>
                </a:solidFill>
                <a:latin typeface="Arial"/>
                <a:cs typeface="Arial"/>
              </a:rPr>
              <a:t>information </a:t>
            </a:r>
            <a:r>
              <a:rPr sz="1400" dirty="0">
                <a:solidFill>
                  <a:srgbClr val="333333"/>
                </a:solidFill>
                <a:latin typeface="Arial"/>
                <a:cs typeface="Arial"/>
              </a:rPr>
              <a:t>of all the beans that it</a:t>
            </a:r>
            <a:r>
              <a:rPr sz="1400" spc="-170" dirty="0">
                <a:solidFill>
                  <a:srgbClr val="333333"/>
                </a:solidFill>
                <a:latin typeface="Arial"/>
                <a:cs typeface="Arial"/>
              </a:rPr>
              <a:t> </a:t>
            </a:r>
            <a:r>
              <a:rPr sz="1400" spc="-5" dirty="0">
                <a:solidFill>
                  <a:srgbClr val="333333"/>
                </a:solidFill>
                <a:latin typeface="Arial"/>
                <a:cs typeface="Arial"/>
              </a:rPr>
              <a:t>instantiates.</a:t>
            </a:r>
            <a:endParaRPr sz="1400">
              <a:latin typeface="Arial"/>
              <a:cs typeface="Arial"/>
            </a:endParaRPr>
          </a:p>
        </p:txBody>
      </p:sp>
      <p:sp>
        <p:nvSpPr>
          <p:cNvPr id="4" name="object 4"/>
          <p:cNvSpPr/>
          <p:nvPr/>
        </p:nvSpPr>
        <p:spPr>
          <a:xfrm>
            <a:off x="978408" y="1690116"/>
            <a:ext cx="9354312" cy="37429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17</a:t>
            </a:fld>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7761225" cy="690574"/>
          </a:xfrm>
          <a:prstGeom prst="rect">
            <a:avLst/>
          </a:prstGeom>
        </p:spPr>
        <p:txBody>
          <a:bodyPr vert="horz" wrap="square" lIns="0" tIns="13335" rIns="0" bIns="0" rtlCol="0">
            <a:spAutoFit/>
          </a:bodyPr>
          <a:lstStyle/>
          <a:p>
            <a:pPr marL="12700">
              <a:spcBef>
                <a:spcPts val="105"/>
              </a:spcBef>
            </a:pPr>
            <a:r>
              <a:rPr spc="-5" dirty="0"/>
              <a:t>Constructor-based</a:t>
            </a:r>
            <a:r>
              <a:rPr spc="-95" dirty="0"/>
              <a:t> </a:t>
            </a:r>
            <a:r>
              <a:rPr dirty="0"/>
              <a:t>DI</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7" y="1612138"/>
            <a:ext cx="7951470" cy="2325370"/>
          </a:xfrm>
          <a:prstGeom prst="rect">
            <a:avLst/>
          </a:prstGeom>
        </p:spPr>
        <p:txBody>
          <a:bodyPr vert="horz" wrap="square" lIns="0" tIns="13335" rIns="0" bIns="0" rtlCol="0">
            <a:spAutoFit/>
          </a:bodyPr>
          <a:lstStyle/>
          <a:p>
            <a:pPr marL="332740" marR="865505" indent="-320675">
              <a:spcBef>
                <a:spcPts val="105"/>
              </a:spcBef>
              <a:buClr>
                <a:srgbClr val="70685A"/>
              </a:buClr>
              <a:buSzPct val="60344"/>
              <a:buFont typeface="Wingdings"/>
              <a:buChar char=""/>
              <a:tabLst>
                <a:tab pos="333375" algn="l"/>
              </a:tabLst>
            </a:pPr>
            <a:r>
              <a:rPr sz="2900" spc="-5" dirty="0">
                <a:latin typeface="Tw Cen MT"/>
                <a:cs typeface="Tw Cen MT"/>
              </a:rPr>
              <a:t>is </a:t>
            </a:r>
            <a:r>
              <a:rPr sz="2900" dirty="0">
                <a:latin typeface="Tw Cen MT"/>
                <a:cs typeface="Tw Cen MT"/>
              </a:rPr>
              <a:t>accomplished </a:t>
            </a:r>
            <a:r>
              <a:rPr sz="2900" spc="-70" dirty="0">
                <a:latin typeface="Tw Cen MT"/>
                <a:cs typeface="Tw Cen MT"/>
              </a:rPr>
              <a:t>by </a:t>
            </a:r>
            <a:r>
              <a:rPr sz="2900" dirty="0">
                <a:latin typeface="Tw Cen MT"/>
                <a:cs typeface="Tw Cen MT"/>
              </a:rPr>
              <a:t>the container </a:t>
            </a:r>
            <a:r>
              <a:rPr sz="2900" spc="-10" dirty="0">
                <a:latin typeface="Tw Cen MT"/>
                <a:cs typeface="Tw Cen MT"/>
              </a:rPr>
              <a:t>invoking </a:t>
            </a:r>
            <a:r>
              <a:rPr sz="2900" dirty="0">
                <a:latin typeface="Tw Cen MT"/>
                <a:cs typeface="Tw Cen MT"/>
              </a:rPr>
              <a:t>a  </a:t>
            </a:r>
            <a:r>
              <a:rPr sz="2900" b="1" dirty="0">
                <a:latin typeface="Tw Cen MT"/>
                <a:cs typeface="Tw Cen MT"/>
              </a:rPr>
              <a:t>constructor </a:t>
            </a:r>
            <a:r>
              <a:rPr sz="2900" dirty="0">
                <a:latin typeface="Tw Cen MT"/>
                <a:cs typeface="Tw Cen MT"/>
              </a:rPr>
              <a:t>with a number of </a:t>
            </a:r>
            <a:r>
              <a:rPr sz="2900" spc="-5" dirty="0">
                <a:latin typeface="Tw Cen MT"/>
                <a:cs typeface="Tw Cen MT"/>
              </a:rPr>
              <a:t>arguments, </a:t>
            </a:r>
            <a:r>
              <a:rPr sz="2900" spc="30" dirty="0">
                <a:latin typeface="Tw Cen MT"/>
                <a:cs typeface="Tw Cen MT"/>
              </a:rPr>
              <a:t>each  </a:t>
            </a:r>
            <a:r>
              <a:rPr sz="2900" dirty="0">
                <a:latin typeface="Tw Cen MT"/>
                <a:cs typeface="Tw Cen MT"/>
              </a:rPr>
              <a:t>representing a</a:t>
            </a:r>
            <a:r>
              <a:rPr sz="2900" spc="-25" dirty="0">
                <a:latin typeface="Tw Cen MT"/>
                <a:cs typeface="Tw Cen MT"/>
              </a:rPr>
              <a:t> </a:t>
            </a:r>
            <a:r>
              <a:rPr sz="2900" dirty="0">
                <a:latin typeface="Tw Cen MT"/>
                <a:cs typeface="Tw Cen MT"/>
              </a:rPr>
              <a:t>dependency</a:t>
            </a:r>
          </a:p>
          <a:p>
            <a:pPr marL="332740" marR="5080" indent="-320675">
              <a:spcBef>
                <a:spcPts val="695"/>
              </a:spcBef>
              <a:buClr>
                <a:srgbClr val="70685A"/>
              </a:buClr>
              <a:buSzPct val="60344"/>
              <a:buFont typeface="Wingdings"/>
              <a:buChar char=""/>
              <a:tabLst>
                <a:tab pos="333375" algn="l"/>
              </a:tabLst>
            </a:pPr>
            <a:r>
              <a:rPr sz="2900" dirty="0">
                <a:latin typeface="Tw Cen MT"/>
                <a:cs typeface="Tw Cen MT"/>
              </a:rPr>
              <a:t>calling a static factory </a:t>
            </a:r>
            <a:r>
              <a:rPr sz="2900" b="1" dirty="0">
                <a:latin typeface="Tw Cen MT"/>
                <a:cs typeface="Tw Cen MT"/>
              </a:rPr>
              <a:t>method </a:t>
            </a:r>
            <a:r>
              <a:rPr sz="2900" dirty="0">
                <a:latin typeface="Tw Cen MT"/>
                <a:cs typeface="Tw Cen MT"/>
              </a:rPr>
              <a:t>with specific  arguments to </a:t>
            </a:r>
            <a:r>
              <a:rPr sz="2900" spc="5" dirty="0">
                <a:latin typeface="Tw Cen MT"/>
                <a:cs typeface="Tw Cen MT"/>
              </a:rPr>
              <a:t>construct </a:t>
            </a:r>
            <a:r>
              <a:rPr sz="2900" dirty="0">
                <a:latin typeface="Tw Cen MT"/>
                <a:cs typeface="Tw Cen MT"/>
              </a:rPr>
              <a:t>the bean </a:t>
            </a:r>
            <a:r>
              <a:rPr sz="2900" spc="-5" dirty="0">
                <a:latin typeface="Tw Cen MT"/>
                <a:cs typeface="Tw Cen MT"/>
              </a:rPr>
              <a:t>is </a:t>
            </a:r>
            <a:r>
              <a:rPr sz="2900" spc="10" dirty="0">
                <a:latin typeface="Tw Cen MT"/>
                <a:cs typeface="Tw Cen MT"/>
              </a:rPr>
              <a:t>nearly</a:t>
            </a:r>
            <a:r>
              <a:rPr sz="2900" spc="-80" dirty="0">
                <a:latin typeface="Tw Cen MT"/>
                <a:cs typeface="Tw Cen MT"/>
              </a:rPr>
              <a:t> </a:t>
            </a:r>
            <a:r>
              <a:rPr sz="2900" spc="-5" dirty="0">
                <a:latin typeface="Tw Cen MT"/>
                <a:cs typeface="Tw Cen MT"/>
              </a:rPr>
              <a:t>equivalent</a:t>
            </a:r>
            <a:endParaRPr sz="2900" dirty="0">
              <a:latin typeface="Tw Cen MT"/>
              <a:cs typeface="Tw Cen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6" y="343865"/>
            <a:ext cx="8986013" cy="690574"/>
          </a:xfrm>
          <a:prstGeom prst="rect">
            <a:avLst/>
          </a:prstGeom>
        </p:spPr>
        <p:txBody>
          <a:bodyPr vert="horz" wrap="square" lIns="0" tIns="13335" rIns="0" bIns="0" rtlCol="0">
            <a:spAutoFit/>
          </a:bodyPr>
          <a:lstStyle/>
          <a:p>
            <a:pPr marL="12700">
              <a:spcBef>
                <a:spcPts val="105"/>
              </a:spcBef>
            </a:pPr>
            <a:r>
              <a:rPr spc="5" dirty="0"/>
              <a:t>Constructor </a:t>
            </a:r>
            <a:r>
              <a:rPr dirty="0"/>
              <a:t>argument</a:t>
            </a:r>
            <a:r>
              <a:rPr spc="-95" dirty="0"/>
              <a:t> </a:t>
            </a:r>
            <a:r>
              <a:rPr dirty="0"/>
              <a:t>resolution</a:t>
            </a:r>
          </a:p>
        </p:txBody>
      </p:sp>
      <p:sp>
        <p:nvSpPr>
          <p:cNvPr id="3" name="object 3"/>
          <p:cNvSpPr txBox="1"/>
          <p:nvPr/>
        </p:nvSpPr>
        <p:spPr>
          <a:xfrm>
            <a:off x="2215387" y="1450898"/>
            <a:ext cx="7684770" cy="4624070"/>
          </a:xfrm>
          <a:prstGeom prst="rect">
            <a:avLst/>
          </a:prstGeom>
        </p:spPr>
        <p:txBody>
          <a:bodyPr vert="horz" wrap="square" lIns="0" tIns="97790" rIns="0" bIns="0" rtlCol="0">
            <a:spAutoFit/>
          </a:bodyPr>
          <a:lstStyle/>
          <a:p>
            <a:pPr marL="332740" indent="-320675">
              <a:spcBef>
                <a:spcPts val="770"/>
              </a:spcBef>
              <a:buClr>
                <a:srgbClr val="70685A"/>
              </a:buClr>
              <a:buSzPct val="59259"/>
              <a:buFont typeface="Wingdings"/>
              <a:buChar char=""/>
              <a:tabLst>
                <a:tab pos="332740" algn="l"/>
                <a:tab pos="333375" algn="l"/>
              </a:tabLst>
            </a:pPr>
            <a:r>
              <a:rPr sz="2700" dirty="0">
                <a:latin typeface="Tw Cen MT"/>
                <a:cs typeface="Tw Cen MT"/>
              </a:rPr>
              <a:t>argument</a:t>
            </a:r>
            <a:r>
              <a:rPr sz="2700" spc="-5" dirty="0">
                <a:latin typeface="Tw Cen MT"/>
                <a:cs typeface="Tw Cen MT"/>
              </a:rPr>
              <a:t> resolution</a:t>
            </a:r>
            <a:endParaRPr sz="2700" dirty="0">
              <a:latin typeface="Tw Cen MT"/>
              <a:cs typeface="Tw Cen MT"/>
            </a:endParaRPr>
          </a:p>
          <a:p>
            <a:pPr marL="12700">
              <a:spcBef>
                <a:spcPts val="370"/>
              </a:spcBef>
            </a:pPr>
            <a:r>
              <a:rPr sz="1500" spc="-5" dirty="0">
                <a:solidFill>
                  <a:srgbClr val="008080"/>
                </a:solidFill>
                <a:latin typeface="Courier New"/>
                <a:cs typeface="Courier New"/>
              </a:rPr>
              <a:t>&lt;</a:t>
            </a:r>
            <a:r>
              <a:rPr sz="1500" spc="-5" dirty="0">
                <a:solidFill>
                  <a:srgbClr val="3E7E7E"/>
                </a:solidFill>
                <a:latin typeface="Courier New"/>
                <a:cs typeface="Courier New"/>
              </a:rPr>
              <a:t>bean </a:t>
            </a:r>
            <a:r>
              <a:rPr sz="1500" spc="-5" dirty="0">
                <a:solidFill>
                  <a:srgbClr val="7E007E"/>
                </a:solidFill>
                <a:latin typeface="Courier New"/>
                <a:cs typeface="Courier New"/>
              </a:rPr>
              <a:t>id</a:t>
            </a:r>
            <a:r>
              <a:rPr sz="1500" spc="-5" dirty="0">
                <a:latin typeface="Courier New"/>
                <a:cs typeface="Courier New"/>
              </a:rPr>
              <a:t>=</a:t>
            </a:r>
            <a:r>
              <a:rPr sz="1500" spc="-5" dirty="0">
                <a:solidFill>
                  <a:srgbClr val="2A00FF"/>
                </a:solidFill>
                <a:latin typeface="Courier New"/>
                <a:cs typeface="Courier New"/>
              </a:rPr>
              <a:t>"b1" </a:t>
            </a:r>
            <a:r>
              <a:rPr sz="1500" spc="-5" dirty="0">
                <a:solidFill>
                  <a:srgbClr val="7E007E"/>
                </a:solidFill>
                <a:latin typeface="Courier New"/>
                <a:cs typeface="Courier New"/>
              </a:rPr>
              <a:t>class</a:t>
            </a:r>
            <a:r>
              <a:rPr sz="1500" spc="-5" dirty="0">
                <a:latin typeface="Courier New"/>
                <a:cs typeface="Courier New"/>
              </a:rPr>
              <a:t>=</a:t>
            </a:r>
            <a:r>
              <a:rPr sz="1500" spc="-5" dirty="0">
                <a:solidFill>
                  <a:srgbClr val="2A00FF"/>
                </a:solidFill>
                <a:latin typeface="Courier New"/>
                <a:cs typeface="Courier New"/>
              </a:rPr>
              <a:t>"org.examples.ClientServiceBean"</a:t>
            </a:r>
            <a:r>
              <a:rPr sz="1500" spc="-5" dirty="0">
                <a:solidFill>
                  <a:srgbClr val="008080"/>
                </a:solidFill>
                <a:latin typeface="Courier New"/>
                <a:cs typeface="Courier New"/>
              </a:rPr>
              <a:t>&gt;</a:t>
            </a:r>
            <a:endParaRPr sz="1500" dirty="0">
              <a:latin typeface="Courier New"/>
              <a:cs typeface="Courier New"/>
            </a:endParaRPr>
          </a:p>
          <a:p>
            <a:pPr marL="2413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a:t>
            </a:r>
            <a:r>
              <a:rPr sz="1500" spc="-90" dirty="0">
                <a:solidFill>
                  <a:srgbClr val="3E7E7E"/>
                </a:solidFill>
                <a:latin typeface="Courier New"/>
                <a:cs typeface="Courier New"/>
              </a:rPr>
              <a:t> </a:t>
            </a:r>
            <a:r>
              <a:rPr sz="1500" spc="-5" dirty="0">
                <a:solidFill>
                  <a:srgbClr val="7E007E"/>
                </a:solidFill>
                <a:latin typeface="Courier New"/>
                <a:cs typeface="Courier New"/>
              </a:rPr>
              <a:t>ref</a:t>
            </a:r>
            <a:r>
              <a:rPr sz="1500" spc="-5" dirty="0">
                <a:latin typeface="Courier New"/>
                <a:cs typeface="Courier New"/>
              </a:rPr>
              <a:t>=</a:t>
            </a:r>
            <a:r>
              <a:rPr sz="1500" spc="-5" dirty="0">
                <a:solidFill>
                  <a:srgbClr val="2A00FF"/>
                </a:solidFill>
                <a:latin typeface="Courier New"/>
                <a:cs typeface="Courier New"/>
              </a:rPr>
              <a:t>"b2"</a:t>
            </a:r>
            <a:r>
              <a:rPr sz="1500" spc="-5" dirty="0">
                <a:solidFill>
                  <a:srgbClr val="008080"/>
                </a:solidFill>
                <a:latin typeface="Courier New"/>
                <a:cs typeface="Courier New"/>
              </a:rPr>
              <a:t>/&gt;</a:t>
            </a:r>
            <a:endParaRPr sz="1500" dirty="0">
              <a:latin typeface="Courier New"/>
              <a:cs typeface="Courier New"/>
            </a:endParaRPr>
          </a:p>
          <a:p>
            <a:pPr marL="241300">
              <a:spcBef>
                <a:spcPts val="34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a:t>
            </a:r>
            <a:r>
              <a:rPr sz="1500" spc="-90" dirty="0">
                <a:solidFill>
                  <a:srgbClr val="3E7E7E"/>
                </a:solidFill>
                <a:latin typeface="Courier New"/>
                <a:cs typeface="Courier New"/>
              </a:rPr>
              <a:t> </a:t>
            </a:r>
            <a:r>
              <a:rPr sz="1500" spc="-5" dirty="0">
                <a:solidFill>
                  <a:srgbClr val="7E007E"/>
                </a:solidFill>
                <a:latin typeface="Courier New"/>
                <a:cs typeface="Courier New"/>
              </a:rPr>
              <a:t>ref</a:t>
            </a:r>
            <a:r>
              <a:rPr sz="1500" spc="-5" dirty="0">
                <a:latin typeface="Courier New"/>
                <a:cs typeface="Courier New"/>
              </a:rPr>
              <a:t>=</a:t>
            </a:r>
            <a:r>
              <a:rPr sz="1500" spc="-5" dirty="0">
                <a:solidFill>
                  <a:srgbClr val="2A00FF"/>
                </a:solidFill>
                <a:latin typeface="Courier New"/>
                <a:cs typeface="Courier New"/>
              </a:rPr>
              <a:t>"b3"</a:t>
            </a:r>
            <a:r>
              <a:rPr sz="1500" spc="-5" dirty="0">
                <a:solidFill>
                  <a:srgbClr val="008080"/>
                </a:solidFill>
                <a:latin typeface="Courier New"/>
                <a:cs typeface="Courier New"/>
              </a:rPr>
              <a:t>/&gt;</a:t>
            </a:r>
            <a:endParaRPr sz="1500" dirty="0">
              <a:latin typeface="Courier New"/>
              <a:cs typeface="Courier New"/>
            </a:endParaRPr>
          </a:p>
          <a:p>
            <a:pPr marL="127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bean</a:t>
            </a:r>
            <a:r>
              <a:rPr sz="1500" spc="-5" dirty="0">
                <a:solidFill>
                  <a:srgbClr val="008080"/>
                </a:solidFill>
                <a:latin typeface="Courier New"/>
                <a:cs typeface="Courier New"/>
              </a:rPr>
              <a:t>&gt;</a:t>
            </a:r>
            <a:endParaRPr sz="1500" dirty="0">
              <a:latin typeface="Courier New"/>
              <a:cs typeface="Courier New"/>
            </a:endParaRPr>
          </a:p>
          <a:p>
            <a:pPr marL="332740" indent="-320675">
              <a:spcBef>
                <a:spcPts val="20"/>
              </a:spcBef>
              <a:buClr>
                <a:srgbClr val="70685A"/>
              </a:buClr>
              <a:buSzPct val="59259"/>
              <a:buFont typeface="Wingdings"/>
              <a:buChar char=""/>
              <a:tabLst>
                <a:tab pos="332740" algn="l"/>
                <a:tab pos="333375" algn="l"/>
              </a:tabLst>
            </a:pPr>
            <a:r>
              <a:rPr sz="2700" dirty="0">
                <a:latin typeface="Tw Cen MT"/>
                <a:cs typeface="Tw Cen MT"/>
              </a:rPr>
              <a:t>argument type </a:t>
            </a:r>
            <a:r>
              <a:rPr sz="2700" spc="10" dirty="0">
                <a:latin typeface="Tw Cen MT"/>
                <a:cs typeface="Tw Cen MT"/>
              </a:rPr>
              <a:t>matching</a:t>
            </a:r>
            <a:endParaRPr sz="2700" dirty="0">
              <a:latin typeface="Tw Cen MT"/>
              <a:cs typeface="Tw Cen MT"/>
            </a:endParaRPr>
          </a:p>
          <a:p>
            <a:pPr marL="12700">
              <a:spcBef>
                <a:spcPts val="375"/>
              </a:spcBef>
            </a:pPr>
            <a:r>
              <a:rPr sz="1500" spc="-5" dirty="0">
                <a:solidFill>
                  <a:srgbClr val="008080"/>
                </a:solidFill>
                <a:latin typeface="Courier New"/>
                <a:cs typeface="Courier New"/>
              </a:rPr>
              <a:t>&lt;</a:t>
            </a:r>
            <a:r>
              <a:rPr sz="1500" spc="-5" dirty="0">
                <a:solidFill>
                  <a:srgbClr val="3E7E7E"/>
                </a:solidFill>
                <a:latin typeface="Courier New"/>
                <a:cs typeface="Courier New"/>
              </a:rPr>
              <a:t>bean </a:t>
            </a:r>
            <a:r>
              <a:rPr sz="1500" spc="-5" dirty="0">
                <a:solidFill>
                  <a:srgbClr val="7E007E"/>
                </a:solidFill>
                <a:latin typeface="Courier New"/>
                <a:cs typeface="Courier New"/>
              </a:rPr>
              <a:t>id</a:t>
            </a:r>
            <a:r>
              <a:rPr sz="1500" spc="-5" dirty="0">
                <a:latin typeface="Courier New"/>
                <a:cs typeface="Courier New"/>
              </a:rPr>
              <a:t>=</a:t>
            </a:r>
            <a:r>
              <a:rPr sz="1500" spc="-5" dirty="0">
                <a:solidFill>
                  <a:srgbClr val="2A00FF"/>
                </a:solidFill>
                <a:latin typeface="Courier New"/>
                <a:cs typeface="Courier New"/>
              </a:rPr>
              <a:t>"b2" </a:t>
            </a:r>
            <a:r>
              <a:rPr sz="1500" spc="-5" dirty="0">
                <a:solidFill>
                  <a:srgbClr val="7E007E"/>
                </a:solidFill>
                <a:latin typeface="Courier New"/>
                <a:cs typeface="Courier New"/>
              </a:rPr>
              <a:t>class</a:t>
            </a:r>
            <a:r>
              <a:rPr sz="1500" spc="-5" dirty="0">
                <a:latin typeface="Courier New"/>
                <a:cs typeface="Courier New"/>
              </a:rPr>
              <a:t>=</a:t>
            </a:r>
            <a:r>
              <a:rPr sz="1500" spc="-5" dirty="0">
                <a:solidFill>
                  <a:srgbClr val="2A00FF"/>
                </a:solidFill>
                <a:latin typeface="Courier New"/>
                <a:cs typeface="Courier New"/>
              </a:rPr>
              <a:t>"ClientService"</a:t>
            </a:r>
            <a:r>
              <a:rPr sz="1500" spc="-30" dirty="0">
                <a:solidFill>
                  <a:srgbClr val="2A00FF"/>
                </a:solidFill>
                <a:latin typeface="Courier New"/>
                <a:cs typeface="Courier New"/>
              </a:rPr>
              <a:t> </a:t>
            </a:r>
            <a:r>
              <a:rPr sz="1500" spc="-5" dirty="0">
                <a:solidFill>
                  <a:srgbClr val="7E007E"/>
                </a:solidFill>
                <a:latin typeface="Courier New"/>
                <a:cs typeface="Courier New"/>
              </a:rPr>
              <a:t>factory-method</a:t>
            </a:r>
            <a:r>
              <a:rPr sz="1500" spc="-5" dirty="0">
                <a:latin typeface="Courier New"/>
                <a:cs typeface="Courier New"/>
              </a:rPr>
              <a:t>=</a:t>
            </a:r>
            <a:r>
              <a:rPr sz="1500" spc="-5" dirty="0">
                <a:solidFill>
                  <a:srgbClr val="2A00FF"/>
                </a:solidFill>
                <a:latin typeface="Courier New"/>
                <a:cs typeface="Courier New"/>
              </a:rPr>
              <a:t>"getInstance"</a:t>
            </a:r>
            <a:r>
              <a:rPr sz="1500" spc="-5" dirty="0">
                <a:solidFill>
                  <a:srgbClr val="008080"/>
                </a:solidFill>
                <a:latin typeface="Courier New"/>
                <a:cs typeface="Courier New"/>
              </a:rPr>
              <a:t>&gt;</a:t>
            </a:r>
            <a:endParaRPr sz="1500" dirty="0">
              <a:latin typeface="Courier New"/>
              <a:cs typeface="Courier New"/>
            </a:endParaRPr>
          </a:p>
          <a:p>
            <a:pPr marL="241300">
              <a:spcBef>
                <a:spcPts val="33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type</a:t>
            </a:r>
            <a:r>
              <a:rPr sz="1500" spc="-5" dirty="0">
                <a:latin typeface="Courier New"/>
                <a:cs typeface="Courier New"/>
              </a:rPr>
              <a:t>=</a:t>
            </a:r>
            <a:r>
              <a:rPr sz="1500" spc="-5" dirty="0">
                <a:solidFill>
                  <a:srgbClr val="2A00FF"/>
                </a:solidFill>
                <a:latin typeface="Courier New"/>
                <a:cs typeface="Courier New"/>
              </a:rPr>
              <a:t>"int"</a:t>
            </a:r>
            <a:r>
              <a:rPr sz="1500" spc="-10"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"7500000"</a:t>
            </a:r>
            <a:r>
              <a:rPr sz="1500" spc="-5" dirty="0">
                <a:solidFill>
                  <a:srgbClr val="008080"/>
                </a:solidFill>
                <a:latin typeface="Courier New"/>
                <a:cs typeface="Courier New"/>
              </a:rPr>
              <a:t>/&gt;</a:t>
            </a:r>
            <a:endParaRPr sz="1500" dirty="0">
              <a:latin typeface="Courier New"/>
              <a:cs typeface="Courier New"/>
            </a:endParaRPr>
          </a:p>
          <a:p>
            <a:pPr marL="2413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type</a:t>
            </a:r>
            <a:r>
              <a:rPr sz="1500" spc="-5" dirty="0">
                <a:latin typeface="Courier New"/>
                <a:cs typeface="Courier New"/>
              </a:rPr>
              <a:t>=</a:t>
            </a:r>
            <a:r>
              <a:rPr sz="1500" spc="-5" dirty="0">
                <a:solidFill>
                  <a:srgbClr val="2A00FF"/>
                </a:solidFill>
                <a:latin typeface="Courier New"/>
                <a:cs typeface="Courier New"/>
              </a:rPr>
              <a:t>"java.lang.String"</a:t>
            </a:r>
            <a:r>
              <a:rPr sz="1500" spc="-15"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"42"</a:t>
            </a:r>
            <a:r>
              <a:rPr sz="1500" spc="-5" dirty="0">
                <a:solidFill>
                  <a:srgbClr val="008080"/>
                </a:solidFill>
                <a:latin typeface="Courier New"/>
                <a:cs typeface="Courier New"/>
              </a:rPr>
              <a:t>/&gt;</a:t>
            </a:r>
            <a:endParaRPr sz="1500" dirty="0">
              <a:latin typeface="Courier New"/>
              <a:cs typeface="Courier New"/>
            </a:endParaRPr>
          </a:p>
          <a:p>
            <a:pPr marL="12700">
              <a:spcBef>
                <a:spcPts val="345"/>
              </a:spcBef>
            </a:pPr>
            <a:r>
              <a:rPr sz="1500" spc="-5" dirty="0">
                <a:solidFill>
                  <a:srgbClr val="008080"/>
                </a:solidFill>
                <a:latin typeface="Courier New"/>
                <a:cs typeface="Courier New"/>
              </a:rPr>
              <a:t>&lt;/</a:t>
            </a:r>
            <a:r>
              <a:rPr sz="1500" spc="-5" dirty="0">
                <a:solidFill>
                  <a:srgbClr val="3E7E7E"/>
                </a:solidFill>
                <a:latin typeface="Courier New"/>
                <a:cs typeface="Courier New"/>
              </a:rPr>
              <a:t>bean</a:t>
            </a:r>
            <a:r>
              <a:rPr sz="1500" spc="-5" dirty="0">
                <a:solidFill>
                  <a:srgbClr val="008080"/>
                </a:solidFill>
                <a:latin typeface="Courier New"/>
                <a:cs typeface="Courier New"/>
              </a:rPr>
              <a:t>&gt;</a:t>
            </a:r>
            <a:endParaRPr sz="1500" dirty="0">
              <a:latin typeface="Courier New"/>
              <a:cs typeface="Courier New"/>
            </a:endParaRPr>
          </a:p>
          <a:p>
            <a:pPr marL="332740" indent="-320675">
              <a:spcBef>
                <a:spcPts val="25"/>
              </a:spcBef>
              <a:buClr>
                <a:srgbClr val="70685A"/>
              </a:buClr>
              <a:buSzPct val="59259"/>
              <a:buFont typeface="Wingdings"/>
              <a:buChar char=""/>
              <a:tabLst>
                <a:tab pos="332740" algn="l"/>
                <a:tab pos="333375" algn="l"/>
              </a:tabLst>
            </a:pPr>
            <a:r>
              <a:rPr sz="2700" dirty="0">
                <a:latin typeface="Tw Cen MT"/>
                <a:cs typeface="Tw Cen MT"/>
              </a:rPr>
              <a:t>argument</a:t>
            </a:r>
            <a:r>
              <a:rPr sz="2700" spc="-5" dirty="0">
                <a:latin typeface="Tw Cen MT"/>
                <a:cs typeface="Tw Cen MT"/>
              </a:rPr>
              <a:t> </a:t>
            </a:r>
            <a:r>
              <a:rPr sz="2700" spc="-20" dirty="0">
                <a:latin typeface="Tw Cen MT"/>
                <a:cs typeface="Tw Cen MT"/>
              </a:rPr>
              <a:t>index</a:t>
            </a:r>
            <a:endParaRPr sz="2700" dirty="0">
              <a:latin typeface="Tw Cen MT"/>
              <a:cs typeface="Tw Cen MT"/>
            </a:endParaRPr>
          </a:p>
          <a:p>
            <a:pPr marL="12700">
              <a:spcBef>
                <a:spcPts val="365"/>
              </a:spcBef>
            </a:pPr>
            <a:r>
              <a:rPr sz="1500" spc="-5" dirty="0">
                <a:solidFill>
                  <a:srgbClr val="008080"/>
                </a:solidFill>
                <a:latin typeface="Courier New"/>
                <a:cs typeface="Courier New"/>
              </a:rPr>
              <a:t>&lt;</a:t>
            </a:r>
            <a:r>
              <a:rPr sz="1500" spc="-5" dirty="0">
                <a:solidFill>
                  <a:srgbClr val="3E7E7E"/>
                </a:solidFill>
                <a:latin typeface="Courier New"/>
                <a:cs typeface="Courier New"/>
              </a:rPr>
              <a:t>bean </a:t>
            </a:r>
            <a:r>
              <a:rPr sz="1500" spc="-5" dirty="0">
                <a:solidFill>
                  <a:srgbClr val="7E007E"/>
                </a:solidFill>
                <a:latin typeface="Courier New"/>
                <a:cs typeface="Courier New"/>
              </a:rPr>
              <a:t>id</a:t>
            </a:r>
            <a:r>
              <a:rPr sz="1500" spc="-5" dirty="0">
                <a:latin typeface="Courier New"/>
                <a:cs typeface="Courier New"/>
              </a:rPr>
              <a:t>=</a:t>
            </a:r>
            <a:r>
              <a:rPr sz="1500" spc="-5" dirty="0">
                <a:solidFill>
                  <a:srgbClr val="2A00FF"/>
                </a:solidFill>
                <a:latin typeface="Courier New"/>
                <a:cs typeface="Courier New"/>
              </a:rPr>
              <a:t>"b3" </a:t>
            </a:r>
            <a:r>
              <a:rPr sz="1500" spc="-5" dirty="0">
                <a:solidFill>
                  <a:srgbClr val="7E007E"/>
                </a:solidFill>
                <a:latin typeface="Courier New"/>
                <a:cs typeface="Courier New"/>
              </a:rPr>
              <a:t>factory-bean</a:t>
            </a:r>
            <a:r>
              <a:rPr sz="1500" spc="-5" dirty="0">
                <a:latin typeface="Courier New"/>
                <a:cs typeface="Courier New"/>
              </a:rPr>
              <a:t>=</a:t>
            </a:r>
            <a:r>
              <a:rPr sz="1500" spc="-5" dirty="0">
                <a:solidFill>
                  <a:srgbClr val="2A00FF"/>
                </a:solidFill>
                <a:latin typeface="Courier New"/>
                <a:cs typeface="Courier New"/>
              </a:rPr>
              <a:t>"factory"</a:t>
            </a:r>
            <a:r>
              <a:rPr sz="1500" spc="20" dirty="0">
                <a:solidFill>
                  <a:srgbClr val="2A00FF"/>
                </a:solidFill>
                <a:latin typeface="Courier New"/>
                <a:cs typeface="Courier New"/>
              </a:rPr>
              <a:t> </a:t>
            </a:r>
            <a:r>
              <a:rPr sz="1500" spc="-5" dirty="0">
                <a:solidFill>
                  <a:srgbClr val="7E007E"/>
                </a:solidFill>
                <a:latin typeface="Courier New"/>
                <a:cs typeface="Courier New"/>
              </a:rPr>
              <a:t>factory-method</a:t>
            </a:r>
            <a:r>
              <a:rPr sz="1500" spc="-5" dirty="0">
                <a:latin typeface="Courier New"/>
                <a:cs typeface="Courier New"/>
              </a:rPr>
              <a:t>=</a:t>
            </a:r>
            <a:r>
              <a:rPr sz="1500" spc="-5" dirty="0">
                <a:solidFill>
                  <a:srgbClr val="2A00FF"/>
                </a:solidFill>
                <a:latin typeface="Courier New"/>
                <a:cs typeface="Courier New"/>
              </a:rPr>
              <a:t>"getInstance"</a:t>
            </a:r>
            <a:r>
              <a:rPr sz="1500" spc="-5" dirty="0">
                <a:solidFill>
                  <a:srgbClr val="008080"/>
                </a:solidFill>
                <a:latin typeface="Courier New"/>
                <a:cs typeface="Courier New"/>
              </a:rPr>
              <a:t>/&gt;</a:t>
            </a:r>
            <a:endParaRPr sz="1500" dirty="0">
              <a:latin typeface="Courier New"/>
              <a:cs typeface="Courier New"/>
            </a:endParaRPr>
          </a:p>
          <a:p>
            <a:pPr marL="241300">
              <a:spcBef>
                <a:spcPts val="34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index</a:t>
            </a:r>
            <a:r>
              <a:rPr sz="1500" spc="-5" dirty="0">
                <a:latin typeface="Courier New"/>
                <a:cs typeface="Courier New"/>
              </a:rPr>
              <a:t>=</a:t>
            </a:r>
            <a:r>
              <a:rPr sz="1500" spc="-5" dirty="0">
                <a:solidFill>
                  <a:srgbClr val="2A00FF"/>
                </a:solidFill>
                <a:latin typeface="Courier New"/>
                <a:cs typeface="Courier New"/>
              </a:rPr>
              <a:t>"0"</a:t>
            </a:r>
            <a:r>
              <a:rPr sz="1500" spc="-75"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"75"</a:t>
            </a:r>
            <a:r>
              <a:rPr sz="1500" spc="-5" dirty="0">
                <a:solidFill>
                  <a:srgbClr val="008080"/>
                </a:solidFill>
                <a:latin typeface="Courier New"/>
                <a:cs typeface="Courier New"/>
              </a:rPr>
              <a:t>/&gt;</a:t>
            </a:r>
            <a:endParaRPr sz="1500" dirty="0">
              <a:latin typeface="Courier New"/>
              <a:cs typeface="Courier New"/>
            </a:endParaRPr>
          </a:p>
          <a:p>
            <a:pPr marL="241300">
              <a:spcBef>
                <a:spcPts val="33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index</a:t>
            </a:r>
            <a:r>
              <a:rPr sz="1500" spc="-5" dirty="0">
                <a:latin typeface="Courier New"/>
                <a:cs typeface="Courier New"/>
              </a:rPr>
              <a:t>=</a:t>
            </a:r>
            <a:r>
              <a:rPr sz="1500" spc="-5" dirty="0">
                <a:solidFill>
                  <a:srgbClr val="2A00FF"/>
                </a:solidFill>
                <a:latin typeface="Courier New"/>
                <a:cs typeface="Courier New"/>
              </a:rPr>
              <a:t>"1"</a:t>
            </a:r>
            <a:r>
              <a:rPr sz="1500" spc="-75"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"42"</a:t>
            </a:r>
            <a:r>
              <a:rPr sz="1500" spc="-5" dirty="0">
                <a:solidFill>
                  <a:srgbClr val="008080"/>
                </a:solidFill>
                <a:latin typeface="Courier New"/>
                <a:cs typeface="Courier New"/>
              </a:rPr>
              <a:t>/&gt;</a:t>
            </a:r>
            <a:endParaRPr sz="1500" dirty="0">
              <a:latin typeface="Courier New"/>
              <a:cs typeface="Courier New"/>
            </a:endParaRPr>
          </a:p>
          <a:p>
            <a:pPr marL="127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bean</a:t>
            </a:r>
            <a:r>
              <a:rPr sz="1500" spc="-5" dirty="0">
                <a:solidFill>
                  <a:srgbClr val="008080"/>
                </a:solidFill>
                <a:latin typeface="Courier New"/>
                <a:cs typeface="Courier New"/>
              </a:rPr>
              <a:t>&gt;</a:t>
            </a:r>
            <a:endParaRPr sz="1500" dirty="0">
              <a:latin typeface="Courier New"/>
              <a:cs typeface="Courier New"/>
            </a:endParaRPr>
          </a:p>
        </p:txBody>
      </p:sp>
      <p:sp>
        <p:nvSpPr>
          <p:cNvPr id="4" name="object 4"/>
          <p:cNvSpPr/>
          <p:nvPr/>
        </p:nvSpPr>
        <p:spPr>
          <a:xfrm>
            <a:off x="3028188" y="5864353"/>
            <a:ext cx="114300" cy="216535"/>
          </a:xfrm>
          <a:custGeom>
            <a:avLst/>
            <a:gdLst/>
            <a:ahLst/>
            <a:cxnLst/>
            <a:rect l="l" t="t" r="r" b="b"/>
            <a:pathLst>
              <a:path w="114300" h="216535">
                <a:moveTo>
                  <a:pt x="0" y="216408"/>
                </a:moveTo>
                <a:lnTo>
                  <a:pt x="114300" y="216408"/>
                </a:lnTo>
                <a:lnTo>
                  <a:pt x="114300" y="0"/>
                </a:lnTo>
                <a:lnTo>
                  <a:pt x="0" y="0"/>
                </a:lnTo>
                <a:lnTo>
                  <a:pt x="0" y="216408"/>
                </a:lnTo>
                <a:close/>
              </a:path>
            </a:pathLst>
          </a:custGeom>
          <a:solidFill>
            <a:srgbClr val="D3D3D3"/>
          </a:solidFill>
        </p:spPr>
        <p:txBody>
          <a:bodyPr wrap="square" lIns="0" tIns="0" rIns="0" bIns="0" rtlCol="0"/>
          <a:lstStyle/>
          <a:p>
            <a:endParaRPr/>
          </a:p>
        </p:txBody>
      </p:sp>
      <p:sp>
        <p:nvSpPr>
          <p:cNvPr id="5" name="object 5"/>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824989" cy="697230"/>
          </a:xfrm>
          <a:prstGeom prst="rect">
            <a:avLst/>
          </a:prstGeom>
        </p:spPr>
        <p:txBody>
          <a:bodyPr vert="horz" wrap="square" lIns="0" tIns="13335" rIns="0" bIns="0" rtlCol="0">
            <a:spAutoFit/>
          </a:bodyPr>
          <a:lstStyle/>
          <a:p>
            <a:pPr marL="12700">
              <a:lnSpc>
                <a:spcPct val="100000"/>
              </a:lnSpc>
              <a:spcBef>
                <a:spcPts val="105"/>
              </a:spcBef>
            </a:pPr>
            <a:r>
              <a:rPr spc="-5" dirty="0"/>
              <a:t>Co</a:t>
            </a:r>
            <a:r>
              <a:rPr spc="-50" dirty="0"/>
              <a:t>n</a:t>
            </a:r>
            <a:r>
              <a:rPr spc="-45" dirty="0"/>
              <a:t>t</a:t>
            </a:r>
            <a:r>
              <a:rPr spc="-5" dirty="0"/>
              <a:t>e</a:t>
            </a:r>
            <a:r>
              <a:rPr spc="-50" dirty="0"/>
              <a:t>n</a:t>
            </a:r>
            <a:r>
              <a:rPr dirty="0"/>
              <a:t>t</a:t>
            </a:r>
          </a:p>
        </p:txBody>
      </p:sp>
      <p:sp>
        <p:nvSpPr>
          <p:cNvPr id="3" name="object 3"/>
          <p:cNvSpPr txBox="1"/>
          <p:nvPr/>
        </p:nvSpPr>
        <p:spPr>
          <a:xfrm>
            <a:off x="916939" y="1973072"/>
            <a:ext cx="6451600" cy="3556635"/>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latin typeface="Calibri"/>
                <a:cs typeface="Calibri"/>
              </a:rPr>
              <a:t>What </a:t>
            </a:r>
            <a:r>
              <a:rPr sz="2800" spc="-5" dirty="0">
                <a:latin typeface="Calibri"/>
                <a:cs typeface="Calibri"/>
              </a:rPr>
              <a:t>is </a:t>
            </a:r>
            <a:r>
              <a:rPr sz="2800" spc="-10" dirty="0">
                <a:latin typeface="Calibri"/>
                <a:cs typeface="Calibri"/>
              </a:rPr>
              <a:t>Spring</a:t>
            </a:r>
            <a:r>
              <a:rPr sz="2800" spc="35" dirty="0">
                <a:latin typeface="Calibri"/>
                <a:cs typeface="Calibri"/>
              </a:rPr>
              <a:t> </a:t>
            </a:r>
            <a:r>
              <a:rPr sz="2800" spc="-15" dirty="0">
                <a:latin typeface="Calibri"/>
                <a:cs typeface="Calibri"/>
              </a:rPr>
              <a:t>Framework?</a:t>
            </a:r>
            <a:endParaRPr sz="2800">
              <a:latin typeface="Calibri"/>
              <a:cs typeface="Calibri"/>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25" dirty="0">
                <a:latin typeface="Calibri"/>
                <a:cs typeface="Calibri"/>
              </a:rPr>
              <a:t>Key </a:t>
            </a:r>
            <a:r>
              <a:rPr sz="2800" spc="-20" dirty="0">
                <a:latin typeface="Calibri"/>
                <a:cs typeface="Calibri"/>
              </a:rPr>
              <a:t>features </a:t>
            </a:r>
            <a:r>
              <a:rPr sz="2800" spc="-5" dirty="0">
                <a:latin typeface="Calibri"/>
                <a:cs typeface="Calibri"/>
              </a:rPr>
              <a:t>of </a:t>
            </a:r>
            <a:r>
              <a:rPr sz="2800" spc="-10" dirty="0">
                <a:latin typeface="Calibri"/>
                <a:cs typeface="Calibri"/>
              </a:rPr>
              <a:t>Spring</a:t>
            </a:r>
            <a:r>
              <a:rPr sz="2800" spc="35" dirty="0">
                <a:latin typeface="Calibri"/>
                <a:cs typeface="Calibri"/>
              </a:rPr>
              <a:t> </a:t>
            </a:r>
            <a:r>
              <a:rPr sz="2800" spc="-15" dirty="0">
                <a:latin typeface="Calibri"/>
                <a:cs typeface="Calibri"/>
              </a:rPr>
              <a:t>Framework</a:t>
            </a:r>
            <a:endParaRPr sz="2800">
              <a:latin typeface="Calibri"/>
              <a:cs typeface="Calibri"/>
            </a:endParaRPr>
          </a:p>
          <a:p>
            <a:pPr marL="698500" lvl="1" indent="-229235">
              <a:lnSpc>
                <a:spcPct val="100000"/>
              </a:lnSpc>
              <a:spcBef>
                <a:spcPts val="245"/>
              </a:spcBef>
              <a:buFont typeface="Arial"/>
              <a:buChar char="•"/>
              <a:tabLst>
                <a:tab pos="699135" algn="l"/>
              </a:tabLst>
            </a:pPr>
            <a:r>
              <a:rPr sz="2400" spc="-5" dirty="0">
                <a:latin typeface="Calibri"/>
                <a:cs typeface="Calibri"/>
              </a:rPr>
              <a:t>Dependency </a:t>
            </a:r>
            <a:r>
              <a:rPr sz="2400" dirty="0">
                <a:latin typeface="Calibri"/>
                <a:cs typeface="Calibri"/>
              </a:rPr>
              <a:t>Injection and </a:t>
            </a:r>
            <a:r>
              <a:rPr sz="2400" spc="-15" dirty="0">
                <a:latin typeface="Calibri"/>
                <a:cs typeface="Calibri"/>
              </a:rPr>
              <a:t>Inversion </a:t>
            </a:r>
            <a:r>
              <a:rPr sz="2400" spc="-5" dirty="0">
                <a:latin typeface="Calibri"/>
                <a:cs typeface="Calibri"/>
              </a:rPr>
              <a:t>of</a:t>
            </a:r>
            <a:r>
              <a:rPr sz="2400" spc="-55" dirty="0">
                <a:latin typeface="Calibri"/>
                <a:cs typeface="Calibri"/>
              </a:rPr>
              <a:t> </a:t>
            </a:r>
            <a:r>
              <a:rPr sz="2400" spc="-15" dirty="0">
                <a:latin typeface="Calibri"/>
                <a:cs typeface="Calibri"/>
              </a:rPr>
              <a:t>Control</a:t>
            </a:r>
            <a:endParaRPr sz="2400">
              <a:latin typeface="Calibri"/>
              <a:cs typeface="Calibri"/>
            </a:endParaRPr>
          </a:p>
          <a:p>
            <a:pPr marL="698500" lvl="1" indent="-229235">
              <a:lnSpc>
                <a:spcPct val="100000"/>
              </a:lnSpc>
              <a:spcBef>
                <a:spcPts val="204"/>
              </a:spcBef>
              <a:buFont typeface="Arial"/>
              <a:buChar char="•"/>
              <a:tabLst>
                <a:tab pos="699135" algn="l"/>
              </a:tabLst>
            </a:pPr>
            <a:r>
              <a:rPr sz="2400" dirty="0">
                <a:latin typeface="Calibri"/>
                <a:cs typeface="Calibri"/>
              </a:rPr>
              <a:t>Aspect </a:t>
            </a:r>
            <a:r>
              <a:rPr sz="2400" spc="-10" dirty="0">
                <a:latin typeface="Calibri"/>
                <a:cs typeface="Calibri"/>
              </a:rPr>
              <a:t>Oriented</a:t>
            </a:r>
            <a:r>
              <a:rPr sz="2400" spc="-20" dirty="0">
                <a:latin typeface="Calibri"/>
                <a:cs typeface="Calibri"/>
              </a:rPr>
              <a:t> </a:t>
            </a:r>
            <a:r>
              <a:rPr sz="2400" spc="-10" dirty="0">
                <a:latin typeface="Calibri"/>
                <a:cs typeface="Calibri"/>
              </a:rPr>
              <a:t>Programming</a:t>
            </a:r>
            <a:endParaRPr sz="2400">
              <a:latin typeface="Calibri"/>
              <a:cs typeface="Calibri"/>
            </a:endParaRPr>
          </a:p>
          <a:p>
            <a:pPr marL="698500" lvl="1" indent="-229235">
              <a:lnSpc>
                <a:spcPct val="100000"/>
              </a:lnSpc>
              <a:spcBef>
                <a:spcPts val="215"/>
              </a:spcBef>
              <a:buFont typeface="Arial"/>
              <a:buChar char="•"/>
              <a:tabLst>
                <a:tab pos="699135" algn="l"/>
              </a:tabLst>
            </a:pPr>
            <a:r>
              <a:rPr sz="2400" spc="-5" dirty="0">
                <a:latin typeface="Calibri"/>
                <a:cs typeface="Calibri"/>
              </a:rPr>
              <a:t>Spring</a:t>
            </a:r>
            <a:r>
              <a:rPr sz="2400" spc="-20" dirty="0">
                <a:latin typeface="Calibri"/>
                <a:cs typeface="Calibri"/>
              </a:rPr>
              <a:t> </a:t>
            </a:r>
            <a:r>
              <a:rPr sz="2400" dirty="0">
                <a:latin typeface="Calibri"/>
                <a:cs typeface="Calibri"/>
              </a:rPr>
              <a:t>Modules</a:t>
            </a:r>
            <a:endParaRPr sz="2400">
              <a:latin typeface="Calibri"/>
              <a:cs typeface="Calibri"/>
            </a:endParaRPr>
          </a:p>
          <a:p>
            <a:pPr lvl="1">
              <a:lnSpc>
                <a:spcPct val="100000"/>
              </a:lnSpc>
              <a:spcBef>
                <a:spcPts val="50"/>
              </a:spcBef>
              <a:buFont typeface="Arial"/>
              <a:buChar char="•"/>
            </a:pPr>
            <a:endParaRPr sz="3200">
              <a:latin typeface="Times New Roman"/>
              <a:cs typeface="Times New Roman"/>
            </a:endParaRPr>
          </a:p>
          <a:p>
            <a:pPr marL="241300" indent="-229235">
              <a:lnSpc>
                <a:spcPct val="100000"/>
              </a:lnSpc>
              <a:buFont typeface="Arial"/>
              <a:buChar char="•"/>
              <a:tabLst>
                <a:tab pos="241935" algn="l"/>
              </a:tabLst>
            </a:pPr>
            <a:r>
              <a:rPr sz="2800" spc="-15" dirty="0">
                <a:latin typeface="Calibri"/>
                <a:cs typeface="Calibri"/>
              </a:rPr>
              <a:t>Advantages </a:t>
            </a:r>
            <a:r>
              <a:rPr sz="2800" spc="-5" dirty="0">
                <a:latin typeface="Calibri"/>
                <a:cs typeface="Calibri"/>
              </a:rPr>
              <a:t>of </a:t>
            </a:r>
            <a:r>
              <a:rPr sz="2800" spc="-10" dirty="0">
                <a:latin typeface="Calibri"/>
                <a:cs typeface="Calibri"/>
              </a:rPr>
              <a:t>using Spring</a:t>
            </a:r>
            <a:r>
              <a:rPr sz="2800" spc="65" dirty="0">
                <a:latin typeface="Calibri"/>
                <a:cs typeface="Calibri"/>
              </a:rPr>
              <a:t> </a:t>
            </a:r>
            <a:r>
              <a:rPr sz="2800" spc="-20" dirty="0">
                <a:latin typeface="Calibri"/>
                <a:cs typeface="Calibri"/>
              </a:rPr>
              <a:t>Framework</a:t>
            </a:r>
            <a:endParaRPr sz="2800">
              <a:latin typeface="Calibri"/>
              <a:cs typeface="Calibri"/>
            </a:endParaRPr>
          </a:p>
        </p:txBody>
      </p:sp>
      <p:sp>
        <p:nvSpPr>
          <p:cNvPr id="4" name="object 4"/>
          <p:cNvSpPr/>
          <p:nvPr/>
        </p:nvSpPr>
        <p:spPr>
          <a:xfrm>
            <a:off x="8772859" y="2412406"/>
            <a:ext cx="1832583" cy="18421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3525520" cy="697230"/>
          </a:xfrm>
          <a:prstGeom prst="rect">
            <a:avLst/>
          </a:prstGeom>
        </p:spPr>
        <p:txBody>
          <a:bodyPr vert="horz" wrap="square" lIns="0" tIns="13335" rIns="0" bIns="0" rtlCol="0">
            <a:spAutoFit/>
          </a:bodyPr>
          <a:lstStyle/>
          <a:p>
            <a:pPr marL="12700">
              <a:spcBef>
                <a:spcPts val="105"/>
              </a:spcBef>
            </a:pPr>
            <a:r>
              <a:rPr spc="-15" dirty="0"/>
              <a:t>Setter-based</a:t>
            </a:r>
            <a:r>
              <a:rPr spc="-80" dirty="0"/>
              <a:t> </a:t>
            </a:r>
            <a:r>
              <a:rPr dirty="0"/>
              <a:t>DI</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7" y="1612138"/>
            <a:ext cx="7752080" cy="1794510"/>
          </a:xfrm>
          <a:prstGeom prst="rect">
            <a:avLst/>
          </a:prstGeom>
        </p:spPr>
        <p:txBody>
          <a:bodyPr vert="horz" wrap="square" lIns="0" tIns="13335" rIns="0" bIns="0" rtlCol="0">
            <a:spAutoFit/>
          </a:bodyPr>
          <a:lstStyle/>
          <a:p>
            <a:pPr marL="332740" marR="5080" indent="-320675">
              <a:spcBef>
                <a:spcPts val="105"/>
              </a:spcBef>
              <a:buClr>
                <a:srgbClr val="70685A"/>
              </a:buClr>
              <a:buSzPct val="60344"/>
              <a:buFont typeface="Wingdings"/>
              <a:buChar char=""/>
              <a:tabLst>
                <a:tab pos="333375" algn="l"/>
              </a:tabLst>
            </a:pPr>
            <a:r>
              <a:rPr sz="2900" spc="-5" dirty="0">
                <a:latin typeface="Tw Cen MT"/>
                <a:cs typeface="Tw Cen MT"/>
              </a:rPr>
              <a:t>is </a:t>
            </a:r>
            <a:r>
              <a:rPr sz="2900" dirty="0">
                <a:latin typeface="Tw Cen MT"/>
                <a:cs typeface="Tw Cen MT"/>
              </a:rPr>
              <a:t>accomplished </a:t>
            </a:r>
            <a:r>
              <a:rPr sz="2900" spc="-70" dirty="0">
                <a:latin typeface="Tw Cen MT"/>
                <a:cs typeface="Tw Cen MT"/>
              </a:rPr>
              <a:t>by </a:t>
            </a:r>
            <a:r>
              <a:rPr sz="2900" dirty="0">
                <a:latin typeface="Tw Cen MT"/>
                <a:cs typeface="Tw Cen MT"/>
              </a:rPr>
              <a:t>the container calling </a:t>
            </a:r>
            <a:r>
              <a:rPr sz="2900" b="1" dirty="0">
                <a:latin typeface="Tw Cen MT"/>
                <a:cs typeface="Tw Cen MT"/>
              </a:rPr>
              <a:t>setter  methods </a:t>
            </a:r>
            <a:r>
              <a:rPr sz="2900" dirty="0">
                <a:latin typeface="Tw Cen MT"/>
                <a:cs typeface="Tw Cen MT"/>
              </a:rPr>
              <a:t>on </a:t>
            </a:r>
            <a:r>
              <a:rPr sz="2900" spc="-20" dirty="0">
                <a:latin typeface="Tw Cen MT"/>
                <a:cs typeface="Tw Cen MT"/>
              </a:rPr>
              <a:t>your </a:t>
            </a:r>
            <a:r>
              <a:rPr sz="2900" dirty="0">
                <a:latin typeface="Tw Cen MT"/>
                <a:cs typeface="Tw Cen MT"/>
              </a:rPr>
              <a:t>beans after </a:t>
            </a:r>
            <a:r>
              <a:rPr sz="2900" spc="-10" dirty="0">
                <a:latin typeface="Tw Cen MT"/>
                <a:cs typeface="Tw Cen MT"/>
              </a:rPr>
              <a:t>invoking </a:t>
            </a:r>
            <a:r>
              <a:rPr sz="2900" dirty="0">
                <a:latin typeface="Tw Cen MT"/>
                <a:cs typeface="Tw Cen MT"/>
              </a:rPr>
              <a:t>a no-  argument </a:t>
            </a:r>
            <a:r>
              <a:rPr sz="2900" spc="5" dirty="0">
                <a:latin typeface="Tw Cen MT"/>
                <a:cs typeface="Tw Cen MT"/>
              </a:rPr>
              <a:t>constructor </a:t>
            </a:r>
            <a:r>
              <a:rPr sz="2900" dirty="0">
                <a:latin typeface="Tw Cen MT"/>
                <a:cs typeface="Tw Cen MT"/>
              </a:rPr>
              <a:t>or no-argument static</a:t>
            </a:r>
            <a:r>
              <a:rPr sz="2900" spc="-125" dirty="0">
                <a:latin typeface="Tw Cen MT"/>
                <a:cs typeface="Tw Cen MT"/>
              </a:rPr>
              <a:t> </a:t>
            </a:r>
            <a:r>
              <a:rPr sz="2900" dirty="0">
                <a:latin typeface="Tw Cen MT"/>
                <a:cs typeface="Tw Cen MT"/>
              </a:rPr>
              <a:t>factory  method to </a:t>
            </a:r>
            <a:r>
              <a:rPr sz="2900" spc="-5" dirty="0">
                <a:latin typeface="Tw Cen MT"/>
                <a:cs typeface="Tw Cen MT"/>
              </a:rPr>
              <a:t>instantiate</a:t>
            </a:r>
            <a:r>
              <a:rPr sz="2900" spc="-25" dirty="0">
                <a:latin typeface="Tw Cen MT"/>
                <a:cs typeface="Tw Cen MT"/>
              </a:rPr>
              <a:t> </a:t>
            </a:r>
            <a:r>
              <a:rPr sz="2900" dirty="0">
                <a:latin typeface="Tw Cen MT"/>
                <a:cs typeface="Tw Cen MT"/>
              </a:rPr>
              <a:t>bean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7004812" cy="690574"/>
          </a:xfrm>
          <a:prstGeom prst="rect">
            <a:avLst/>
          </a:prstGeom>
        </p:spPr>
        <p:txBody>
          <a:bodyPr vert="horz" wrap="square" lIns="0" tIns="13335" rIns="0" bIns="0" rtlCol="0">
            <a:spAutoFit/>
          </a:bodyPr>
          <a:lstStyle/>
          <a:p>
            <a:pPr marL="12700">
              <a:spcBef>
                <a:spcPts val="105"/>
              </a:spcBef>
            </a:pPr>
            <a:r>
              <a:rPr spc="5" dirty="0"/>
              <a:t>Constructor </a:t>
            </a:r>
            <a:r>
              <a:rPr dirty="0"/>
              <a:t>vs</a:t>
            </a:r>
            <a:r>
              <a:rPr spc="-100" dirty="0"/>
              <a:t> </a:t>
            </a:r>
            <a:r>
              <a:rPr dirty="0"/>
              <a:t>setter</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7" y="1526134"/>
            <a:ext cx="6179820" cy="3450590"/>
          </a:xfrm>
          <a:prstGeom prst="rect">
            <a:avLst/>
          </a:prstGeom>
        </p:spPr>
        <p:txBody>
          <a:bodyPr vert="horz" wrap="square" lIns="0" tIns="99060" rIns="0" bIns="0" rtlCol="0">
            <a:spAutoFit/>
          </a:bodyPr>
          <a:lstStyle/>
          <a:p>
            <a:pPr marL="332740" indent="-320675">
              <a:spcBef>
                <a:spcPts val="780"/>
              </a:spcBef>
              <a:buClr>
                <a:srgbClr val="70685A"/>
              </a:buClr>
              <a:buSzPct val="60344"/>
              <a:buFont typeface="Wingdings"/>
              <a:buChar char=""/>
              <a:tabLst>
                <a:tab pos="333375" algn="l"/>
              </a:tabLst>
            </a:pPr>
            <a:r>
              <a:rPr sz="2900" spc="5" dirty="0">
                <a:latin typeface="Tw Cen MT"/>
                <a:cs typeface="Tw Cen MT"/>
              </a:rPr>
              <a:t>constructor</a:t>
            </a:r>
            <a:endParaRPr sz="2900">
              <a:latin typeface="Tw Cen MT"/>
              <a:cs typeface="Tw Cen MT"/>
            </a:endParaRPr>
          </a:p>
          <a:p>
            <a:pPr marL="652780" lvl="1" indent="-274955">
              <a:spcBef>
                <a:spcPts val="615"/>
              </a:spcBef>
              <a:buClr>
                <a:srgbClr val="93C500"/>
              </a:buClr>
              <a:buSzPct val="69230"/>
              <a:buFont typeface="Wingdings"/>
              <a:buChar char=""/>
              <a:tabLst>
                <a:tab pos="653415" algn="l"/>
              </a:tabLst>
            </a:pPr>
            <a:r>
              <a:rPr sz="2600" dirty="0">
                <a:latin typeface="Tw Cen MT"/>
                <a:cs typeface="Tw Cen MT"/>
              </a:rPr>
              <a:t>mandatory</a:t>
            </a:r>
            <a:r>
              <a:rPr sz="2600" spc="-50" dirty="0">
                <a:latin typeface="Tw Cen MT"/>
                <a:cs typeface="Tw Cen MT"/>
              </a:rPr>
              <a:t> </a:t>
            </a:r>
            <a:r>
              <a:rPr sz="2600" dirty="0">
                <a:latin typeface="Tw Cen MT"/>
                <a:cs typeface="Tw Cen MT"/>
              </a:rPr>
              <a:t>dependencies</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spc="5" dirty="0">
                <a:latin typeface="Tw Cen MT"/>
                <a:cs typeface="Tw Cen MT"/>
              </a:rPr>
              <a:t>immutability</a:t>
            </a:r>
            <a:endParaRPr sz="2600">
              <a:latin typeface="Tw Cen MT"/>
              <a:cs typeface="Tw Cen MT"/>
            </a:endParaRPr>
          </a:p>
          <a:p>
            <a:pPr marL="332740" indent="-320675">
              <a:spcBef>
                <a:spcPts val="685"/>
              </a:spcBef>
              <a:buClr>
                <a:srgbClr val="70685A"/>
              </a:buClr>
              <a:buSzPct val="60344"/>
              <a:buFont typeface="Wingdings"/>
              <a:buChar char=""/>
              <a:tabLst>
                <a:tab pos="333375" algn="l"/>
              </a:tabLst>
            </a:pPr>
            <a:r>
              <a:rPr sz="2900" dirty="0">
                <a:latin typeface="Tw Cen MT"/>
                <a:cs typeface="Tw Cen MT"/>
              </a:rPr>
              <a:t>setter</a:t>
            </a:r>
            <a:endParaRPr sz="2900">
              <a:latin typeface="Tw Cen MT"/>
              <a:cs typeface="Tw Cen MT"/>
            </a:endParaRPr>
          </a:p>
          <a:p>
            <a:pPr marL="652780" lvl="1" indent="-274955">
              <a:spcBef>
                <a:spcPts val="625"/>
              </a:spcBef>
              <a:buClr>
                <a:srgbClr val="93C500"/>
              </a:buClr>
              <a:buSzPct val="69230"/>
              <a:buFont typeface="Wingdings"/>
              <a:buChar char=""/>
              <a:tabLst>
                <a:tab pos="653415" algn="l"/>
              </a:tabLst>
            </a:pPr>
            <a:r>
              <a:rPr sz="2600" dirty="0">
                <a:latin typeface="Tw Cen MT"/>
                <a:cs typeface="Tw Cen MT"/>
              </a:rPr>
              <a:t>optional dependencies and default</a:t>
            </a:r>
            <a:r>
              <a:rPr sz="2600" spc="-135" dirty="0">
                <a:latin typeface="Tw Cen MT"/>
                <a:cs typeface="Tw Cen MT"/>
              </a:rPr>
              <a:t> </a:t>
            </a:r>
            <a:r>
              <a:rPr sz="2600" spc="-5" dirty="0">
                <a:latin typeface="Tw Cen MT"/>
                <a:cs typeface="Tw Cen MT"/>
              </a:rPr>
              <a:t>values</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spc="-5" dirty="0">
                <a:latin typeface="Tw Cen MT"/>
                <a:cs typeface="Tw Cen MT"/>
              </a:rPr>
              <a:t>obvious</a:t>
            </a:r>
            <a:r>
              <a:rPr sz="2600" spc="-45" dirty="0">
                <a:latin typeface="Tw Cen MT"/>
                <a:cs typeface="Tw Cen MT"/>
              </a:rPr>
              <a:t> </a:t>
            </a:r>
            <a:r>
              <a:rPr sz="2600" dirty="0">
                <a:latin typeface="Tw Cen MT"/>
                <a:cs typeface="Tw Cen MT"/>
              </a:rPr>
              <a:t>names</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auto</a:t>
            </a:r>
            <a:r>
              <a:rPr sz="2600" spc="-20" dirty="0">
                <a:latin typeface="Tw Cen MT"/>
                <a:cs typeface="Tw Cen MT"/>
              </a:rPr>
              <a:t> </a:t>
            </a:r>
            <a:r>
              <a:rPr sz="2600" dirty="0">
                <a:latin typeface="Tw Cen MT"/>
                <a:cs typeface="Tw Cen MT"/>
              </a:rPr>
              <a:t>inheritance</a:t>
            </a:r>
            <a:endParaRPr sz="2600">
              <a:latin typeface="Tw Cen MT"/>
              <a:cs typeface="Tw Cen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5" name="Rectangle 4">
            <a:extLst>
              <a:ext uri="{FF2B5EF4-FFF2-40B4-BE49-F238E27FC236}">
                <a16:creationId xmlns="" xmlns:a16="http://schemas.microsoft.com/office/drawing/2014/main" id="{C405C49A-6679-4C17-81D6-61FA98EE59D2}"/>
              </a:ext>
            </a:extLst>
          </p:cNvPr>
          <p:cNvSpPr/>
          <p:nvPr/>
        </p:nvSpPr>
        <p:spPr>
          <a:xfrm>
            <a:off x="1981200" y="107372"/>
            <a:ext cx="6234784" cy="707886"/>
          </a:xfrm>
          <a:prstGeom prst="rect">
            <a:avLst/>
          </a:prstGeom>
        </p:spPr>
        <p:txBody>
          <a:bodyPr wrap="none">
            <a:spAutoFit/>
          </a:bodyPr>
          <a:lstStyle/>
          <a:p>
            <a:r>
              <a:rPr lang="en-IN" sz="4000" b="1" dirty="0"/>
              <a:t>Spring static factory-method</a:t>
            </a:r>
          </a:p>
        </p:txBody>
      </p:sp>
      <p:sp>
        <p:nvSpPr>
          <p:cNvPr id="8" name="Rectangle 1">
            <a:extLst>
              <a:ext uri="{FF2B5EF4-FFF2-40B4-BE49-F238E27FC236}">
                <a16:creationId xmlns="" xmlns:a16="http://schemas.microsoft.com/office/drawing/2014/main" id="{D7FB600A-0829-4CA0-8DBD-3334FE5E56D4}"/>
              </a:ext>
            </a:extLst>
          </p:cNvPr>
          <p:cNvSpPr>
            <a:spLocks noChangeArrowheads="1"/>
          </p:cNvSpPr>
          <p:nvPr/>
        </p:nvSpPr>
        <p:spPr bwMode="auto">
          <a:xfrm>
            <a:off x="1066800" y="834949"/>
            <a:ext cx="8905002"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Spring framework, if you want to create a bean by invoking a </a:t>
            </a:r>
            <a:r>
              <a:rPr kumimoji="0" lang="en-US" altLang="en-US" sz="1800" b="1" i="0" u="none" strike="noStrike" cap="none" normalizeH="0" baseline="0" dirty="0">
                <a:ln>
                  <a:noFill/>
                </a:ln>
                <a:solidFill>
                  <a:schemeClr val="tx1"/>
                </a:solidFill>
                <a:effectLst/>
                <a:latin typeface="Arial" panose="020B0604020202020204" pitchFamily="34" charset="0"/>
              </a:rPr>
              <a:t>static factory-method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whose purpose is to encapsulate the object-creation process in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static</a:t>
            </a:r>
            <a:r>
              <a:rPr kumimoji="0" lang="en-US" altLang="en-US" sz="14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method then you could use </a:t>
            </a:r>
            <a:r>
              <a:rPr kumimoji="0" lang="en-US" altLang="en-US" sz="2400" b="0" i="0" u="none" strike="noStrike" cap="none" normalizeH="0" baseline="0" dirty="0">
                <a:ln>
                  <a:noFill/>
                </a:ln>
                <a:solidFill>
                  <a:schemeClr val="tx1"/>
                </a:solidFill>
                <a:effectLst/>
                <a:latin typeface="Arial Unicode MS"/>
              </a:rPr>
              <a:t>factory-method</a:t>
            </a:r>
            <a:r>
              <a:rPr kumimoji="0" lang="en-US" altLang="en-US" b="0" i="0" u="none" strike="noStrike" cap="none" normalizeH="0" baseline="0" dirty="0">
                <a:ln>
                  <a:noFill/>
                </a:ln>
                <a:solidFill>
                  <a:schemeClr val="tx1"/>
                </a:solidFill>
                <a:effectLst/>
              </a:rPr>
              <a:t> attribute.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FF410C04-8D3A-45B5-BDED-04BFBB296C66}"/>
              </a:ext>
            </a:extLst>
          </p:cNvPr>
          <p:cNvSpPr/>
          <p:nvPr/>
        </p:nvSpPr>
        <p:spPr>
          <a:xfrm>
            <a:off x="914400" y="2765369"/>
            <a:ext cx="8534400" cy="2585323"/>
          </a:xfrm>
          <a:prstGeom prst="rect">
            <a:avLst/>
          </a:prstGeom>
        </p:spPr>
        <p:txBody>
          <a:bodyPr wrap="square">
            <a:spAutoFit/>
          </a:bodyPr>
          <a:lstStyle/>
          <a:p>
            <a:r>
              <a:rPr lang="en-IN" dirty="0"/>
              <a:t>&lt;bean id="manager" class="</a:t>
            </a:r>
            <a:r>
              <a:rPr lang="en-IN" dirty="0" err="1"/>
              <a:t>com.bean.factory.EmployeeFactory</a:t>
            </a:r>
            <a:r>
              <a:rPr lang="en-IN" dirty="0"/>
              <a:t>"</a:t>
            </a:r>
          </a:p>
          <a:p>
            <a:r>
              <a:rPr lang="en-IN" dirty="0"/>
              <a:t>    factory-method="</a:t>
            </a:r>
            <a:r>
              <a:rPr lang="en-IN" dirty="0" err="1"/>
              <a:t>createEmployeeOfType</a:t>
            </a:r>
            <a:r>
              <a:rPr lang="en-IN" dirty="0"/>
              <a:t>"&gt;</a:t>
            </a:r>
          </a:p>
          <a:p>
            <a:r>
              <a:rPr lang="en-IN" dirty="0"/>
              <a:t>    &lt;constructor-</a:t>
            </a:r>
            <a:r>
              <a:rPr lang="en-IN" dirty="0" err="1"/>
              <a:t>arg</a:t>
            </a:r>
            <a:r>
              <a:rPr lang="en-IN" dirty="0"/>
              <a:t> value="manager" /&gt;</a:t>
            </a:r>
          </a:p>
          <a:p>
            <a:r>
              <a:rPr lang="en-IN" dirty="0"/>
              <a:t>&lt;/bean&gt;</a:t>
            </a:r>
          </a:p>
          <a:p>
            <a:r>
              <a:rPr lang="en-IN" dirty="0"/>
              <a:t> </a:t>
            </a:r>
          </a:p>
          <a:p>
            <a:r>
              <a:rPr lang="en-IN" dirty="0"/>
              <a:t>&lt;bean id="director" class="</a:t>
            </a:r>
            <a:r>
              <a:rPr lang="en-IN" dirty="0" err="1"/>
              <a:t>com.bean.factory.EmployeeFactory</a:t>
            </a:r>
            <a:r>
              <a:rPr lang="en-IN" dirty="0"/>
              <a:t>"</a:t>
            </a:r>
          </a:p>
          <a:p>
            <a:r>
              <a:rPr lang="en-IN" dirty="0"/>
              <a:t>    factory-method="</a:t>
            </a:r>
            <a:r>
              <a:rPr lang="en-IN" dirty="0" err="1"/>
              <a:t>createEmployeeOfType</a:t>
            </a:r>
            <a:r>
              <a:rPr lang="en-IN" dirty="0"/>
              <a:t>"&gt;</a:t>
            </a:r>
          </a:p>
          <a:p>
            <a:r>
              <a:rPr lang="en-IN" dirty="0"/>
              <a:t>    &lt;constructor-</a:t>
            </a:r>
            <a:r>
              <a:rPr lang="en-IN" dirty="0" err="1"/>
              <a:t>arg</a:t>
            </a:r>
            <a:r>
              <a:rPr lang="en-IN" dirty="0"/>
              <a:t> value="director" /&gt;</a:t>
            </a:r>
          </a:p>
          <a:p>
            <a:r>
              <a:rPr lang="en-IN" dirty="0"/>
              <a:t>&lt;/bean&gt;</a:t>
            </a:r>
          </a:p>
        </p:txBody>
      </p:sp>
    </p:spTree>
    <p:extLst>
      <p:ext uri="{BB962C8B-B14F-4D97-AF65-F5344CB8AC3E}">
        <p14:creationId xmlns="" xmlns:p14="http://schemas.microsoft.com/office/powerpoint/2010/main" val="2022762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983" y="1676400"/>
            <a:ext cx="9702033" cy="3416320"/>
          </a:xfrm>
        </p:spPr>
        <p:txBody>
          <a:bodyPr/>
          <a:lstStyle/>
          <a:p>
            <a:pPr marL="342900" indent="-342900">
              <a:buFont typeface="Arial" panose="020B0604020202020204" pitchFamily="34" charset="0"/>
              <a:buChar char="•"/>
            </a:pPr>
            <a:r>
              <a:rPr lang="en-US" sz="2400" dirty="0">
                <a:solidFill>
                  <a:schemeClr val="tx1"/>
                </a:solidFill>
              </a:rPr>
              <a:t>Singleton (default scope)</a:t>
            </a:r>
          </a:p>
          <a:p>
            <a:pPr marL="594900" lvl="1" indent="-342900"/>
            <a:r>
              <a:rPr lang="en-US" sz="1800" dirty="0">
                <a:solidFill>
                  <a:schemeClr val="tx1"/>
                </a:solidFill>
              </a:rPr>
              <a:t>Instantiated on context startup</a:t>
            </a:r>
          </a:p>
          <a:p>
            <a:pPr marL="594900" lvl="1" indent="-342900"/>
            <a:r>
              <a:rPr lang="en-US" sz="1800" dirty="0">
                <a:solidFill>
                  <a:schemeClr val="tx1"/>
                </a:solidFill>
              </a:rPr>
              <a:t>Only one instance exists during application lifetime</a:t>
            </a:r>
          </a:p>
          <a:p>
            <a:pPr marL="342900" indent="-342900">
              <a:buFont typeface="Arial" panose="020B0604020202020204" pitchFamily="34" charset="0"/>
              <a:buChar char="•"/>
            </a:pPr>
            <a:r>
              <a:rPr lang="en-US" sz="2400" dirty="0">
                <a:solidFill>
                  <a:schemeClr val="tx1"/>
                </a:solidFill>
              </a:rPr>
              <a:t>Prototype</a:t>
            </a:r>
          </a:p>
          <a:p>
            <a:pPr marL="594900" lvl="1" indent="-342900"/>
            <a:r>
              <a:rPr lang="en-US" sz="1800" dirty="0">
                <a:solidFill>
                  <a:schemeClr val="tx1"/>
                </a:solidFill>
              </a:rPr>
              <a:t>Instantiated on demand </a:t>
            </a:r>
          </a:p>
          <a:p>
            <a:pPr marL="594900" lvl="1" indent="-342900"/>
            <a:r>
              <a:rPr lang="en-US" sz="1800" dirty="0">
                <a:solidFill>
                  <a:schemeClr val="tx1"/>
                </a:solidFill>
              </a:rPr>
              <a:t>There may be as many instances as was requested</a:t>
            </a:r>
          </a:p>
          <a:p>
            <a:pPr marL="342900" indent="-342900">
              <a:buFont typeface="Arial" panose="020B0604020202020204" pitchFamily="34" charset="0"/>
              <a:buChar char="•"/>
            </a:pPr>
            <a:r>
              <a:rPr lang="en-US" sz="2400" dirty="0">
                <a:solidFill>
                  <a:schemeClr val="tx1"/>
                </a:solidFill>
              </a:rPr>
              <a:t>Web-aware Scopes</a:t>
            </a:r>
          </a:p>
          <a:p>
            <a:pPr marL="594900" lvl="1" indent="-342900"/>
            <a:r>
              <a:rPr lang="en-US" sz="1800" dirty="0">
                <a:solidFill>
                  <a:schemeClr val="tx1"/>
                </a:solidFill>
              </a:rPr>
              <a:t>Request</a:t>
            </a:r>
          </a:p>
          <a:p>
            <a:pPr marL="594900" lvl="1" indent="-342900"/>
            <a:r>
              <a:rPr lang="en-US" sz="1800" dirty="0">
                <a:solidFill>
                  <a:schemeClr val="tx1"/>
                </a:solidFill>
              </a:rPr>
              <a:t>Session</a:t>
            </a:r>
          </a:p>
          <a:p>
            <a:pPr marL="594900" lvl="1" indent="-342900"/>
            <a:r>
              <a:rPr lang="en-US" sz="1800" dirty="0">
                <a:solidFill>
                  <a:schemeClr val="tx1"/>
                </a:solidFill>
              </a:rPr>
              <a:t>Global session</a:t>
            </a:r>
          </a:p>
          <a:p>
            <a:pPr marL="342900" indent="-342900">
              <a:buFont typeface="Arial" panose="020B0604020202020204" pitchFamily="34" charset="0"/>
              <a:buChar char="•"/>
            </a:pPr>
            <a:r>
              <a:rPr lang="en-US" sz="2400" dirty="0">
                <a:solidFill>
                  <a:schemeClr val="tx1"/>
                </a:solidFill>
              </a:rPr>
              <a:t>Custom Scopes</a:t>
            </a:r>
            <a:endParaRPr lang="ru-RU" sz="2400" dirty="0">
              <a:solidFill>
                <a:schemeClr val="tx1"/>
              </a:solidFill>
            </a:endParaRPr>
          </a:p>
        </p:txBody>
      </p:sp>
      <p:sp>
        <p:nvSpPr>
          <p:cNvPr id="2" name="Title 1"/>
          <p:cNvSpPr>
            <a:spLocks noGrp="1"/>
          </p:cNvSpPr>
          <p:nvPr>
            <p:ph type="title"/>
          </p:nvPr>
        </p:nvSpPr>
        <p:spPr>
          <a:xfrm>
            <a:off x="1024128" y="356282"/>
            <a:ext cx="9720072" cy="608236"/>
          </a:xfrm>
        </p:spPr>
        <p:txBody>
          <a:bodyPr>
            <a:normAutofit fontScale="90000"/>
          </a:bodyPr>
          <a:lstStyle/>
          <a:p>
            <a:r>
              <a:rPr lang="en-US" dirty="0"/>
              <a:t>Bean Scopes</a:t>
            </a:r>
            <a:endParaRPr lang="ru-RU" dirty="0"/>
          </a:p>
        </p:txBody>
      </p:sp>
    </p:spTree>
    <p:extLst>
      <p:ext uri="{BB962C8B-B14F-4D97-AF65-F5344CB8AC3E}">
        <p14:creationId xmlns="" xmlns:p14="http://schemas.microsoft.com/office/powerpoint/2010/main" val="119576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4240"/>
            <a:ext cx="7084061"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dirty="0"/>
              <a:t>Bean</a:t>
            </a:r>
            <a:r>
              <a:rPr sz="3000" spc="-15" dirty="0"/>
              <a:t> </a:t>
            </a:r>
            <a:r>
              <a:rPr sz="3000" spc="-10" dirty="0"/>
              <a:t>Scopes</a:t>
            </a:r>
            <a:endParaRPr sz="3000" dirty="0"/>
          </a:p>
        </p:txBody>
      </p:sp>
      <p:graphicFrame>
        <p:nvGraphicFramePr>
          <p:cNvPr id="3" name="object 3"/>
          <p:cNvGraphicFramePr>
            <a:graphicFrameLocks noGrp="1"/>
          </p:cNvGraphicFramePr>
          <p:nvPr/>
        </p:nvGraphicFramePr>
        <p:xfrm>
          <a:off x="1250746" y="1820862"/>
          <a:ext cx="9681210" cy="1215643"/>
        </p:xfrm>
        <a:graphic>
          <a:graphicData uri="http://schemas.openxmlformats.org/drawingml/2006/table">
            <a:tbl>
              <a:tblPr firstRow="1" bandRow="1">
                <a:tableStyleId>{2D5ABB26-0587-4C30-8999-92F81FD0307C}</a:tableStyleId>
              </a:tblPr>
              <a:tblGrid>
                <a:gridCol w="1935480">
                  <a:extLst>
                    <a:ext uri="{9D8B030D-6E8A-4147-A177-3AD203B41FA5}">
                      <a16:colId xmlns="" xmlns:a16="http://schemas.microsoft.com/office/drawing/2014/main" val="20000"/>
                    </a:ext>
                  </a:extLst>
                </a:gridCol>
                <a:gridCol w="7745730">
                  <a:extLst>
                    <a:ext uri="{9D8B030D-6E8A-4147-A177-3AD203B41FA5}">
                      <a16:colId xmlns="" xmlns:a16="http://schemas.microsoft.com/office/drawing/2014/main" val="20001"/>
                    </a:ext>
                  </a:extLst>
                </a:gridCol>
              </a:tblGrid>
              <a:tr h="462534">
                <a:tc>
                  <a:txBody>
                    <a:bodyPr/>
                    <a:lstStyle/>
                    <a:p>
                      <a:pPr marL="170815">
                        <a:lnSpc>
                          <a:spcPct val="100000"/>
                        </a:lnSpc>
                        <a:spcBef>
                          <a:spcPts val="120"/>
                        </a:spcBef>
                      </a:pPr>
                      <a:r>
                        <a:rPr sz="1800" b="1" spc="-5" dirty="0">
                          <a:latin typeface="Calibri"/>
                          <a:cs typeface="Calibri"/>
                        </a:rPr>
                        <a:t>Scope</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65405">
                        <a:lnSpc>
                          <a:spcPct val="100000"/>
                        </a:lnSpc>
                        <a:spcBef>
                          <a:spcPts val="120"/>
                        </a:spcBef>
                      </a:pPr>
                      <a:r>
                        <a:rPr sz="1800" b="1" spc="-5" dirty="0">
                          <a:latin typeface="Calibri"/>
                          <a:cs typeface="Calibri"/>
                        </a:rPr>
                        <a:t>Description</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0"/>
                  </a:ext>
                </a:extLst>
              </a:tr>
              <a:tr h="382904">
                <a:tc>
                  <a:txBody>
                    <a:bodyPr/>
                    <a:lstStyle/>
                    <a:p>
                      <a:pPr marL="127000">
                        <a:lnSpc>
                          <a:spcPct val="100000"/>
                        </a:lnSpc>
                        <a:spcBef>
                          <a:spcPts val="140"/>
                        </a:spcBef>
                      </a:pPr>
                      <a:r>
                        <a:rPr sz="1600" u="heavy" spc="-10" dirty="0">
                          <a:uFill>
                            <a:solidFill>
                              <a:srgbClr val="000000"/>
                            </a:solidFill>
                          </a:uFill>
                          <a:latin typeface="Calibri"/>
                          <a:cs typeface="Calibri"/>
                        </a:rPr>
                        <a:t>Singleton</a:t>
                      </a:r>
                      <a:endParaRPr sz="1600">
                        <a:latin typeface="Calibri"/>
                        <a:cs typeface="Calibri"/>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35560">
                        <a:lnSpc>
                          <a:spcPct val="100000"/>
                        </a:lnSpc>
                        <a:spcBef>
                          <a:spcPts val="150"/>
                        </a:spcBef>
                      </a:pPr>
                      <a:r>
                        <a:rPr sz="1400" spc="-10" dirty="0">
                          <a:latin typeface="Calibri"/>
                          <a:cs typeface="Calibri"/>
                        </a:rPr>
                        <a:t>(Default) </a:t>
                      </a:r>
                      <a:r>
                        <a:rPr sz="1400" spc="-5" dirty="0">
                          <a:latin typeface="Calibri"/>
                          <a:cs typeface="Calibri"/>
                        </a:rPr>
                        <a:t>Scopes </a:t>
                      </a:r>
                      <a:r>
                        <a:rPr sz="1400" dirty="0">
                          <a:latin typeface="Calibri"/>
                          <a:cs typeface="Calibri"/>
                        </a:rPr>
                        <a:t>a </a:t>
                      </a:r>
                      <a:r>
                        <a:rPr sz="1400" spc="-5" dirty="0">
                          <a:latin typeface="Calibri"/>
                          <a:cs typeface="Calibri"/>
                        </a:rPr>
                        <a:t>single bean definition to </a:t>
                      </a:r>
                      <a:r>
                        <a:rPr sz="1400" dirty="0">
                          <a:latin typeface="Calibri"/>
                          <a:cs typeface="Calibri"/>
                        </a:rPr>
                        <a:t>a </a:t>
                      </a:r>
                      <a:r>
                        <a:rPr sz="1400" spc="-5" dirty="0">
                          <a:latin typeface="Calibri"/>
                          <a:cs typeface="Calibri"/>
                        </a:rPr>
                        <a:t>single object instance per Spring IoC</a:t>
                      </a:r>
                      <a:r>
                        <a:rPr sz="1400" spc="50" dirty="0">
                          <a:latin typeface="Calibri"/>
                          <a:cs typeface="Calibri"/>
                        </a:rPr>
                        <a:t> </a:t>
                      </a:r>
                      <a:r>
                        <a:rPr sz="1400" spc="-20" dirty="0">
                          <a:latin typeface="Calibri"/>
                          <a:cs typeface="Calibri"/>
                        </a:rPr>
                        <a:t>container.</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1"/>
                  </a:ext>
                </a:extLst>
              </a:tr>
              <a:tr h="370205">
                <a:tc>
                  <a:txBody>
                    <a:bodyPr/>
                    <a:lstStyle/>
                    <a:p>
                      <a:pPr marL="127000">
                        <a:lnSpc>
                          <a:spcPct val="100000"/>
                        </a:lnSpc>
                        <a:spcBef>
                          <a:spcPts val="145"/>
                        </a:spcBef>
                      </a:pPr>
                      <a:r>
                        <a:rPr sz="1600" u="heavy" spc="-10" dirty="0">
                          <a:uFill>
                            <a:solidFill>
                              <a:srgbClr val="000000"/>
                            </a:solidFill>
                          </a:uFill>
                          <a:latin typeface="Calibri"/>
                          <a:cs typeface="Calibri"/>
                        </a:rPr>
                        <a:t>Prototype</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tc>
                  <a:txBody>
                    <a:bodyPr/>
                    <a:lstStyle/>
                    <a:p>
                      <a:pPr marL="35560">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any </a:t>
                      </a:r>
                      <a:r>
                        <a:rPr sz="1400" spc="-5" dirty="0">
                          <a:latin typeface="Calibri"/>
                          <a:cs typeface="Calibri"/>
                        </a:rPr>
                        <a:t>number of object</a:t>
                      </a:r>
                      <a:r>
                        <a:rPr sz="1400" spc="30" dirty="0">
                          <a:latin typeface="Calibri"/>
                          <a:cs typeface="Calibri"/>
                        </a:rPr>
                        <a:t> </a:t>
                      </a:r>
                      <a:r>
                        <a:rPr sz="1400" spc="-5" dirty="0">
                          <a:latin typeface="Calibri"/>
                          <a:cs typeface="Calibri"/>
                        </a:rPr>
                        <a:t>instances.</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extLst>
                  <a:ext uri="{0D108BD9-81ED-4DB2-BD59-A6C34878D82A}">
                    <a16:rowId xmlns="" xmlns:a16="http://schemas.microsoft.com/office/drawing/2014/main" val="10002"/>
                  </a:ext>
                </a:extLst>
              </a:tr>
            </a:tbl>
          </a:graphicData>
        </a:graphic>
      </p:graphicFrame>
      <p:sp>
        <p:nvSpPr>
          <p:cNvPr id="4" name="object 4"/>
          <p:cNvSpPr/>
          <p:nvPr/>
        </p:nvSpPr>
        <p:spPr>
          <a:xfrm>
            <a:off x="685800" y="3332987"/>
            <a:ext cx="5858256" cy="291388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24</a:t>
            </a:fld>
            <a:endParaRPr dirty="0"/>
          </a:p>
        </p:txBody>
      </p:sp>
      <p:sp>
        <p:nvSpPr>
          <p:cNvPr id="6" name="object 2">
            <a:extLst>
              <a:ext uri="{FF2B5EF4-FFF2-40B4-BE49-F238E27FC236}">
                <a16:creationId xmlns="" xmlns:a16="http://schemas.microsoft.com/office/drawing/2014/main" id="{0644AE3D-4C33-4716-A022-683C7B698CE7}"/>
              </a:ext>
            </a:extLst>
          </p:cNvPr>
          <p:cNvSpPr txBox="1">
            <a:spLocks/>
          </p:cNvSpPr>
          <p:nvPr/>
        </p:nvSpPr>
        <p:spPr>
          <a:xfrm>
            <a:off x="6934200" y="3801176"/>
            <a:ext cx="7233412" cy="690574"/>
          </a:xfrm>
          <a:prstGeom prst="rect">
            <a:avLst/>
          </a:prstGeom>
        </p:spPr>
        <p:txBody>
          <a:bodyPr vert="horz" wrap="square" lIns="0" tIns="13335" rIns="0" bIns="0" rtlCol="0">
            <a:spAutoFit/>
          </a:bodyPr>
          <a:lstStyle>
            <a:lvl1pPr>
              <a:defRPr sz="4400" b="0" i="0">
                <a:solidFill>
                  <a:schemeClr val="tx1"/>
                </a:solidFill>
                <a:latin typeface="Calibri Light"/>
                <a:ea typeface="+mj-ea"/>
                <a:cs typeface="Calibri Light"/>
              </a:defRPr>
            </a:lvl1pPr>
          </a:lstStyle>
          <a:p>
            <a:pPr marL="12700">
              <a:spcBef>
                <a:spcPts val="105"/>
              </a:spcBef>
            </a:pPr>
            <a:r>
              <a:rPr lang="en-IN" kern="0" dirty="0"/>
              <a:t>The </a:t>
            </a:r>
            <a:r>
              <a:rPr lang="en-IN" kern="0" spc="-10" dirty="0"/>
              <a:t>Singleton</a:t>
            </a:r>
            <a:r>
              <a:rPr lang="en-IN" kern="0" spc="-100" dirty="0"/>
              <a:t> </a:t>
            </a:r>
            <a:r>
              <a:rPr lang="en-IN" kern="0" dirty="0"/>
              <a:t>scope</a:t>
            </a:r>
          </a:p>
        </p:txBody>
      </p:sp>
    </p:spTree>
    <p:extLst>
      <p:ext uri="{BB962C8B-B14F-4D97-AF65-F5344CB8AC3E}">
        <p14:creationId xmlns="" xmlns:p14="http://schemas.microsoft.com/office/powerpoint/2010/main" val="3575318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7233412" cy="690574"/>
          </a:xfrm>
          <a:prstGeom prst="rect">
            <a:avLst/>
          </a:prstGeom>
        </p:spPr>
        <p:txBody>
          <a:bodyPr vert="horz" wrap="square" lIns="0" tIns="13335" rIns="0" bIns="0" rtlCol="0">
            <a:spAutoFit/>
          </a:bodyPr>
          <a:lstStyle/>
          <a:p>
            <a:pPr marL="12700">
              <a:spcBef>
                <a:spcPts val="105"/>
              </a:spcBef>
            </a:pPr>
            <a:r>
              <a:rPr dirty="0"/>
              <a:t>The </a:t>
            </a:r>
            <a:r>
              <a:rPr spc="-10" dirty="0"/>
              <a:t>prototype</a:t>
            </a:r>
            <a:r>
              <a:rPr spc="-100" dirty="0"/>
              <a:t> </a:t>
            </a:r>
            <a:r>
              <a:rPr dirty="0"/>
              <a:t>scope</a:t>
            </a:r>
          </a:p>
        </p:txBody>
      </p:sp>
      <p:sp>
        <p:nvSpPr>
          <p:cNvPr id="3" name="object 3"/>
          <p:cNvSpPr/>
          <p:nvPr/>
        </p:nvSpPr>
        <p:spPr>
          <a:xfrm>
            <a:off x="2820798" y="1753921"/>
            <a:ext cx="6785483" cy="418833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5" name="object 5"/>
          <p:cNvSpPr txBox="1">
            <a:spLocks noGrp="1"/>
          </p:cNvSpPr>
          <p:nvPr>
            <p:ph type="ftr" sz="quarter" idx="5"/>
          </p:nvPr>
        </p:nvSpPr>
        <p:spPr>
          <a:xfrm>
            <a:off x="5669280" y="6377940"/>
            <a:ext cx="3901440" cy="214802"/>
          </a:xfrm>
          <a:prstGeom prst="rect">
            <a:avLst/>
          </a:prstGeom>
        </p:spPr>
        <p:txBody>
          <a:bodyPr vert="horz" wrap="square" lIns="0" tIns="0" rIns="0" bIns="0" rtlCol="0">
            <a:spAutoFit/>
          </a:bodyPr>
          <a:lstStyle/>
          <a:p>
            <a:pPr marL="12700">
              <a:lnSpc>
                <a:spcPts val="1580"/>
              </a:lnSpc>
            </a:pPr>
            <a:r>
              <a:rPr dirty="0"/>
              <a:t>Dmitry</a:t>
            </a:r>
            <a:r>
              <a:rPr spc="-65" dirty="0"/>
              <a:t> </a:t>
            </a:r>
            <a:r>
              <a:rPr spc="-5" dirty="0"/>
              <a:t>Noskov</a:t>
            </a:r>
          </a:p>
        </p:txBody>
      </p:sp>
    </p:spTree>
    <p:extLst>
      <p:ext uri="{BB962C8B-B14F-4D97-AF65-F5344CB8AC3E}">
        <p14:creationId xmlns="" xmlns:p14="http://schemas.microsoft.com/office/powerpoint/2010/main" val="879925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dirty="0"/>
              <a:t>Spring - Java Based Configuration</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530606" y="944262"/>
            <a:ext cx="9829799" cy="715581"/>
          </a:xfrm>
          <a:prstGeom prst="rect">
            <a:avLst/>
          </a:prstGeom>
        </p:spPr>
        <p:txBody>
          <a:bodyPr vert="horz" wrap="square" lIns="0" tIns="99060" rIns="0" bIns="0" rtlCol="0">
            <a:spAutoFit/>
          </a:bodyPr>
          <a:lstStyle/>
          <a:p>
            <a:pPr marL="332740" indent="-320675">
              <a:spcBef>
                <a:spcPts val="685"/>
              </a:spcBef>
              <a:buClr>
                <a:srgbClr val="70685A"/>
              </a:buClr>
              <a:buSzPct val="60344"/>
              <a:buFont typeface="Wingdings"/>
              <a:buChar char=""/>
              <a:tabLst>
                <a:tab pos="333375" algn="l"/>
              </a:tabLst>
            </a:pPr>
            <a:r>
              <a:rPr lang="en-US" sz="2000" dirty="0"/>
              <a:t>Java-based configuration option enables you to write most of your Spring configuration without XML but with the help of few Java-based annotations.</a:t>
            </a:r>
            <a:endParaRPr sz="2800" dirty="0">
              <a:latin typeface="Tw Cen MT"/>
              <a:cs typeface="Tw Cen MT"/>
            </a:endParaRPr>
          </a:p>
        </p:txBody>
      </p:sp>
      <p:sp>
        <p:nvSpPr>
          <p:cNvPr id="5" name="Rectangle 4">
            <a:extLst>
              <a:ext uri="{FF2B5EF4-FFF2-40B4-BE49-F238E27FC236}">
                <a16:creationId xmlns="" xmlns:a16="http://schemas.microsoft.com/office/drawing/2014/main" id="{A82D777D-5AE9-4100-9505-C1756751EAE9}"/>
              </a:ext>
            </a:extLst>
          </p:cNvPr>
          <p:cNvSpPr/>
          <p:nvPr/>
        </p:nvSpPr>
        <p:spPr>
          <a:xfrm>
            <a:off x="685800" y="1765457"/>
            <a:ext cx="6705601" cy="369332"/>
          </a:xfrm>
          <a:prstGeom prst="rect">
            <a:avLst/>
          </a:prstGeom>
        </p:spPr>
        <p:txBody>
          <a:bodyPr wrap="square">
            <a:spAutoFit/>
          </a:bodyPr>
          <a:lstStyle/>
          <a:p>
            <a:r>
              <a:rPr lang="en-IN" b="1" i="0" dirty="0">
                <a:effectLst/>
                <a:latin typeface="Arial" panose="020B0604020202020204" pitchFamily="34" charset="0"/>
              </a:rPr>
              <a:t>@Configuration &amp; @Bean Annotations</a:t>
            </a:r>
          </a:p>
        </p:txBody>
      </p:sp>
      <p:sp>
        <p:nvSpPr>
          <p:cNvPr id="6" name="Rectangle 5">
            <a:extLst>
              <a:ext uri="{FF2B5EF4-FFF2-40B4-BE49-F238E27FC236}">
                <a16:creationId xmlns="" xmlns:a16="http://schemas.microsoft.com/office/drawing/2014/main" id="{7AD8757C-1A3E-413A-BD64-B6B61AC5671A}"/>
              </a:ext>
            </a:extLst>
          </p:cNvPr>
          <p:cNvSpPr/>
          <p:nvPr/>
        </p:nvSpPr>
        <p:spPr>
          <a:xfrm>
            <a:off x="609599" y="2155348"/>
            <a:ext cx="10972800" cy="646331"/>
          </a:xfrm>
          <a:prstGeom prst="rect">
            <a:avLst/>
          </a:prstGeom>
        </p:spPr>
        <p:txBody>
          <a:bodyPr wrap="square">
            <a:spAutoFit/>
          </a:bodyPr>
          <a:lstStyle/>
          <a:p>
            <a:r>
              <a:rPr lang="en-US" b="0" i="0" dirty="0">
                <a:solidFill>
                  <a:srgbClr val="000000"/>
                </a:solidFill>
                <a:effectLst/>
                <a:latin typeface="Arial" panose="020B0604020202020204" pitchFamily="34" charset="0"/>
              </a:rPr>
              <a:t>Annotating a class with the </a:t>
            </a:r>
            <a:r>
              <a:rPr lang="en-US" b="1" i="0" dirty="0">
                <a:solidFill>
                  <a:srgbClr val="000000"/>
                </a:solidFill>
                <a:effectLst/>
                <a:latin typeface="Arial" panose="020B0604020202020204" pitchFamily="34" charset="0"/>
              </a:rPr>
              <a:t>@Configuration</a:t>
            </a:r>
            <a:r>
              <a:rPr lang="en-US" b="0" i="0" dirty="0">
                <a:solidFill>
                  <a:srgbClr val="000000"/>
                </a:solidFill>
                <a:effectLst/>
                <a:latin typeface="Arial" panose="020B0604020202020204" pitchFamily="34" charset="0"/>
              </a:rPr>
              <a:t> indicates that the class can be used by the Spring </a:t>
            </a:r>
            <a:r>
              <a:rPr lang="en-US" b="0" i="0" dirty="0" err="1">
                <a:solidFill>
                  <a:srgbClr val="000000"/>
                </a:solidFill>
                <a:effectLst/>
                <a:latin typeface="Arial" panose="020B0604020202020204" pitchFamily="34" charset="0"/>
              </a:rPr>
              <a:t>IoC</a:t>
            </a:r>
            <a:r>
              <a:rPr lang="en-US" b="0" i="0" dirty="0">
                <a:solidFill>
                  <a:srgbClr val="000000"/>
                </a:solidFill>
                <a:effectLst/>
                <a:latin typeface="Arial" panose="020B0604020202020204" pitchFamily="34" charset="0"/>
              </a:rPr>
              <a:t> container as a source of bean definitions.</a:t>
            </a:r>
            <a:endParaRPr lang="en-IN" dirty="0"/>
          </a:p>
        </p:txBody>
      </p:sp>
      <p:sp>
        <p:nvSpPr>
          <p:cNvPr id="7" name="Rectangle 6">
            <a:extLst>
              <a:ext uri="{FF2B5EF4-FFF2-40B4-BE49-F238E27FC236}">
                <a16:creationId xmlns="" xmlns:a16="http://schemas.microsoft.com/office/drawing/2014/main" id="{5BF68CED-E60E-4493-89DF-0121A9DF3220}"/>
              </a:ext>
            </a:extLst>
          </p:cNvPr>
          <p:cNvSpPr/>
          <p:nvPr/>
        </p:nvSpPr>
        <p:spPr>
          <a:xfrm>
            <a:off x="545614" y="2849558"/>
            <a:ext cx="10846904" cy="646331"/>
          </a:xfrm>
          <a:prstGeom prst="rect">
            <a:avLst/>
          </a:prstGeom>
        </p:spPr>
        <p:txBody>
          <a:bodyPr wrap="square">
            <a:spAutoFit/>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@Bean</a:t>
            </a:r>
            <a:r>
              <a:rPr lang="en-US" b="0" i="0" dirty="0">
                <a:solidFill>
                  <a:srgbClr val="000000"/>
                </a:solidFill>
                <a:effectLst/>
                <a:latin typeface="Arial" panose="020B0604020202020204" pitchFamily="34" charset="0"/>
              </a:rPr>
              <a:t> annotation tells Spring that a method annotated with @Bean will return an object that should be registered as a bean in the Spring application context.</a:t>
            </a:r>
            <a:endParaRPr lang="en-IN" dirty="0"/>
          </a:p>
        </p:txBody>
      </p:sp>
      <p:sp>
        <p:nvSpPr>
          <p:cNvPr id="9" name="Rectangle 8">
            <a:extLst>
              <a:ext uri="{FF2B5EF4-FFF2-40B4-BE49-F238E27FC236}">
                <a16:creationId xmlns="" xmlns:a16="http://schemas.microsoft.com/office/drawing/2014/main" id="{ECAA3350-70E7-434B-A995-1641583A9128}"/>
              </a:ext>
            </a:extLst>
          </p:cNvPr>
          <p:cNvSpPr/>
          <p:nvPr/>
        </p:nvSpPr>
        <p:spPr>
          <a:xfrm>
            <a:off x="304800" y="3683812"/>
            <a:ext cx="4026386" cy="2031325"/>
          </a:xfrm>
          <a:prstGeom prst="rect">
            <a:avLst/>
          </a:prstGeom>
        </p:spPr>
        <p:txBody>
          <a:bodyPr wrap="square">
            <a:spAutoFit/>
          </a:bodyPr>
          <a:lstStyle/>
          <a:p>
            <a:r>
              <a:rPr lang="en-IN" dirty="0"/>
              <a:t>@Configuration</a:t>
            </a:r>
          </a:p>
          <a:p>
            <a:r>
              <a:rPr lang="en-IN" dirty="0"/>
              <a:t>public class </a:t>
            </a:r>
            <a:r>
              <a:rPr lang="en-IN" dirty="0" err="1"/>
              <a:t>HelloConfig</a:t>
            </a:r>
            <a:r>
              <a:rPr lang="en-IN" dirty="0"/>
              <a:t> {</a:t>
            </a:r>
          </a:p>
          <a:p>
            <a:r>
              <a:rPr lang="en-IN" dirty="0"/>
              <a:t>   @Bean </a:t>
            </a:r>
          </a:p>
          <a:p>
            <a:r>
              <a:rPr lang="en-IN" dirty="0"/>
              <a:t>   public HelloWorld </a:t>
            </a:r>
            <a:r>
              <a:rPr lang="en-IN" dirty="0" err="1"/>
              <a:t>helloWorld</a:t>
            </a:r>
            <a:r>
              <a:rPr lang="en-IN" dirty="0"/>
              <a:t>(){</a:t>
            </a:r>
          </a:p>
          <a:p>
            <a:r>
              <a:rPr lang="en-IN" dirty="0"/>
              <a:t>      return new HelloWorld();</a:t>
            </a:r>
          </a:p>
          <a:p>
            <a:r>
              <a:rPr lang="en-IN" dirty="0"/>
              <a:t>   }</a:t>
            </a:r>
          </a:p>
          <a:p>
            <a:r>
              <a:rPr lang="en-IN" dirty="0"/>
              <a:t>}</a:t>
            </a:r>
          </a:p>
        </p:txBody>
      </p:sp>
      <p:sp>
        <p:nvSpPr>
          <p:cNvPr id="11" name="Rectangle 10">
            <a:extLst>
              <a:ext uri="{FF2B5EF4-FFF2-40B4-BE49-F238E27FC236}">
                <a16:creationId xmlns="" xmlns:a16="http://schemas.microsoft.com/office/drawing/2014/main" id="{695CEDF0-9D20-47C7-8DFD-78EBC272EBA6}"/>
              </a:ext>
            </a:extLst>
          </p:cNvPr>
          <p:cNvSpPr/>
          <p:nvPr/>
        </p:nvSpPr>
        <p:spPr>
          <a:xfrm>
            <a:off x="3695700" y="3512361"/>
            <a:ext cx="4800599" cy="2862322"/>
          </a:xfrm>
          <a:prstGeom prst="rect">
            <a:avLst/>
          </a:prstGeom>
        </p:spPr>
        <p:txBody>
          <a:bodyPr wrap="square">
            <a:spAutoFit/>
          </a:bodyPr>
          <a:lstStyle/>
          <a:p>
            <a:r>
              <a:rPr lang="en-IN" dirty="0"/>
              <a:t>public static void main(String[] </a:t>
            </a:r>
            <a:r>
              <a:rPr lang="en-IN" dirty="0" err="1"/>
              <a:t>args</a:t>
            </a:r>
            <a:r>
              <a:rPr lang="en-IN" dirty="0"/>
              <a:t>) {</a:t>
            </a:r>
          </a:p>
          <a:p>
            <a:r>
              <a:rPr lang="en-IN" dirty="0"/>
              <a:t>   </a:t>
            </a:r>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HelloConfig.class</a:t>
            </a:r>
            <a:r>
              <a:rPr lang="en-IN" dirty="0"/>
              <a:t>);</a:t>
            </a:r>
          </a:p>
          <a:p>
            <a:r>
              <a:rPr lang="en-IN" dirty="0"/>
              <a:t>   </a:t>
            </a:r>
          </a:p>
          <a:p>
            <a:r>
              <a:rPr lang="en-IN" dirty="0"/>
              <a:t>   HelloWorld </a:t>
            </a:r>
            <a:r>
              <a:rPr lang="en-IN" dirty="0" err="1"/>
              <a:t>helloWorld</a:t>
            </a:r>
            <a:r>
              <a:rPr lang="en-IN" dirty="0"/>
              <a:t> = </a:t>
            </a:r>
            <a:r>
              <a:rPr lang="en-IN" dirty="0" err="1"/>
              <a:t>ctx.getBean</a:t>
            </a:r>
            <a:r>
              <a:rPr lang="en-IN" dirty="0"/>
              <a:t>(</a:t>
            </a:r>
            <a:r>
              <a:rPr lang="en-IN" dirty="0" err="1"/>
              <a:t>HelloWorld.class</a:t>
            </a:r>
            <a:r>
              <a:rPr lang="en-IN" dirty="0"/>
              <a:t>);</a:t>
            </a:r>
          </a:p>
          <a:p>
            <a:r>
              <a:rPr lang="en-IN" dirty="0"/>
              <a:t>   </a:t>
            </a:r>
            <a:r>
              <a:rPr lang="en-IN" dirty="0" err="1"/>
              <a:t>helloWorld.setMessage</a:t>
            </a:r>
            <a:r>
              <a:rPr lang="en-IN" dirty="0"/>
              <a:t>("Hello Spring!");</a:t>
            </a:r>
          </a:p>
          <a:p>
            <a:r>
              <a:rPr lang="en-IN" dirty="0"/>
              <a:t>   </a:t>
            </a:r>
            <a:r>
              <a:rPr lang="en-IN" dirty="0" err="1"/>
              <a:t>helloWorld.getMessage</a:t>
            </a:r>
            <a:r>
              <a:rPr lang="en-IN" dirty="0"/>
              <a:t>();</a:t>
            </a:r>
          </a:p>
          <a:p>
            <a:r>
              <a:rPr lang="en-IN" dirty="0"/>
              <a:t>}</a:t>
            </a:r>
          </a:p>
        </p:txBody>
      </p:sp>
      <p:sp>
        <p:nvSpPr>
          <p:cNvPr id="12" name="Rectangle 11">
            <a:extLst>
              <a:ext uri="{FF2B5EF4-FFF2-40B4-BE49-F238E27FC236}">
                <a16:creationId xmlns="" xmlns:a16="http://schemas.microsoft.com/office/drawing/2014/main" id="{9C720CD5-219C-477E-8163-47FC4146F784}"/>
              </a:ext>
            </a:extLst>
          </p:cNvPr>
          <p:cNvSpPr/>
          <p:nvPr/>
        </p:nvSpPr>
        <p:spPr>
          <a:xfrm>
            <a:off x="8729870" y="3547855"/>
            <a:ext cx="2867770" cy="1477328"/>
          </a:xfrm>
          <a:prstGeom prst="rect">
            <a:avLst/>
          </a:prstGeom>
        </p:spPr>
        <p:txBody>
          <a:bodyPr wrap="square">
            <a:spAutoFit/>
          </a:bodyPr>
          <a:lstStyle/>
          <a:p>
            <a:r>
              <a:rPr lang="en-IN" dirty="0"/>
              <a:t>public class </a:t>
            </a:r>
            <a:r>
              <a:rPr lang="en-IN" dirty="0" err="1" smtClean="0"/>
              <a:t>HelloWorld</a:t>
            </a:r>
            <a:r>
              <a:rPr lang="en-IN" dirty="0" smtClean="0"/>
              <a:t> </a:t>
            </a:r>
            <a:r>
              <a:rPr lang="en-IN" dirty="0"/>
              <a:t>{</a:t>
            </a:r>
          </a:p>
          <a:p>
            <a:r>
              <a:rPr lang="en-IN" dirty="0"/>
              <a:t>   private String message;</a:t>
            </a:r>
          </a:p>
          <a:p>
            <a:r>
              <a:rPr lang="en-IN" dirty="0"/>
              <a:t>getter/setter</a:t>
            </a:r>
          </a:p>
          <a:p>
            <a:r>
              <a:rPr lang="en-IN" dirty="0"/>
              <a:t>   }</a:t>
            </a:r>
          </a:p>
          <a:p>
            <a:r>
              <a:rPr lang="en-IN" dirty="0"/>
              <a:t>}</a:t>
            </a:r>
          </a:p>
        </p:txBody>
      </p:sp>
    </p:spTree>
    <p:extLst>
      <p:ext uri="{BB962C8B-B14F-4D97-AF65-F5344CB8AC3E}">
        <p14:creationId xmlns="" xmlns:p14="http://schemas.microsoft.com/office/powerpoint/2010/main" val="859394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b="1" dirty="0"/>
              <a:t>Spring Bean Auto wiring</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838200" y="892296"/>
            <a:ext cx="9829799" cy="1638910"/>
          </a:xfrm>
          <a:prstGeom prst="rect">
            <a:avLst/>
          </a:prstGeom>
        </p:spPr>
        <p:txBody>
          <a:bodyPr vert="horz" wrap="square" lIns="0" tIns="99060" rIns="0" bIns="0" rtlCol="0">
            <a:spAutoFit/>
          </a:bodyPr>
          <a:lstStyle/>
          <a:p>
            <a:pPr marL="332740" indent="-320675">
              <a:spcBef>
                <a:spcPts val="685"/>
              </a:spcBef>
              <a:buClr>
                <a:srgbClr val="70685A"/>
              </a:buClr>
              <a:buSzPct val="60344"/>
              <a:buFont typeface="Wingdings"/>
              <a:buChar char=""/>
              <a:tabLst>
                <a:tab pos="333375" algn="l"/>
              </a:tabLst>
            </a:pPr>
            <a:r>
              <a:rPr lang="en-US" sz="2000" dirty="0"/>
              <a:t>Spring framework, declaring bean dependencies in configuration files is a good practice to follow, so the Spring container is able to </a:t>
            </a:r>
            <a:r>
              <a:rPr lang="en-US" sz="2000" i="1" dirty="0" err="1"/>
              <a:t>autowire</a:t>
            </a:r>
            <a:r>
              <a:rPr lang="en-US" sz="2000" dirty="0"/>
              <a:t> relationships between collaborating beans. This means that it is possible to automatically let Spring resolve collaborators (other beans) for your beans by inspecting the contents of the Application Context. This is called </a:t>
            </a:r>
            <a:r>
              <a:rPr lang="en-US" sz="2000" i="1" dirty="0"/>
              <a:t>spring bean </a:t>
            </a:r>
            <a:r>
              <a:rPr lang="en-US" sz="2000" i="1" dirty="0" err="1"/>
              <a:t>autowiring</a:t>
            </a:r>
            <a:r>
              <a:rPr lang="en-US" sz="2000" dirty="0"/>
              <a:t>.</a:t>
            </a:r>
            <a:endParaRPr sz="2800" dirty="0">
              <a:latin typeface="Tw Cen MT"/>
              <a:cs typeface="Tw Cen MT"/>
            </a:endParaRPr>
          </a:p>
        </p:txBody>
      </p:sp>
      <p:sp>
        <p:nvSpPr>
          <p:cNvPr id="10" name="Rectangle 2">
            <a:extLst>
              <a:ext uri="{FF2B5EF4-FFF2-40B4-BE49-F238E27FC236}">
                <a16:creationId xmlns="" xmlns:a16="http://schemas.microsoft.com/office/drawing/2014/main" id="{5C1F715B-EA37-4A8E-8018-01D1E064E625}"/>
              </a:ext>
            </a:extLst>
          </p:cNvPr>
          <p:cNvSpPr>
            <a:spLocks noChangeArrowheads="1"/>
          </p:cNvSpPr>
          <p:nvPr/>
        </p:nvSpPr>
        <p:spPr bwMode="auto">
          <a:xfrm>
            <a:off x="838200" y="2279303"/>
            <a:ext cx="7933647"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1" u="none" strike="noStrike" cap="none" normalizeH="0" baseline="0" dirty="0">
                <a:ln>
                  <a:noFill/>
                </a:ln>
                <a:solidFill>
                  <a:schemeClr val="tx1"/>
                </a:solidFill>
                <a:effectLst/>
                <a:latin typeface="Arial" panose="020B0604020202020204" pitchFamily="34" charset="0"/>
              </a:rPr>
              <a:t>default </a:t>
            </a:r>
            <a:r>
              <a:rPr kumimoji="0" lang="en-US" altLang="en-US" sz="2000" b="0" i="1" u="none" strike="noStrike" cap="none" normalizeH="0" baseline="0" dirty="0" err="1">
                <a:ln>
                  <a:noFill/>
                </a:ln>
                <a:solidFill>
                  <a:schemeClr val="tx1"/>
                </a:solidFill>
                <a:effectLst/>
                <a:latin typeface="Arial" panose="020B0604020202020204" pitchFamily="34" charset="0"/>
              </a:rPr>
              <a:t>autowire</a:t>
            </a:r>
            <a:r>
              <a:rPr kumimoji="0" lang="en-US" altLang="en-US" sz="2000" b="0" i="1" u="none" strike="noStrike" cap="none" normalizeH="0" baseline="0" dirty="0">
                <a:ln>
                  <a:noFill/>
                </a:ln>
                <a:solidFill>
                  <a:schemeClr val="tx1"/>
                </a:solidFill>
                <a:effectLst/>
                <a:latin typeface="Arial" panose="020B0604020202020204" pitchFamily="34" charset="0"/>
              </a:rPr>
              <a:t> mode in XML configuration</a:t>
            </a:r>
            <a:r>
              <a:rPr kumimoji="0" lang="en-US" altLang="en-US" sz="2000" b="0" i="0" u="none" strike="noStrike" cap="none" normalizeH="0" baseline="0" dirty="0">
                <a:ln>
                  <a:noFill/>
                </a:ln>
                <a:solidFill>
                  <a:schemeClr val="tx1"/>
                </a:solidFill>
                <a:effectLst/>
                <a:latin typeface="Arial" panose="020B0604020202020204" pitchFamily="34" charset="0"/>
              </a:rPr>
              <a:t> is </a:t>
            </a:r>
            <a:r>
              <a:rPr kumimoji="0" lang="en-US" altLang="en-US" sz="2400" b="0" i="0" u="none" strike="noStrike" cap="none" normalizeH="0" baseline="0" dirty="0">
                <a:ln>
                  <a:noFill/>
                </a:ln>
                <a:solidFill>
                  <a:schemeClr val="tx1"/>
                </a:solidFill>
                <a:effectLst/>
                <a:latin typeface="Arial Unicode MS"/>
              </a:rPr>
              <a:t>no</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0" i="1" u="none" strike="noStrike" cap="none" normalizeH="0" baseline="0" dirty="0">
                <a:ln>
                  <a:noFill/>
                </a:ln>
                <a:solidFill>
                  <a:schemeClr val="tx1"/>
                </a:solidFill>
                <a:effectLst/>
                <a:latin typeface="Arial" panose="020B0604020202020204" pitchFamily="34" charset="0"/>
              </a:rPr>
              <a:t>default </a:t>
            </a:r>
            <a:r>
              <a:rPr kumimoji="0" lang="en-US" altLang="en-US" sz="2400" b="0" i="1" u="none" strike="noStrike" cap="none" normalizeH="0" baseline="0" dirty="0" err="1">
                <a:ln>
                  <a:noFill/>
                </a:ln>
                <a:solidFill>
                  <a:schemeClr val="tx1"/>
                </a:solidFill>
                <a:effectLst/>
                <a:latin typeface="Arial" panose="020B0604020202020204" pitchFamily="34" charset="0"/>
              </a:rPr>
              <a:t>autowire</a:t>
            </a:r>
            <a:r>
              <a:rPr kumimoji="0" lang="en-US" altLang="en-US" sz="2400" b="0" i="1" u="none" strike="noStrike" cap="none" normalizeH="0" baseline="0" dirty="0">
                <a:ln>
                  <a:noFill/>
                </a:ln>
                <a:solidFill>
                  <a:schemeClr val="tx1"/>
                </a:solidFill>
                <a:effectLst/>
                <a:latin typeface="Arial" panose="020B0604020202020204" pitchFamily="34" charset="0"/>
              </a:rPr>
              <a:t> mode in java configuration</a:t>
            </a:r>
            <a:r>
              <a:rPr kumimoji="0" lang="en-US" altLang="en-US" sz="2400" b="0" i="0" u="none" strike="noStrike" cap="none" normalizeH="0" baseline="0" dirty="0">
                <a:ln>
                  <a:noFill/>
                </a:ln>
                <a:solidFill>
                  <a:schemeClr val="tx1"/>
                </a:solidFill>
                <a:effectLst/>
                <a:latin typeface="Arial" panose="020B0604020202020204" pitchFamily="34" charset="0"/>
              </a:rPr>
              <a:t> is </a:t>
            </a:r>
            <a:r>
              <a:rPr kumimoji="0" lang="en-US" altLang="en-US" b="0" i="0" u="none" strike="noStrike" cap="none" normalizeH="0" baseline="0" dirty="0" err="1">
                <a:ln>
                  <a:noFill/>
                </a:ln>
                <a:solidFill>
                  <a:schemeClr val="tx1"/>
                </a:solidFill>
                <a:effectLst/>
                <a:latin typeface="Arial Unicode MS"/>
              </a:rPr>
              <a:t>byType</a:t>
            </a:r>
            <a:r>
              <a:rPr kumimoji="0" lang="en-US" altLang="en-US" sz="10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 xmlns:a16="http://schemas.microsoft.com/office/drawing/2014/main" id="{21A92A17-FA0B-4A07-91CC-D8ABA43A6CBA}"/>
              </a:ext>
            </a:extLst>
          </p:cNvPr>
          <p:cNvSpPr/>
          <p:nvPr/>
        </p:nvSpPr>
        <p:spPr>
          <a:xfrm>
            <a:off x="5562600" y="3581400"/>
            <a:ext cx="1676400" cy="228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6" name="Rectangle 15">
            <a:extLst>
              <a:ext uri="{FF2B5EF4-FFF2-40B4-BE49-F238E27FC236}">
                <a16:creationId xmlns="" xmlns:a16="http://schemas.microsoft.com/office/drawing/2014/main" id="{9C5D16C9-9323-4E12-B10C-309397B5483B}"/>
              </a:ext>
            </a:extLst>
          </p:cNvPr>
          <p:cNvSpPr/>
          <p:nvPr/>
        </p:nvSpPr>
        <p:spPr>
          <a:xfrm>
            <a:off x="7566264" y="3581400"/>
            <a:ext cx="4822372" cy="2585323"/>
          </a:xfrm>
          <a:prstGeom prst="rect">
            <a:avLst/>
          </a:prstGeom>
        </p:spPr>
        <p:txBody>
          <a:bodyPr wrap="square">
            <a:spAutoFit/>
          </a:bodyPr>
          <a:lstStyle/>
          <a:p>
            <a:r>
              <a:rPr lang="en-IN" dirty="0"/>
              <a:t>&lt;bean id=“XXX" class=“XXXXX" </a:t>
            </a:r>
            <a:r>
              <a:rPr lang="en-IN" dirty="0" err="1"/>
              <a:t>autowire</a:t>
            </a:r>
            <a:r>
              <a:rPr lang="en-IN" dirty="0"/>
              <a:t>="</a:t>
            </a:r>
            <a:r>
              <a:rPr lang="en-IN" dirty="0" err="1"/>
              <a:t>byName</a:t>
            </a:r>
            <a:r>
              <a:rPr lang="en-IN" dirty="0"/>
              <a:t>"&gt;</a:t>
            </a:r>
          </a:p>
          <a:p>
            <a:r>
              <a:rPr lang="en-IN" dirty="0"/>
              <a:t>        &lt;property name="</a:t>
            </a:r>
            <a:r>
              <a:rPr lang="en-IN" dirty="0" err="1"/>
              <a:t>fullName</a:t>
            </a:r>
            <a:r>
              <a:rPr lang="en-IN" dirty="0"/>
              <a:t>" value=“John"/&gt;</a:t>
            </a:r>
          </a:p>
          <a:p>
            <a:r>
              <a:rPr lang="en-IN" dirty="0"/>
              <a:t>    &lt;/bean&gt;</a:t>
            </a:r>
          </a:p>
          <a:p>
            <a:r>
              <a:rPr lang="en-IN" dirty="0"/>
              <a:t>   </a:t>
            </a:r>
          </a:p>
          <a:p>
            <a:r>
              <a:rPr lang="en-IN" dirty="0"/>
              <a:t>    &lt;bean id=“XXXX" class=“XXXX" &gt;</a:t>
            </a:r>
          </a:p>
          <a:p>
            <a:r>
              <a:rPr lang="en-IN" dirty="0"/>
              <a:t>        &lt;property name="name" value="Human Resource" /&gt;</a:t>
            </a:r>
          </a:p>
          <a:p>
            <a:r>
              <a:rPr lang="en-IN" dirty="0"/>
              <a:t>    &lt;/bean&gt;</a:t>
            </a:r>
          </a:p>
        </p:txBody>
      </p:sp>
      <p:pic>
        <p:nvPicPr>
          <p:cNvPr id="17" name="Picture 16">
            <a:extLst>
              <a:ext uri="{FF2B5EF4-FFF2-40B4-BE49-F238E27FC236}">
                <a16:creationId xmlns="" xmlns:a16="http://schemas.microsoft.com/office/drawing/2014/main" id="{1B694140-4CAC-4E48-A948-7C1DFE41D7C4}"/>
              </a:ext>
            </a:extLst>
          </p:cNvPr>
          <p:cNvPicPr>
            <a:picLocks noChangeAspect="1"/>
          </p:cNvPicPr>
          <p:nvPr/>
        </p:nvPicPr>
        <p:blipFill>
          <a:blip r:embed="rId2"/>
          <a:stretch>
            <a:fillRect/>
          </a:stretch>
        </p:blipFill>
        <p:spPr>
          <a:xfrm>
            <a:off x="381000" y="3352800"/>
            <a:ext cx="6781800" cy="3505200"/>
          </a:xfrm>
          <a:prstGeom prst="rect">
            <a:avLst/>
          </a:prstGeom>
        </p:spPr>
      </p:pic>
    </p:spTree>
    <p:extLst>
      <p:ext uri="{BB962C8B-B14F-4D97-AF65-F5344CB8AC3E}">
        <p14:creationId xmlns="" xmlns:p14="http://schemas.microsoft.com/office/powerpoint/2010/main" val="401187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b="1" dirty="0"/>
              <a:t>@Autowired annotation</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6" name="Rectangle 5">
            <a:extLst>
              <a:ext uri="{FF2B5EF4-FFF2-40B4-BE49-F238E27FC236}">
                <a16:creationId xmlns="" xmlns:a16="http://schemas.microsoft.com/office/drawing/2014/main" id="{7AD8757C-1A3E-413A-BD64-B6B61AC5671A}"/>
              </a:ext>
            </a:extLst>
          </p:cNvPr>
          <p:cNvSpPr/>
          <p:nvPr/>
        </p:nvSpPr>
        <p:spPr>
          <a:xfrm>
            <a:off x="692020" y="960734"/>
            <a:ext cx="10972800" cy="923330"/>
          </a:xfrm>
          <a:prstGeom prst="rect">
            <a:avLst/>
          </a:prstGeom>
        </p:spPr>
        <p:txBody>
          <a:bodyPr wrap="square">
            <a:spAutoFit/>
          </a:bodyPr>
          <a:lstStyle/>
          <a:p>
            <a:r>
              <a:rPr lang="en-US" dirty="0">
                <a:solidFill>
                  <a:srgbClr val="000000"/>
                </a:solidFill>
                <a:latin typeface="Arial" panose="020B0604020202020204" pitchFamily="34" charset="0"/>
              </a:rPr>
              <a:t>Apart from the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modes provided in bean configuration file,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can be specified in bean classes also using </a:t>
            </a:r>
            <a:r>
              <a:rPr lang="en-US" b="1" dirty="0">
                <a:solidFill>
                  <a:srgbClr val="000000"/>
                </a:solidFill>
                <a:latin typeface="Arial" panose="020B0604020202020204" pitchFamily="34" charset="0"/>
              </a:rPr>
              <a:t>@Autowired </a:t>
            </a:r>
            <a:r>
              <a:rPr lang="en-US" dirty="0">
                <a:solidFill>
                  <a:srgbClr val="000000"/>
                </a:solidFill>
                <a:latin typeface="Arial" panose="020B0604020202020204" pitchFamily="34" charset="0"/>
              </a:rPr>
              <a:t>annotation. To use</a:t>
            </a:r>
            <a:r>
              <a:rPr lang="en-US" b="1" dirty="0">
                <a:solidFill>
                  <a:srgbClr val="000000"/>
                </a:solidFill>
                <a:latin typeface="Arial" panose="020B0604020202020204" pitchFamily="34" charset="0"/>
              </a:rPr>
              <a:t> @Autowired </a:t>
            </a:r>
            <a:r>
              <a:rPr lang="en-US" dirty="0">
                <a:solidFill>
                  <a:srgbClr val="000000"/>
                </a:solidFill>
                <a:latin typeface="Arial" panose="020B0604020202020204" pitchFamily="34" charset="0"/>
              </a:rPr>
              <a:t>annotation in bean classes, you must first enable the annotation in spring application using below configuration.</a:t>
            </a:r>
            <a:endParaRPr lang="en-IN" dirty="0"/>
          </a:p>
        </p:txBody>
      </p:sp>
      <p:sp>
        <p:nvSpPr>
          <p:cNvPr id="10" name="Rectangle 2">
            <a:extLst>
              <a:ext uri="{FF2B5EF4-FFF2-40B4-BE49-F238E27FC236}">
                <a16:creationId xmlns="" xmlns:a16="http://schemas.microsoft.com/office/drawing/2014/main" id="{3DD10C82-2E90-4405-8BE8-610E2E5E55D0}"/>
              </a:ext>
            </a:extLst>
          </p:cNvPr>
          <p:cNvSpPr>
            <a:spLocks noChangeArrowheads="1"/>
          </p:cNvSpPr>
          <p:nvPr/>
        </p:nvSpPr>
        <p:spPr bwMode="auto">
          <a:xfrm>
            <a:off x="978386" y="2008258"/>
            <a:ext cx="6705600"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a:rPr>
              <a:t>&lt;</a:t>
            </a:r>
            <a:r>
              <a:rPr kumimoji="0" lang="en-US" altLang="en-US" sz="2000" b="0" i="0" u="none" strike="noStrike" cap="none" normalizeH="0" baseline="0" dirty="0" err="1">
                <a:ln>
                  <a:noFill/>
                </a:ln>
                <a:solidFill>
                  <a:schemeClr val="tx1"/>
                </a:solidFill>
                <a:effectLst/>
                <a:latin typeface="Arial Unicode MS"/>
              </a:rPr>
              <a:t>context:annotation-config</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/&gt; </a:t>
            </a:r>
            <a:r>
              <a:rPr lang="en-IN" b="1" dirty="0"/>
              <a:t>Enable annotation config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 xmlns:a16="http://schemas.microsoft.com/office/drawing/2014/main" id="{1354F6F1-6851-452B-9AE1-51E9E608D42D}"/>
              </a:ext>
            </a:extLst>
          </p:cNvPr>
          <p:cNvSpPr/>
          <p:nvPr/>
        </p:nvSpPr>
        <p:spPr>
          <a:xfrm>
            <a:off x="381000" y="2479863"/>
            <a:ext cx="6096000" cy="3416320"/>
          </a:xfrm>
          <a:prstGeom prst="rect">
            <a:avLst/>
          </a:prstGeom>
        </p:spPr>
        <p:txBody>
          <a:bodyPr>
            <a:spAutoFit/>
          </a:bodyPr>
          <a:lstStyle/>
          <a:p>
            <a:r>
              <a:rPr lang="en-IN" b="1" dirty="0"/>
              <a:t>Using @Autowired annotation</a:t>
            </a:r>
          </a:p>
          <a:p>
            <a:endParaRPr lang="en-IN" dirty="0"/>
          </a:p>
          <a:p>
            <a:r>
              <a:rPr lang="en-IN" dirty="0"/>
              <a:t>Now, when annotation configuration has been enables, you are free to </a:t>
            </a:r>
            <a:r>
              <a:rPr lang="en-IN" dirty="0" err="1"/>
              <a:t>autowire</a:t>
            </a:r>
            <a:r>
              <a:rPr lang="en-IN" dirty="0"/>
              <a:t> bean dependencies using @Autowired, the way you like. This is done by three ways:</a:t>
            </a:r>
          </a:p>
          <a:p>
            <a:r>
              <a:rPr lang="en-IN" b="1" dirty="0"/>
              <a:t>1. @Autowired on properties</a:t>
            </a:r>
          </a:p>
          <a:p>
            <a:endParaRPr lang="en-IN" dirty="0"/>
          </a:p>
          <a:p>
            <a:r>
              <a:rPr lang="en-IN" dirty="0"/>
              <a:t>When @Autowired is used on properties, it is equivalent to </a:t>
            </a:r>
            <a:r>
              <a:rPr lang="en-IN" dirty="0" err="1"/>
              <a:t>autowiring</a:t>
            </a:r>
            <a:r>
              <a:rPr lang="en-IN" dirty="0"/>
              <a:t> by ‘</a:t>
            </a:r>
            <a:r>
              <a:rPr lang="en-IN" dirty="0" err="1"/>
              <a:t>byType</a:t>
            </a:r>
            <a:r>
              <a:rPr lang="en-IN" dirty="0"/>
              <a:t>‘ in configuration file.</a:t>
            </a:r>
          </a:p>
          <a:p>
            <a:endParaRPr lang="en-IN" dirty="0"/>
          </a:p>
          <a:p>
            <a:r>
              <a:rPr lang="en-IN" dirty="0"/>
              <a:t>@Autowired</a:t>
            </a:r>
          </a:p>
          <a:p>
            <a:r>
              <a:rPr lang="en-IN" dirty="0"/>
              <a:t>    private </a:t>
            </a:r>
            <a:r>
              <a:rPr lang="en-IN" dirty="0" err="1"/>
              <a:t>DepartmentBean</a:t>
            </a:r>
            <a:r>
              <a:rPr lang="en-IN" dirty="0"/>
              <a:t> </a:t>
            </a:r>
            <a:r>
              <a:rPr lang="en-IN" dirty="0" err="1"/>
              <a:t>departmentBean</a:t>
            </a:r>
            <a:r>
              <a:rPr lang="en-IN" dirty="0"/>
              <a:t>;</a:t>
            </a:r>
          </a:p>
        </p:txBody>
      </p:sp>
      <p:sp>
        <p:nvSpPr>
          <p:cNvPr id="16" name="Rectangle 15">
            <a:extLst>
              <a:ext uri="{FF2B5EF4-FFF2-40B4-BE49-F238E27FC236}">
                <a16:creationId xmlns="" xmlns:a16="http://schemas.microsoft.com/office/drawing/2014/main" id="{9C43929A-7307-4D4C-8682-ED812E8B02D3}"/>
              </a:ext>
            </a:extLst>
          </p:cNvPr>
          <p:cNvSpPr/>
          <p:nvPr/>
        </p:nvSpPr>
        <p:spPr>
          <a:xfrm>
            <a:off x="6934200" y="1884064"/>
            <a:ext cx="6096000" cy="2862322"/>
          </a:xfrm>
          <a:prstGeom prst="rect">
            <a:avLst/>
          </a:prstGeom>
        </p:spPr>
        <p:txBody>
          <a:bodyPr>
            <a:spAutoFit/>
          </a:bodyPr>
          <a:lstStyle/>
          <a:p>
            <a:r>
              <a:rPr lang="en-IN" b="1" dirty="0"/>
              <a:t>2. @Autowired </a:t>
            </a:r>
            <a:r>
              <a:rPr lang="en-IN" dirty="0"/>
              <a:t>on property setters</a:t>
            </a:r>
          </a:p>
          <a:p>
            <a:endParaRPr lang="en-IN" dirty="0"/>
          </a:p>
          <a:p>
            <a:r>
              <a:rPr lang="en-IN" dirty="0"/>
              <a:t>When @Autowired is used on setters, it is also equivalent to </a:t>
            </a:r>
            <a:r>
              <a:rPr lang="en-IN" dirty="0" err="1"/>
              <a:t>autowiring</a:t>
            </a:r>
            <a:r>
              <a:rPr lang="en-IN" dirty="0"/>
              <a:t> by ‘</a:t>
            </a:r>
            <a:r>
              <a:rPr lang="en-IN" dirty="0" err="1"/>
              <a:t>byType</a:t>
            </a:r>
            <a:r>
              <a:rPr lang="en-IN" dirty="0"/>
              <a:t>‘ in configuration file.</a:t>
            </a:r>
          </a:p>
          <a:p>
            <a:r>
              <a:rPr lang="en-IN" dirty="0"/>
              <a:t>@Autowired</a:t>
            </a:r>
          </a:p>
          <a:p>
            <a:r>
              <a:rPr lang="en-IN" dirty="0"/>
              <a:t>    public void </a:t>
            </a:r>
            <a:r>
              <a:rPr lang="en-IN" dirty="0" err="1"/>
              <a:t>setDepartmentBean</a:t>
            </a:r>
            <a:r>
              <a:rPr lang="en-IN" dirty="0"/>
              <a:t>(</a:t>
            </a:r>
            <a:r>
              <a:rPr lang="en-IN" dirty="0" err="1"/>
              <a:t>DepartmentBean</a:t>
            </a:r>
            <a:r>
              <a:rPr lang="en-IN" dirty="0"/>
              <a:t> </a:t>
            </a:r>
            <a:r>
              <a:rPr lang="en-IN" dirty="0" err="1"/>
              <a:t>departmentBean</a:t>
            </a:r>
            <a:r>
              <a:rPr lang="en-IN" dirty="0"/>
              <a:t>) {</a:t>
            </a:r>
          </a:p>
          <a:p>
            <a:r>
              <a:rPr lang="en-IN" dirty="0"/>
              <a:t>        </a:t>
            </a:r>
            <a:r>
              <a:rPr lang="en-IN" dirty="0" err="1"/>
              <a:t>this.departmentBean</a:t>
            </a:r>
            <a:r>
              <a:rPr lang="en-IN" dirty="0"/>
              <a:t> = </a:t>
            </a:r>
            <a:r>
              <a:rPr lang="en-IN" dirty="0" err="1"/>
              <a:t>departmentBean</a:t>
            </a:r>
            <a:r>
              <a:rPr lang="en-IN" dirty="0"/>
              <a:t>;</a:t>
            </a:r>
          </a:p>
          <a:p>
            <a:r>
              <a:rPr lang="en-IN" dirty="0"/>
              <a:t>    }</a:t>
            </a:r>
          </a:p>
          <a:p>
            <a:endParaRPr lang="en-IN" dirty="0"/>
          </a:p>
        </p:txBody>
      </p:sp>
      <p:sp>
        <p:nvSpPr>
          <p:cNvPr id="18" name="Rectangle 17">
            <a:extLst>
              <a:ext uri="{FF2B5EF4-FFF2-40B4-BE49-F238E27FC236}">
                <a16:creationId xmlns="" xmlns:a16="http://schemas.microsoft.com/office/drawing/2014/main" id="{EFF1878E-2481-4D41-8ADE-92919F9CC4C9}"/>
              </a:ext>
            </a:extLst>
          </p:cNvPr>
          <p:cNvSpPr/>
          <p:nvPr/>
        </p:nvSpPr>
        <p:spPr>
          <a:xfrm>
            <a:off x="6477000" y="4377054"/>
            <a:ext cx="6096000" cy="2585323"/>
          </a:xfrm>
          <a:prstGeom prst="rect">
            <a:avLst/>
          </a:prstGeom>
        </p:spPr>
        <p:txBody>
          <a:bodyPr>
            <a:spAutoFit/>
          </a:bodyPr>
          <a:lstStyle/>
          <a:p>
            <a:r>
              <a:rPr lang="en-IN" b="1" dirty="0"/>
              <a:t>3. @Autowired on constructors</a:t>
            </a:r>
          </a:p>
          <a:p>
            <a:endParaRPr lang="en-IN" dirty="0"/>
          </a:p>
          <a:p>
            <a:r>
              <a:rPr lang="en-IN" dirty="0"/>
              <a:t>When @Autowired is used on bean’s constructor, it is also equivalent to </a:t>
            </a:r>
            <a:r>
              <a:rPr lang="en-IN" dirty="0" err="1"/>
              <a:t>autowiring</a:t>
            </a:r>
            <a:r>
              <a:rPr lang="en-IN" dirty="0"/>
              <a:t> by ‘constructor‘ in configuration file.</a:t>
            </a:r>
          </a:p>
          <a:p>
            <a:r>
              <a:rPr lang="en-US" b="1" dirty="0"/>
              <a:t>@Autowired</a:t>
            </a:r>
          </a:p>
          <a:p>
            <a:r>
              <a:rPr lang="en-US" dirty="0"/>
              <a:t>    public </a:t>
            </a:r>
            <a:r>
              <a:rPr lang="en-US" dirty="0" err="1"/>
              <a:t>EmployeeBean</a:t>
            </a:r>
            <a:r>
              <a:rPr lang="en-US" dirty="0"/>
              <a:t>(</a:t>
            </a:r>
            <a:r>
              <a:rPr lang="en-US" dirty="0" err="1"/>
              <a:t>DepartmentBean</a:t>
            </a:r>
            <a:r>
              <a:rPr lang="en-US" dirty="0"/>
              <a:t> </a:t>
            </a:r>
            <a:r>
              <a:rPr lang="en-US" dirty="0" err="1"/>
              <a:t>departmentBean</a:t>
            </a:r>
            <a:r>
              <a:rPr lang="en-US" dirty="0"/>
              <a:t>)</a:t>
            </a:r>
          </a:p>
          <a:p>
            <a:r>
              <a:rPr lang="en-US" dirty="0"/>
              <a:t>    {</a:t>
            </a:r>
          </a:p>
          <a:p>
            <a:r>
              <a:rPr lang="en-US" dirty="0"/>
              <a:t>        </a:t>
            </a:r>
            <a:r>
              <a:rPr lang="en-US" dirty="0" err="1"/>
              <a:t>this.departmentBean</a:t>
            </a:r>
            <a:r>
              <a:rPr lang="en-US" dirty="0"/>
              <a:t> = </a:t>
            </a:r>
            <a:r>
              <a:rPr lang="en-US" dirty="0" err="1"/>
              <a:t>departmentBean</a:t>
            </a:r>
            <a:r>
              <a:rPr lang="en-US" dirty="0"/>
              <a:t>;</a:t>
            </a:r>
          </a:p>
          <a:p>
            <a:r>
              <a:rPr lang="en-US" dirty="0"/>
              <a:t>    }</a:t>
            </a:r>
            <a:endParaRPr lang="en-IN" dirty="0"/>
          </a:p>
        </p:txBody>
      </p:sp>
    </p:spTree>
    <p:extLst>
      <p:ext uri="{BB962C8B-B14F-4D97-AF65-F5344CB8AC3E}">
        <p14:creationId xmlns="" xmlns:p14="http://schemas.microsoft.com/office/powerpoint/2010/main" val="1175714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b="1" dirty="0"/>
              <a:t>@Qualifier for conflict resolution</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6" name="Rectangle 5">
            <a:extLst>
              <a:ext uri="{FF2B5EF4-FFF2-40B4-BE49-F238E27FC236}">
                <a16:creationId xmlns="" xmlns:a16="http://schemas.microsoft.com/office/drawing/2014/main" id="{7AD8757C-1A3E-413A-BD64-B6B61AC5671A}"/>
              </a:ext>
            </a:extLst>
          </p:cNvPr>
          <p:cNvSpPr/>
          <p:nvPr/>
        </p:nvSpPr>
        <p:spPr>
          <a:xfrm>
            <a:off x="692020" y="960734"/>
            <a:ext cx="10972800" cy="1754326"/>
          </a:xfrm>
          <a:prstGeom prst="rect">
            <a:avLst/>
          </a:prstGeom>
        </p:spPr>
        <p:txBody>
          <a:bodyPr wrap="square">
            <a:spAutoFit/>
          </a:bodyPr>
          <a:lstStyle/>
          <a:p>
            <a:r>
              <a:rPr lang="en-US" dirty="0">
                <a:solidFill>
                  <a:srgbClr val="000000"/>
                </a:solidFill>
                <a:latin typeface="Arial" panose="020B0604020202020204" pitchFamily="34" charset="0"/>
              </a:rPr>
              <a:t>we are using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in ‘</a:t>
            </a:r>
            <a:r>
              <a:rPr lang="en-US" dirty="0" err="1">
                <a:solidFill>
                  <a:srgbClr val="000000"/>
                </a:solidFill>
                <a:latin typeface="Arial" panose="020B0604020202020204" pitchFamily="34" charset="0"/>
              </a:rPr>
              <a:t>byType</a:t>
            </a:r>
            <a:r>
              <a:rPr lang="en-US" dirty="0">
                <a:solidFill>
                  <a:srgbClr val="000000"/>
                </a:solidFill>
                <a:latin typeface="Arial" panose="020B0604020202020204" pitchFamily="34" charset="0"/>
              </a:rPr>
              <a:t>‘ mode and dependencies are looked for property class types. If no such type is found, an error is thrown. But, what if there are two or more beans for same class type.</a:t>
            </a:r>
          </a:p>
          <a:p>
            <a:r>
              <a:rPr lang="en-US" dirty="0">
                <a:solidFill>
                  <a:srgbClr val="000000"/>
                </a:solidFill>
                <a:latin typeface="Arial" panose="020B0604020202020204" pitchFamily="34" charset="0"/>
              </a:rPr>
              <a:t>In this case spring will not be able to choose correct bean to inject into property, and you will need to help the container using qualifiers.</a:t>
            </a:r>
          </a:p>
          <a:p>
            <a:r>
              <a:rPr lang="en-US" dirty="0">
                <a:solidFill>
                  <a:srgbClr val="000000"/>
                </a:solidFill>
                <a:latin typeface="Arial" panose="020B0604020202020204" pitchFamily="34" charset="0"/>
              </a:rPr>
              <a:t>To resolve a specific bean using qualifier, we need to use </a:t>
            </a:r>
            <a:r>
              <a:rPr lang="en-US" b="1" dirty="0">
                <a:solidFill>
                  <a:srgbClr val="000000"/>
                </a:solidFill>
                <a:latin typeface="Arial" panose="020B0604020202020204" pitchFamily="34" charset="0"/>
              </a:rPr>
              <a:t>@Qualifier</a:t>
            </a:r>
            <a:r>
              <a:rPr lang="en-US" dirty="0">
                <a:solidFill>
                  <a:srgbClr val="000000"/>
                </a:solidFill>
                <a:latin typeface="Arial" panose="020B0604020202020204" pitchFamily="34" charset="0"/>
              </a:rPr>
              <a:t> annotation along with </a:t>
            </a:r>
            <a:r>
              <a:rPr lang="en-US" b="1" dirty="0">
                <a:solidFill>
                  <a:srgbClr val="000000"/>
                </a:solidFill>
                <a:latin typeface="Arial" panose="020B0604020202020204" pitchFamily="34" charset="0"/>
              </a:rPr>
              <a:t>@Autowired </a:t>
            </a:r>
            <a:r>
              <a:rPr lang="en-US" dirty="0">
                <a:solidFill>
                  <a:srgbClr val="000000"/>
                </a:solidFill>
                <a:latin typeface="Arial" panose="020B0604020202020204" pitchFamily="34" charset="0"/>
              </a:rPr>
              <a:t>annotation and pass the bean name in annotation parameter.</a:t>
            </a:r>
            <a:endParaRPr lang="en-IN" dirty="0"/>
          </a:p>
        </p:txBody>
      </p:sp>
      <p:sp>
        <p:nvSpPr>
          <p:cNvPr id="3" name="Rectangle 2">
            <a:extLst>
              <a:ext uri="{FF2B5EF4-FFF2-40B4-BE49-F238E27FC236}">
                <a16:creationId xmlns="" xmlns:a16="http://schemas.microsoft.com/office/drawing/2014/main" id="{15485E33-03BE-4FE5-A77F-9A8870F5C2E0}"/>
              </a:ext>
            </a:extLst>
          </p:cNvPr>
          <p:cNvSpPr/>
          <p:nvPr/>
        </p:nvSpPr>
        <p:spPr>
          <a:xfrm>
            <a:off x="7010400" y="2456085"/>
            <a:ext cx="9677400" cy="923330"/>
          </a:xfrm>
          <a:prstGeom prst="rect">
            <a:avLst/>
          </a:prstGeom>
        </p:spPr>
        <p:txBody>
          <a:bodyPr wrap="square">
            <a:spAutoFit/>
          </a:bodyPr>
          <a:lstStyle/>
          <a:p>
            <a:r>
              <a:rPr lang="en-IN" b="1" dirty="0"/>
              <a:t>@Autowired</a:t>
            </a:r>
          </a:p>
          <a:p>
            <a:r>
              <a:rPr lang="en-IN" b="1" dirty="0"/>
              <a:t>    @Qualifier("finance")</a:t>
            </a:r>
          </a:p>
          <a:p>
            <a:r>
              <a:rPr lang="en-IN" b="1" dirty="0"/>
              <a:t>    private </a:t>
            </a:r>
            <a:r>
              <a:rPr lang="en-IN" b="1" dirty="0" err="1"/>
              <a:t>DepartmentBean</a:t>
            </a:r>
            <a:r>
              <a:rPr lang="en-IN" b="1" dirty="0"/>
              <a:t> </a:t>
            </a:r>
            <a:r>
              <a:rPr lang="en-IN" b="1" dirty="0" err="1"/>
              <a:t>departmentBean</a:t>
            </a:r>
            <a:r>
              <a:rPr lang="en-IN" b="1" dirty="0"/>
              <a:t>;</a:t>
            </a:r>
          </a:p>
        </p:txBody>
      </p:sp>
      <p:sp>
        <p:nvSpPr>
          <p:cNvPr id="5" name="Rectangle 4">
            <a:extLst>
              <a:ext uri="{FF2B5EF4-FFF2-40B4-BE49-F238E27FC236}">
                <a16:creationId xmlns="" xmlns:a16="http://schemas.microsoft.com/office/drawing/2014/main" id="{C8E918AF-69CF-4B84-98CF-5F0435BFFF4C}"/>
              </a:ext>
            </a:extLst>
          </p:cNvPr>
          <p:cNvSpPr/>
          <p:nvPr/>
        </p:nvSpPr>
        <p:spPr>
          <a:xfrm>
            <a:off x="152400" y="3137119"/>
            <a:ext cx="11201400" cy="3693319"/>
          </a:xfrm>
          <a:prstGeom prst="rect">
            <a:avLst/>
          </a:prstGeom>
        </p:spPr>
        <p:txBody>
          <a:bodyPr wrap="square">
            <a:spAutoFit/>
          </a:bodyPr>
          <a:lstStyle/>
          <a:p>
            <a:r>
              <a:rPr lang="en-IN" dirty="0"/>
              <a:t>&lt;</a:t>
            </a:r>
            <a:r>
              <a:rPr lang="en-IN" dirty="0" err="1"/>
              <a:t>context:annotation-config</a:t>
            </a:r>
            <a:r>
              <a:rPr lang="en-IN" dirty="0"/>
              <a:t> /&gt;</a:t>
            </a:r>
          </a:p>
          <a:p>
            <a:r>
              <a:rPr lang="en-IN" dirty="0"/>
              <a:t> </a:t>
            </a:r>
          </a:p>
          <a:p>
            <a:r>
              <a:rPr lang="en-IN" dirty="0"/>
              <a:t>    &lt;bean id="employee" class="com. </a:t>
            </a:r>
            <a:r>
              <a:rPr lang="en-IN" dirty="0" err="1"/>
              <a:t>autowire.constructor.EmployeeBean</a:t>
            </a:r>
            <a:r>
              <a:rPr lang="en-IN" dirty="0"/>
              <a:t>" </a:t>
            </a:r>
            <a:r>
              <a:rPr lang="en-IN" dirty="0" err="1"/>
              <a:t>autowire</a:t>
            </a:r>
            <a:r>
              <a:rPr lang="en-IN" dirty="0"/>
              <a:t>="constructor"&gt;</a:t>
            </a:r>
          </a:p>
          <a:p>
            <a:r>
              <a:rPr lang="en-IN" dirty="0"/>
              <a:t>        &lt;property name="</a:t>
            </a:r>
            <a:r>
              <a:rPr lang="en-IN" dirty="0" err="1"/>
              <a:t>fullName</a:t>
            </a:r>
            <a:r>
              <a:rPr lang="en-IN" dirty="0"/>
              <a:t>" value="Lokesh Gupta"/&gt;</a:t>
            </a:r>
          </a:p>
          <a:p>
            <a:r>
              <a:rPr lang="en-IN" dirty="0"/>
              <a:t>    &lt;/bean&gt;</a:t>
            </a:r>
          </a:p>
          <a:p>
            <a:r>
              <a:rPr lang="en-IN" dirty="0"/>
              <a:t>    </a:t>
            </a:r>
            <a:r>
              <a:rPr lang="en-IN" b="1" dirty="0"/>
              <a:t>&lt;!--First bean of type </a:t>
            </a:r>
            <a:r>
              <a:rPr lang="en-IN" b="1" dirty="0" err="1"/>
              <a:t>DepartmentBean</a:t>
            </a:r>
            <a:r>
              <a:rPr lang="en-IN" b="1" dirty="0"/>
              <a:t>--&gt;</a:t>
            </a:r>
          </a:p>
          <a:p>
            <a:r>
              <a:rPr lang="en-IN" dirty="0"/>
              <a:t>    &lt;bean id="</a:t>
            </a:r>
            <a:r>
              <a:rPr lang="en-IN" dirty="0" err="1"/>
              <a:t>humanResource</a:t>
            </a:r>
            <a:r>
              <a:rPr lang="en-IN" dirty="0"/>
              <a:t>" class="</a:t>
            </a:r>
            <a:r>
              <a:rPr lang="en-IN" dirty="0" err="1"/>
              <a:t>com.autowire.constructor.DepartmentBean</a:t>
            </a:r>
            <a:r>
              <a:rPr lang="en-IN" dirty="0"/>
              <a:t>" &gt;</a:t>
            </a:r>
          </a:p>
          <a:p>
            <a:r>
              <a:rPr lang="en-IN" dirty="0"/>
              <a:t>        &lt;property name="name" value="Human Resource" /&gt;</a:t>
            </a:r>
          </a:p>
          <a:p>
            <a:r>
              <a:rPr lang="en-IN" dirty="0"/>
              <a:t>    &lt;/bean&gt;</a:t>
            </a:r>
          </a:p>
          <a:p>
            <a:r>
              <a:rPr lang="en-IN" b="1" dirty="0"/>
              <a:t>    &lt;!--Second bean of type </a:t>
            </a:r>
            <a:r>
              <a:rPr lang="en-IN" b="1" dirty="0" err="1"/>
              <a:t>DepartmentBean</a:t>
            </a:r>
            <a:r>
              <a:rPr lang="en-IN" b="1" dirty="0"/>
              <a:t>--&gt;</a:t>
            </a:r>
          </a:p>
          <a:p>
            <a:r>
              <a:rPr lang="en-IN" dirty="0"/>
              <a:t>     &lt;bean </a:t>
            </a:r>
            <a:r>
              <a:rPr lang="en-IN" b="1" dirty="0"/>
              <a:t>id="finance</a:t>
            </a:r>
            <a:r>
              <a:rPr lang="en-IN" dirty="0"/>
              <a:t>" class="</a:t>
            </a:r>
            <a:r>
              <a:rPr lang="en-IN" dirty="0" err="1"/>
              <a:t>com.autowire.constructor.DepartmentBean</a:t>
            </a:r>
            <a:r>
              <a:rPr lang="en-IN" dirty="0"/>
              <a:t>" &gt;</a:t>
            </a:r>
          </a:p>
          <a:p>
            <a:r>
              <a:rPr lang="en-IN" dirty="0"/>
              <a:t>        &lt;property name="name" value="Finance" /&gt;</a:t>
            </a:r>
          </a:p>
          <a:p>
            <a:r>
              <a:rPr lang="en-IN" dirty="0"/>
              <a:t>    &lt;/bean&gt;</a:t>
            </a:r>
          </a:p>
        </p:txBody>
      </p:sp>
    </p:spTree>
    <p:extLst>
      <p:ext uri="{BB962C8B-B14F-4D97-AF65-F5344CB8AC3E}">
        <p14:creationId xmlns="" xmlns:p14="http://schemas.microsoft.com/office/powerpoint/2010/main" val="410604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6300470" cy="1367682"/>
          </a:xfrm>
          <a:prstGeom prst="rect">
            <a:avLst/>
          </a:prstGeom>
        </p:spPr>
        <p:txBody>
          <a:bodyPr vert="horz" wrap="square" lIns="0" tIns="13335" rIns="0" bIns="0" rtlCol="0">
            <a:spAutoFit/>
          </a:bodyPr>
          <a:lstStyle/>
          <a:p>
            <a:pPr marL="12700">
              <a:spcBef>
                <a:spcPts val="105"/>
              </a:spcBef>
            </a:pPr>
            <a:r>
              <a:rPr dirty="0"/>
              <a:t>Spring </a:t>
            </a:r>
            <a:r>
              <a:rPr spc="-20" dirty="0"/>
              <a:t>Framework</a:t>
            </a:r>
            <a:r>
              <a:rPr spc="-80" dirty="0"/>
              <a:t> </a:t>
            </a:r>
            <a:r>
              <a:rPr dirty="0"/>
              <a:t>history(1)</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5" name="object 5"/>
          <p:cNvSpPr txBox="1">
            <a:spLocks noGrp="1"/>
          </p:cNvSpPr>
          <p:nvPr>
            <p:ph type="ftr" sz="quarter" idx="5"/>
          </p:nvPr>
        </p:nvSpPr>
        <p:spPr>
          <a:xfrm>
            <a:off x="5669280" y="6377940"/>
            <a:ext cx="3901440" cy="214802"/>
          </a:xfrm>
          <a:prstGeom prst="rect">
            <a:avLst/>
          </a:prstGeom>
        </p:spPr>
        <p:txBody>
          <a:bodyPr vert="horz" wrap="square" lIns="0" tIns="0" rIns="0" bIns="0" rtlCol="0">
            <a:spAutoFit/>
          </a:bodyPr>
          <a:lstStyle/>
          <a:p>
            <a:pPr marL="12700">
              <a:lnSpc>
                <a:spcPts val="1580"/>
              </a:lnSpc>
            </a:pPr>
            <a:r>
              <a:rPr dirty="0"/>
              <a:t>Dmitry</a:t>
            </a:r>
            <a:r>
              <a:rPr spc="-65" dirty="0"/>
              <a:t> </a:t>
            </a:r>
            <a:r>
              <a:rPr spc="-5" dirty="0"/>
              <a:t>Noskov</a:t>
            </a:r>
          </a:p>
        </p:txBody>
      </p:sp>
      <p:sp>
        <p:nvSpPr>
          <p:cNvPr id="3" name="object 3"/>
          <p:cNvSpPr txBox="1"/>
          <p:nvPr/>
        </p:nvSpPr>
        <p:spPr>
          <a:xfrm>
            <a:off x="2215387" y="1524352"/>
            <a:ext cx="7787640" cy="3627754"/>
          </a:xfrm>
          <a:prstGeom prst="rect">
            <a:avLst/>
          </a:prstGeom>
        </p:spPr>
        <p:txBody>
          <a:bodyPr vert="horz" wrap="square" lIns="0" tIns="100965" rIns="0" bIns="0" rtlCol="0">
            <a:spAutoFit/>
          </a:bodyPr>
          <a:lstStyle/>
          <a:p>
            <a:pPr marL="332740" indent="-320675">
              <a:spcBef>
                <a:spcPts val="795"/>
              </a:spcBef>
              <a:buClr>
                <a:srgbClr val="70685A"/>
              </a:buClr>
              <a:buSzPct val="60344"/>
              <a:buFont typeface="Wingdings"/>
              <a:buChar char=""/>
              <a:tabLst>
                <a:tab pos="333375" algn="l"/>
              </a:tabLst>
            </a:pPr>
            <a:r>
              <a:rPr sz="2900" dirty="0">
                <a:latin typeface="Tw Cen MT"/>
                <a:cs typeface="Tw Cen MT"/>
              </a:rPr>
              <a:t>the first </a:t>
            </a:r>
            <a:r>
              <a:rPr sz="2900" spc="-10" dirty="0">
                <a:latin typeface="Tw Cen MT"/>
                <a:cs typeface="Tw Cen MT"/>
              </a:rPr>
              <a:t>version </a:t>
            </a:r>
            <a:r>
              <a:rPr sz="2900" spc="-40" dirty="0">
                <a:latin typeface="Tw Cen MT"/>
                <a:cs typeface="Tw Cen MT"/>
              </a:rPr>
              <a:t>was </a:t>
            </a:r>
            <a:r>
              <a:rPr sz="2900" dirty="0">
                <a:latin typeface="Tw Cen MT"/>
                <a:cs typeface="Tw Cen MT"/>
              </a:rPr>
              <a:t>written </a:t>
            </a:r>
            <a:r>
              <a:rPr sz="2900" spc="-70" dirty="0">
                <a:latin typeface="Tw Cen MT"/>
                <a:cs typeface="Tw Cen MT"/>
              </a:rPr>
              <a:t>by </a:t>
            </a:r>
            <a:r>
              <a:rPr sz="2900" spc="-30" dirty="0">
                <a:latin typeface="Tw Cen MT"/>
                <a:cs typeface="Tw Cen MT"/>
              </a:rPr>
              <a:t>Rod</a:t>
            </a:r>
            <a:r>
              <a:rPr sz="2900" spc="45" dirty="0">
                <a:latin typeface="Tw Cen MT"/>
                <a:cs typeface="Tw Cen MT"/>
              </a:rPr>
              <a:t> </a:t>
            </a:r>
            <a:r>
              <a:rPr sz="2900" spc="-5" dirty="0">
                <a:latin typeface="Tw Cen MT"/>
                <a:cs typeface="Tw Cen MT"/>
              </a:rPr>
              <a:t>Johnson</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spc="10" dirty="0">
                <a:latin typeface="Tw Cen MT"/>
                <a:cs typeface="Tw Cen MT"/>
              </a:rPr>
              <a:t>Expert </a:t>
            </a:r>
            <a:r>
              <a:rPr sz="2900" dirty="0">
                <a:latin typeface="Tw Cen MT"/>
                <a:cs typeface="Tw Cen MT"/>
              </a:rPr>
              <a:t>One-on-One J2EE Design and</a:t>
            </a:r>
            <a:r>
              <a:rPr sz="2900" spc="-100" dirty="0">
                <a:latin typeface="Tw Cen MT"/>
                <a:cs typeface="Tw Cen MT"/>
              </a:rPr>
              <a:t> </a:t>
            </a:r>
            <a:r>
              <a:rPr sz="2900" spc="-5" dirty="0">
                <a:latin typeface="Tw Cen MT"/>
                <a:cs typeface="Tw Cen MT"/>
              </a:rPr>
              <a:t>Development</a:t>
            </a:r>
            <a:endParaRPr sz="2900">
              <a:latin typeface="Tw Cen MT"/>
              <a:cs typeface="Tw Cen MT"/>
            </a:endParaRPr>
          </a:p>
          <a:p>
            <a:pPr marL="332740" indent="-320675">
              <a:spcBef>
                <a:spcPts val="705"/>
              </a:spcBef>
              <a:buClr>
                <a:srgbClr val="70685A"/>
              </a:buClr>
              <a:buSzPct val="60344"/>
              <a:buFont typeface="Wingdings"/>
              <a:buChar char=""/>
              <a:tabLst>
                <a:tab pos="333375" algn="l"/>
              </a:tabLst>
            </a:pPr>
            <a:r>
              <a:rPr sz="2900" dirty="0">
                <a:latin typeface="Tw Cen MT"/>
                <a:cs typeface="Tw Cen MT"/>
              </a:rPr>
              <a:t>first released </a:t>
            </a:r>
            <a:r>
              <a:rPr sz="2900" spc="-5" dirty="0">
                <a:latin typeface="Tw Cen MT"/>
                <a:cs typeface="Tw Cen MT"/>
              </a:rPr>
              <a:t>in </a:t>
            </a:r>
            <a:r>
              <a:rPr sz="2900" dirty="0">
                <a:latin typeface="Tw Cen MT"/>
                <a:cs typeface="Tw Cen MT"/>
              </a:rPr>
              <a:t>June</a:t>
            </a:r>
            <a:r>
              <a:rPr sz="2900" spc="-60" dirty="0">
                <a:latin typeface="Tw Cen MT"/>
                <a:cs typeface="Tw Cen MT"/>
              </a:rPr>
              <a:t> </a:t>
            </a:r>
            <a:r>
              <a:rPr sz="2900" dirty="0">
                <a:latin typeface="Tw Cen MT"/>
                <a:cs typeface="Tw Cen MT"/>
              </a:rPr>
              <a:t>2003</a:t>
            </a:r>
            <a:endParaRPr sz="2900">
              <a:latin typeface="Tw Cen MT"/>
              <a:cs typeface="Tw Cen MT"/>
            </a:endParaRPr>
          </a:p>
          <a:p>
            <a:pPr marL="332740" indent="-320675">
              <a:spcBef>
                <a:spcPts val="695"/>
              </a:spcBef>
              <a:buClr>
                <a:srgbClr val="70685A"/>
              </a:buClr>
              <a:buSzPct val="60344"/>
              <a:buFont typeface="Wingdings"/>
              <a:buChar char=""/>
              <a:tabLst>
                <a:tab pos="333375" algn="l"/>
              </a:tabLst>
            </a:pPr>
            <a:r>
              <a:rPr sz="2900" spc="-5" dirty="0">
                <a:latin typeface="Tw Cen MT"/>
                <a:cs typeface="Tw Cen MT"/>
              </a:rPr>
              <a:t>milestone </a:t>
            </a:r>
            <a:r>
              <a:rPr sz="2900" dirty="0">
                <a:latin typeface="Tw Cen MT"/>
                <a:cs typeface="Tw Cen MT"/>
              </a:rPr>
              <a:t>releases </a:t>
            </a:r>
            <a:r>
              <a:rPr sz="2900" spc="-5" dirty="0">
                <a:latin typeface="Tw Cen MT"/>
                <a:cs typeface="Tw Cen MT"/>
              </a:rPr>
              <a:t>in </a:t>
            </a:r>
            <a:r>
              <a:rPr sz="2900" dirty="0">
                <a:latin typeface="Tw Cen MT"/>
                <a:cs typeface="Tw Cen MT"/>
              </a:rPr>
              <a:t>2004 and</a:t>
            </a:r>
            <a:r>
              <a:rPr sz="2900" spc="-80" dirty="0">
                <a:latin typeface="Tw Cen MT"/>
                <a:cs typeface="Tw Cen MT"/>
              </a:rPr>
              <a:t> </a:t>
            </a:r>
            <a:r>
              <a:rPr sz="2900" dirty="0">
                <a:latin typeface="Tw Cen MT"/>
                <a:cs typeface="Tw Cen MT"/>
              </a:rPr>
              <a:t>2005</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spc="-20" dirty="0">
                <a:latin typeface="Tw Cen MT"/>
                <a:cs typeface="Tw Cen MT"/>
              </a:rPr>
              <a:t>awards</a:t>
            </a:r>
            <a:endParaRPr sz="2900">
              <a:latin typeface="Tw Cen MT"/>
              <a:cs typeface="Tw Cen MT"/>
            </a:endParaRPr>
          </a:p>
          <a:p>
            <a:pPr marL="652780" lvl="1" indent="-274955">
              <a:spcBef>
                <a:spcPts val="625"/>
              </a:spcBef>
              <a:buClr>
                <a:srgbClr val="93C500"/>
              </a:buClr>
              <a:buSzPct val="69230"/>
              <a:buFont typeface="Wingdings"/>
              <a:buChar char=""/>
              <a:tabLst>
                <a:tab pos="653415" algn="l"/>
              </a:tabLst>
            </a:pPr>
            <a:r>
              <a:rPr sz="2600" spc="-5" dirty="0">
                <a:latin typeface="Tw Cen MT"/>
                <a:cs typeface="Tw Cen MT"/>
              </a:rPr>
              <a:t>Jolt productivity</a:t>
            </a:r>
            <a:r>
              <a:rPr sz="2600" spc="-65" dirty="0">
                <a:latin typeface="Tw Cen MT"/>
                <a:cs typeface="Tw Cen MT"/>
              </a:rPr>
              <a:t> </a:t>
            </a:r>
            <a:r>
              <a:rPr sz="2600" spc="-20" dirty="0">
                <a:latin typeface="Tw Cen MT"/>
                <a:cs typeface="Tw Cen MT"/>
              </a:rPr>
              <a:t>award</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JAX </a:t>
            </a:r>
            <a:r>
              <a:rPr sz="2600" spc="-5" dirty="0">
                <a:latin typeface="Tw Cen MT"/>
                <a:cs typeface="Tw Cen MT"/>
              </a:rPr>
              <a:t>Innovation</a:t>
            </a:r>
            <a:r>
              <a:rPr sz="2600" spc="-50" dirty="0">
                <a:latin typeface="Tw Cen MT"/>
                <a:cs typeface="Tw Cen MT"/>
              </a:rPr>
              <a:t> </a:t>
            </a:r>
            <a:r>
              <a:rPr sz="2600" spc="-20" dirty="0">
                <a:latin typeface="Tw Cen MT"/>
                <a:cs typeface="Tw Cen MT"/>
              </a:rPr>
              <a:t>award</a:t>
            </a:r>
            <a:endParaRPr sz="2600">
              <a:latin typeface="Tw Cen MT"/>
              <a:cs typeface="Tw Cen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2" y="201722"/>
            <a:ext cx="11046207" cy="505908"/>
          </a:xfrm>
          <a:prstGeom prst="rect">
            <a:avLst/>
          </a:prstGeom>
        </p:spPr>
        <p:txBody>
          <a:bodyPr vert="horz" wrap="square" lIns="0" tIns="13335" rIns="0" bIns="0" rtlCol="0">
            <a:spAutoFit/>
          </a:bodyPr>
          <a:lstStyle/>
          <a:p>
            <a:r>
              <a:rPr lang="en-US" sz="3200" b="1" dirty="0"/>
              <a:t>Error safe </a:t>
            </a:r>
            <a:r>
              <a:rPr lang="en-US" sz="3200" b="1" dirty="0" err="1"/>
              <a:t>autowiring</a:t>
            </a:r>
            <a:r>
              <a:rPr lang="en-US" sz="3200" b="1" dirty="0"/>
              <a:t> with ‘required=false’</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6" name="Rectangle 5">
            <a:extLst>
              <a:ext uri="{FF2B5EF4-FFF2-40B4-BE49-F238E27FC236}">
                <a16:creationId xmlns="" xmlns:a16="http://schemas.microsoft.com/office/drawing/2014/main" id="{7AD8757C-1A3E-413A-BD64-B6B61AC5671A}"/>
              </a:ext>
            </a:extLst>
          </p:cNvPr>
          <p:cNvSpPr/>
          <p:nvPr/>
        </p:nvSpPr>
        <p:spPr>
          <a:xfrm>
            <a:off x="692020" y="960734"/>
            <a:ext cx="10972800" cy="923330"/>
          </a:xfrm>
          <a:prstGeom prst="rect">
            <a:avLst/>
          </a:prstGeom>
        </p:spPr>
        <p:txBody>
          <a:bodyPr wrap="square">
            <a:spAutoFit/>
          </a:bodyPr>
          <a:lstStyle/>
          <a:p>
            <a:r>
              <a:rPr lang="en-US" dirty="0">
                <a:solidFill>
                  <a:srgbClr val="000000"/>
                </a:solidFill>
                <a:latin typeface="Arial" panose="020B0604020202020204" pitchFamily="34" charset="0"/>
              </a:rPr>
              <a:t>Even if you have used utmost care in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bean dependencies, still you may find strange lookup failures. So, solve this issue, you will need to make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optional so that if no dependency is found, application should not throw any exception and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should simply be ignored.</a:t>
            </a:r>
            <a:endParaRPr lang="en-IN" dirty="0"/>
          </a:p>
        </p:txBody>
      </p:sp>
      <p:sp>
        <p:nvSpPr>
          <p:cNvPr id="7" name="Rectangle 6">
            <a:extLst>
              <a:ext uri="{FF2B5EF4-FFF2-40B4-BE49-F238E27FC236}">
                <a16:creationId xmlns="" xmlns:a16="http://schemas.microsoft.com/office/drawing/2014/main" id="{45A45833-7BD1-41FD-A95F-02DBFAD27556}"/>
              </a:ext>
            </a:extLst>
          </p:cNvPr>
          <p:cNvSpPr/>
          <p:nvPr/>
        </p:nvSpPr>
        <p:spPr>
          <a:xfrm>
            <a:off x="228600" y="2137168"/>
            <a:ext cx="8382000" cy="1754326"/>
          </a:xfrm>
          <a:prstGeom prst="rect">
            <a:avLst/>
          </a:prstGeom>
        </p:spPr>
        <p:txBody>
          <a:bodyPr wrap="square">
            <a:spAutoFit/>
          </a:bodyPr>
          <a:lstStyle/>
          <a:p>
            <a:r>
              <a:rPr lang="en-IN" b="1" dirty="0"/>
              <a:t>This can be done in two ways:</a:t>
            </a:r>
          </a:p>
          <a:p>
            <a:r>
              <a:rPr lang="en-IN" dirty="0"/>
              <a:t> </a:t>
            </a:r>
            <a:r>
              <a:rPr lang="en-IN" b="1" dirty="0"/>
              <a:t> 1.  </a:t>
            </a:r>
            <a:r>
              <a:rPr lang="en-IN" dirty="0"/>
              <a:t>If you want to make specific bean </a:t>
            </a:r>
            <a:r>
              <a:rPr lang="en-IN" dirty="0" err="1"/>
              <a:t>autowiring</a:t>
            </a:r>
            <a:r>
              <a:rPr lang="en-IN" dirty="0"/>
              <a:t> non-mandatory for a specific bean property, use required=”false” attribute in @Autowired annotation.</a:t>
            </a:r>
          </a:p>
          <a:p>
            <a:r>
              <a:rPr lang="en-IN" b="1" dirty="0"/>
              <a:t>@Autowired (required=false)</a:t>
            </a:r>
          </a:p>
          <a:p>
            <a:r>
              <a:rPr lang="en-IN" b="1" dirty="0"/>
              <a:t>    @Qualifier ("finance")</a:t>
            </a:r>
          </a:p>
          <a:p>
            <a:r>
              <a:rPr lang="en-IN" dirty="0"/>
              <a:t>    private </a:t>
            </a:r>
            <a:r>
              <a:rPr lang="en-IN" dirty="0" err="1"/>
              <a:t>DepartmentBean</a:t>
            </a:r>
            <a:r>
              <a:rPr lang="en-IN" dirty="0"/>
              <a:t> </a:t>
            </a:r>
            <a:r>
              <a:rPr lang="en-IN" dirty="0" err="1"/>
              <a:t>departmentBean</a:t>
            </a:r>
            <a:r>
              <a:rPr lang="en-IN" dirty="0"/>
              <a:t>;</a:t>
            </a:r>
          </a:p>
        </p:txBody>
      </p:sp>
      <p:sp>
        <p:nvSpPr>
          <p:cNvPr id="8" name="Rectangle 7">
            <a:extLst>
              <a:ext uri="{FF2B5EF4-FFF2-40B4-BE49-F238E27FC236}">
                <a16:creationId xmlns="" xmlns:a16="http://schemas.microsoft.com/office/drawing/2014/main" id="{9F9713C8-A7D5-4738-860E-80E12632D602}"/>
              </a:ext>
            </a:extLst>
          </p:cNvPr>
          <p:cNvSpPr/>
          <p:nvPr/>
        </p:nvSpPr>
        <p:spPr>
          <a:xfrm>
            <a:off x="1219200" y="4346615"/>
            <a:ext cx="10445620" cy="1477328"/>
          </a:xfrm>
          <a:prstGeom prst="rect">
            <a:avLst/>
          </a:prstGeom>
        </p:spPr>
        <p:txBody>
          <a:bodyPr wrap="square">
            <a:spAutoFit/>
          </a:bodyPr>
          <a:lstStyle/>
          <a:p>
            <a:r>
              <a:rPr lang="en-IN" b="1" dirty="0"/>
              <a:t>2. </a:t>
            </a:r>
            <a:r>
              <a:rPr lang="en-IN" dirty="0"/>
              <a:t>If you want to apply optional </a:t>
            </a:r>
            <a:r>
              <a:rPr lang="en-IN" dirty="0" err="1"/>
              <a:t>autowiring</a:t>
            </a:r>
            <a:r>
              <a:rPr lang="en-IN" dirty="0"/>
              <a:t> at global level i.e. for all properties in all beans; use below configuration setting.</a:t>
            </a:r>
          </a:p>
          <a:p>
            <a:r>
              <a:rPr lang="en-IN" b="1" dirty="0"/>
              <a:t>&lt;bean class="org.springframework.beans.factory.annotation.AutowiredAnnotationBeanPostProcessor"&gt;</a:t>
            </a:r>
          </a:p>
          <a:p>
            <a:r>
              <a:rPr lang="en-IN" b="1" dirty="0"/>
              <a:t>    &lt;property name="</a:t>
            </a:r>
            <a:r>
              <a:rPr lang="en-IN" b="1" dirty="0" err="1"/>
              <a:t>requiredParameterValue</a:t>
            </a:r>
            <a:r>
              <a:rPr lang="en-IN" b="1" dirty="0"/>
              <a:t>" value="false" /&gt;</a:t>
            </a:r>
          </a:p>
          <a:p>
            <a:r>
              <a:rPr lang="en-IN" b="1" dirty="0"/>
              <a:t>&lt;/bean&gt;</a:t>
            </a:r>
          </a:p>
        </p:txBody>
      </p:sp>
    </p:spTree>
    <p:extLst>
      <p:ext uri="{BB962C8B-B14F-4D97-AF65-F5344CB8AC3E}">
        <p14:creationId xmlns="" xmlns:p14="http://schemas.microsoft.com/office/powerpoint/2010/main" val="4293094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6537" y="16064"/>
            <a:ext cx="9720072" cy="1499616"/>
          </a:xfrm>
        </p:spPr>
        <p:txBody>
          <a:bodyPr/>
          <a:lstStyle/>
          <a:p>
            <a:r>
              <a:rPr lang="en-US" dirty="0"/>
              <a:t>Bean Life Cycle</a:t>
            </a:r>
            <a:endParaRPr lang="ru-RU" dirty="0"/>
          </a:p>
        </p:txBody>
      </p:sp>
      <p:grpSp>
        <p:nvGrpSpPr>
          <p:cNvPr id="3" name="Group 2"/>
          <p:cNvGrpSpPr/>
          <p:nvPr/>
        </p:nvGrpSpPr>
        <p:grpSpPr>
          <a:xfrm>
            <a:off x="2654934" y="103163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1113158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Bean Life Cycle</a:t>
            </a:r>
            <a:endParaRPr lang="ru-RU" dirty="0"/>
          </a:p>
        </p:txBody>
      </p:sp>
      <p:grpSp>
        <p:nvGrpSpPr>
          <p:cNvPr id="3" name="Group 2"/>
          <p:cNvGrpSpPr/>
          <p:nvPr/>
        </p:nvGrpSpPr>
        <p:grpSpPr>
          <a:xfrm>
            <a:off x="2635884" y="106973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749643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XML 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&lt;bean id=“</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class=“</a:t>
            </a:r>
            <a:r>
              <a:rPr lang="en-US" sz="1600" b="1" dirty="0" err="1">
                <a:solidFill>
                  <a:schemeClr val="accent1"/>
                </a:solidFill>
                <a:latin typeface="Courier New" panose="02070309020205020404" pitchFamily="49" charset="0"/>
                <a:cs typeface="Courier New" panose="02070309020205020404" pitchFamily="49" charset="0"/>
              </a:rPr>
              <a:t>com.netcracker.example.MyBean</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err="1">
                <a:solidFill>
                  <a:schemeClr val="accent1"/>
                </a:solidFill>
                <a:latin typeface="Courier New" panose="02070309020205020404" pitchFamily="49" charset="0"/>
                <a:cs typeface="Courier New" panose="02070309020205020404" pitchFamily="49" charset="0"/>
              </a:rPr>
              <a:t>init</a:t>
            </a:r>
            <a:r>
              <a:rPr lang="en-US" sz="1600" b="1" dirty="0">
                <a:solidFill>
                  <a:schemeClr val="accent1"/>
                </a:solidFill>
                <a:latin typeface="Courier New" panose="02070309020205020404" pitchFamily="49" charset="0"/>
                <a:cs typeface="Courier New" panose="02070309020205020404" pitchFamily="49" charset="0"/>
              </a:rPr>
              <a:t>-method=“initialize”&gt;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Annotation-driven 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public class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PostConstruct</a:t>
            </a:r>
            <a:endParaRPr lang="en-US" sz="1600" b="1" dirty="0">
              <a:solidFill>
                <a:schemeClr val="accent1"/>
              </a:solidFill>
              <a:latin typeface="Courier New" panose="02070309020205020404" pitchFamily="49" charset="0"/>
              <a:cs typeface="Courier New" panose="02070309020205020404" pitchFamily="49" charset="0"/>
            </a:endParaRPr>
          </a:p>
          <a:p>
            <a:pPr marL="0" indent="0">
              <a:buNone/>
            </a:pPr>
            <a:r>
              <a:rPr lang="en-US" sz="1600" b="1" dirty="0">
                <a:solidFill>
                  <a:schemeClr val="accent1"/>
                </a:solidFill>
                <a:latin typeface="Courier New" panose="02070309020205020404" pitchFamily="49" charset="0"/>
                <a:cs typeface="Courier New" panose="02070309020205020404" pitchFamily="49" charset="0"/>
              </a:rPr>
              <a:t>	public void initialize()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a:xfrm>
            <a:off x="846720" y="128936"/>
            <a:ext cx="9720072" cy="791811"/>
          </a:xfrm>
        </p:spPr>
        <p:txBody>
          <a:bodyPr/>
          <a:lstStyle/>
          <a:p>
            <a:r>
              <a:rPr lang="en-US" dirty="0"/>
              <a:t>Bean Life Cycle: Initialization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469181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Java 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public class </a:t>
            </a:r>
            <a:r>
              <a:rPr lang="en-US" sz="1600" b="1" dirty="0" err="1">
                <a:solidFill>
                  <a:schemeClr val="accent1"/>
                </a:solidFill>
                <a:latin typeface="Courier New" panose="02070309020205020404" pitchFamily="49" charset="0"/>
                <a:cs typeface="Courier New" panose="02070309020205020404" pitchFamily="49" charset="0"/>
              </a:rPr>
              <a:t>AppConfig</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@Bean(</a:t>
            </a:r>
            <a:r>
              <a:rPr lang="en-US" sz="1600" b="1" dirty="0" err="1">
                <a:solidFill>
                  <a:schemeClr val="accent1"/>
                </a:solidFill>
                <a:latin typeface="Courier New" panose="02070309020205020404" pitchFamily="49" charset="0"/>
                <a:cs typeface="Courier New" panose="02070309020205020404" pitchFamily="49" charset="0"/>
              </a:rPr>
              <a:t>initMethodName</a:t>
            </a:r>
            <a:r>
              <a:rPr lang="en-US" sz="1600" b="1" dirty="0">
                <a:solidFill>
                  <a:schemeClr val="accent1"/>
                </a:solidFill>
                <a:latin typeface="Courier New" panose="02070309020205020404" pitchFamily="49" charset="0"/>
                <a:cs typeface="Courier New" panose="02070309020205020404" pitchFamily="49" charset="0"/>
              </a:rPr>
              <a:t> = "initialize")</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public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 new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a:t>
            </a:r>
          </a:p>
          <a:p>
            <a:pPr marL="0" indent="0">
              <a:buNone/>
            </a:pPr>
            <a:r>
              <a:rPr lang="en-US" sz="1600" b="1" dirty="0">
                <a:solidFill>
                  <a:schemeClr val="tx2">
                    <a:lumMod val="50000"/>
                  </a:schemeClr>
                </a:solidFill>
                <a:latin typeface="Courier New" panose="02070309020205020404" pitchFamily="49" charset="0"/>
                <a:cs typeface="Courier New" panose="02070309020205020404" pitchFamily="49" charset="0"/>
              </a:rPr>
              <a:t>		//</a:t>
            </a:r>
            <a:r>
              <a:rPr lang="en-US" sz="1600" b="1" dirty="0" err="1">
                <a:solidFill>
                  <a:schemeClr val="tx2">
                    <a:lumMod val="50000"/>
                  </a:schemeClr>
                </a:solidFill>
                <a:latin typeface="Courier New" panose="02070309020205020404" pitchFamily="49" charset="0"/>
                <a:cs typeface="Courier New" panose="02070309020205020404" pitchFamily="49" charset="0"/>
              </a:rPr>
              <a:t>myBean.initialize</a:t>
            </a:r>
            <a:r>
              <a:rPr lang="en-US" sz="1600" b="1" dirty="0">
                <a:solidFill>
                  <a:schemeClr val="tx2">
                    <a:lumMod val="50000"/>
                  </a:schemeClr>
                </a:solidFill>
                <a:latin typeface="Courier New" panose="02070309020205020404" pitchFamily="49" charset="0"/>
                <a:cs typeface="Courier New" panose="02070309020205020404" pitchFamily="49" charset="0"/>
              </a:rPr>
              <a:t>();</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return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a:t>
            </a:r>
            <a:endParaRPr lang="ru-RU" sz="1600" b="1" dirty="0">
              <a:solidFill>
                <a:schemeClr val="accent1"/>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1024128" y="202712"/>
            <a:ext cx="9720072" cy="791811"/>
          </a:xfrm>
        </p:spPr>
        <p:txBody>
          <a:bodyPr/>
          <a:lstStyle/>
          <a:p>
            <a:r>
              <a:rPr lang="en-US" dirty="0"/>
              <a:t>Bean Life Cycle: Initialization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5559886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Initializing bean</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public class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implements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InitializingBean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public void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afterPropertiesSet</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a:t>
            </a:r>
          </a:p>
          <a:p>
            <a:pPr marL="0" indent="0">
              <a:buNone/>
            </a:pP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a:xfrm>
            <a:off x="957191" y="254174"/>
            <a:ext cx="9720072" cy="537972"/>
          </a:xfrm>
        </p:spPr>
        <p:txBody>
          <a:bodyPr>
            <a:normAutofit fontScale="90000"/>
          </a:bodyPr>
          <a:lstStyle/>
          <a:p>
            <a:r>
              <a:rPr lang="en-US" dirty="0"/>
              <a:t>Bean Life Cycle: Initialization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19151110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585216"/>
            <a:ext cx="9720072" cy="1499616"/>
          </a:xfrm>
        </p:spPr>
        <p:txBody>
          <a:bodyPr vert="horz" lIns="91440" tIns="45720" rIns="91440" bIns="45720" rtlCol="0" anchor="ctr">
            <a:normAutofit/>
          </a:bodyPr>
          <a:lstStyle/>
          <a:p>
            <a:r>
              <a:rPr lang="en-US" kern="1200" cap="all" spc="100" baseline="0" dirty="0">
                <a:solidFill>
                  <a:schemeClr val="tx1">
                    <a:lumMod val="95000"/>
                    <a:lumOff val="5000"/>
                  </a:schemeClr>
                </a:solidFill>
                <a:latin typeface="+mj-lt"/>
                <a:ea typeface="+mj-ea"/>
                <a:cs typeface="+mj-cs"/>
              </a:rPr>
              <a:t>Bean Life Cycle: Initialization</a:t>
            </a:r>
          </a:p>
        </p:txBody>
      </p:sp>
      <p:graphicFrame>
        <p:nvGraphicFramePr>
          <p:cNvPr id="4" name="Объект 3"/>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771395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052F5-48EF-4815-B175-46FB235536DF}"/>
              </a:ext>
            </a:extLst>
          </p:cNvPr>
          <p:cNvSpPr>
            <a:spLocks noGrp="1"/>
          </p:cNvSpPr>
          <p:nvPr>
            <p:ph type="title"/>
          </p:nvPr>
        </p:nvSpPr>
        <p:spPr>
          <a:xfrm>
            <a:off x="762000" y="160639"/>
            <a:ext cx="12192000" cy="1354217"/>
          </a:xfrm>
        </p:spPr>
        <p:txBody>
          <a:bodyPr/>
          <a:lstStyle/>
          <a:p>
            <a:r>
              <a:rPr lang="en-US" dirty="0">
                <a:solidFill>
                  <a:schemeClr val="accent1">
                    <a:lumMod val="60000"/>
                    <a:lumOff val="40000"/>
                  </a:schemeClr>
                </a:solidFill>
              </a:rPr>
              <a:t>Default initialization and destroy methods</a:t>
            </a:r>
            <a:br>
              <a:rPr lang="en-US" dirty="0">
                <a:solidFill>
                  <a:schemeClr val="accent1">
                    <a:lumMod val="60000"/>
                    <a:lumOff val="40000"/>
                  </a:schemeClr>
                </a:solidFill>
              </a:rPr>
            </a:br>
            <a:endParaRPr lang="en-IN" dirty="0">
              <a:solidFill>
                <a:schemeClr val="accent1">
                  <a:lumMod val="60000"/>
                  <a:lumOff val="40000"/>
                </a:schemeClr>
              </a:solidFill>
            </a:endParaRPr>
          </a:p>
        </p:txBody>
      </p:sp>
      <p:sp>
        <p:nvSpPr>
          <p:cNvPr id="3" name="Content Placeholder 2">
            <a:extLst>
              <a:ext uri="{FF2B5EF4-FFF2-40B4-BE49-F238E27FC236}">
                <a16:creationId xmlns="" xmlns:a16="http://schemas.microsoft.com/office/drawing/2014/main" id="{8CB9CEA9-ABF3-4037-990D-B19A0536B586}"/>
              </a:ext>
            </a:extLst>
          </p:cNvPr>
          <p:cNvSpPr>
            <a:spLocks noGrp="1"/>
          </p:cNvSpPr>
          <p:nvPr>
            <p:ph idx="1"/>
          </p:nvPr>
        </p:nvSpPr>
        <p:spPr>
          <a:xfrm>
            <a:off x="134400" y="857232"/>
            <a:ext cx="11908800" cy="2571768"/>
          </a:xfrm>
        </p:spPr>
        <p:txBody>
          <a:bodyPr/>
          <a:lstStyle/>
          <a:p>
            <a:endParaRPr lang="en-IN" b="1" dirty="0"/>
          </a:p>
          <a:p>
            <a:r>
              <a:rPr lang="en-IN" b="1" dirty="0"/>
              <a:t>default-</a:t>
            </a:r>
            <a:r>
              <a:rPr lang="en-IN" b="1" dirty="0" err="1"/>
              <a:t>init</a:t>
            </a:r>
            <a:r>
              <a:rPr lang="en-IN" b="1" dirty="0"/>
              <a:t>-method</a:t>
            </a:r>
            <a:r>
              <a:rPr lang="en-IN" dirty="0"/>
              <a:t> and </a:t>
            </a:r>
            <a:r>
              <a:rPr lang="en-IN" b="1" dirty="0"/>
              <a:t>default-destroy-method</a:t>
            </a:r>
          </a:p>
          <a:p>
            <a:r>
              <a:rPr lang="en-IN" b="1" dirty="0"/>
              <a:t>     </a:t>
            </a:r>
            <a:r>
              <a:rPr lang="en-US" dirty="0"/>
              <a:t>If you have too many beans having initialization and/or destroy methods with the same name, you don't need to declare </a:t>
            </a:r>
            <a:r>
              <a:rPr lang="en-US" b="1" dirty="0" err="1"/>
              <a:t>init</a:t>
            </a:r>
            <a:r>
              <a:rPr lang="en-US" b="1" dirty="0"/>
              <a:t>-method</a:t>
            </a:r>
            <a:r>
              <a:rPr lang="en-US" dirty="0"/>
              <a:t> and </a:t>
            </a:r>
            <a:r>
              <a:rPr lang="en-US" b="1" dirty="0"/>
              <a:t>destroy-method</a:t>
            </a:r>
            <a:r>
              <a:rPr lang="en-US" dirty="0"/>
              <a:t> on each individual bean.</a:t>
            </a:r>
          </a:p>
          <a:p>
            <a:r>
              <a:rPr lang="en-US" dirty="0"/>
              <a:t>the framework provides the flexibility to configure such situation using </a:t>
            </a:r>
            <a:r>
              <a:rPr lang="en-US" b="1" dirty="0"/>
              <a:t>default-</a:t>
            </a:r>
            <a:r>
              <a:rPr lang="en-US" b="1" dirty="0" err="1"/>
              <a:t>init</a:t>
            </a:r>
            <a:r>
              <a:rPr lang="en-US" b="1" dirty="0"/>
              <a:t>-method</a:t>
            </a:r>
            <a:r>
              <a:rPr lang="en-US" dirty="0"/>
              <a:t> and </a:t>
            </a:r>
            <a:r>
              <a:rPr lang="en-US" b="1" dirty="0"/>
              <a:t>default-destroy-method</a:t>
            </a:r>
            <a:r>
              <a:rPr lang="en-US" dirty="0"/>
              <a:t> attributes on the &lt;beans&gt; element .</a:t>
            </a:r>
          </a:p>
          <a:p>
            <a:endParaRPr lang="en-IN" dirty="0"/>
          </a:p>
        </p:txBody>
      </p:sp>
      <p:sp>
        <p:nvSpPr>
          <p:cNvPr id="6" name="Rectangle 5">
            <a:extLst>
              <a:ext uri="{FF2B5EF4-FFF2-40B4-BE49-F238E27FC236}">
                <a16:creationId xmlns="" xmlns:a16="http://schemas.microsoft.com/office/drawing/2014/main" id="{7C5FB0D8-68BB-4345-8D93-D090CF5785A2}"/>
              </a:ext>
            </a:extLst>
          </p:cNvPr>
          <p:cNvSpPr/>
          <p:nvPr/>
        </p:nvSpPr>
        <p:spPr>
          <a:xfrm>
            <a:off x="2133600" y="3311521"/>
            <a:ext cx="8686800" cy="3416320"/>
          </a:xfrm>
          <a:prstGeom prst="rect">
            <a:avLst/>
          </a:prstGeom>
        </p:spPr>
        <p:txBody>
          <a:bodyPr wrap="square">
            <a:spAutoFit/>
          </a:bodyPr>
          <a:lstStyle/>
          <a:p>
            <a:r>
              <a:rPr lang="en-IN" dirty="0"/>
              <a:t>&lt;beans </a:t>
            </a:r>
            <a:r>
              <a:rPr lang="en-IN" dirty="0" err="1"/>
              <a:t>xmlns</a:t>
            </a:r>
            <a:r>
              <a:rPr lang="en-IN" dirty="0"/>
              <a:t> = "http://www.springframework.org/schema/beans"</a:t>
            </a:r>
          </a:p>
          <a:p>
            <a:r>
              <a:rPr lang="en-IN" dirty="0"/>
              <a:t>   </a:t>
            </a:r>
            <a:r>
              <a:rPr lang="en-IN" dirty="0" err="1"/>
              <a:t>xmlns:xsi</a:t>
            </a:r>
            <a:r>
              <a:rPr lang="en-IN" dirty="0"/>
              <a:t> = "http://www.w3.org/2001/XMLSchema-instance"</a:t>
            </a:r>
          </a:p>
          <a:p>
            <a:r>
              <a:rPr lang="en-IN" dirty="0"/>
              <a:t>   </a:t>
            </a:r>
            <a:r>
              <a:rPr lang="en-IN" dirty="0" err="1"/>
              <a:t>xsi:schemaLocation</a:t>
            </a:r>
            <a:r>
              <a:rPr lang="en-IN" dirty="0"/>
              <a:t> = "http://www.springframework.org/schema/beans</a:t>
            </a:r>
          </a:p>
          <a:p>
            <a:r>
              <a:rPr lang="en-IN" dirty="0"/>
              <a:t>   http://www.springframework.org/schema/beans/spring-beans-3.0.xsd"</a:t>
            </a:r>
          </a:p>
          <a:p>
            <a:r>
              <a:rPr lang="en-IN" dirty="0"/>
              <a:t>   </a:t>
            </a:r>
            <a:r>
              <a:rPr lang="en-IN" b="1" dirty="0">
                <a:highlight>
                  <a:srgbClr val="FFFF00"/>
                </a:highlight>
              </a:rPr>
              <a:t>default-</a:t>
            </a:r>
            <a:r>
              <a:rPr lang="en-IN" b="1" dirty="0" err="1">
                <a:highlight>
                  <a:srgbClr val="FFFF00"/>
                </a:highlight>
              </a:rPr>
              <a:t>init</a:t>
            </a:r>
            <a:r>
              <a:rPr lang="en-IN" b="1" dirty="0">
                <a:highlight>
                  <a:srgbClr val="FFFF00"/>
                </a:highlight>
              </a:rPr>
              <a:t>-method = "</a:t>
            </a:r>
            <a:r>
              <a:rPr lang="en-IN" b="1" dirty="0" err="1">
                <a:highlight>
                  <a:srgbClr val="FFFF00"/>
                </a:highlight>
              </a:rPr>
              <a:t>init</a:t>
            </a:r>
            <a:r>
              <a:rPr lang="en-IN" b="1" dirty="0">
                <a:highlight>
                  <a:srgbClr val="FFFF00"/>
                </a:highlight>
              </a:rPr>
              <a:t>" </a:t>
            </a:r>
          </a:p>
          <a:p>
            <a:r>
              <a:rPr lang="en-IN" b="1" dirty="0">
                <a:highlight>
                  <a:srgbClr val="FFFF00"/>
                </a:highlight>
              </a:rPr>
              <a:t>   default-destroy-method = "destroy"&gt;</a:t>
            </a:r>
          </a:p>
          <a:p>
            <a:endParaRPr lang="en-IN" dirty="0"/>
          </a:p>
          <a:p>
            <a:r>
              <a:rPr lang="en-IN" dirty="0"/>
              <a:t>   &lt;bean id = "..." class = "..."&gt;</a:t>
            </a:r>
          </a:p>
          <a:p>
            <a:r>
              <a:rPr lang="en-IN" dirty="0"/>
              <a:t>      &lt;!-- collaborators and configuration for this bean go here --&gt;</a:t>
            </a:r>
          </a:p>
          <a:p>
            <a:r>
              <a:rPr lang="en-IN" dirty="0"/>
              <a:t>   &lt;/bean&gt;</a:t>
            </a:r>
          </a:p>
          <a:p>
            <a:r>
              <a:rPr lang="en-IN" dirty="0"/>
              <a:t>   </a:t>
            </a:r>
          </a:p>
          <a:p>
            <a:r>
              <a:rPr lang="en-IN" dirty="0"/>
              <a:t>&lt;/beans&gt;</a:t>
            </a:r>
          </a:p>
        </p:txBody>
      </p:sp>
    </p:spTree>
    <p:extLst>
      <p:ext uri="{BB962C8B-B14F-4D97-AF65-F5344CB8AC3E}">
        <p14:creationId xmlns="" xmlns:p14="http://schemas.microsoft.com/office/powerpoint/2010/main" val="2020190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Bean Life Cycle</a:t>
            </a:r>
            <a:endParaRPr lang="ru-RU" dirty="0"/>
          </a:p>
        </p:txBody>
      </p:sp>
      <p:grpSp>
        <p:nvGrpSpPr>
          <p:cNvPr id="3" name="Group 2"/>
          <p:cNvGrpSpPr/>
          <p:nvPr/>
        </p:nvGrpSpPr>
        <p:grpSpPr>
          <a:xfrm>
            <a:off x="2635884" y="105068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802427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XML Configuration</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&lt;bean id=“</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class=“</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com.netcracker.example.MyBean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destroy-method=“destroy”/&gt;</a:t>
            </a:r>
          </a:p>
          <a:p>
            <a:pPr marL="0" indent="0">
              <a:buNone/>
            </a:pPr>
            <a:r>
              <a:rPr lang="en-US" dirty="0">
                <a:latin typeface="Courier New" panose="02070309020205020404" pitchFamily="49" charset="0"/>
                <a:cs typeface="Courier New" panose="02070309020205020404" pitchFamily="49" charset="0"/>
              </a:rPr>
              <a:t>Annotation-driven configuration</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public class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PreDestroy</a:t>
            </a:r>
            <a:endParaRPr lang="en-US" sz="1800" b="1" dirty="0">
              <a:solidFill>
                <a:schemeClr val="tx1">
                  <a:lumMod val="75000"/>
                  <a:lumOff val="25000"/>
                </a:schemeClr>
              </a:solidFill>
              <a:latin typeface="Courier New" panose="02070309020205020404" pitchFamily="49" charset="0"/>
              <a:cs typeface="Courier New" panose="02070309020205020404" pitchFamily="49" charset="0"/>
            </a:endParaRP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public void destroy()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18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914670" y="284873"/>
            <a:ext cx="9720072" cy="736901"/>
          </a:xfrm>
        </p:spPr>
        <p:txBody>
          <a:bodyPr/>
          <a:lstStyle/>
          <a:p>
            <a:r>
              <a:rPr lang="en-US" dirty="0"/>
              <a:t>Bean Life Cycle: Finalization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3491075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6" y="343865"/>
            <a:ext cx="8986013" cy="690574"/>
          </a:xfrm>
          <a:prstGeom prst="rect">
            <a:avLst/>
          </a:prstGeom>
        </p:spPr>
        <p:txBody>
          <a:bodyPr vert="horz" wrap="square" lIns="0" tIns="13335" rIns="0" bIns="0" rtlCol="0">
            <a:spAutoFit/>
          </a:bodyPr>
          <a:lstStyle/>
          <a:p>
            <a:pPr marL="12700">
              <a:spcBef>
                <a:spcPts val="105"/>
              </a:spcBef>
            </a:pPr>
            <a:r>
              <a:rPr dirty="0"/>
              <a:t>Spring </a:t>
            </a:r>
            <a:r>
              <a:rPr spc="-20" dirty="0"/>
              <a:t>Framework</a:t>
            </a:r>
            <a:r>
              <a:rPr spc="-80" dirty="0"/>
              <a:t> </a:t>
            </a:r>
            <a:r>
              <a:rPr dirty="0"/>
              <a:t>history(2)</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914400" y="782925"/>
            <a:ext cx="10363200" cy="5578450"/>
          </a:xfrm>
          <a:prstGeom prst="rect">
            <a:avLst/>
          </a:prstGeom>
        </p:spPr>
        <p:txBody>
          <a:bodyPr vert="horz" wrap="square" lIns="0" tIns="99060" rIns="0" bIns="0" rtlCol="0">
            <a:spAutoFit/>
          </a:bodyPr>
          <a:lstStyle/>
          <a:p>
            <a:pPr marL="332740" indent="-320675">
              <a:spcBef>
                <a:spcPts val="780"/>
              </a:spcBef>
              <a:buClr>
                <a:srgbClr val="70685A"/>
              </a:buClr>
              <a:buSzPct val="60344"/>
              <a:buFont typeface="Wingdings"/>
              <a:buChar char=""/>
              <a:tabLst>
                <a:tab pos="333375" algn="l"/>
              </a:tabLst>
            </a:pPr>
            <a:r>
              <a:rPr lang="en-IN" sz="2900" dirty="0">
                <a:latin typeface="Tw Cen MT"/>
                <a:cs typeface="Tw Cen MT"/>
              </a:rPr>
              <a:t>Spring 5.0(released </a:t>
            </a:r>
            <a:r>
              <a:rPr lang="en-IN" sz="2400" dirty="0"/>
              <a:t>September 28, 2017</a:t>
            </a:r>
            <a:r>
              <a:rPr lang="en-IN" dirty="0"/>
              <a:t>)</a:t>
            </a:r>
            <a:endParaRPr lang="en-IN" sz="2900" dirty="0">
              <a:latin typeface="Tw Cen MT"/>
              <a:cs typeface="Tw Cen MT"/>
            </a:endParaRPr>
          </a:p>
          <a:p>
            <a:pPr marL="332740" indent="-320675">
              <a:spcBef>
                <a:spcPts val="780"/>
              </a:spcBef>
              <a:buClr>
                <a:srgbClr val="70685A"/>
              </a:buClr>
              <a:buSzPct val="60344"/>
              <a:buFont typeface="Wingdings"/>
              <a:buChar char=""/>
              <a:tabLst>
                <a:tab pos="333375" algn="l"/>
              </a:tabLst>
            </a:pPr>
            <a:r>
              <a:rPr lang="en-IN" sz="2900" dirty="0">
                <a:latin typeface="Tw Cen MT"/>
                <a:cs typeface="Tw Cen MT"/>
              </a:rPr>
              <a:t>Spring 4.0 (released </a:t>
            </a:r>
            <a:r>
              <a:rPr lang="en-IN" sz="2400" dirty="0"/>
              <a:t>December 2013)</a:t>
            </a:r>
            <a:endParaRPr lang="en-IN" sz="3600" dirty="0">
              <a:latin typeface="Tw Cen MT"/>
              <a:cs typeface="Tw Cen MT"/>
            </a:endParaRPr>
          </a:p>
          <a:p>
            <a:pPr marL="332740" indent="-320675">
              <a:spcBef>
                <a:spcPts val="780"/>
              </a:spcBef>
              <a:buClr>
                <a:srgbClr val="70685A"/>
              </a:buClr>
              <a:buSzPct val="60344"/>
              <a:buFont typeface="Wingdings"/>
              <a:buChar char=""/>
              <a:tabLst>
                <a:tab pos="333375" algn="l"/>
              </a:tabLst>
            </a:pPr>
            <a:r>
              <a:rPr sz="2900" dirty="0">
                <a:latin typeface="Tw Cen MT"/>
                <a:cs typeface="Tw Cen MT"/>
              </a:rPr>
              <a:t>Spring 3.0 (released Dec</a:t>
            </a:r>
            <a:r>
              <a:rPr sz="2900" spc="-100" dirty="0">
                <a:latin typeface="Tw Cen MT"/>
                <a:cs typeface="Tw Cen MT"/>
              </a:rPr>
              <a:t> </a:t>
            </a:r>
            <a:r>
              <a:rPr sz="2900" dirty="0">
                <a:latin typeface="Tw Cen MT"/>
                <a:cs typeface="Tw Cen MT"/>
              </a:rPr>
              <a:t>2009)</a:t>
            </a:r>
          </a:p>
          <a:p>
            <a:pPr marL="652780" lvl="1" indent="-274955">
              <a:spcBef>
                <a:spcPts val="615"/>
              </a:spcBef>
              <a:buClr>
                <a:srgbClr val="93C500"/>
              </a:buClr>
              <a:buSzPct val="69230"/>
              <a:buFont typeface="Wingdings"/>
              <a:buChar char=""/>
              <a:tabLst>
                <a:tab pos="653415" algn="l"/>
              </a:tabLst>
            </a:pPr>
            <a:r>
              <a:rPr sz="2600" spc="-20" dirty="0">
                <a:latin typeface="Tw Cen MT"/>
                <a:cs typeface="Tw Cen MT"/>
              </a:rPr>
              <a:t>Java</a:t>
            </a:r>
            <a:r>
              <a:rPr sz="2600" spc="-15" dirty="0">
                <a:latin typeface="Tw Cen MT"/>
                <a:cs typeface="Tw Cen MT"/>
              </a:rPr>
              <a:t> </a:t>
            </a:r>
            <a:r>
              <a:rPr sz="2600" dirty="0">
                <a:latin typeface="Tw Cen MT"/>
                <a:cs typeface="Tw Cen MT"/>
              </a:rPr>
              <a:t>1.5+</a:t>
            </a: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REST </a:t>
            </a:r>
            <a:r>
              <a:rPr sz="2600" spc="5" dirty="0">
                <a:latin typeface="Tw Cen MT"/>
                <a:cs typeface="Tw Cen MT"/>
              </a:rPr>
              <a:t>support, </a:t>
            </a:r>
            <a:r>
              <a:rPr sz="2600" dirty="0">
                <a:latin typeface="Tw Cen MT"/>
                <a:cs typeface="Tw Cen MT"/>
              </a:rPr>
              <a:t>SpEL, more </a:t>
            </a:r>
            <a:r>
              <a:rPr sz="2600" spc="-5" dirty="0">
                <a:latin typeface="Tw Cen MT"/>
                <a:cs typeface="Tw Cen MT"/>
              </a:rPr>
              <a:t>annotations,</a:t>
            </a:r>
            <a:r>
              <a:rPr sz="2600" spc="-105" dirty="0">
                <a:latin typeface="Tw Cen MT"/>
                <a:cs typeface="Tw Cen MT"/>
              </a:rPr>
              <a:t> </a:t>
            </a:r>
            <a:r>
              <a:rPr sz="2600" spc="-10" dirty="0">
                <a:latin typeface="Tw Cen MT"/>
                <a:cs typeface="Tw Cen MT"/>
              </a:rPr>
              <a:t>JavaConfig</a:t>
            </a:r>
            <a:endParaRPr sz="2600" dirty="0">
              <a:latin typeface="Tw Cen MT"/>
              <a:cs typeface="Tw Cen MT"/>
            </a:endParaRPr>
          </a:p>
          <a:p>
            <a:pPr marL="332740" indent="-320675">
              <a:spcBef>
                <a:spcPts val="685"/>
              </a:spcBef>
              <a:buClr>
                <a:srgbClr val="70685A"/>
              </a:buClr>
              <a:buSzPct val="60344"/>
              <a:buFont typeface="Wingdings"/>
              <a:buChar char=""/>
              <a:tabLst>
                <a:tab pos="333375" algn="l"/>
              </a:tabLst>
            </a:pPr>
            <a:r>
              <a:rPr sz="2900" dirty="0">
                <a:latin typeface="Tw Cen MT"/>
                <a:cs typeface="Tw Cen MT"/>
              </a:rPr>
              <a:t>Spring 2.5 (released Nov</a:t>
            </a:r>
            <a:r>
              <a:rPr sz="2900" spc="-85" dirty="0">
                <a:latin typeface="Tw Cen MT"/>
                <a:cs typeface="Tw Cen MT"/>
              </a:rPr>
              <a:t> </a:t>
            </a:r>
            <a:r>
              <a:rPr sz="2900" dirty="0">
                <a:latin typeface="Tw Cen MT"/>
                <a:cs typeface="Tw Cen MT"/>
              </a:rPr>
              <a:t>2007)</a:t>
            </a:r>
          </a:p>
          <a:p>
            <a:pPr marL="652780" lvl="1" indent="-274955">
              <a:spcBef>
                <a:spcPts val="625"/>
              </a:spcBef>
              <a:buClr>
                <a:srgbClr val="93C500"/>
              </a:buClr>
              <a:buSzPct val="69230"/>
              <a:buFont typeface="Wingdings"/>
              <a:buChar char=""/>
              <a:tabLst>
                <a:tab pos="653415" algn="l"/>
              </a:tabLst>
            </a:pPr>
            <a:r>
              <a:rPr sz="2600" spc="-20" dirty="0">
                <a:latin typeface="Tw Cen MT"/>
                <a:cs typeface="Tw Cen MT"/>
              </a:rPr>
              <a:t>Java</a:t>
            </a:r>
            <a:r>
              <a:rPr sz="2600" spc="-15" dirty="0">
                <a:latin typeface="Tw Cen MT"/>
                <a:cs typeface="Tw Cen MT"/>
              </a:rPr>
              <a:t> </a:t>
            </a:r>
            <a:r>
              <a:rPr sz="2600" dirty="0">
                <a:latin typeface="Tw Cen MT"/>
                <a:cs typeface="Tw Cen MT"/>
              </a:rPr>
              <a:t>1.4+</a:t>
            </a: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XML </a:t>
            </a:r>
            <a:r>
              <a:rPr sz="2600" spc="-5" dirty="0">
                <a:latin typeface="Tw Cen MT"/>
                <a:cs typeface="Tw Cen MT"/>
              </a:rPr>
              <a:t>namespaces,</a:t>
            </a:r>
            <a:r>
              <a:rPr sz="2600" spc="-50" dirty="0">
                <a:latin typeface="Tw Cen MT"/>
                <a:cs typeface="Tw Cen MT"/>
              </a:rPr>
              <a:t> </a:t>
            </a:r>
            <a:r>
              <a:rPr sz="2600" dirty="0">
                <a:latin typeface="Tw Cen MT"/>
                <a:cs typeface="Tw Cen MT"/>
              </a:rPr>
              <a:t>annotations</a:t>
            </a:r>
          </a:p>
          <a:p>
            <a:pPr marL="332740" indent="-320675">
              <a:spcBef>
                <a:spcPts val="685"/>
              </a:spcBef>
              <a:buClr>
                <a:srgbClr val="70685A"/>
              </a:buClr>
              <a:buSzPct val="60344"/>
              <a:buFont typeface="Wingdings"/>
              <a:buChar char=""/>
              <a:tabLst>
                <a:tab pos="333375" algn="l"/>
              </a:tabLst>
            </a:pPr>
            <a:r>
              <a:rPr sz="2900" dirty="0">
                <a:latin typeface="Tw Cen MT"/>
                <a:cs typeface="Tw Cen MT"/>
              </a:rPr>
              <a:t>Spring 2.0 (released Oct</a:t>
            </a:r>
            <a:r>
              <a:rPr sz="2900" spc="-85" dirty="0">
                <a:latin typeface="Tw Cen MT"/>
                <a:cs typeface="Tw Cen MT"/>
              </a:rPr>
              <a:t> </a:t>
            </a:r>
            <a:r>
              <a:rPr sz="2900" dirty="0">
                <a:latin typeface="Tw Cen MT"/>
                <a:cs typeface="Tw Cen MT"/>
              </a:rPr>
              <a:t>2006)</a:t>
            </a:r>
          </a:p>
          <a:p>
            <a:pPr marL="652780" lvl="1" indent="-274955">
              <a:spcBef>
                <a:spcPts val="615"/>
              </a:spcBef>
              <a:buClr>
                <a:srgbClr val="93C500"/>
              </a:buClr>
              <a:buSzPct val="69230"/>
              <a:buFont typeface="Wingdings"/>
              <a:buChar char=""/>
              <a:tabLst>
                <a:tab pos="653415" algn="l"/>
              </a:tabLst>
            </a:pPr>
            <a:r>
              <a:rPr sz="2600" spc="-20" dirty="0">
                <a:latin typeface="Tw Cen MT"/>
                <a:cs typeface="Tw Cen MT"/>
              </a:rPr>
              <a:t>Java</a:t>
            </a:r>
            <a:r>
              <a:rPr sz="2600" spc="-15" dirty="0">
                <a:latin typeface="Tw Cen MT"/>
                <a:cs typeface="Tw Cen MT"/>
              </a:rPr>
              <a:t> </a:t>
            </a:r>
            <a:r>
              <a:rPr sz="2600" dirty="0">
                <a:latin typeface="Tw Cen MT"/>
                <a:cs typeface="Tw Cen MT"/>
              </a:rPr>
              <a:t>1.3+</a:t>
            </a: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AspectJ </a:t>
            </a:r>
            <a:r>
              <a:rPr sz="2600" spc="5" dirty="0">
                <a:latin typeface="Tw Cen MT"/>
                <a:cs typeface="Tw Cen MT"/>
              </a:rPr>
              <a:t>support,</a:t>
            </a:r>
            <a:r>
              <a:rPr sz="2600" spc="-50" dirty="0">
                <a:latin typeface="Tw Cen MT"/>
                <a:cs typeface="Tw Cen MT"/>
              </a:rPr>
              <a:t> </a:t>
            </a:r>
            <a:r>
              <a:rPr sz="2600" spc="-70" dirty="0">
                <a:latin typeface="Tw Cen MT"/>
                <a:cs typeface="Tw Cen MT"/>
              </a:rPr>
              <a:t>JPA</a:t>
            </a:r>
            <a:endParaRPr sz="2600" dirty="0">
              <a:latin typeface="Tw Cen MT"/>
              <a:cs typeface="Tw Cen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Java Configuration</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@Configuration</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public class </a:t>
            </a:r>
            <a:r>
              <a:rPr lang="en-US" sz="1800" b="1" dirty="0" err="1">
                <a:solidFill>
                  <a:schemeClr val="accent1"/>
                </a:solidFill>
                <a:latin typeface="Courier New" panose="02070309020205020404" pitchFamily="49" charset="0"/>
                <a:cs typeface="Courier New" panose="02070309020205020404" pitchFamily="49" charset="0"/>
              </a:rPr>
              <a:t>AppConfig</a:t>
            </a:r>
            <a:r>
              <a:rPr lang="en-US" sz="18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@Bean(</a:t>
            </a:r>
            <a:r>
              <a:rPr lang="en-US" sz="1800" b="1" dirty="0" err="1">
                <a:solidFill>
                  <a:schemeClr val="accent1"/>
                </a:solidFill>
                <a:latin typeface="Courier New" panose="02070309020205020404" pitchFamily="49" charset="0"/>
                <a:cs typeface="Courier New" panose="02070309020205020404" pitchFamily="49" charset="0"/>
              </a:rPr>
              <a:t>destroyMethodName</a:t>
            </a:r>
            <a:r>
              <a:rPr lang="en-US" sz="1800" b="1" dirty="0">
                <a:solidFill>
                  <a:schemeClr val="accent1"/>
                </a:solidFill>
                <a:latin typeface="Courier New" panose="02070309020205020404" pitchFamily="49" charset="0"/>
                <a:cs typeface="Courier New" panose="02070309020205020404" pitchFamily="49" charset="0"/>
              </a:rPr>
              <a:t> = “destroy")</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public </a:t>
            </a:r>
            <a:r>
              <a:rPr lang="en-US" sz="1800" b="1" dirty="0" err="1">
                <a:solidFill>
                  <a:schemeClr val="accent1"/>
                </a:solidFill>
                <a:latin typeface="Courier New" panose="02070309020205020404" pitchFamily="49" charset="0"/>
                <a:cs typeface="Courier New" panose="02070309020205020404" pitchFamily="49" charset="0"/>
              </a:rPr>
              <a:t>MyBean</a:t>
            </a:r>
            <a:r>
              <a:rPr lang="en-US" sz="1800" b="1" dirty="0">
                <a:solidFill>
                  <a:schemeClr val="accent1"/>
                </a:solidFill>
                <a:latin typeface="Courier New" panose="02070309020205020404" pitchFamily="49" charset="0"/>
                <a:cs typeface="Courier New" panose="02070309020205020404" pitchFamily="49" charset="0"/>
              </a:rPr>
              <a:t> </a:t>
            </a:r>
            <a:r>
              <a:rPr lang="en-US" sz="1800" b="1" dirty="0" err="1">
                <a:solidFill>
                  <a:schemeClr val="accent1"/>
                </a:solidFill>
                <a:latin typeface="Courier New" panose="02070309020205020404" pitchFamily="49" charset="0"/>
                <a:cs typeface="Courier New" panose="02070309020205020404" pitchFamily="49" charset="0"/>
              </a:rPr>
              <a:t>myBean</a:t>
            </a:r>
            <a:r>
              <a:rPr lang="en-US" sz="18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return new </a:t>
            </a:r>
            <a:r>
              <a:rPr lang="en-US" sz="1800" b="1" dirty="0" err="1">
                <a:solidFill>
                  <a:schemeClr val="accent1"/>
                </a:solidFill>
                <a:latin typeface="Courier New" panose="02070309020205020404" pitchFamily="49" charset="0"/>
                <a:cs typeface="Courier New" panose="02070309020205020404" pitchFamily="49" charset="0"/>
              </a:rPr>
              <a:t>MyBean</a:t>
            </a:r>
            <a:r>
              <a:rPr lang="en-US" sz="1800" b="1" dirty="0">
                <a:solidFill>
                  <a:schemeClr val="accent1"/>
                </a:solidFill>
                <a:latin typeface="Courier New" panose="02070309020205020404" pitchFamily="49" charset="0"/>
                <a:cs typeface="Courier New" panose="02070309020205020404" pitchFamily="49" charset="0"/>
              </a:rPr>
              <a:t>();</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a:t>
            </a:r>
            <a:endParaRPr lang="ru-RU" sz="1800" b="1" dirty="0">
              <a:solidFill>
                <a:schemeClr val="accent1"/>
              </a:solidFill>
              <a:latin typeface="Courier New" panose="02070309020205020404" pitchFamily="49" charset="0"/>
              <a:cs typeface="Courier New" panose="02070309020205020404" pitchFamily="49" charset="0"/>
            </a:endParaRPr>
          </a:p>
          <a:p>
            <a:pPr marL="0" indent="0">
              <a:buNone/>
            </a:pPr>
            <a:endParaRPr lang="ru-RU" dirty="0"/>
          </a:p>
        </p:txBody>
      </p:sp>
      <p:sp>
        <p:nvSpPr>
          <p:cNvPr id="2" name="Title 1"/>
          <p:cNvSpPr>
            <a:spLocks noGrp="1"/>
          </p:cNvSpPr>
          <p:nvPr>
            <p:ph type="title"/>
          </p:nvPr>
        </p:nvSpPr>
        <p:spPr>
          <a:xfrm>
            <a:off x="846720" y="137803"/>
            <a:ext cx="9720072" cy="879489"/>
          </a:xfrm>
        </p:spPr>
        <p:txBody>
          <a:bodyPr/>
          <a:lstStyle/>
          <a:p>
            <a:r>
              <a:rPr lang="en-US" dirty="0"/>
              <a:t>Bean Life Cycle: Finalization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34492004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en-US" dirty="0"/>
              <a:t>Disposable bean</a:t>
            </a:r>
            <a:endParaRPr lang="en-US" dirty="0">
              <a:solidFill>
                <a:schemeClr val="tx1">
                  <a:lumMod val="75000"/>
                  <a:lumOff val="25000"/>
                </a:schemeClr>
              </a:solidFill>
            </a:endParaRP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public class </a:t>
            </a:r>
            <a:r>
              <a:rPr lang="en-US"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b="1" dirty="0">
                <a:solidFill>
                  <a:schemeClr val="tx1">
                    <a:lumMod val="75000"/>
                    <a:lumOff val="25000"/>
                  </a:schemeClr>
                </a:solidFill>
                <a:latin typeface="Courier New" panose="02070309020205020404" pitchFamily="49" charset="0"/>
                <a:cs typeface="Courier New" panose="02070309020205020404" pitchFamily="49" charset="0"/>
              </a:rPr>
              <a:t> implements </a:t>
            </a:r>
            <a:r>
              <a:rPr lang="en-US" b="1" dirty="0" err="1">
                <a:solidFill>
                  <a:schemeClr val="tx1">
                    <a:lumMod val="75000"/>
                    <a:lumOff val="25000"/>
                  </a:schemeClr>
                </a:solidFill>
                <a:latin typeface="Courier New" panose="02070309020205020404" pitchFamily="49" charset="0"/>
                <a:cs typeface="Courier New" panose="02070309020205020404" pitchFamily="49" charset="0"/>
              </a:rPr>
              <a:t>DisposableBean</a:t>
            </a: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public void destroy()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a:t>
            </a:r>
          </a:p>
          <a:p>
            <a:pPr marL="0" indent="0">
              <a:buNone/>
            </a:pPr>
            <a:endParaRPr lang="en-US" dirty="0"/>
          </a:p>
          <a:p>
            <a:pPr marL="0" indent="0">
              <a:buNone/>
            </a:pPr>
            <a:endParaRPr lang="ru-RU" dirty="0"/>
          </a:p>
        </p:txBody>
      </p:sp>
      <p:sp>
        <p:nvSpPr>
          <p:cNvPr id="2" name="Заголовок 1"/>
          <p:cNvSpPr>
            <a:spLocks noGrp="1"/>
          </p:cNvSpPr>
          <p:nvPr>
            <p:ph type="title"/>
          </p:nvPr>
        </p:nvSpPr>
        <p:spPr>
          <a:xfrm>
            <a:off x="1024128" y="324231"/>
            <a:ext cx="9720072" cy="608236"/>
          </a:xfrm>
        </p:spPr>
        <p:txBody>
          <a:bodyPr>
            <a:normAutofit fontScale="90000"/>
          </a:bodyPr>
          <a:lstStyle/>
          <a:p>
            <a:r>
              <a:rPr lang="en-US" dirty="0"/>
              <a:t>Bean Life Cycle: Finalization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1393243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Bean Life Cycle</a:t>
            </a:r>
            <a:endParaRPr lang="ru-RU" dirty="0"/>
          </a:p>
        </p:txBody>
      </p:sp>
      <p:grpSp>
        <p:nvGrpSpPr>
          <p:cNvPr id="3" name="Group 2"/>
          <p:cNvGrpSpPr/>
          <p:nvPr/>
        </p:nvGrpSpPr>
        <p:grpSpPr>
          <a:xfrm>
            <a:off x="2635884" y="106973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008695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vert="horz" lIns="91440" tIns="45720" rIns="91440" bIns="45720" rtlCol="0" anchor="ctr">
            <a:normAutofit/>
          </a:bodyPr>
          <a:lstStyle/>
          <a:p>
            <a:r>
              <a:rPr lang="en-US" kern="1200" cap="all" spc="100" baseline="0" dirty="0">
                <a:solidFill>
                  <a:schemeClr val="tx1">
                    <a:lumMod val="95000"/>
                    <a:lumOff val="5000"/>
                  </a:schemeClr>
                </a:solidFill>
                <a:latin typeface="+mj-lt"/>
                <a:ea typeface="+mj-ea"/>
                <a:cs typeface="+mj-cs"/>
              </a:rPr>
              <a:t>Bean Life Cycle: Destroying</a:t>
            </a:r>
          </a:p>
        </p:txBody>
      </p:sp>
      <p:graphicFrame>
        <p:nvGraphicFramePr>
          <p:cNvPr id="5" name="Content Placeholder 2">
            <a:extLst>
              <a:ext uri="{FF2B5EF4-FFF2-40B4-BE49-F238E27FC236}">
                <a16:creationId xmlns="" xmlns:a16="http://schemas.microsoft.com/office/drawing/2014/main" id="{6B94D367-899A-4E7B-8D81-625E67C02967}"/>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644113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8" y="643467"/>
            <a:ext cx="3415612" cy="5571066"/>
          </a:xfrm>
        </p:spPr>
        <p:txBody>
          <a:bodyPr vert="horz" lIns="91440" tIns="45720" rIns="91440" bIns="45720" rtlCol="0" anchor="ctr">
            <a:normAutofit/>
          </a:bodyPr>
          <a:lstStyle/>
          <a:p>
            <a:r>
              <a:rPr lang="en-US" kern="1200" cap="all" spc="100" baseline="0" dirty="0">
                <a:solidFill>
                  <a:schemeClr val="accent1">
                    <a:lumMod val="60000"/>
                    <a:lumOff val="40000"/>
                  </a:schemeClr>
                </a:solidFill>
                <a:latin typeface="+mj-lt"/>
                <a:ea typeface="+mj-ea"/>
                <a:cs typeface="+mj-cs"/>
              </a:rPr>
              <a:t>Spring - Bean Post Processors</a:t>
            </a:r>
          </a:p>
        </p:txBody>
      </p:sp>
      <p:graphicFrame>
        <p:nvGraphicFramePr>
          <p:cNvPr id="5" name="Content Placeholder 2">
            <a:extLst>
              <a:ext uri="{FF2B5EF4-FFF2-40B4-BE49-F238E27FC236}">
                <a16:creationId xmlns="" xmlns:a16="http://schemas.microsoft.com/office/drawing/2014/main" id="{6B94D367-899A-4E7B-8D81-625E67C02967}"/>
              </a:ext>
            </a:extLst>
          </p:cNvPr>
          <p:cNvGraphicFramePr>
            <a:graphicFrameLocks noGrp="1"/>
          </p:cNvGraphicFramePr>
          <p:nvPr>
            <p:ph idx="1"/>
          </p:nvPr>
        </p:nvGraphicFramePr>
        <p:xfrm>
          <a:off x="4766731" y="-304802"/>
          <a:ext cx="7425269" cy="7162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157471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220207"/>
            <a:ext cx="10385777" cy="277239"/>
          </a:xfrm>
        </p:spPr>
        <p:txBody>
          <a:bodyPr vert="horz" lIns="91440" tIns="45720" rIns="91440" bIns="45720" rtlCol="0" anchor="ctr">
            <a:noAutofit/>
          </a:bodyPr>
          <a:lstStyle/>
          <a:p>
            <a:pPr algn="r"/>
            <a:r>
              <a:rPr lang="en-US" sz="4800" spc="200" dirty="0">
                <a:solidFill>
                  <a:schemeClr val="tx1">
                    <a:alpha val="80000"/>
                  </a:schemeClr>
                </a:solidFill>
              </a:rPr>
              <a:t>Spring - Bean Post Processors</a:t>
            </a:r>
          </a:p>
        </p:txBody>
      </p:sp>
      <p:sp>
        <p:nvSpPr>
          <p:cNvPr id="7" name="Rectangle 6">
            <a:extLst>
              <a:ext uri="{FF2B5EF4-FFF2-40B4-BE49-F238E27FC236}">
                <a16:creationId xmlns="" xmlns:a16="http://schemas.microsoft.com/office/drawing/2014/main" id="{469E91C1-5570-4334-AD33-B43E137C9865}"/>
              </a:ext>
            </a:extLst>
          </p:cNvPr>
          <p:cNvSpPr/>
          <p:nvPr/>
        </p:nvSpPr>
        <p:spPr>
          <a:xfrm>
            <a:off x="5621075" y="1252851"/>
            <a:ext cx="6570925" cy="452431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IN" dirty="0"/>
              <a:t>public class </a:t>
            </a:r>
            <a:r>
              <a:rPr lang="en-IN" dirty="0" err="1"/>
              <a:t>InitHelloWorld</a:t>
            </a:r>
            <a:r>
              <a:rPr lang="en-IN" dirty="0"/>
              <a:t> implements </a:t>
            </a:r>
            <a:r>
              <a:rPr lang="en-IN" dirty="0" err="1"/>
              <a:t>BeanPostProcessor</a:t>
            </a:r>
            <a:r>
              <a:rPr lang="en-IN" dirty="0"/>
              <a:t> {</a:t>
            </a:r>
          </a:p>
          <a:p>
            <a:r>
              <a:rPr lang="en-IN" dirty="0"/>
              <a:t>   public Object </a:t>
            </a:r>
            <a:r>
              <a:rPr lang="en-IN" dirty="0" err="1"/>
              <a:t>postProcessBeforeInitialization</a:t>
            </a:r>
            <a:r>
              <a:rPr lang="en-IN" dirty="0"/>
              <a:t>(Object bean, String </a:t>
            </a:r>
            <a:r>
              <a:rPr lang="en-IN" dirty="0" err="1"/>
              <a:t>beanName</a:t>
            </a:r>
            <a:r>
              <a:rPr lang="en-IN" dirty="0"/>
              <a:t>) </a:t>
            </a:r>
          </a:p>
          <a:p>
            <a:r>
              <a:rPr lang="en-IN" dirty="0"/>
              <a:t>      throws </a:t>
            </a:r>
            <a:r>
              <a:rPr lang="en-IN" dirty="0" err="1"/>
              <a:t>BeansException</a:t>
            </a:r>
            <a:r>
              <a:rPr lang="en-IN" dirty="0"/>
              <a:t> {</a:t>
            </a:r>
          </a:p>
          <a:p>
            <a:r>
              <a:rPr lang="en-IN" dirty="0"/>
              <a:t>      </a:t>
            </a:r>
          </a:p>
          <a:p>
            <a:r>
              <a:rPr lang="en-IN" dirty="0"/>
              <a:t>      System.out.println("</a:t>
            </a:r>
            <a:r>
              <a:rPr lang="en-IN" dirty="0" err="1"/>
              <a:t>BeforeInitialization</a:t>
            </a:r>
            <a:r>
              <a:rPr lang="en-IN" dirty="0"/>
              <a:t> : " + </a:t>
            </a:r>
            <a:r>
              <a:rPr lang="en-IN" dirty="0" err="1"/>
              <a:t>beanName</a:t>
            </a:r>
            <a:r>
              <a:rPr lang="en-IN" dirty="0"/>
              <a:t>);</a:t>
            </a:r>
          </a:p>
          <a:p>
            <a:r>
              <a:rPr lang="en-IN" dirty="0"/>
              <a:t>      return bean;  // you can return any other object as well</a:t>
            </a:r>
          </a:p>
          <a:p>
            <a:r>
              <a:rPr lang="en-IN" dirty="0"/>
              <a:t>   }</a:t>
            </a:r>
          </a:p>
          <a:p>
            <a:r>
              <a:rPr lang="en-IN" dirty="0"/>
              <a:t>   public Object </a:t>
            </a:r>
            <a:r>
              <a:rPr lang="en-IN" dirty="0" err="1"/>
              <a:t>postProcessAfterInitialization</a:t>
            </a:r>
            <a:r>
              <a:rPr lang="en-IN" dirty="0"/>
              <a:t>(Object bean, String </a:t>
            </a:r>
            <a:r>
              <a:rPr lang="en-IN" dirty="0" err="1"/>
              <a:t>beanName</a:t>
            </a:r>
            <a:r>
              <a:rPr lang="en-IN" dirty="0"/>
              <a:t>) </a:t>
            </a:r>
          </a:p>
          <a:p>
            <a:r>
              <a:rPr lang="en-IN" dirty="0"/>
              <a:t>      throws </a:t>
            </a:r>
            <a:r>
              <a:rPr lang="en-IN" dirty="0" err="1"/>
              <a:t>BeansException</a:t>
            </a:r>
            <a:r>
              <a:rPr lang="en-IN" dirty="0"/>
              <a:t> {</a:t>
            </a:r>
          </a:p>
          <a:p>
            <a:r>
              <a:rPr lang="en-IN" dirty="0"/>
              <a:t>      </a:t>
            </a:r>
          </a:p>
          <a:p>
            <a:r>
              <a:rPr lang="en-IN" dirty="0"/>
              <a:t>      System.out.println("</a:t>
            </a:r>
            <a:r>
              <a:rPr lang="en-IN" dirty="0" err="1"/>
              <a:t>AfterInitialization</a:t>
            </a:r>
            <a:r>
              <a:rPr lang="en-IN" dirty="0"/>
              <a:t> : " + </a:t>
            </a:r>
            <a:r>
              <a:rPr lang="en-IN" dirty="0" err="1"/>
              <a:t>beanName</a:t>
            </a:r>
            <a:r>
              <a:rPr lang="en-IN" dirty="0"/>
              <a:t>);</a:t>
            </a:r>
          </a:p>
          <a:p>
            <a:r>
              <a:rPr lang="en-IN" dirty="0"/>
              <a:t>      return bean;  // you can return any other object as well</a:t>
            </a:r>
          </a:p>
          <a:p>
            <a:r>
              <a:rPr lang="en-IN" dirty="0"/>
              <a:t>   }</a:t>
            </a:r>
          </a:p>
          <a:p>
            <a:r>
              <a:rPr lang="en-IN" dirty="0"/>
              <a:t>}</a:t>
            </a:r>
          </a:p>
        </p:txBody>
      </p:sp>
      <p:sp>
        <p:nvSpPr>
          <p:cNvPr id="8" name="Rectangle 7">
            <a:extLst>
              <a:ext uri="{FF2B5EF4-FFF2-40B4-BE49-F238E27FC236}">
                <a16:creationId xmlns="" xmlns:a16="http://schemas.microsoft.com/office/drawing/2014/main" id="{51FD4A2B-BA96-4DC8-8111-55CFBBB40D6C}"/>
              </a:ext>
            </a:extLst>
          </p:cNvPr>
          <p:cNvSpPr/>
          <p:nvPr/>
        </p:nvSpPr>
        <p:spPr>
          <a:xfrm>
            <a:off x="157228" y="1036916"/>
            <a:ext cx="5216609"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IN" dirty="0"/>
              <a:t>&lt;bean id = "</a:t>
            </a:r>
            <a:r>
              <a:rPr lang="en-IN" dirty="0" err="1"/>
              <a:t>helloWorld</a:t>
            </a:r>
            <a:r>
              <a:rPr lang="en-IN" dirty="0"/>
              <a:t>" class = "</a:t>
            </a:r>
            <a:r>
              <a:rPr lang="en-IN" dirty="0" err="1"/>
              <a:t>com.bean.HelloWorld</a:t>
            </a:r>
            <a:r>
              <a:rPr lang="en-IN" dirty="0"/>
              <a:t>"</a:t>
            </a:r>
          </a:p>
          <a:p>
            <a:r>
              <a:rPr lang="en-IN" dirty="0"/>
              <a:t>      </a:t>
            </a:r>
            <a:r>
              <a:rPr lang="en-IN" dirty="0" err="1"/>
              <a:t>init</a:t>
            </a:r>
            <a:r>
              <a:rPr lang="en-IN" dirty="0"/>
              <a:t>-method = "</a:t>
            </a:r>
            <a:r>
              <a:rPr lang="en-IN" dirty="0" err="1"/>
              <a:t>init</a:t>
            </a:r>
            <a:r>
              <a:rPr lang="en-IN" dirty="0"/>
              <a:t>" destroy-method = "destroy"&gt;</a:t>
            </a:r>
          </a:p>
          <a:p>
            <a:r>
              <a:rPr lang="en-IN" dirty="0"/>
              <a:t>      &lt;property name = "message" value = "Hello World!"/&gt;</a:t>
            </a:r>
          </a:p>
          <a:p>
            <a:r>
              <a:rPr lang="en-IN" dirty="0"/>
              <a:t>&lt;/bean&gt;</a:t>
            </a:r>
          </a:p>
          <a:p>
            <a:r>
              <a:rPr lang="en-IN" dirty="0"/>
              <a:t>   &lt;bean class = "</a:t>
            </a:r>
            <a:r>
              <a:rPr lang="en-IN" dirty="0" err="1"/>
              <a:t>com.bean.InitHelloWorld</a:t>
            </a:r>
            <a:r>
              <a:rPr lang="en-IN" dirty="0"/>
              <a:t>" /&gt;</a:t>
            </a:r>
          </a:p>
        </p:txBody>
      </p:sp>
      <p:sp>
        <p:nvSpPr>
          <p:cNvPr id="9" name="Rectangle 8">
            <a:extLst>
              <a:ext uri="{FF2B5EF4-FFF2-40B4-BE49-F238E27FC236}">
                <a16:creationId xmlns="" xmlns:a16="http://schemas.microsoft.com/office/drawing/2014/main" id="{E9068151-44A7-4AF6-96CF-5C51F4A3631A}"/>
              </a:ext>
            </a:extLst>
          </p:cNvPr>
          <p:cNvSpPr/>
          <p:nvPr/>
        </p:nvSpPr>
        <p:spPr>
          <a:xfrm>
            <a:off x="270933" y="4147181"/>
            <a:ext cx="4583289"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IN" dirty="0" err="1"/>
              <a:t>AbstractApplicationContext</a:t>
            </a:r>
            <a:r>
              <a:rPr lang="en-IN" dirty="0"/>
              <a:t> context = </a:t>
            </a:r>
          </a:p>
          <a:p>
            <a:r>
              <a:rPr lang="en-IN" dirty="0"/>
              <a:t>new </a:t>
            </a:r>
            <a:r>
              <a:rPr lang="en-IN" dirty="0" err="1"/>
              <a:t>ClassPathXmlApplicationContext</a:t>
            </a:r>
            <a:r>
              <a:rPr lang="en-IN" dirty="0"/>
              <a:t>("Beans.xml");</a:t>
            </a:r>
          </a:p>
          <a:p>
            <a:r>
              <a:rPr lang="en-IN" dirty="0"/>
              <a:t>HelloWorld </a:t>
            </a:r>
            <a:r>
              <a:rPr lang="en-IN" dirty="0" err="1"/>
              <a:t>obj</a:t>
            </a:r>
            <a:r>
              <a:rPr lang="en-IN" dirty="0"/>
              <a:t> = (HelloWorld) </a:t>
            </a:r>
            <a:r>
              <a:rPr lang="en-IN" dirty="0" err="1"/>
              <a:t>context.getBean</a:t>
            </a:r>
            <a:r>
              <a:rPr lang="en-IN" dirty="0"/>
              <a:t>("</a:t>
            </a:r>
            <a:r>
              <a:rPr lang="en-IN" dirty="0" err="1"/>
              <a:t>helloWorld</a:t>
            </a:r>
            <a:r>
              <a:rPr lang="en-IN" dirty="0"/>
              <a:t>");</a:t>
            </a:r>
          </a:p>
          <a:p>
            <a:r>
              <a:rPr lang="en-IN" dirty="0" err="1"/>
              <a:t>obj.getMessage</a:t>
            </a:r>
            <a:r>
              <a:rPr lang="en-IN" dirty="0"/>
              <a:t>();</a:t>
            </a:r>
          </a:p>
          <a:p>
            <a:r>
              <a:rPr lang="en-IN" dirty="0" err="1"/>
              <a:t>context.registerShutdownHook</a:t>
            </a:r>
            <a:r>
              <a:rPr lang="en-IN" dirty="0"/>
              <a:t>();</a:t>
            </a:r>
          </a:p>
        </p:txBody>
      </p:sp>
      <p:sp>
        <p:nvSpPr>
          <p:cNvPr id="10" name="TextBox 9">
            <a:extLst>
              <a:ext uri="{FF2B5EF4-FFF2-40B4-BE49-F238E27FC236}">
                <a16:creationId xmlns="" xmlns:a16="http://schemas.microsoft.com/office/drawing/2014/main" id="{D413A5DB-359A-4223-80BD-930619142FDD}"/>
              </a:ext>
            </a:extLst>
          </p:cNvPr>
          <p:cNvSpPr txBox="1"/>
          <p:nvPr/>
        </p:nvSpPr>
        <p:spPr>
          <a:xfrm>
            <a:off x="643466" y="6378222"/>
            <a:ext cx="2957690" cy="369332"/>
          </a:xfrm>
          <a:prstGeom prst="rect">
            <a:avLst/>
          </a:prstGeom>
          <a:noFill/>
        </p:spPr>
        <p:txBody>
          <a:bodyPr wrap="square" rtlCol="0">
            <a:spAutoFit/>
          </a:bodyPr>
          <a:lstStyle/>
          <a:p>
            <a:r>
              <a:rPr lang="en-IN" dirty="0"/>
              <a:t>Main.java</a:t>
            </a:r>
          </a:p>
        </p:txBody>
      </p:sp>
      <p:sp>
        <p:nvSpPr>
          <p:cNvPr id="21" name="TextBox 20">
            <a:extLst>
              <a:ext uri="{FF2B5EF4-FFF2-40B4-BE49-F238E27FC236}">
                <a16:creationId xmlns="" xmlns:a16="http://schemas.microsoft.com/office/drawing/2014/main" id="{2B626CD6-3533-4B54-B59C-B43AD6D71B9C}"/>
              </a:ext>
            </a:extLst>
          </p:cNvPr>
          <p:cNvSpPr txBox="1"/>
          <p:nvPr/>
        </p:nvSpPr>
        <p:spPr>
          <a:xfrm>
            <a:off x="270933" y="3145676"/>
            <a:ext cx="2957690" cy="369332"/>
          </a:xfrm>
          <a:prstGeom prst="rect">
            <a:avLst/>
          </a:prstGeom>
          <a:noFill/>
        </p:spPr>
        <p:txBody>
          <a:bodyPr wrap="square" rtlCol="0">
            <a:spAutoFit/>
          </a:bodyPr>
          <a:lstStyle/>
          <a:p>
            <a:r>
              <a:rPr lang="en-IN" dirty="0"/>
              <a:t>Beans.xml</a:t>
            </a:r>
          </a:p>
        </p:txBody>
      </p:sp>
      <p:sp>
        <p:nvSpPr>
          <p:cNvPr id="22" name="TextBox 21">
            <a:extLst>
              <a:ext uri="{FF2B5EF4-FFF2-40B4-BE49-F238E27FC236}">
                <a16:creationId xmlns="" xmlns:a16="http://schemas.microsoft.com/office/drawing/2014/main" id="{5FAE5C16-2015-49AC-952A-907D32DAA727}"/>
              </a:ext>
            </a:extLst>
          </p:cNvPr>
          <p:cNvSpPr txBox="1"/>
          <p:nvPr/>
        </p:nvSpPr>
        <p:spPr>
          <a:xfrm>
            <a:off x="7467600" y="5407834"/>
            <a:ext cx="2957690" cy="369332"/>
          </a:xfrm>
          <a:prstGeom prst="rect">
            <a:avLst/>
          </a:prstGeom>
          <a:noFill/>
        </p:spPr>
        <p:txBody>
          <a:bodyPr wrap="square" rtlCol="0">
            <a:spAutoFit/>
          </a:bodyPr>
          <a:lstStyle/>
          <a:p>
            <a:r>
              <a:rPr lang="en-IN" dirty="0" err="1"/>
              <a:t>BeanPostProcessorClass</a:t>
            </a:r>
            <a:endParaRPr lang="en-IN" dirty="0"/>
          </a:p>
        </p:txBody>
      </p:sp>
    </p:spTree>
    <p:extLst>
      <p:ext uri="{BB962C8B-B14F-4D97-AF65-F5344CB8AC3E}">
        <p14:creationId xmlns="" xmlns:p14="http://schemas.microsoft.com/office/powerpoint/2010/main" val="2160542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41655"/>
            <a:ext cx="8225790" cy="696595"/>
          </a:xfrm>
          <a:prstGeom prst="rect">
            <a:avLst/>
          </a:prstGeom>
        </p:spPr>
        <p:txBody>
          <a:bodyPr vert="horz" wrap="square" lIns="0" tIns="13335" rIns="0" bIns="0" rtlCol="0">
            <a:spAutoFit/>
          </a:bodyPr>
          <a:lstStyle/>
          <a:p>
            <a:r>
              <a:rPr lang="en-IN" b="1" dirty="0"/>
              <a:t>Spring - Injecting Collection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46</a:t>
            </a:fld>
            <a:endParaRPr dirty="0"/>
          </a:p>
        </p:txBody>
      </p:sp>
      <p:pic>
        <p:nvPicPr>
          <p:cNvPr id="9" name="Picture 8">
            <a:extLst>
              <a:ext uri="{FF2B5EF4-FFF2-40B4-BE49-F238E27FC236}">
                <a16:creationId xmlns="" xmlns:a16="http://schemas.microsoft.com/office/drawing/2014/main" id="{58BB4ED9-05C1-4082-B4C5-F823A30C5017}"/>
              </a:ext>
            </a:extLst>
          </p:cNvPr>
          <p:cNvPicPr>
            <a:picLocks noChangeAspect="1"/>
          </p:cNvPicPr>
          <p:nvPr/>
        </p:nvPicPr>
        <p:blipFill>
          <a:blip r:embed="rId2"/>
          <a:stretch>
            <a:fillRect/>
          </a:stretch>
        </p:blipFill>
        <p:spPr>
          <a:xfrm>
            <a:off x="5942045" y="949350"/>
            <a:ext cx="6096000" cy="5604764"/>
          </a:xfrm>
          <a:prstGeom prst="rect">
            <a:avLst/>
          </a:prstGeom>
        </p:spPr>
      </p:pic>
      <p:pic>
        <p:nvPicPr>
          <p:cNvPr id="10" name="Picture 9">
            <a:extLst>
              <a:ext uri="{FF2B5EF4-FFF2-40B4-BE49-F238E27FC236}">
                <a16:creationId xmlns="" xmlns:a16="http://schemas.microsoft.com/office/drawing/2014/main" id="{3A2204D6-657C-4BC6-831D-7931A751BE96}"/>
              </a:ext>
            </a:extLst>
          </p:cNvPr>
          <p:cNvPicPr>
            <a:picLocks noChangeAspect="1"/>
          </p:cNvPicPr>
          <p:nvPr/>
        </p:nvPicPr>
        <p:blipFill>
          <a:blip r:embed="rId3"/>
          <a:stretch>
            <a:fillRect/>
          </a:stretch>
        </p:blipFill>
        <p:spPr>
          <a:xfrm>
            <a:off x="304800" y="1231488"/>
            <a:ext cx="3579845" cy="2847950"/>
          </a:xfrm>
          <a:prstGeom prst="rect">
            <a:avLst/>
          </a:prstGeom>
        </p:spPr>
      </p:pic>
      <p:sp>
        <p:nvSpPr>
          <p:cNvPr id="12" name="Rectangle 11">
            <a:extLst>
              <a:ext uri="{FF2B5EF4-FFF2-40B4-BE49-F238E27FC236}">
                <a16:creationId xmlns="" xmlns:a16="http://schemas.microsoft.com/office/drawing/2014/main" id="{3093DAB2-F6F4-42E2-BB43-FDA4EDE1F8DF}"/>
              </a:ext>
            </a:extLst>
          </p:cNvPr>
          <p:cNvSpPr/>
          <p:nvPr/>
        </p:nvSpPr>
        <p:spPr>
          <a:xfrm>
            <a:off x="380223" y="4272677"/>
            <a:ext cx="4811663" cy="2585323"/>
          </a:xfrm>
          <a:prstGeom prst="rect">
            <a:avLst/>
          </a:prstGeom>
        </p:spPr>
        <p:txBody>
          <a:bodyPr wrap="square">
            <a:spAutoFit/>
          </a:bodyPr>
          <a:lstStyle/>
          <a:p>
            <a:r>
              <a:rPr lang="en-IN" dirty="0"/>
              <a:t>&lt;property name = "</a:t>
            </a:r>
            <a:r>
              <a:rPr lang="en-IN" dirty="0" err="1"/>
              <a:t>addressProp</a:t>
            </a:r>
            <a:r>
              <a:rPr lang="en-IN" dirty="0"/>
              <a:t>"&gt;</a:t>
            </a:r>
          </a:p>
          <a:p>
            <a:r>
              <a:rPr lang="en-IN" dirty="0"/>
              <a:t>         &lt;props&gt;</a:t>
            </a:r>
          </a:p>
          <a:p>
            <a:r>
              <a:rPr lang="en-IN" dirty="0"/>
              <a:t>            &lt;prop key = "one"&gt;INDIA&lt;/prop&gt;</a:t>
            </a:r>
          </a:p>
          <a:p>
            <a:r>
              <a:rPr lang="en-IN" dirty="0"/>
              <a:t>            &lt;prop key = "one"&gt;INDIA&lt;/prop&gt;</a:t>
            </a:r>
          </a:p>
          <a:p>
            <a:r>
              <a:rPr lang="en-IN" dirty="0"/>
              <a:t>            &lt;prop key = "two"&gt;Pakistan&lt;/prop&gt;</a:t>
            </a:r>
          </a:p>
          <a:p>
            <a:r>
              <a:rPr lang="en-IN" dirty="0"/>
              <a:t>            &lt;prop key = "three"&gt;USA&lt;/prop&gt;</a:t>
            </a:r>
          </a:p>
          <a:p>
            <a:r>
              <a:rPr lang="en-IN" dirty="0"/>
              <a:t>            &lt;prop key = "four"&gt;USA&lt;/prop&gt;</a:t>
            </a:r>
          </a:p>
          <a:p>
            <a:r>
              <a:rPr lang="en-IN" dirty="0"/>
              <a:t>         &lt;/props&gt;</a:t>
            </a:r>
          </a:p>
          <a:p>
            <a:r>
              <a:rPr lang="en-IN" dirty="0"/>
              <a:t>&lt;/property&gt;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696595"/>
          </a:xfrm>
          <a:prstGeom prst="rect">
            <a:avLst/>
          </a:prstGeom>
        </p:spPr>
        <p:txBody>
          <a:bodyPr vert="horz" wrap="square" lIns="0" tIns="13335" rIns="0" bIns="0" rtlCol="0">
            <a:spAutoFit/>
          </a:bodyPr>
          <a:lstStyle/>
          <a:p>
            <a:pPr marL="12700">
              <a:lnSpc>
                <a:spcPct val="100000"/>
              </a:lnSpc>
              <a:spcBef>
                <a:spcPts val="105"/>
              </a:spcBef>
            </a:pPr>
            <a:r>
              <a:rPr spc="-5" dirty="0"/>
              <a:t>Aspect </a:t>
            </a:r>
            <a:r>
              <a:rPr spc="-15" dirty="0"/>
              <a:t>Oriented </a:t>
            </a:r>
            <a:r>
              <a:rPr spc="-20" dirty="0"/>
              <a:t>Programming</a:t>
            </a:r>
            <a:r>
              <a:rPr spc="-5" dirty="0"/>
              <a:t> </a:t>
            </a:r>
            <a:r>
              <a:rPr spc="-20" dirty="0"/>
              <a:t>(AOP)</a:t>
            </a:r>
          </a:p>
        </p:txBody>
      </p:sp>
      <p:sp>
        <p:nvSpPr>
          <p:cNvPr id="3" name="object 3"/>
          <p:cNvSpPr txBox="1"/>
          <p:nvPr/>
        </p:nvSpPr>
        <p:spPr>
          <a:xfrm>
            <a:off x="916939" y="1040968"/>
            <a:ext cx="10180320" cy="4984750"/>
          </a:xfrm>
          <a:prstGeom prst="rect">
            <a:avLst/>
          </a:prstGeom>
        </p:spPr>
        <p:txBody>
          <a:bodyPr vert="horz" wrap="square" lIns="0" tIns="12700" rIns="0" bIns="0" rtlCol="0">
            <a:spAutoFit/>
          </a:bodyPr>
          <a:lstStyle/>
          <a:p>
            <a:pPr marL="12700">
              <a:lnSpc>
                <a:spcPct val="100000"/>
              </a:lnSpc>
              <a:spcBef>
                <a:spcPts val="100"/>
              </a:spcBef>
            </a:pPr>
            <a:r>
              <a:rPr sz="3000" b="0" spc="-10" dirty="0">
                <a:latin typeface="Calibri Light"/>
                <a:cs typeface="Calibri Light"/>
              </a:rPr>
              <a:t>Introduction </a:t>
            </a:r>
            <a:r>
              <a:rPr sz="3000" b="0" spc="-15" dirty="0">
                <a:latin typeface="Calibri Light"/>
                <a:cs typeface="Calibri Light"/>
              </a:rPr>
              <a:t>to</a:t>
            </a:r>
            <a:r>
              <a:rPr sz="3000" b="0" spc="20" dirty="0">
                <a:latin typeface="Calibri Light"/>
                <a:cs typeface="Calibri Light"/>
              </a:rPr>
              <a:t> </a:t>
            </a:r>
            <a:r>
              <a:rPr sz="3000" b="0" spc="-5" dirty="0">
                <a:latin typeface="Calibri Light"/>
                <a:cs typeface="Calibri Light"/>
              </a:rPr>
              <a:t>Concept</a:t>
            </a:r>
            <a:endParaRPr sz="3000" dirty="0">
              <a:latin typeface="Calibri Light"/>
              <a:cs typeface="Calibri Light"/>
            </a:endParaRPr>
          </a:p>
          <a:p>
            <a:pPr marL="241300" indent="-229235">
              <a:lnSpc>
                <a:spcPct val="100000"/>
              </a:lnSpc>
              <a:spcBef>
                <a:spcPts val="2170"/>
              </a:spcBef>
              <a:buFont typeface="Arial"/>
              <a:buChar char="•"/>
              <a:tabLst>
                <a:tab pos="241935" algn="l"/>
              </a:tabLst>
            </a:pPr>
            <a:r>
              <a:rPr sz="2400" spc="-10" dirty="0">
                <a:latin typeface="Calibri"/>
                <a:cs typeface="Calibri"/>
              </a:rPr>
              <a:t>AOP entails </a:t>
            </a:r>
            <a:r>
              <a:rPr sz="2400" spc="-5" dirty="0">
                <a:latin typeface="Calibri"/>
                <a:cs typeface="Calibri"/>
              </a:rPr>
              <a:t>breaking </a:t>
            </a:r>
            <a:r>
              <a:rPr sz="2400" spc="-10" dirty="0">
                <a:latin typeface="Calibri"/>
                <a:cs typeface="Calibri"/>
              </a:rPr>
              <a:t>down </a:t>
            </a:r>
            <a:r>
              <a:rPr sz="2400" spc="-15" dirty="0">
                <a:latin typeface="Calibri"/>
                <a:cs typeface="Calibri"/>
              </a:rPr>
              <a:t>program </a:t>
            </a:r>
            <a:r>
              <a:rPr sz="2400" spc="-5" dirty="0">
                <a:latin typeface="Calibri"/>
                <a:cs typeface="Calibri"/>
              </a:rPr>
              <a:t>logic </a:t>
            </a:r>
            <a:r>
              <a:rPr sz="2400" spc="-15" dirty="0">
                <a:latin typeface="Calibri"/>
                <a:cs typeface="Calibri"/>
              </a:rPr>
              <a:t>into </a:t>
            </a:r>
            <a:r>
              <a:rPr sz="2400" spc="-5" dirty="0">
                <a:latin typeface="Calibri"/>
                <a:cs typeface="Calibri"/>
              </a:rPr>
              <a:t>distinct parts called</a:t>
            </a:r>
            <a:r>
              <a:rPr sz="2400" spc="-10" dirty="0">
                <a:latin typeface="Calibri"/>
                <a:cs typeface="Calibri"/>
              </a:rPr>
              <a:t> </a:t>
            </a:r>
            <a:r>
              <a:rPr sz="2400" b="1" spc="-5" dirty="0">
                <a:latin typeface="Calibri"/>
                <a:cs typeface="Calibri"/>
              </a:rPr>
              <a:t>concerns</a:t>
            </a:r>
            <a:r>
              <a:rPr sz="2400" spc="-5" dirty="0">
                <a:latin typeface="Calibri"/>
                <a:cs typeface="Calibri"/>
              </a:rPr>
              <a:t>.</a:t>
            </a:r>
            <a:endParaRPr sz="2400" dirty="0">
              <a:latin typeface="Calibri"/>
              <a:cs typeface="Calibri"/>
            </a:endParaRPr>
          </a:p>
          <a:p>
            <a:pPr marL="241300" marR="5080" indent="-229235">
              <a:lnSpc>
                <a:spcPct val="80100"/>
              </a:lnSpc>
              <a:spcBef>
                <a:spcPts val="990"/>
              </a:spcBef>
              <a:buFont typeface="Arial"/>
              <a:buChar char="•"/>
              <a:tabLst>
                <a:tab pos="241935" algn="l"/>
              </a:tabLst>
            </a:pPr>
            <a:r>
              <a:rPr sz="2400" spc="-5" dirty="0">
                <a:latin typeface="Calibri"/>
                <a:cs typeface="Calibri"/>
              </a:rPr>
              <a:t>The functions </a:t>
            </a:r>
            <a:r>
              <a:rPr sz="2400" spc="-10" dirty="0">
                <a:latin typeface="Calibri"/>
                <a:cs typeface="Calibri"/>
              </a:rPr>
              <a:t>that </a:t>
            </a:r>
            <a:r>
              <a:rPr sz="2400" spc="-5" dirty="0">
                <a:latin typeface="Calibri"/>
                <a:cs typeface="Calibri"/>
              </a:rPr>
              <a:t>span </a:t>
            </a:r>
            <a:r>
              <a:rPr sz="2400" dirty="0">
                <a:latin typeface="Calibri"/>
                <a:cs typeface="Calibri"/>
              </a:rPr>
              <a:t>multiple </a:t>
            </a:r>
            <a:r>
              <a:rPr sz="2400" spc="-10" dirty="0">
                <a:latin typeface="Calibri"/>
                <a:cs typeface="Calibri"/>
              </a:rPr>
              <a:t>points of </a:t>
            </a:r>
            <a:r>
              <a:rPr sz="2400" dirty="0">
                <a:latin typeface="Calibri"/>
                <a:cs typeface="Calibri"/>
              </a:rPr>
              <a:t>an </a:t>
            </a:r>
            <a:r>
              <a:rPr sz="2400" spc="-5" dirty="0">
                <a:latin typeface="Calibri"/>
                <a:cs typeface="Calibri"/>
              </a:rPr>
              <a:t>application </a:t>
            </a:r>
            <a:r>
              <a:rPr sz="2400" spc="-15" dirty="0">
                <a:latin typeface="Calibri"/>
                <a:cs typeface="Calibri"/>
              </a:rPr>
              <a:t>are </a:t>
            </a:r>
            <a:r>
              <a:rPr sz="2400" spc="-5" dirty="0">
                <a:latin typeface="Calibri"/>
                <a:cs typeface="Calibri"/>
              </a:rPr>
              <a:t>called </a:t>
            </a:r>
            <a:r>
              <a:rPr sz="2400" b="1" spc="-10" dirty="0">
                <a:latin typeface="Calibri"/>
                <a:cs typeface="Calibri"/>
              </a:rPr>
              <a:t>cross-cutting  </a:t>
            </a:r>
            <a:r>
              <a:rPr sz="2400" b="1" spc="-5" dirty="0">
                <a:latin typeface="Calibri"/>
                <a:cs typeface="Calibri"/>
              </a:rPr>
              <a:t>concerns </a:t>
            </a:r>
            <a:r>
              <a:rPr sz="2400" dirty="0">
                <a:latin typeface="Calibri"/>
                <a:cs typeface="Calibri"/>
              </a:rPr>
              <a:t>and these </a:t>
            </a:r>
            <a:r>
              <a:rPr sz="2400" spc="-10" dirty="0">
                <a:latin typeface="Calibri"/>
                <a:cs typeface="Calibri"/>
              </a:rPr>
              <a:t>cross-cutting concerns </a:t>
            </a:r>
            <a:r>
              <a:rPr sz="2400" spc="-15" dirty="0">
                <a:latin typeface="Calibri"/>
                <a:cs typeface="Calibri"/>
              </a:rPr>
              <a:t>are </a:t>
            </a:r>
            <a:r>
              <a:rPr sz="2400" spc="-5" dirty="0">
                <a:latin typeface="Calibri"/>
                <a:cs typeface="Calibri"/>
              </a:rPr>
              <a:t>conceptually </a:t>
            </a:r>
            <a:r>
              <a:rPr sz="2400" spc="-15" dirty="0">
                <a:latin typeface="Calibri"/>
                <a:cs typeface="Calibri"/>
              </a:rPr>
              <a:t>separate from </a:t>
            </a:r>
            <a:r>
              <a:rPr sz="2400" dirty="0">
                <a:latin typeface="Calibri"/>
                <a:cs typeface="Calibri"/>
              </a:rPr>
              <a:t>the  </a:t>
            </a:r>
            <a:r>
              <a:rPr sz="2400" spc="-5" dirty="0">
                <a:latin typeface="Calibri"/>
                <a:cs typeface="Calibri"/>
              </a:rPr>
              <a:t>application's business</a:t>
            </a:r>
            <a:r>
              <a:rPr sz="2400" dirty="0">
                <a:latin typeface="Calibri"/>
                <a:cs typeface="Calibri"/>
              </a:rPr>
              <a:t> </a:t>
            </a:r>
            <a:r>
              <a:rPr sz="2400" spc="-5" dirty="0">
                <a:latin typeface="Calibri"/>
                <a:cs typeface="Calibri"/>
              </a:rPr>
              <a:t>logic.</a:t>
            </a:r>
            <a:endParaRPr sz="2400" dirty="0">
              <a:latin typeface="Calibri"/>
              <a:cs typeface="Calibri"/>
            </a:endParaRPr>
          </a:p>
          <a:p>
            <a:pPr marL="217170" marR="4305300" indent="-205104">
              <a:lnSpc>
                <a:spcPct val="114599"/>
              </a:lnSpc>
              <a:spcBef>
                <a:spcPts val="15"/>
              </a:spcBef>
              <a:buFont typeface="Arial"/>
              <a:buChar char="•"/>
              <a:tabLst>
                <a:tab pos="241935" algn="l"/>
              </a:tabLst>
            </a:pPr>
            <a:r>
              <a:rPr sz="2400" spc="-10" dirty="0">
                <a:latin typeface="Calibri"/>
                <a:cs typeface="Calibri"/>
              </a:rPr>
              <a:t>AOP </a:t>
            </a:r>
            <a:r>
              <a:rPr sz="2400" dirty="0">
                <a:latin typeface="Calibri"/>
                <a:cs typeface="Calibri"/>
              </a:rPr>
              <a:t>is </a:t>
            </a:r>
            <a:r>
              <a:rPr sz="2400" spc="-20" dirty="0">
                <a:latin typeface="Calibri"/>
                <a:cs typeface="Calibri"/>
              </a:rPr>
              <a:t>like </a:t>
            </a:r>
            <a:r>
              <a:rPr sz="2400" spc="-5" dirty="0">
                <a:latin typeface="Calibri"/>
                <a:cs typeface="Calibri"/>
              </a:rPr>
              <a:t>triggers </a:t>
            </a:r>
            <a:r>
              <a:rPr sz="2400" dirty="0">
                <a:latin typeface="Calibri"/>
                <a:cs typeface="Calibri"/>
              </a:rPr>
              <a:t>in </a:t>
            </a:r>
            <a:r>
              <a:rPr sz="2400" spc="-10" dirty="0">
                <a:latin typeface="Calibri"/>
                <a:cs typeface="Calibri"/>
              </a:rPr>
              <a:t>programming</a:t>
            </a:r>
            <a:r>
              <a:rPr sz="2400" spc="-130" dirty="0">
                <a:latin typeface="Calibri"/>
                <a:cs typeface="Calibri"/>
              </a:rPr>
              <a:t> </a:t>
            </a:r>
            <a:r>
              <a:rPr sz="2400" spc="-5" dirty="0">
                <a:latin typeface="Calibri"/>
                <a:cs typeface="Calibri"/>
              </a:rPr>
              <a:t>languages  such </a:t>
            </a:r>
            <a:r>
              <a:rPr sz="2400" dirty="0">
                <a:latin typeface="Calibri"/>
                <a:cs typeface="Calibri"/>
              </a:rPr>
              <a:t>as </a:t>
            </a:r>
            <a:r>
              <a:rPr sz="2400" spc="-15" dirty="0">
                <a:latin typeface="Calibri"/>
                <a:cs typeface="Calibri"/>
              </a:rPr>
              <a:t>Perl, </a:t>
            </a:r>
            <a:r>
              <a:rPr sz="2400" spc="-55" dirty="0">
                <a:latin typeface="Calibri"/>
                <a:cs typeface="Calibri"/>
              </a:rPr>
              <a:t>.NET, </a:t>
            </a:r>
            <a:r>
              <a:rPr sz="2400" spc="-20" dirty="0">
                <a:latin typeface="Calibri"/>
                <a:cs typeface="Calibri"/>
              </a:rPr>
              <a:t>Java </a:t>
            </a:r>
            <a:r>
              <a:rPr sz="2400" dirty="0">
                <a:latin typeface="Calibri"/>
                <a:cs typeface="Calibri"/>
              </a:rPr>
              <a:t>and</a:t>
            </a:r>
            <a:r>
              <a:rPr sz="2400" spc="55" dirty="0">
                <a:latin typeface="Calibri"/>
                <a:cs typeface="Calibri"/>
              </a:rPr>
              <a:t> </a:t>
            </a:r>
            <a:r>
              <a:rPr sz="2400" spc="-10" dirty="0">
                <a:latin typeface="Calibri"/>
                <a:cs typeface="Calibri"/>
              </a:rPr>
              <a:t>others.</a:t>
            </a:r>
            <a:endParaRPr sz="2400" dirty="0">
              <a:latin typeface="Calibri"/>
              <a:cs typeface="Calibri"/>
            </a:endParaRPr>
          </a:p>
          <a:p>
            <a:pPr>
              <a:lnSpc>
                <a:spcPct val="100000"/>
              </a:lnSpc>
              <a:spcBef>
                <a:spcPts val="20"/>
              </a:spcBef>
              <a:buFont typeface="Arial"/>
              <a:buChar char="•"/>
            </a:pPr>
            <a:endParaRPr sz="2400" dirty="0">
              <a:latin typeface="Times New Roman"/>
              <a:cs typeface="Times New Roman"/>
            </a:endParaRPr>
          </a:p>
          <a:p>
            <a:pPr marL="12700">
              <a:lnSpc>
                <a:spcPts val="2630"/>
              </a:lnSpc>
            </a:pPr>
            <a:r>
              <a:rPr sz="2200" spc="-10" dirty="0">
                <a:latin typeface="Calibri"/>
                <a:cs typeface="Calibri"/>
              </a:rPr>
              <a:t>Examples </a:t>
            </a:r>
            <a:r>
              <a:rPr sz="2200" dirty="0">
                <a:latin typeface="Calibri"/>
                <a:cs typeface="Calibri"/>
              </a:rPr>
              <a:t>of </a:t>
            </a:r>
            <a:r>
              <a:rPr sz="2200" spc="-10" dirty="0">
                <a:latin typeface="Calibri"/>
                <a:cs typeface="Calibri"/>
              </a:rPr>
              <a:t>cross-cutting</a:t>
            </a:r>
            <a:r>
              <a:rPr sz="2200" spc="25" dirty="0">
                <a:latin typeface="Calibri"/>
                <a:cs typeface="Calibri"/>
              </a:rPr>
              <a:t> </a:t>
            </a:r>
            <a:r>
              <a:rPr sz="2200" spc="-10" dirty="0">
                <a:latin typeface="Calibri"/>
                <a:cs typeface="Calibri"/>
              </a:rPr>
              <a:t>concerns:</a:t>
            </a:r>
            <a:endParaRPr sz="2200" dirty="0">
              <a:latin typeface="Calibri"/>
              <a:cs typeface="Calibri"/>
            </a:endParaRPr>
          </a:p>
          <a:p>
            <a:pPr marL="698500" lvl="1" indent="-229235">
              <a:lnSpc>
                <a:spcPts val="2615"/>
              </a:lnSpc>
              <a:buFont typeface="Arial"/>
              <a:buChar char="•"/>
              <a:tabLst>
                <a:tab pos="698500" algn="l"/>
                <a:tab pos="699135" algn="l"/>
              </a:tabLst>
            </a:pPr>
            <a:r>
              <a:rPr sz="2200" dirty="0">
                <a:latin typeface="Calibri"/>
                <a:cs typeface="Calibri"/>
              </a:rPr>
              <a:t>Logging</a:t>
            </a:r>
          </a:p>
          <a:p>
            <a:pPr marL="698500" lvl="1" indent="-229235">
              <a:lnSpc>
                <a:spcPts val="2610"/>
              </a:lnSpc>
              <a:buFont typeface="Arial"/>
              <a:buChar char="•"/>
              <a:tabLst>
                <a:tab pos="698500" algn="l"/>
                <a:tab pos="699135" algn="l"/>
              </a:tabLst>
            </a:pPr>
            <a:r>
              <a:rPr sz="2200" spc="-5" dirty="0">
                <a:latin typeface="Calibri"/>
                <a:cs typeface="Calibri"/>
              </a:rPr>
              <a:t>Security</a:t>
            </a:r>
            <a:endParaRPr sz="2200" dirty="0">
              <a:latin typeface="Calibri"/>
              <a:cs typeface="Calibri"/>
            </a:endParaRPr>
          </a:p>
          <a:p>
            <a:pPr marL="698500" lvl="1" indent="-229235">
              <a:lnSpc>
                <a:spcPts val="2610"/>
              </a:lnSpc>
              <a:buFont typeface="Arial"/>
              <a:buChar char="•"/>
              <a:tabLst>
                <a:tab pos="698500" algn="l"/>
                <a:tab pos="699135" algn="l"/>
              </a:tabLst>
            </a:pPr>
            <a:r>
              <a:rPr sz="2200" spc="-20" dirty="0">
                <a:latin typeface="Calibri"/>
                <a:cs typeface="Calibri"/>
              </a:rPr>
              <a:t>Transaction</a:t>
            </a:r>
            <a:endParaRPr sz="2200" dirty="0">
              <a:latin typeface="Calibri"/>
              <a:cs typeface="Calibri"/>
            </a:endParaRPr>
          </a:p>
          <a:p>
            <a:pPr marL="698500" lvl="1" indent="-229235">
              <a:lnSpc>
                <a:spcPts val="2630"/>
              </a:lnSpc>
              <a:buFont typeface="Arial"/>
              <a:buChar char="•"/>
              <a:tabLst>
                <a:tab pos="698500" algn="l"/>
                <a:tab pos="699135" algn="l"/>
              </a:tabLst>
            </a:pPr>
            <a:r>
              <a:rPr sz="2200" spc="-5" dirty="0">
                <a:latin typeface="Calibri"/>
                <a:cs typeface="Calibri"/>
              </a:rPr>
              <a:t>Caching</a:t>
            </a:r>
            <a:endParaRPr sz="2200" dirty="0">
              <a:latin typeface="Calibri"/>
              <a:cs typeface="Calibri"/>
            </a:endParaRPr>
          </a:p>
        </p:txBody>
      </p:sp>
      <p:sp>
        <p:nvSpPr>
          <p:cNvPr id="4" name="object 4"/>
          <p:cNvSpPr/>
          <p:nvPr/>
        </p:nvSpPr>
        <p:spPr>
          <a:xfrm>
            <a:off x="7094219" y="3485388"/>
            <a:ext cx="3323844" cy="2781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47</a:t>
            </a:fld>
            <a:endParaRPr dirty="0"/>
          </a:p>
        </p:txBody>
      </p:sp>
    </p:spTree>
    <p:extLst>
      <p:ext uri="{BB962C8B-B14F-4D97-AF65-F5344CB8AC3E}">
        <p14:creationId xmlns="" xmlns:p14="http://schemas.microsoft.com/office/powerpoint/2010/main" val="3103077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31505" cy="696595"/>
          </a:xfrm>
          <a:prstGeom prst="rect">
            <a:avLst/>
          </a:prstGeom>
        </p:spPr>
        <p:txBody>
          <a:bodyPr vert="horz" wrap="square" lIns="0" tIns="13335" rIns="0" bIns="0" rtlCol="0">
            <a:spAutoFit/>
          </a:bodyPr>
          <a:lstStyle/>
          <a:p>
            <a:pPr marL="12700">
              <a:lnSpc>
                <a:spcPct val="100000"/>
              </a:lnSpc>
              <a:spcBef>
                <a:spcPts val="105"/>
              </a:spcBef>
            </a:pPr>
            <a:r>
              <a:rPr spc="-5" dirty="0"/>
              <a:t>Aspect </a:t>
            </a:r>
            <a:r>
              <a:rPr spc="-15" dirty="0"/>
              <a:t>Oriented </a:t>
            </a:r>
            <a:r>
              <a:rPr spc="-20" dirty="0"/>
              <a:t>Programming</a:t>
            </a:r>
            <a:r>
              <a:rPr spc="10" dirty="0"/>
              <a:t> </a:t>
            </a:r>
            <a:r>
              <a:rPr spc="-15" dirty="0"/>
              <a:t>(AOP)</a:t>
            </a:r>
          </a:p>
        </p:txBody>
      </p:sp>
      <p:sp>
        <p:nvSpPr>
          <p:cNvPr id="8" name="object 8"/>
          <p:cNvSpPr/>
          <p:nvPr/>
        </p:nvSpPr>
        <p:spPr>
          <a:xfrm>
            <a:off x="2212848" y="3838955"/>
            <a:ext cx="481584" cy="67970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872216" y="4953000"/>
            <a:ext cx="481583" cy="679704"/>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153651" y="1371600"/>
            <a:ext cx="10237470" cy="4443781"/>
          </a:xfrm>
          <a:prstGeom prst="rect">
            <a:avLst/>
          </a:prstGeom>
        </p:spPr>
        <p:txBody>
          <a:bodyPr vert="horz" wrap="square" lIns="0" tIns="12700" rIns="0" bIns="0" rtlCol="0">
            <a:spAutoFit/>
          </a:bodyPr>
          <a:lstStyle/>
          <a:p>
            <a:pPr marL="12700">
              <a:lnSpc>
                <a:spcPct val="100000"/>
              </a:lnSpc>
              <a:spcBef>
                <a:spcPts val="100"/>
              </a:spcBef>
            </a:pPr>
            <a:r>
              <a:rPr sz="3000" b="0" dirty="0">
                <a:latin typeface="Calibri Light"/>
                <a:cs typeface="Calibri Light"/>
              </a:rPr>
              <a:t>Spring</a:t>
            </a:r>
            <a:r>
              <a:rPr sz="3000" b="0" spc="20" dirty="0">
                <a:latin typeface="Calibri Light"/>
                <a:cs typeface="Calibri Light"/>
              </a:rPr>
              <a:t> </a:t>
            </a:r>
            <a:r>
              <a:rPr sz="3000" b="0" spc="-15" dirty="0">
                <a:latin typeface="Calibri Light"/>
                <a:cs typeface="Calibri Light"/>
              </a:rPr>
              <a:t>AOP</a:t>
            </a:r>
            <a:endParaRPr sz="3000" dirty="0">
              <a:latin typeface="Calibri Light"/>
              <a:cs typeface="Calibri Light"/>
            </a:endParaRPr>
          </a:p>
          <a:p>
            <a:pPr marL="241300" marR="224790" indent="-229235">
              <a:lnSpc>
                <a:spcPct val="90100"/>
              </a:lnSpc>
              <a:spcBef>
                <a:spcPts val="2680"/>
              </a:spcBef>
              <a:buFont typeface="Arial"/>
              <a:buChar char="•"/>
              <a:tabLst>
                <a:tab pos="241935" algn="l"/>
              </a:tabLst>
            </a:pPr>
            <a:r>
              <a:rPr sz="2400" spc="-5" dirty="0">
                <a:latin typeface="Calibri"/>
                <a:cs typeface="Calibri"/>
              </a:rPr>
              <a:t>Spring </a:t>
            </a:r>
            <a:r>
              <a:rPr sz="2400" spc="-10" dirty="0">
                <a:latin typeface="Calibri"/>
                <a:cs typeface="Calibri"/>
              </a:rPr>
              <a:t>AOP </a:t>
            </a:r>
            <a:r>
              <a:rPr sz="2400" dirty="0">
                <a:latin typeface="Calibri"/>
                <a:cs typeface="Calibri"/>
              </a:rPr>
              <a:t>module </a:t>
            </a:r>
            <a:r>
              <a:rPr sz="2400" spc="-10" dirty="0">
                <a:latin typeface="Calibri"/>
                <a:cs typeface="Calibri"/>
              </a:rPr>
              <a:t>provides </a:t>
            </a:r>
            <a:r>
              <a:rPr sz="2400" spc="-15" dirty="0">
                <a:latin typeface="Calibri"/>
                <a:cs typeface="Calibri"/>
              </a:rPr>
              <a:t>interceptors to </a:t>
            </a:r>
            <a:r>
              <a:rPr sz="2400" spc="-10" dirty="0">
                <a:latin typeface="Calibri"/>
                <a:cs typeface="Calibri"/>
              </a:rPr>
              <a:t>intercept </a:t>
            </a:r>
            <a:r>
              <a:rPr sz="2400" dirty="0">
                <a:latin typeface="Calibri"/>
                <a:cs typeface="Calibri"/>
              </a:rPr>
              <a:t>an </a:t>
            </a:r>
            <a:r>
              <a:rPr sz="2400" spc="-5" dirty="0">
                <a:latin typeface="Calibri"/>
                <a:cs typeface="Calibri"/>
              </a:rPr>
              <a:t>application, </a:t>
            </a:r>
            <a:r>
              <a:rPr sz="2400" spc="-20" dirty="0">
                <a:latin typeface="Calibri"/>
                <a:cs typeface="Calibri"/>
              </a:rPr>
              <a:t>for  </a:t>
            </a:r>
            <a:r>
              <a:rPr sz="2400" spc="-10" dirty="0">
                <a:latin typeface="Calibri"/>
                <a:cs typeface="Calibri"/>
              </a:rPr>
              <a:t>example, </a:t>
            </a:r>
            <a:r>
              <a:rPr sz="2400" dirty="0">
                <a:latin typeface="Calibri"/>
                <a:cs typeface="Calibri"/>
              </a:rPr>
              <a:t>when a method is </a:t>
            </a:r>
            <a:r>
              <a:rPr sz="2400" spc="-15" dirty="0">
                <a:latin typeface="Calibri"/>
                <a:cs typeface="Calibri"/>
              </a:rPr>
              <a:t>executed</a:t>
            </a:r>
            <a:r>
              <a:rPr dirty="0"/>
              <a:t>, </a:t>
            </a:r>
            <a:r>
              <a:rPr sz="2400" dirty="0"/>
              <a:t>you can add extra functionality before or  after the method execution.</a:t>
            </a:r>
            <a:endParaRPr dirty="0"/>
          </a:p>
          <a:p>
            <a:pPr>
              <a:lnSpc>
                <a:spcPct val="100000"/>
              </a:lnSpc>
              <a:spcBef>
                <a:spcPts val="35"/>
              </a:spcBef>
              <a:buFont typeface="Arial"/>
              <a:buChar char="•"/>
            </a:pPr>
            <a:endParaRPr sz="3100" dirty="0">
              <a:latin typeface="Times New Roman"/>
              <a:cs typeface="Times New Roman"/>
            </a:endParaRPr>
          </a:p>
          <a:p>
            <a:pPr marL="241300" marR="203200" indent="-229235">
              <a:lnSpc>
                <a:spcPct val="90000"/>
              </a:lnSpc>
              <a:buFont typeface="Arial"/>
              <a:buChar char="•"/>
              <a:tabLst>
                <a:tab pos="241935" algn="l"/>
              </a:tabLst>
            </a:pPr>
            <a:r>
              <a:rPr sz="2400" spc="-5" dirty="0">
                <a:latin typeface="Calibri"/>
                <a:cs typeface="Calibri"/>
              </a:rPr>
              <a:t>Spring </a:t>
            </a:r>
            <a:r>
              <a:rPr sz="2400" spc="-10" dirty="0">
                <a:latin typeface="Calibri"/>
                <a:cs typeface="Calibri"/>
              </a:rPr>
              <a:t>AOP's approach </a:t>
            </a:r>
            <a:r>
              <a:rPr sz="2400" spc="-15" dirty="0">
                <a:latin typeface="Calibri"/>
                <a:cs typeface="Calibri"/>
              </a:rPr>
              <a:t>to </a:t>
            </a:r>
            <a:r>
              <a:rPr sz="2400" spc="-10" dirty="0">
                <a:latin typeface="Calibri"/>
                <a:cs typeface="Calibri"/>
              </a:rPr>
              <a:t>AOP </a:t>
            </a:r>
            <a:r>
              <a:rPr sz="2400" spc="-20" dirty="0">
                <a:latin typeface="Calibri"/>
                <a:cs typeface="Calibri"/>
              </a:rPr>
              <a:t>differs </a:t>
            </a:r>
            <a:r>
              <a:rPr sz="2400" spc="-15" dirty="0">
                <a:latin typeface="Calibri"/>
                <a:cs typeface="Calibri"/>
              </a:rPr>
              <a:t>from </a:t>
            </a:r>
            <a:r>
              <a:rPr sz="2400" spc="-10" dirty="0">
                <a:latin typeface="Calibri"/>
                <a:cs typeface="Calibri"/>
              </a:rPr>
              <a:t>that </a:t>
            </a:r>
            <a:r>
              <a:rPr sz="2400" spc="-5" dirty="0">
                <a:latin typeface="Calibri"/>
                <a:cs typeface="Calibri"/>
              </a:rPr>
              <a:t>of </a:t>
            </a:r>
            <a:r>
              <a:rPr sz="2400" spc="-10" dirty="0">
                <a:latin typeface="Calibri"/>
                <a:cs typeface="Calibri"/>
              </a:rPr>
              <a:t>most </a:t>
            </a:r>
            <a:r>
              <a:rPr sz="2400" spc="-5" dirty="0">
                <a:latin typeface="Calibri"/>
                <a:cs typeface="Calibri"/>
              </a:rPr>
              <a:t>other </a:t>
            </a:r>
            <a:r>
              <a:rPr sz="2400" spc="-10" dirty="0">
                <a:latin typeface="Calibri"/>
                <a:cs typeface="Calibri"/>
              </a:rPr>
              <a:t>AOP </a:t>
            </a:r>
            <a:r>
              <a:rPr sz="2400" spc="-15" dirty="0">
                <a:latin typeface="Calibri"/>
                <a:cs typeface="Calibri"/>
              </a:rPr>
              <a:t>frameworks.  </a:t>
            </a:r>
            <a:r>
              <a:rPr sz="2400" spc="-5" dirty="0">
                <a:latin typeface="Calibri"/>
                <a:cs typeface="Calibri"/>
              </a:rPr>
              <a:t>The </a:t>
            </a:r>
            <a:r>
              <a:rPr sz="2400" dirty="0">
                <a:latin typeface="Calibri"/>
                <a:cs typeface="Calibri"/>
              </a:rPr>
              <a:t>aim is </a:t>
            </a:r>
            <a:r>
              <a:rPr sz="2400" spc="-15" dirty="0">
                <a:latin typeface="Calibri"/>
                <a:cs typeface="Calibri"/>
              </a:rPr>
              <a:t>to </a:t>
            </a:r>
            <a:r>
              <a:rPr sz="2400" spc="-10" dirty="0">
                <a:latin typeface="Calibri"/>
                <a:cs typeface="Calibri"/>
              </a:rPr>
              <a:t>provide </a:t>
            </a:r>
            <a:r>
              <a:rPr sz="2400" dirty="0">
                <a:latin typeface="Calibri"/>
                <a:cs typeface="Calibri"/>
              </a:rPr>
              <a:t>a close </a:t>
            </a:r>
            <a:r>
              <a:rPr sz="2400" spc="-15" dirty="0">
                <a:latin typeface="Calibri"/>
                <a:cs typeface="Calibri"/>
              </a:rPr>
              <a:t>integration </a:t>
            </a:r>
            <a:r>
              <a:rPr sz="2400" spc="-5" dirty="0">
                <a:latin typeface="Calibri"/>
                <a:cs typeface="Calibri"/>
              </a:rPr>
              <a:t>between </a:t>
            </a:r>
            <a:r>
              <a:rPr sz="2400" spc="-10" dirty="0">
                <a:latin typeface="Calibri"/>
                <a:cs typeface="Calibri"/>
              </a:rPr>
              <a:t>AOP </a:t>
            </a:r>
            <a:r>
              <a:rPr sz="2400" spc="-5" dirty="0">
                <a:latin typeface="Calibri"/>
                <a:cs typeface="Calibri"/>
              </a:rPr>
              <a:t>implementation </a:t>
            </a:r>
            <a:r>
              <a:rPr sz="2400" dirty="0">
                <a:latin typeface="Calibri"/>
                <a:cs typeface="Calibri"/>
              </a:rPr>
              <a:t>and  </a:t>
            </a:r>
            <a:r>
              <a:rPr sz="2400" spc="-5" dirty="0">
                <a:latin typeface="Calibri"/>
                <a:cs typeface="Calibri"/>
              </a:rPr>
              <a:t>Spring IoC, not </a:t>
            </a:r>
            <a:r>
              <a:rPr sz="2400" spc="-15" dirty="0">
                <a:latin typeface="Calibri"/>
                <a:cs typeface="Calibri"/>
              </a:rPr>
              <a:t>to </a:t>
            </a:r>
            <a:r>
              <a:rPr sz="2400" spc="-10" dirty="0">
                <a:latin typeface="Calibri"/>
                <a:cs typeface="Calibri"/>
              </a:rPr>
              <a:t>provide </a:t>
            </a:r>
            <a:r>
              <a:rPr sz="2400" dirty="0">
                <a:latin typeface="Calibri"/>
                <a:cs typeface="Calibri"/>
              </a:rPr>
              <a:t>the </a:t>
            </a:r>
            <a:r>
              <a:rPr sz="2400" spc="-10" dirty="0">
                <a:latin typeface="Calibri"/>
                <a:cs typeface="Calibri"/>
              </a:rPr>
              <a:t>most complete AOP</a:t>
            </a:r>
            <a:r>
              <a:rPr sz="2400" spc="-50" dirty="0">
                <a:latin typeface="Calibri"/>
                <a:cs typeface="Calibri"/>
              </a:rPr>
              <a:t> </a:t>
            </a:r>
            <a:r>
              <a:rPr sz="2400" spc="-5" dirty="0">
                <a:latin typeface="Calibri"/>
                <a:cs typeface="Calibri"/>
              </a:rPr>
              <a:t>implementation.</a:t>
            </a:r>
            <a:endParaRPr sz="2400" dirty="0">
              <a:latin typeface="Calibri"/>
              <a:cs typeface="Calibri"/>
            </a:endParaRPr>
          </a:p>
          <a:p>
            <a:pPr>
              <a:lnSpc>
                <a:spcPct val="100000"/>
              </a:lnSpc>
              <a:spcBef>
                <a:spcPts val="5"/>
              </a:spcBef>
              <a:buFont typeface="Arial"/>
              <a:buChar char="•"/>
            </a:pPr>
            <a:endParaRPr sz="3150" dirty="0">
              <a:latin typeface="Times New Roman"/>
              <a:cs typeface="Times New Roman"/>
            </a:endParaRPr>
          </a:p>
          <a:p>
            <a:pPr marL="241300" marR="5080" indent="-229235">
              <a:lnSpc>
                <a:spcPts val="2590"/>
              </a:lnSpc>
              <a:buFont typeface="Arial"/>
              <a:buChar char="•"/>
              <a:tabLst>
                <a:tab pos="241935" algn="l"/>
              </a:tabLst>
            </a:pPr>
            <a:r>
              <a:rPr sz="2400" spc="-5" dirty="0">
                <a:latin typeface="Calibri"/>
                <a:cs typeface="Calibri"/>
              </a:rPr>
              <a:t>Spring </a:t>
            </a:r>
            <a:r>
              <a:rPr sz="2400" spc="-10" dirty="0">
                <a:latin typeface="Calibri"/>
                <a:cs typeface="Calibri"/>
              </a:rPr>
              <a:t>Framework's AOP </a:t>
            </a:r>
            <a:r>
              <a:rPr sz="2400" spc="-5" dirty="0">
                <a:latin typeface="Calibri"/>
                <a:cs typeface="Calibri"/>
              </a:rPr>
              <a:t>functionality </a:t>
            </a:r>
            <a:r>
              <a:rPr sz="2400" dirty="0">
                <a:latin typeface="Calibri"/>
                <a:cs typeface="Calibri"/>
              </a:rPr>
              <a:t>is </a:t>
            </a:r>
            <a:r>
              <a:rPr sz="2400" spc="-5" dirty="0">
                <a:latin typeface="Calibri"/>
                <a:cs typeface="Calibri"/>
              </a:rPr>
              <a:t>normally used </a:t>
            </a:r>
            <a:r>
              <a:rPr sz="2400" dirty="0">
                <a:latin typeface="Calibri"/>
                <a:cs typeface="Calibri"/>
              </a:rPr>
              <a:t>in </a:t>
            </a:r>
            <a:r>
              <a:rPr sz="2400" spc="-10" dirty="0">
                <a:latin typeface="Calibri"/>
                <a:cs typeface="Calibri"/>
              </a:rPr>
              <a:t>conjunction </a:t>
            </a:r>
            <a:r>
              <a:rPr sz="2400" dirty="0">
                <a:latin typeface="Calibri"/>
                <a:cs typeface="Calibri"/>
              </a:rPr>
              <a:t>with the  </a:t>
            </a:r>
            <a:r>
              <a:rPr sz="2400" spc="-5" dirty="0">
                <a:latin typeface="Calibri"/>
                <a:cs typeface="Calibri"/>
              </a:rPr>
              <a:t>Spring IoC </a:t>
            </a:r>
            <a:r>
              <a:rPr sz="2400" spc="-35" dirty="0">
                <a:latin typeface="Calibri"/>
                <a:cs typeface="Calibri"/>
              </a:rPr>
              <a:t>container. </a:t>
            </a:r>
            <a:r>
              <a:rPr sz="2400" dirty="0">
                <a:latin typeface="Calibri"/>
                <a:cs typeface="Calibri"/>
              </a:rPr>
              <a:t>Aspects </a:t>
            </a:r>
            <a:r>
              <a:rPr sz="2400" spc="-15" dirty="0">
                <a:latin typeface="Calibri"/>
                <a:cs typeface="Calibri"/>
              </a:rPr>
              <a:t>are configured </a:t>
            </a:r>
            <a:r>
              <a:rPr sz="2400" spc="-5" dirty="0">
                <a:latin typeface="Calibri"/>
                <a:cs typeface="Calibri"/>
              </a:rPr>
              <a:t>using normal bean </a:t>
            </a:r>
            <a:r>
              <a:rPr sz="2400" spc="-10" dirty="0">
                <a:latin typeface="Calibri"/>
                <a:cs typeface="Calibri"/>
              </a:rPr>
              <a:t>definition</a:t>
            </a:r>
            <a:r>
              <a:rPr sz="2400" spc="85" dirty="0">
                <a:latin typeface="Calibri"/>
                <a:cs typeface="Calibri"/>
              </a:rPr>
              <a:t> </a:t>
            </a:r>
            <a:r>
              <a:rPr sz="2400" spc="-15" dirty="0">
                <a:latin typeface="Calibri"/>
                <a:cs typeface="Calibri"/>
              </a:rPr>
              <a:t>syntax.</a:t>
            </a:r>
            <a:endParaRPr sz="2400" dirty="0">
              <a:latin typeface="Calibri"/>
              <a:cs typeface="Calibri"/>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31505" cy="696595"/>
          </a:xfrm>
          <a:prstGeom prst="rect">
            <a:avLst/>
          </a:prstGeom>
        </p:spPr>
        <p:txBody>
          <a:bodyPr vert="horz" wrap="square" lIns="0" tIns="13335" rIns="0" bIns="0" rtlCol="0">
            <a:spAutoFit/>
          </a:bodyPr>
          <a:lstStyle/>
          <a:p>
            <a:r>
              <a:rPr lang="en-IN" b="1" dirty="0"/>
              <a:t>Advice, </a:t>
            </a:r>
            <a:r>
              <a:rPr lang="en-IN" b="1" dirty="0" err="1"/>
              <a:t>Joinpoint</a:t>
            </a:r>
            <a:r>
              <a:rPr lang="en-IN" b="1" dirty="0"/>
              <a:t> and Pointcut</a:t>
            </a:r>
          </a:p>
        </p:txBody>
      </p:sp>
      <p:sp>
        <p:nvSpPr>
          <p:cNvPr id="8" name="object 8"/>
          <p:cNvSpPr/>
          <p:nvPr/>
        </p:nvSpPr>
        <p:spPr>
          <a:xfrm>
            <a:off x="2212848" y="3838955"/>
            <a:ext cx="481584" cy="67970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872216" y="4953000"/>
            <a:ext cx="481583" cy="67970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49</a:t>
            </a:fld>
            <a:endParaRPr dirty="0"/>
          </a:p>
        </p:txBody>
      </p:sp>
      <p:pic>
        <p:nvPicPr>
          <p:cNvPr id="3" name="Picture 2">
            <a:extLst>
              <a:ext uri="{FF2B5EF4-FFF2-40B4-BE49-F238E27FC236}">
                <a16:creationId xmlns="" xmlns:a16="http://schemas.microsoft.com/office/drawing/2014/main" id="{F6BCE6A1-0322-4FA6-A4DD-40D8619BC8EA}"/>
              </a:ext>
            </a:extLst>
          </p:cNvPr>
          <p:cNvPicPr>
            <a:picLocks noChangeAspect="1"/>
          </p:cNvPicPr>
          <p:nvPr/>
        </p:nvPicPr>
        <p:blipFill>
          <a:blip r:embed="rId4"/>
          <a:stretch>
            <a:fillRect/>
          </a:stretch>
        </p:blipFill>
        <p:spPr>
          <a:xfrm>
            <a:off x="7391400" y="1225296"/>
            <a:ext cx="4572000" cy="4870704"/>
          </a:xfrm>
          <a:prstGeom prst="rect">
            <a:avLst/>
          </a:prstGeom>
        </p:spPr>
      </p:pic>
      <p:sp>
        <p:nvSpPr>
          <p:cNvPr id="4" name="Rectangle 3">
            <a:extLst>
              <a:ext uri="{FF2B5EF4-FFF2-40B4-BE49-F238E27FC236}">
                <a16:creationId xmlns="" xmlns:a16="http://schemas.microsoft.com/office/drawing/2014/main" id="{E4CF5A90-C077-4B79-82A9-91FE5CF5DE90}"/>
              </a:ext>
            </a:extLst>
          </p:cNvPr>
          <p:cNvSpPr/>
          <p:nvPr/>
        </p:nvSpPr>
        <p:spPr>
          <a:xfrm>
            <a:off x="381000" y="1656337"/>
            <a:ext cx="6781800" cy="4401205"/>
          </a:xfrm>
          <a:prstGeom prst="rect">
            <a:avLst/>
          </a:prstGeom>
        </p:spPr>
        <p:txBody>
          <a:bodyPr wrap="square">
            <a:spAutoFit/>
          </a:bodyPr>
          <a:lstStyle/>
          <a:p>
            <a:r>
              <a:rPr lang="en-US" sz="2000" dirty="0"/>
              <a:t>An important term in AOP is </a:t>
            </a:r>
            <a:r>
              <a:rPr lang="en-US" sz="2000" b="1" dirty="0"/>
              <a:t>advice</a:t>
            </a:r>
            <a:r>
              <a:rPr lang="en-US" sz="2000" dirty="0"/>
              <a:t>. It is the action taken by an </a:t>
            </a:r>
            <a:r>
              <a:rPr lang="en-US" sz="2000" b="1" dirty="0"/>
              <a:t>aspect</a:t>
            </a:r>
            <a:r>
              <a:rPr lang="en-US" sz="2000" dirty="0"/>
              <a:t> at a particular join-point.</a:t>
            </a:r>
          </a:p>
          <a:p>
            <a:endParaRPr lang="en-US" sz="2000" dirty="0"/>
          </a:p>
          <a:p>
            <a:r>
              <a:rPr lang="en-US" sz="2000" b="1" dirty="0" err="1"/>
              <a:t>Joinpoint</a:t>
            </a:r>
            <a:r>
              <a:rPr lang="en-US" sz="2000" dirty="0"/>
              <a:t> is a point of execution of the program, such as the execution of a method or the handling of an exception. In Spring AOP, a </a:t>
            </a:r>
            <a:r>
              <a:rPr lang="en-US" sz="2000" dirty="0" err="1"/>
              <a:t>joinpoint</a:t>
            </a:r>
            <a:r>
              <a:rPr lang="en-US" sz="2000" dirty="0"/>
              <a:t> always represents a method execution.</a:t>
            </a:r>
          </a:p>
          <a:p>
            <a:endParaRPr lang="en-US" sz="2000" b="1" dirty="0"/>
          </a:p>
          <a:p>
            <a:r>
              <a:rPr lang="en-US" sz="2000" b="1" dirty="0"/>
              <a:t>Pointcut</a:t>
            </a:r>
            <a:r>
              <a:rPr lang="en-US" sz="2000" dirty="0"/>
              <a:t> is a predicate or expression that matches join points.</a:t>
            </a:r>
          </a:p>
          <a:p>
            <a:endParaRPr lang="en-US" sz="2000" b="1" dirty="0"/>
          </a:p>
          <a:p>
            <a:r>
              <a:rPr lang="en-US" sz="2000" b="1" dirty="0"/>
              <a:t>Advice</a:t>
            </a:r>
            <a:r>
              <a:rPr lang="en-US" sz="2000" dirty="0"/>
              <a:t> is associated with a pointcut expression and runs at any join point matched by the pointcut.</a:t>
            </a:r>
          </a:p>
          <a:p>
            <a:endParaRPr lang="en-US" sz="2000" dirty="0"/>
          </a:p>
          <a:p>
            <a:r>
              <a:rPr lang="en-US" sz="2000" dirty="0"/>
              <a:t>Spring uses the AspectJ pointcut expression language by default.</a:t>
            </a:r>
          </a:p>
        </p:txBody>
      </p:sp>
    </p:spTree>
    <p:extLst>
      <p:ext uri="{BB962C8B-B14F-4D97-AF65-F5344CB8AC3E}">
        <p14:creationId xmlns="" xmlns:p14="http://schemas.microsoft.com/office/powerpoint/2010/main" val="394313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1355090" cy="697230"/>
          </a:xfrm>
          <a:prstGeom prst="rect">
            <a:avLst/>
          </a:prstGeom>
        </p:spPr>
        <p:txBody>
          <a:bodyPr vert="horz" wrap="square" lIns="0" tIns="13335" rIns="0" bIns="0" rtlCol="0">
            <a:spAutoFit/>
          </a:bodyPr>
          <a:lstStyle/>
          <a:p>
            <a:pPr marL="12700">
              <a:spcBef>
                <a:spcPts val="105"/>
              </a:spcBef>
            </a:pPr>
            <a:r>
              <a:rPr dirty="0"/>
              <a:t>Goals</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8" y="1524352"/>
            <a:ext cx="6007735" cy="2148840"/>
          </a:xfrm>
          <a:prstGeom prst="rect">
            <a:avLst/>
          </a:prstGeom>
        </p:spPr>
        <p:txBody>
          <a:bodyPr vert="horz" wrap="square" lIns="0" tIns="100965" rIns="0" bIns="0" rtlCol="0">
            <a:spAutoFit/>
          </a:bodyPr>
          <a:lstStyle/>
          <a:p>
            <a:pPr marL="332740" indent="-320675">
              <a:spcBef>
                <a:spcPts val="795"/>
              </a:spcBef>
              <a:buClr>
                <a:srgbClr val="70685A"/>
              </a:buClr>
              <a:buSzPct val="60344"/>
              <a:buFont typeface="Wingdings"/>
              <a:buChar char=""/>
              <a:tabLst>
                <a:tab pos="333375" algn="l"/>
              </a:tabLst>
            </a:pPr>
            <a:r>
              <a:rPr sz="2900" spc="-15" dirty="0">
                <a:latin typeface="Tw Cen MT"/>
                <a:cs typeface="Tw Cen MT"/>
              </a:rPr>
              <a:t>make </a:t>
            </a:r>
            <a:r>
              <a:rPr sz="2900" dirty="0">
                <a:latin typeface="Tw Cen MT"/>
                <a:cs typeface="Tw Cen MT"/>
              </a:rPr>
              <a:t>J2EE </a:t>
            </a:r>
            <a:r>
              <a:rPr sz="2900" b="1" dirty="0">
                <a:latin typeface="Tw Cen MT"/>
                <a:cs typeface="Tw Cen MT"/>
              </a:rPr>
              <a:t>easier </a:t>
            </a:r>
            <a:r>
              <a:rPr sz="2900" dirty="0">
                <a:latin typeface="Tw Cen MT"/>
                <a:cs typeface="Tw Cen MT"/>
              </a:rPr>
              <a:t>to</a:t>
            </a:r>
            <a:r>
              <a:rPr sz="2900" spc="-20" dirty="0">
                <a:latin typeface="Tw Cen MT"/>
                <a:cs typeface="Tw Cen MT"/>
              </a:rPr>
              <a:t> </a:t>
            </a:r>
            <a:r>
              <a:rPr sz="2900" dirty="0">
                <a:latin typeface="Tw Cen MT"/>
                <a:cs typeface="Tw Cen MT"/>
              </a:rPr>
              <a:t>use</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spc="-15" dirty="0">
                <a:latin typeface="Tw Cen MT"/>
                <a:cs typeface="Tw Cen MT"/>
              </a:rPr>
              <a:t>make </a:t>
            </a:r>
            <a:r>
              <a:rPr sz="2900" dirty="0">
                <a:latin typeface="Tw Cen MT"/>
                <a:cs typeface="Tw Cen MT"/>
              </a:rPr>
              <a:t>the </a:t>
            </a:r>
            <a:r>
              <a:rPr sz="2900" b="1" dirty="0">
                <a:latin typeface="Tw Cen MT"/>
                <a:cs typeface="Tw Cen MT"/>
              </a:rPr>
              <a:t>common </a:t>
            </a:r>
            <a:r>
              <a:rPr sz="2900" dirty="0">
                <a:latin typeface="Tw Cen MT"/>
                <a:cs typeface="Tw Cen MT"/>
              </a:rPr>
              <a:t>tasks</a:t>
            </a:r>
            <a:r>
              <a:rPr sz="2900" spc="-20" dirty="0">
                <a:latin typeface="Tw Cen MT"/>
                <a:cs typeface="Tw Cen MT"/>
              </a:rPr>
              <a:t> </a:t>
            </a:r>
            <a:r>
              <a:rPr sz="2900" dirty="0">
                <a:latin typeface="Tw Cen MT"/>
                <a:cs typeface="Tw Cen MT"/>
              </a:rPr>
              <a:t>easier</a:t>
            </a:r>
            <a:endParaRPr sz="2900">
              <a:latin typeface="Tw Cen MT"/>
              <a:cs typeface="Tw Cen MT"/>
            </a:endParaRPr>
          </a:p>
          <a:p>
            <a:pPr marL="332740" indent="-320675">
              <a:spcBef>
                <a:spcPts val="705"/>
              </a:spcBef>
              <a:buClr>
                <a:srgbClr val="70685A"/>
              </a:buClr>
              <a:buSzPct val="60344"/>
              <a:buFont typeface="Wingdings"/>
              <a:buChar char=""/>
              <a:tabLst>
                <a:tab pos="333375" algn="l"/>
              </a:tabLst>
            </a:pPr>
            <a:r>
              <a:rPr sz="2900" spc="-10" dirty="0">
                <a:latin typeface="Tw Cen MT"/>
                <a:cs typeface="Tw Cen MT"/>
              </a:rPr>
              <a:t>promote </a:t>
            </a:r>
            <a:r>
              <a:rPr sz="2900" dirty="0">
                <a:latin typeface="Tw Cen MT"/>
                <a:cs typeface="Tw Cen MT"/>
              </a:rPr>
              <a:t>good </a:t>
            </a:r>
            <a:r>
              <a:rPr sz="2900" spc="-5" dirty="0">
                <a:latin typeface="Tw Cen MT"/>
                <a:cs typeface="Tw Cen MT"/>
              </a:rPr>
              <a:t>programming</a:t>
            </a:r>
            <a:r>
              <a:rPr sz="2900" spc="-80" dirty="0">
                <a:latin typeface="Tw Cen MT"/>
                <a:cs typeface="Tw Cen MT"/>
              </a:rPr>
              <a:t> </a:t>
            </a:r>
            <a:r>
              <a:rPr sz="2900" b="1" dirty="0">
                <a:latin typeface="Tw Cen MT"/>
                <a:cs typeface="Tw Cen MT"/>
              </a:rPr>
              <a:t>practice</a:t>
            </a:r>
            <a:endParaRPr sz="2900">
              <a:latin typeface="Tw Cen MT"/>
              <a:cs typeface="Tw Cen MT"/>
            </a:endParaRPr>
          </a:p>
          <a:p>
            <a:pPr marL="332740" indent="-320675">
              <a:spcBef>
                <a:spcPts val="695"/>
              </a:spcBef>
              <a:buClr>
                <a:srgbClr val="70685A"/>
              </a:buClr>
              <a:buSzPct val="60344"/>
              <a:buFont typeface="Wingdings"/>
              <a:buChar char=""/>
              <a:tabLst>
                <a:tab pos="333375" algn="l"/>
              </a:tabLst>
            </a:pPr>
            <a:r>
              <a:rPr sz="2900" spc="-30" dirty="0">
                <a:latin typeface="Tw Cen MT"/>
                <a:cs typeface="Tw Cen MT"/>
              </a:rPr>
              <a:t>you </a:t>
            </a:r>
            <a:r>
              <a:rPr sz="2900" dirty="0">
                <a:latin typeface="Tw Cen MT"/>
                <a:cs typeface="Tw Cen MT"/>
              </a:rPr>
              <a:t>can </a:t>
            </a:r>
            <a:r>
              <a:rPr sz="2900" spc="-15" dirty="0">
                <a:latin typeface="Tw Cen MT"/>
                <a:cs typeface="Tw Cen MT"/>
              </a:rPr>
              <a:t>focus </a:t>
            </a:r>
            <a:r>
              <a:rPr sz="2900" dirty="0">
                <a:latin typeface="Tw Cen MT"/>
                <a:cs typeface="Tw Cen MT"/>
              </a:rPr>
              <a:t>on the </a:t>
            </a:r>
            <a:r>
              <a:rPr sz="2900" b="1" dirty="0">
                <a:latin typeface="Tw Cen MT"/>
                <a:cs typeface="Tw Cen MT"/>
              </a:rPr>
              <a:t>domain</a:t>
            </a:r>
            <a:r>
              <a:rPr sz="2900" b="1" spc="-20" dirty="0">
                <a:latin typeface="Tw Cen MT"/>
                <a:cs typeface="Tw Cen MT"/>
              </a:rPr>
              <a:t> </a:t>
            </a:r>
            <a:r>
              <a:rPr sz="2900" spc="-5" dirty="0">
                <a:latin typeface="Tw Cen MT"/>
                <a:cs typeface="Tw Cen MT"/>
              </a:rPr>
              <a:t>problems</a:t>
            </a:r>
            <a:endParaRPr sz="2900">
              <a:latin typeface="Tw Cen MT"/>
              <a:cs typeface="Tw Cen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1120140"/>
          </a:xfrm>
          <a:prstGeom prst="rect">
            <a:avLst/>
          </a:prstGeom>
        </p:spPr>
        <p:txBody>
          <a:bodyPr vert="horz" wrap="square" lIns="0" tIns="13335" rIns="0" bIns="0" rtlCol="0">
            <a:spAutoFit/>
          </a:bodyPr>
          <a:lstStyle/>
          <a:p>
            <a:pPr marL="12700">
              <a:lnSpc>
                <a:spcPts val="5145"/>
              </a:lnSpc>
              <a:spcBef>
                <a:spcPts val="105"/>
              </a:spcBef>
            </a:pPr>
            <a:r>
              <a:rPr spc="-5" dirty="0"/>
              <a:t>Aspect </a:t>
            </a:r>
            <a:r>
              <a:rPr spc="-15" dirty="0"/>
              <a:t>Oriented </a:t>
            </a:r>
            <a:r>
              <a:rPr spc="-20" dirty="0"/>
              <a:t>Programming</a:t>
            </a:r>
            <a:r>
              <a:rPr spc="-5" dirty="0"/>
              <a:t> </a:t>
            </a:r>
            <a:r>
              <a:rPr spc="-20" dirty="0"/>
              <a:t>(AOP)</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859260" y="1899460"/>
            <a:ext cx="7392362" cy="359067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1120140"/>
          </a:xfrm>
          <a:prstGeom prst="rect">
            <a:avLst/>
          </a:prstGeom>
        </p:spPr>
        <p:txBody>
          <a:bodyPr vert="horz" wrap="square" lIns="0" tIns="13335" rIns="0" bIns="0" rtlCol="0">
            <a:spAutoFit/>
          </a:bodyPr>
          <a:lstStyle/>
          <a:p>
            <a:pPr marL="12700">
              <a:lnSpc>
                <a:spcPts val="5145"/>
              </a:lnSpc>
              <a:spcBef>
                <a:spcPts val="105"/>
              </a:spcBef>
            </a:pPr>
            <a:r>
              <a:rPr spc="-5" dirty="0"/>
              <a:t>Aspect </a:t>
            </a:r>
            <a:r>
              <a:rPr spc="-15" dirty="0"/>
              <a:t>Oriented </a:t>
            </a:r>
            <a:r>
              <a:rPr spc="-20" dirty="0"/>
              <a:t>Programming</a:t>
            </a:r>
            <a:r>
              <a:rPr spc="-5" dirty="0"/>
              <a:t> </a:t>
            </a:r>
            <a:r>
              <a:rPr spc="-20" dirty="0"/>
              <a:t>(AOP)</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667629" y="2089872"/>
            <a:ext cx="7077455" cy="380085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75147" y="3742944"/>
            <a:ext cx="391160" cy="411480"/>
          </a:xfrm>
          <a:custGeom>
            <a:avLst/>
            <a:gdLst/>
            <a:ahLst/>
            <a:cxnLst/>
            <a:rect l="l" t="t" r="r" b="b"/>
            <a:pathLst>
              <a:path w="391160" h="411479">
                <a:moveTo>
                  <a:pt x="334034" y="50857"/>
                </a:moveTo>
                <a:lnTo>
                  <a:pt x="0" y="402589"/>
                </a:lnTo>
                <a:lnTo>
                  <a:pt x="9143" y="411352"/>
                </a:lnTo>
                <a:lnTo>
                  <a:pt x="343274" y="59650"/>
                </a:lnTo>
                <a:lnTo>
                  <a:pt x="334034" y="50857"/>
                </a:lnTo>
                <a:close/>
              </a:path>
              <a:path w="391160" h="411479">
                <a:moveTo>
                  <a:pt x="378442" y="41655"/>
                </a:moveTo>
                <a:lnTo>
                  <a:pt x="342773" y="41655"/>
                </a:lnTo>
                <a:lnTo>
                  <a:pt x="352043" y="50418"/>
                </a:lnTo>
                <a:lnTo>
                  <a:pt x="343274" y="59650"/>
                </a:lnTo>
                <a:lnTo>
                  <a:pt x="366267" y="81533"/>
                </a:lnTo>
                <a:lnTo>
                  <a:pt x="378442" y="41655"/>
                </a:lnTo>
                <a:close/>
              </a:path>
              <a:path w="391160" h="411479">
                <a:moveTo>
                  <a:pt x="342773" y="41655"/>
                </a:moveTo>
                <a:lnTo>
                  <a:pt x="334034" y="50857"/>
                </a:lnTo>
                <a:lnTo>
                  <a:pt x="343274" y="59650"/>
                </a:lnTo>
                <a:lnTo>
                  <a:pt x="352043" y="50418"/>
                </a:lnTo>
                <a:lnTo>
                  <a:pt x="342773" y="41655"/>
                </a:lnTo>
                <a:close/>
              </a:path>
              <a:path w="391160" h="411479">
                <a:moveTo>
                  <a:pt x="391160" y="0"/>
                </a:moveTo>
                <a:lnTo>
                  <a:pt x="311023" y="28955"/>
                </a:lnTo>
                <a:lnTo>
                  <a:pt x="334034" y="50857"/>
                </a:lnTo>
                <a:lnTo>
                  <a:pt x="342773" y="41655"/>
                </a:lnTo>
                <a:lnTo>
                  <a:pt x="378442" y="41655"/>
                </a:lnTo>
                <a:lnTo>
                  <a:pt x="391160" y="0"/>
                </a:lnTo>
                <a:close/>
              </a:path>
            </a:pathLst>
          </a:custGeom>
          <a:solidFill>
            <a:srgbClr val="5B9BD4"/>
          </a:solidFill>
        </p:spPr>
        <p:txBody>
          <a:bodyPr wrap="square" lIns="0" tIns="0" rIns="0" bIns="0" rtlCol="0"/>
          <a:lstStyle/>
          <a:p>
            <a:endParaRPr/>
          </a:p>
        </p:txBody>
      </p:sp>
      <p:sp>
        <p:nvSpPr>
          <p:cNvPr id="5" name="object 5"/>
          <p:cNvSpPr/>
          <p:nvPr/>
        </p:nvSpPr>
        <p:spPr>
          <a:xfrm>
            <a:off x="778763" y="4265676"/>
            <a:ext cx="502284" cy="488950"/>
          </a:xfrm>
          <a:custGeom>
            <a:avLst/>
            <a:gdLst/>
            <a:ahLst/>
            <a:cxnLst/>
            <a:rect l="l" t="t" r="r" b="b"/>
            <a:pathLst>
              <a:path w="502284" h="488950">
                <a:moveTo>
                  <a:pt x="28079" y="408178"/>
                </a:moveTo>
                <a:lnTo>
                  <a:pt x="0" y="488569"/>
                </a:lnTo>
                <a:lnTo>
                  <a:pt x="81191" y="462788"/>
                </a:lnTo>
                <a:lnTo>
                  <a:pt x="67604" y="448818"/>
                </a:lnTo>
                <a:lnTo>
                  <a:pt x="49961" y="448818"/>
                </a:lnTo>
                <a:lnTo>
                  <a:pt x="41109" y="439800"/>
                </a:lnTo>
                <a:lnTo>
                  <a:pt x="50219" y="430942"/>
                </a:lnTo>
                <a:lnTo>
                  <a:pt x="28079" y="408178"/>
                </a:lnTo>
                <a:close/>
              </a:path>
              <a:path w="502284" h="488950">
                <a:moveTo>
                  <a:pt x="50219" y="430942"/>
                </a:moveTo>
                <a:lnTo>
                  <a:pt x="41109" y="439800"/>
                </a:lnTo>
                <a:lnTo>
                  <a:pt x="49961" y="448818"/>
                </a:lnTo>
                <a:lnTo>
                  <a:pt x="59030" y="440002"/>
                </a:lnTo>
                <a:lnTo>
                  <a:pt x="50219" y="430942"/>
                </a:lnTo>
                <a:close/>
              </a:path>
              <a:path w="502284" h="488950">
                <a:moveTo>
                  <a:pt x="59030" y="440002"/>
                </a:moveTo>
                <a:lnTo>
                  <a:pt x="49961" y="448818"/>
                </a:lnTo>
                <a:lnTo>
                  <a:pt x="67604" y="448818"/>
                </a:lnTo>
                <a:lnTo>
                  <a:pt x="59030" y="440002"/>
                </a:lnTo>
                <a:close/>
              </a:path>
              <a:path w="502284" h="488950">
                <a:moveTo>
                  <a:pt x="493395" y="0"/>
                </a:moveTo>
                <a:lnTo>
                  <a:pt x="50219" y="430942"/>
                </a:lnTo>
                <a:lnTo>
                  <a:pt x="59030" y="440002"/>
                </a:lnTo>
                <a:lnTo>
                  <a:pt x="502285" y="9143"/>
                </a:lnTo>
                <a:lnTo>
                  <a:pt x="493395" y="0"/>
                </a:lnTo>
                <a:close/>
              </a:path>
            </a:pathLst>
          </a:custGeom>
          <a:solidFill>
            <a:srgbClr val="5B9BD4"/>
          </a:solidFill>
        </p:spPr>
        <p:txBody>
          <a:bodyPr wrap="square" lIns="0" tIns="0" rIns="0" bIns="0" rtlCol="0"/>
          <a:lstStyle/>
          <a:p>
            <a:endParaRPr/>
          </a:p>
        </p:txBody>
      </p:sp>
      <p:sp>
        <p:nvSpPr>
          <p:cNvPr id="6" name="object 6"/>
          <p:cNvSpPr txBox="1"/>
          <p:nvPr/>
        </p:nvSpPr>
        <p:spPr>
          <a:xfrm>
            <a:off x="4771644" y="2974848"/>
            <a:ext cx="2649220" cy="646430"/>
          </a:xfrm>
          <a:prstGeom prst="rect">
            <a:avLst/>
          </a:prstGeom>
          <a:solidFill>
            <a:srgbClr val="2D75B6"/>
          </a:solidFill>
        </p:spPr>
        <p:txBody>
          <a:bodyPr vert="horz" wrap="square" lIns="0" tIns="34290" rIns="0" bIns="0" rtlCol="0">
            <a:spAutoFit/>
          </a:bodyPr>
          <a:lstStyle/>
          <a:p>
            <a:pPr marL="92710" marR="132715">
              <a:lnSpc>
                <a:spcPts val="1939"/>
              </a:lnSpc>
              <a:spcBef>
                <a:spcPts val="270"/>
              </a:spcBef>
            </a:pPr>
            <a:r>
              <a:rPr sz="1800" spc="-15" dirty="0">
                <a:solidFill>
                  <a:srgbClr val="FFFFFF"/>
                </a:solidFill>
                <a:latin typeface="Calibri"/>
                <a:cs typeface="Calibri"/>
              </a:rPr>
              <a:t>Pointcut </a:t>
            </a:r>
            <a:r>
              <a:rPr sz="1800" spc="-5" dirty="0">
                <a:solidFill>
                  <a:srgbClr val="FFFFFF"/>
                </a:solidFill>
                <a:latin typeface="Calibri"/>
                <a:cs typeface="Calibri"/>
              </a:rPr>
              <a:t>(AspectJ </a:t>
            </a:r>
            <a:r>
              <a:rPr sz="1800" spc="-15" dirty="0">
                <a:solidFill>
                  <a:srgbClr val="FFFFFF"/>
                </a:solidFill>
                <a:latin typeface="Calibri"/>
                <a:cs typeface="Calibri"/>
              </a:rPr>
              <a:t>Pointcut  </a:t>
            </a:r>
            <a:r>
              <a:rPr sz="1800" spc="-10" dirty="0">
                <a:solidFill>
                  <a:srgbClr val="FFFFFF"/>
                </a:solidFill>
                <a:latin typeface="Calibri"/>
                <a:cs typeface="Calibri"/>
              </a:rPr>
              <a:t>Expression </a:t>
            </a:r>
            <a:r>
              <a:rPr sz="1800" spc="-5" dirty="0">
                <a:solidFill>
                  <a:srgbClr val="FFFFFF"/>
                </a:solidFill>
                <a:latin typeface="Calibri"/>
                <a:cs typeface="Calibri"/>
              </a:rPr>
              <a:t>Language)</a:t>
            </a:r>
            <a:endParaRPr sz="1800">
              <a:latin typeface="Calibri"/>
              <a:cs typeface="Calibri"/>
            </a:endParaRPr>
          </a:p>
        </p:txBody>
      </p:sp>
      <p:sp>
        <p:nvSpPr>
          <p:cNvPr id="7" name="object 7"/>
          <p:cNvSpPr txBox="1"/>
          <p:nvPr/>
        </p:nvSpPr>
        <p:spPr>
          <a:xfrm>
            <a:off x="202692" y="4754879"/>
            <a:ext cx="1152525" cy="295910"/>
          </a:xfrm>
          <a:prstGeom prst="rect">
            <a:avLst/>
          </a:prstGeom>
          <a:solidFill>
            <a:srgbClr val="2D75B6"/>
          </a:solidFill>
        </p:spPr>
        <p:txBody>
          <a:bodyPr vert="horz" wrap="square" lIns="0" tIns="0" rIns="0" bIns="0" rtlCol="0">
            <a:spAutoFit/>
          </a:bodyPr>
          <a:lstStyle/>
          <a:p>
            <a:pPr marL="91440">
              <a:lnSpc>
                <a:spcPts val="1864"/>
              </a:lnSpc>
            </a:pPr>
            <a:r>
              <a:rPr sz="1800" dirty="0">
                <a:solidFill>
                  <a:srgbClr val="FFFFFF"/>
                </a:solidFill>
                <a:latin typeface="Calibri"/>
                <a:cs typeface="Calibri"/>
              </a:rPr>
              <a:t>Join</a:t>
            </a:r>
            <a:r>
              <a:rPr sz="1800" spc="-20" dirty="0">
                <a:solidFill>
                  <a:srgbClr val="FFFFFF"/>
                </a:solidFill>
                <a:latin typeface="Calibri"/>
                <a:cs typeface="Calibri"/>
              </a:rPr>
              <a:t> </a:t>
            </a:r>
            <a:r>
              <a:rPr sz="1800" spc="-15" dirty="0">
                <a:solidFill>
                  <a:srgbClr val="FFFFFF"/>
                </a:solidFill>
                <a:latin typeface="Calibri"/>
                <a:cs typeface="Calibri"/>
              </a:rPr>
              <a:t>Point</a:t>
            </a:r>
            <a:endParaRPr sz="1800">
              <a:latin typeface="Calibri"/>
              <a:cs typeface="Calibri"/>
            </a:endParaRPr>
          </a:p>
        </p:txBody>
      </p:sp>
      <p:sp>
        <p:nvSpPr>
          <p:cNvPr id="8" name="object 8"/>
          <p:cNvSpPr/>
          <p:nvPr/>
        </p:nvSpPr>
        <p:spPr>
          <a:xfrm>
            <a:off x="6412357" y="5220589"/>
            <a:ext cx="304800" cy="422275"/>
          </a:xfrm>
          <a:custGeom>
            <a:avLst/>
            <a:gdLst/>
            <a:ahLst/>
            <a:cxnLst/>
            <a:rect l="l" t="t" r="r" b="b"/>
            <a:pathLst>
              <a:path w="304800" h="422275">
                <a:moveTo>
                  <a:pt x="255087" y="363451"/>
                </a:moveTo>
                <a:lnTo>
                  <a:pt x="229235" y="381977"/>
                </a:lnTo>
                <a:lnTo>
                  <a:pt x="304672" y="421741"/>
                </a:lnTo>
                <a:lnTo>
                  <a:pt x="297007" y="373811"/>
                </a:lnTo>
                <a:lnTo>
                  <a:pt x="262509" y="373811"/>
                </a:lnTo>
                <a:lnTo>
                  <a:pt x="255087" y="363451"/>
                </a:lnTo>
                <a:close/>
              </a:path>
              <a:path w="304800" h="422275">
                <a:moveTo>
                  <a:pt x="265397" y="356063"/>
                </a:moveTo>
                <a:lnTo>
                  <a:pt x="255087" y="363451"/>
                </a:lnTo>
                <a:lnTo>
                  <a:pt x="262509" y="373811"/>
                </a:lnTo>
                <a:lnTo>
                  <a:pt x="272795" y="366395"/>
                </a:lnTo>
                <a:lnTo>
                  <a:pt x="265397" y="356063"/>
                </a:lnTo>
                <a:close/>
              </a:path>
              <a:path w="304800" h="422275">
                <a:moveTo>
                  <a:pt x="291211" y="337566"/>
                </a:moveTo>
                <a:lnTo>
                  <a:pt x="265397" y="356063"/>
                </a:lnTo>
                <a:lnTo>
                  <a:pt x="272795" y="366395"/>
                </a:lnTo>
                <a:lnTo>
                  <a:pt x="262509" y="373811"/>
                </a:lnTo>
                <a:lnTo>
                  <a:pt x="297007" y="373811"/>
                </a:lnTo>
                <a:lnTo>
                  <a:pt x="291211" y="337566"/>
                </a:lnTo>
                <a:close/>
              </a:path>
              <a:path w="304800" h="422275">
                <a:moveTo>
                  <a:pt x="10413" y="0"/>
                </a:moveTo>
                <a:lnTo>
                  <a:pt x="0" y="7366"/>
                </a:lnTo>
                <a:lnTo>
                  <a:pt x="255087" y="363451"/>
                </a:lnTo>
                <a:lnTo>
                  <a:pt x="265397" y="356063"/>
                </a:lnTo>
                <a:lnTo>
                  <a:pt x="10413" y="0"/>
                </a:lnTo>
                <a:close/>
              </a:path>
            </a:pathLst>
          </a:custGeom>
          <a:solidFill>
            <a:srgbClr val="5B9BD4"/>
          </a:solidFill>
        </p:spPr>
        <p:txBody>
          <a:bodyPr wrap="square" lIns="0" tIns="0" rIns="0" bIns="0" rtlCol="0"/>
          <a:lstStyle/>
          <a:p>
            <a:endParaRPr/>
          </a:p>
        </p:txBody>
      </p:sp>
      <p:sp>
        <p:nvSpPr>
          <p:cNvPr id="9" name="object 9"/>
          <p:cNvSpPr txBox="1"/>
          <p:nvPr/>
        </p:nvSpPr>
        <p:spPr>
          <a:xfrm>
            <a:off x="6716268" y="5647944"/>
            <a:ext cx="838200" cy="297180"/>
          </a:xfrm>
          <a:prstGeom prst="rect">
            <a:avLst/>
          </a:prstGeom>
          <a:solidFill>
            <a:srgbClr val="2D75B6"/>
          </a:solidFill>
        </p:spPr>
        <p:txBody>
          <a:bodyPr vert="horz" wrap="square" lIns="0" tIns="4445" rIns="0" bIns="0" rtlCol="0">
            <a:spAutoFit/>
          </a:bodyPr>
          <a:lstStyle/>
          <a:p>
            <a:pPr marL="92710">
              <a:lnSpc>
                <a:spcPct val="100000"/>
              </a:lnSpc>
              <a:spcBef>
                <a:spcPts val="35"/>
              </a:spcBef>
            </a:pPr>
            <a:r>
              <a:rPr sz="1800" spc="-5" dirty="0">
                <a:solidFill>
                  <a:srgbClr val="FFFFFF"/>
                </a:solidFill>
                <a:latin typeface="Calibri"/>
                <a:cs typeface="Calibri"/>
              </a:rPr>
              <a:t>Advice</a:t>
            </a:r>
            <a:endParaRPr sz="1800">
              <a:latin typeface="Calibri"/>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51</a:t>
            </a:fld>
            <a:endParaRPr dirty="0"/>
          </a:p>
        </p:txBody>
      </p:sp>
      <p:sp>
        <p:nvSpPr>
          <p:cNvPr id="10" name="object 10"/>
          <p:cNvSpPr txBox="1"/>
          <p:nvPr/>
        </p:nvSpPr>
        <p:spPr>
          <a:xfrm>
            <a:off x="7905115" y="2400655"/>
            <a:ext cx="3656329" cy="2583815"/>
          </a:xfrm>
          <a:prstGeom prst="rect">
            <a:avLst/>
          </a:prstGeom>
        </p:spPr>
        <p:txBody>
          <a:bodyPr vert="horz" wrap="square" lIns="0" tIns="119380" rIns="0" bIns="0" rtlCol="0">
            <a:spAutoFit/>
          </a:bodyPr>
          <a:lstStyle/>
          <a:p>
            <a:pPr marL="241300" indent="-228600">
              <a:lnSpc>
                <a:spcPct val="100000"/>
              </a:lnSpc>
              <a:spcBef>
                <a:spcPts val="940"/>
              </a:spcBef>
              <a:buFont typeface="Arial"/>
              <a:buChar char="•"/>
              <a:tabLst>
                <a:tab pos="240665" algn="l"/>
                <a:tab pos="241300" algn="l"/>
              </a:tabLst>
            </a:pPr>
            <a:r>
              <a:rPr sz="1400" b="1" spc="-10" dirty="0">
                <a:latin typeface="Calibri"/>
                <a:cs typeface="Calibri"/>
              </a:rPr>
              <a:t>@Before </a:t>
            </a:r>
            <a:r>
              <a:rPr sz="1400" dirty="0">
                <a:latin typeface="Calibri"/>
                <a:cs typeface="Calibri"/>
              </a:rPr>
              <a:t>– </a:t>
            </a:r>
            <a:r>
              <a:rPr sz="1400" spc="-5" dirty="0">
                <a:latin typeface="Calibri"/>
                <a:cs typeface="Calibri"/>
              </a:rPr>
              <a:t>Run </a:t>
            </a:r>
            <a:r>
              <a:rPr sz="1400" spc="-10" dirty="0">
                <a:latin typeface="Calibri"/>
                <a:cs typeface="Calibri"/>
              </a:rPr>
              <a:t>before </a:t>
            </a:r>
            <a:r>
              <a:rPr sz="1400" spc="-5" dirty="0">
                <a:latin typeface="Calibri"/>
                <a:cs typeface="Calibri"/>
              </a:rPr>
              <a:t>the method</a:t>
            </a:r>
            <a:r>
              <a:rPr sz="1400" spc="-30" dirty="0">
                <a:latin typeface="Calibri"/>
                <a:cs typeface="Calibri"/>
              </a:rPr>
              <a:t> </a:t>
            </a:r>
            <a:r>
              <a:rPr sz="1400" spc="-10" dirty="0">
                <a:latin typeface="Calibri"/>
                <a:cs typeface="Calibri"/>
              </a:rPr>
              <a:t>execution</a:t>
            </a:r>
            <a:endParaRPr sz="1400">
              <a:latin typeface="Calibri"/>
              <a:cs typeface="Calibri"/>
            </a:endParaRPr>
          </a:p>
          <a:p>
            <a:pPr marL="241300" marR="332740" indent="-228600">
              <a:lnSpc>
                <a:spcPts val="1510"/>
              </a:lnSpc>
              <a:spcBef>
                <a:spcPts val="1030"/>
              </a:spcBef>
              <a:buFont typeface="Arial"/>
              <a:buChar char="•"/>
              <a:tabLst>
                <a:tab pos="240665" algn="l"/>
                <a:tab pos="241300" algn="l"/>
              </a:tabLst>
            </a:pPr>
            <a:r>
              <a:rPr sz="1400" b="1" spc="-5" dirty="0">
                <a:latin typeface="Calibri"/>
                <a:cs typeface="Calibri"/>
              </a:rPr>
              <a:t>@After </a:t>
            </a:r>
            <a:r>
              <a:rPr sz="1400" dirty="0">
                <a:latin typeface="Calibri"/>
                <a:cs typeface="Calibri"/>
              </a:rPr>
              <a:t>– </a:t>
            </a:r>
            <a:r>
              <a:rPr sz="1400" spc="-5" dirty="0">
                <a:latin typeface="Calibri"/>
                <a:cs typeface="Calibri"/>
              </a:rPr>
              <a:t>Run </a:t>
            </a:r>
            <a:r>
              <a:rPr sz="1400" spc="-10" dirty="0">
                <a:latin typeface="Calibri"/>
                <a:cs typeface="Calibri"/>
              </a:rPr>
              <a:t>after </a:t>
            </a:r>
            <a:r>
              <a:rPr sz="1400" spc="-5" dirty="0">
                <a:latin typeface="Calibri"/>
                <a:cs typeface="Calibri"/>
              </a:rPr>
              <a:t>the method </a:t>
            </a:r>
            <a:r>
              <a:rPr sz="1400" spc="-10" dirty="0">
                <a:latin typeface="Calibri"/>
                <a:cs typeface="Calibri"/>
              </a:rPr>
              <a:t>returned </a:t>
            </a:r>
            <a:r>
              <a:rPr sz="1400" dirty="0">
                <a:latin typeface="Calibri"/>
                <a:cs typeface="Calibri"/>
              </a:rPr>
              <a:t>a  </a:t>
            </a:r>
            <a:r>
              <a:rPr sz="1400" spc="-5" dirty="0">
                <a:latin typeface="Calibri"/>
                <a:cs typeface="Calibri"/>
              </a:rPr>
              <a:t>result</a:t>
            </a:r>
            <a:endParaRPr sz="1400">
              <a:latin typeface="Calibri"/>
              <a:cs typeface="Calibri"/>
            </a:endParaRPr>
          </a:p>
          <a:p>
            <a:pPr marL="241300" marR="33020" indent="-228600">
              <a:lnSpc>
                <a:spcPts val="1510"/>
              </a:lnSpc>
              <a:spcBef>
                <a:spcPts val="1005"/>
              </a:spcBef>
              <a:buFont typeface="Arial"/>
              <a:buChar char="•"/>
              <a:tabLst>
                <a:tab pos="240665" algn="l"/>
                <a:tab pos="241300" algn="l"/>
              </a:tabLst>
            </a:pPr>
            <a:r>
              <a:rPr sz="1400" b="1" spc="-5" dirty="0">
                <a:latin typeface="Calibri"/>
                <a:cs typeface="Calibri"/>
              </a:rPr>
              <a:t>@AfterReturning </a:t>
            </a:r>
            <a:r>
              <a:rPr sz="1400" dirty="0">
                <a:latin typeface="Calibri"/>
                <a:cs typeface="Calibri"/>
              </a:rPr>
              <a:t>– </a:t>
            </a:r>
            <a:r>
              <a:rPr sz="1400" spc="-5" dirty="0">
                <a:latin typeface="Calibri"/>
                <a:cs typeface="Calibri"/>
              </a:rPr>
              <a:t>Run </a:t>
            </a:r>
            <a:r>
              <a:rPr sz="1400" spc="-10" dirty="0">
                <a:latin typeface="Calibri"/>
                <a:cs typeface="Calibri"/>
              </a:rPr>
              <a:t>after </a:t>
            </a:r>
            <a:r>
              <a:rPr sz="1400" spc="-5" dirty="0">
                <a:latin typeface="Calibri"/>
                <a:cs typeface="Calibri"/>
              </a:rPr>
              <a:t>the method  </a:t>
            </a:r>
            <a:r>
              <a:rPr sz="1400" spc="-10" dirty="0">
                <a:latin typeface="Calibri"/>
                <a:cs typeface="Calibri"/>
              </a:rPr>
              <a:t>returned </a:t>
            </a:r>
            <a:r>
              <a:rPr sz="1400" dirty="0">
                <a:latin typeface="Calibri"/>
                <a:cs typeface="Calibri"/>
              </a:rPr>
              <a:t>a </a:t>
            </a:r>
            <a:r>
              <a:rPr sz="1400" spc="-5" dirty="0">
                <a:latin typeface="Calibri"/>
                <a:cs typeface="Calibri"/>
              </a:rPr>
              <a:t>result, </a:t>
            </a:r>
            <a:r>
              <a:rPr sz="1400" spc="-10" dirty="0">
                <a:latin typeface="Calibri"/>
                <a:cs typeface="Calibri"/>
              </a:rPr>
              <a:t>intercept </a:t>
            </a:r>
            <a:r>
              <a:rPr sz="1400" spc="-5" dirty="0">
                <a:latin typeface="Calibri"/>
                <a:cs typeface="Calibri"/>
              </a:rPr>
              <a:t>the </a:t>
            </a:r>
            <a:r>
              <a:rPr sz="1400" spc="-10" dirty="0">
                <a:latin typeface="Calibri"/>
                <a:cs typeface="Calibri"/>
              </a:rPr>
              <a:t>returned </a:t>
            </a:r>
            <a:r>
              <a:rPr sz="1400" spc="-5" dirty="0">
                <a:latin typeface="Calibri"/>
                <a:cs typeface="Calibri"/>
              </a:rPr>
              <a:t>result  </a:t>
            </a:r>
            <a:r>
              <a:rPr sz="1400" dirty="0">
                <a:latin typeface="Calibri"/>
                <a:cs typeface="Calibri"/>
              </a:rPr>
              <a:t>as</a:t>
            </a:r>
            <a:r>
              <a:rPr sz="1400" spc="-5" dirty="0">
                <a:latin typeface="Calibri"/>
                <a:cs typeface="Calibri"/>
              </a:rPr>
              <a:t> well.</a:t>
            </a:r>
            <a:endParaRPr sz="1400">
              <a:latin typeface="Calibri"/>
              <a:cs typeface="Calibri"/>
            </a:endParaRPr>
          </a:p>
          <a:p>
            <a:pPr marL="241300" marR="5080" indent="-228600">
              <a:lnSpc>
                <a:spcPts val="1510"/>
              </a:lnSpc>
              <a:spcBef>
                <a:spcPts val="1000"/>
              </a:spcBef>
              <a:buFont typeface="Arial"/>
              <a:buChar char="•"/>
              <a:tabLst>
                <a:tab pos="240665" algn="l"/>
                <a:tab pos="241300" algn="l"/>
              </a:tabLst>
            </a:pPr>
            <a:r>
              <a:rPr sz="1400" b="1" spc="-5" dirty="0">
                <a:latin typeface="Calibri"/>
                <a:cs typeface="Calibri"/>
              </a:rPr>
              <a:t>@Around </a:t>
            </a:r>
            <a:r>
              <a:rPr sz="1400" dirty="0">
                <a:latin typeface="Calibri"/>
                <a:cs typeface="Calibri"/>
              </a:rPr>
              <a:t>– </a:t>
            </a:r>
            <a:r>
              <a:rPr sz="1400" spc="-5" dirty="0">
                <a:latin typeface="Calibri"/>
                <a:cs typeface="Calibri"/>
              </a:rPr>
              <a:t>Run </a:t>
            </a:r>
            <a:r>
              <a:rPr sz="1400" spc="-10" dirty="0">
                <a:latin typeface="Calibri"/>
                <a:cs typeface="Calibri"/>
              </a:rPr>
              <a:t>around </a:t>
            </a:r>
            <a:r>
              <a:rPr sz="1400" spc="-5" dirty="0">
                <a:latin typeface="Calibri"/>
                <a:cs typeface="Calibri"/>
              </a:rPr>
              <a:t>the method </a:t>
            </a:r>
            <a:r>
              <a:rPr sz="1400" spc="-10" dirty="0">
                <a:latin typeface="Calibri"/>
                <a:cs typeface="Calibri"/>
              </a:rPr>
              <a:t>execution,  </a:t>
            </a:r>
            <a:r>
              <a:rPr sz="1400" spc="-5" dirty="0">
                <a:latin typeface="Calibri"/>
                <a:cs typeface="Calibri"/>
              </a:rPr>
              <a:t>combine </a:t>
            </a:r>
            <a:r>
              <a:rPr sz="1400" dirty="0">
                <a:latin typeface="Calibri"/>
                <a:cs typeface="Calibri"/>
              </a:rPr>
              <a:t>all </a:t>
            </a:r>
            <a:r>
              <a:rPr sz="1400" spc="-10" dirty="0">
                <a:latin typeface="Calibri"/>
                <a:cs typeface="Calibri"/>
              </a:rPr>
              <a:t>three </a:t>
            </a:r>
            <a:r>
              <a:rPr sz="1400" spc="-5" dirty="0">
                <a:latin typeface="Calibri"/>
                <a:cs typeface="Calibri"/>
              </a:rPr>
              <a:t>advices</a:t>
            </a:r>
            <a:r>
              <a:rPr sz="1400" spc="25" dirty="0">
                <a:latin typeface="Calibri"/>
                <a:cs typeface="Calibri"/>
              </a:rPr>
              <a:t> </a:t>
            </a:r>
            <a:r>
              <a:rPr sz="1400" spc="-5" dirty="0">
                <a:latin typeface="Calibri"/>
                <a:cs typeface="Calibri"/>
              </a:rPr>
              <a:t>above.</a:t>
            </a:r>
            <a:endParaRPr sz="1400">
              <a:latin typeface="Calibri"/>
              <a:cs typeface="Calibri"/>
            </a:endParaRPr>
          </a:p>
          <a:p>
            <a:pPr marL="241300" marR="445134" indent="-228600">
              <a:lnSpc>
                <a:spcPts val="1510"/>
              </a:lnSpc>
              <a:spcBef>
                <a:spcPts val="1015"/>
              </a:spcBef>
              <a:buFont typeface="Arial"/>
              <a:buChar char="•"/>
              <a:tabLst>
                <a:tab pos="240665" algn="l"/>
                <a:tab pos="241300" algn="l"/>
              </a:tabLst>
            </a:pPr>
            <a:r>
              <a:rPr sz="1400" b="1" spc="-5" dirty="0">
                <a:latin typeface="Calibri"/>
                <a:cs typeface="Calibri"/>
              </a:rPr>
              <a:t>@AfterThrowing </a:t>
            </a:r>
            <a:r>
              <a:rPr sz="1400" dirty="0">
                <a:latin typeface="Calibri"/>
                <a:cs typeface="Calibri"/>
              </a:rPr>
              <a:t>– </a:t>
            </a:r>
            <a:r>
              <a:rPr sz="1400" spc="-5" dirty="0">
                <a:latin typeface="Calibri"/>
                <a:cs typeface="Calibri"/>
              </a:rPr>
              <a:t>Run </a:t>
            </a:r>
            <a:r>
              <a:rPr sz="1400" spc="-10" dirty="0">
                <a:latin typeface="Calibri"/>
                <a:cs typeface="Calibri"/>
              </a:rPr>
              <a:t>after </a:t>
            </a:r>
            <a:r>
              <a:rPr sz="1400" spc="-5" dirty="0">
                <a:latin typeface="Calibri"/>
                <a:cs typeface="Calibri"/>
              </a:rPr>
              <a:t>the method  </a:t>
            </a:r>
            <a:r>
              <a:rPr sz="1400" spc="-10" dirty="0">
                <a:latin typeface="Calibri"/>
                <a:cs typeface="Calibri"/>
              </a:rPr>
              <a:t>throws </a:t>
            </a:r>
            <a:r>
              <a:rPr sz="1400" dirty="0">
                <a:latin typeface="Calibri"/>
                <a:cs typeface="Calibri"/>
              </a:rPr>
              <a:t>an</a:t>
            </a:r>
            <a:r>
              <a:rPr sz="1400" spc="-15" dirty="0">
                <a:latin typeface="Calibri"/>
                <a:cs typeface="Calibri"/>
              </a:rPr>
              <a:t> </a:t>
            </a:r>
            <a:r>
              <a:rPr sz="1400" spc="-10" dirty="0">
                <a:latin typeface="Calibri"/>
                <a:cs typeface="Calibri"/>
              </a:rPr>
              <a:t>exception</a:t>
            </a:r>
            <a:endParaRPr sz="14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1120140"/>
          </a:xfrm>
          <a:prstGeom prst="rect">
            <a:avLst/>
          </a:prstGeom>
        </p:spPr>
        <p:txBody>
          <a:bodyPr vert="horz" wrap="square" lIns="0" tIns="13335" rIns="0" bIns="0" rtlCol="0">
            <a:spAutoFit/>
          </a:bodyPr>
          <a:lstStyle/>
          <a:p>
            <a:pPr marL="12700">
              <a:lnSpc>
                <a:spcPts val="5145"/>
              </a:lnSpc>
              <a:spcBef>
                <a:spcPts val="105"/>
              </a:spcBef>
            </a:pPr>
            <a:r>
              <a:rPr spc="-5" dirty="0"/>
              <a:t>Aspect </a:t>
            </a:r>
            <a:r>
              <a:rPr spc="-15" dirty="0"/>
              <a:t>Oriented </a:t>
            </a:r>
            <a:r>
              <a:rPr spc="-20" dirty="0"/>
              <a:t>Programming</a:t>
            </a:r>
            <a:r>
              <a:rPr spc="-5" dirty="0"/>
              <a:t> </a:t>
            </a:r>
            <a:r>
              <a:rPr spc="-20" dirty="0"/>
              <a:t>(AOP)</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1674714" y="2135678"/>
            <a:ext cx="7291701" cy="24522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20595" y="3657600"/>
            <a:ext cx="1958339" cy="581025"/>
          </a:xfrm>
          <a:custGeom>
            <a:avLst/>
            <a:gdLst/>
            <a:ahLst/>
            <a:cxnLst/>
            <a:rect l="l" t="t" r="r" b="b"/>
            <a:pathLst>
              <a:path w="1958339" h="581025">
                <a:moveTo>
                  <a:pt x="0" y="580644"/>
                </a:moveTo>
                <a:lnTo>
                  <a:pt x="1958339" y="580644"/>
                </a:lnTo>
                <a:lnTo>
                  <a:pt x="1958339" y="0"/>
                </a:lnTo>
                <a:lnTo>
                  <a:pt x="0" y="0"/>
                </a:lnTo>
                <a:lnTo>
                  <a:pt x="0" y="580644"/>
                </a:lnTo>
                <a:close/>
              </a:path>
            </a:pathLst>
          </a:custGeom>
          <a:ln w="12192">
            <a:solidFill>
              <a:srgbClr val="41709C"/>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49721"/>
            <a:ext cx="5348439" cy="392313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609676"/>
            <a:ext cx="3531870" cy="697230"/>
          </a:xfrm>
          <a:prstGeom prst="rect">
            <a:avLst/>
          </a:prstGeom>
        </p:spPr>
        <p:txBody>
          <a:bodyPr vert="horz" wrap="square" lIns="0" tIns="13335" rIns="0" bIns="0" rtlCol="0">
            <a:spAutoFit/>
          </a:bodyPr>
          <a:lstStyle/>
          <a:p>
            <a:pPr marL="12700">
              <a:lnSpc>
                <a:spcPct val="100000"/>
              </a:lnSpc>
              <a:spcBef>
                <a:spcPts val="105"/>
              </a:spcBef>
            </a:pPr>
            <a:r>
              <a:rPr dirty="0"/>
              <a:t>Spring</a:t>
            </a:r>
            <a:r>
              <a:rPr spc="-55" dirty="0"/>
              <a:t> </a:t>
            </a:r>
            <a:r>
              <a:rPr dirty="0"/>
              <a:t>Modules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53</a:t>
            </a:fld>
            <a:endParaRPr dirty="0"/>
          </a:p>
        </p:txBody>
      </p:sp>
      <p:sp>
        <p:nvSpPr>
          <p:cNvPr id="4" name="object 4"/>
          <p:cNvSpPr txBox="1"/>
          <p:nvPr/>
        </p:nvSpPr>
        <p:spPr>
          <a:xfrm>
            <a:off x="1979422" y="5860491"/>
            <a:ext cx="353695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Overview of </a:t>
            </a:r>
            <a:r>
              <a:rPr sz="1800" dirty="0">
                <a:latin typeface="Arial"/>
                <a:cs typeface="Arial"/>
              </a:rPr>
              <a:t>the </a:t>
            </a:r>
            <a:r>
              <a:rPr sz="1800" spc="-5" dirty="0">
                <a:latin typeface="Arial"/>
                <a:cs typeface="Arial"/>
              </a:rPr>
              <a:t>Spring</a:t>
            </a:r>
            <a:r>
              <a:rPr sz="1800" spc="-30" dirty="0">
                <a:latin typeface="Arial"/>
                <a:cs typeface="Arial"/>
              </a:rPr>
              <a:t> </a:t>
            </a:r>
            <a:r>
              <a:rPr sz="1800" spc="-10" dirty="0">
                <a:latin typeface="Arial"/>
                <a:cs typeface="Arial"/>
              </a:rPr>
              <a:t>Framework</a:t>
            </a:r>
            <a:endParaRPr sz="1800">
              <a:latin typeface="Arial"/>
              <a:cs typeface="Arial"/>
            </a:endParaRPr>
          </a:p>
        </p:txBody>
      </p:sp>
      <p:sp>
        <p:nvSpPr>
          <p:cNvPr id="5" name="object 5"/>
          <p:cNvSpPr txBox="1"/>
          <p:nvPr/>
        </p:nvSpPr>
        <p:spPr>
          <a:xfrm>
            <a:off x="6813931" y="2233041"/>
            <a:ext cx="4105910" cy="2646680"/>
          </a:xfrm>
          <a:prstGeom prst="rect">
            <a:avLst/>
          </a:prstGeom>
        </p:spPr>
        <p:txBody>
          <a:bodyPr vert="horz" wrap="square" lIns="0" tIns="47625" rIns="0" bIns="0" rtlCol="0">
            <a:spAutoFit/>
          </a:bodyPr>
          <a:lstStyle/>
          <a:p>
            <a:pPr marL="241300" marR="5080" indent="-228600">
              <a:lnSpc>
                <a:spcPts val="2160"/>
              </a:lnSpc>
              <a:spcBef>
                <a:spcPts val="375"/>
              </a:spcBef>
              <a:buChar char="•"/>
              <a:tabLst>
                <a:tab pos="240665" algn="l"/>
                <a:tab pos="241300" algn="l"/>
              </a:tabLst>
            </a:pPr>
            <a:r>
              <a:rPr sz="2000" dirty="0">
                <a:latin typeface="Arial"/>
                <a:cs typeface="Arial"/>
              </a:rPr>
              <a:t>The Spring Framework consists</a:t>
            </a:r>
            <a:r>
              <a:rPr sz="2000" spc="-140" dirty="0">
                <a:latin typeface="Arial"/>
                <a:cs typeface="Arial"/>
              </a:rPr>
              <a:t> </a:t>
            </a:r>
            <a:r>
              <a:rPr sz="2000" dirty="0">
                <a:latin typeface="Arial"/>
                <a:cs typeface="Arial"/>
              </a:rPr>
              <a:t>of  features organized into about 20  modules.</a:t>
            </a:r>
            <a:endParaRPr sz="2000">
              <a:latin typeface="Arial"/>
              <a:cs typeface="Arial"/>
            </a:endParaRPr>
          </a:p>
          <a:p>
            <a:pPr>
              <a:lnSpc>
                <a:spcPct val="100000"/>
              </a:lnSpc>
              <a:spcBef>
                <a:spcPts val="35"/>
              </a:spcBef>
              <a:buFont typeface="Arial"/>
              <a:buChar char="•"/>
            </a:pPr>
            <a:endParaRPr sz="2700">
              <a:latin typeface="Times New Roman"/>
              <a:cs typeface="Times New Roman"/>
            </a:endParaRPr>
          </a:p>
          <a:p>
            <a:pPr marL="241300" marR="200025" indent="-228600">
              <a:lnSpc>
                <a:spcPct val="89500"/>
              </a:lnSpc>
              <a:buChar char="•"/>
              <a:tabLst>
                <a:tab pos="240665" algn="l"/>
                <a:tab pos="241300" algn="l"/>
              </a:tabLst>
            </a:pPr>
            <a:r>
              <a:rPr sz="2000" dirty="0">
                <a:latin typeface="Arial"/>
                <a:cs typeface="Arial"/>
              </a:rPr>
              <a:t>These modules are grouped</a:t>
            </a:r>
            <a:r>
              <a:rPr sz="2000" spc="-150" dirty="0">
                <a:latin typeface="Arial"/>
                <a:cs typeface="Arial"/>
              </a:rPr>
              <a:t> </a:t>
            </a:r>
            <a:r>
              <a:rPr sz="2000" dirty="0">
                <a:latin typeface="Arial"/>
                <a:cs typeface="Arial"/>
              </a:rPr>
              <a:t>into  Core </a:t>
            </a:r>
            <a:r>
              <a:rPr sz="2000" spc="-10" dirty="0">
                <a:latin typeface="Arial"/>
                <a:cs typeface="Arial"/>
              </a:rPr>
              <a:t>Container, </a:t>
            </a:r>
            <a:r>
              <a:rPr sz="2000" dirty="0">
                <a:latin typeface="Arial"/>
                <a:cs typeface="Arial"/>
              </a:rPr>
              <a:t>Data  Access/Integration, </a:t>
            </a:r>
            <a:r>
              <a:rPr sz="2000" spc="-10" dirty="0">
                <a:latin typeface="Arial"/>
                <a:cs typeface="Arial"/>
              </a:rPr>
              <a:t>Web, </a:t>
            </a:r>
            <a:r>
              <a:rPr sz="2000" dirty="0">
                <a:latin typeface="Arial"/>
                <a:cs typeface="Arial"/>
              </a:rPr>
              <a:t>AOP  (Aspect Oriented</a:t>
            </a:r>
            <a:r>
              <a:rPr sz="2000" spc="-114" dirty="0">
                <a:latin typeface="Arial"/>
                <a:cs typeface="Arial"/>
              </a:rPr>
              <a:t> </a:t>
            </a:r>
            <a:r>
              <a:rPr sz="2000" dirty="0">
                <a:latin typeface="Arial"/>
                <a:cs typeface="Arial"/>
              </a:rPr>
              <a:t>Programming),  Instrumentation, and</a:t>
            </a:r>
            <a:r>
              <a:rPr sz="2000" spc="-105" dirty="0">
                <a:latin typeface="Arial"/>
                <a:cs typeface="Arial"/>
              </a:rPr>
              <a:t> </a:t>
            </a:r>
            <a:r>
              <a:rPr sz="2000" spc="-45" dirty="0">
                <a:latin typeface="Arial"/>
                <a:cs typeface="Arial"/>
              </a:rPr>
              <a:t>Test.</a:t>
            </a:r>
            <a:endParaRPr sz="20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531870" cy="697230"/>
          </a:xfrm>
          <a:prstGeom prst="rect">
            <a:avLst/>
          </a:prstGeom>
        </p:spPr>
        <p:txBody>
          <a:bodyPr vert="horz" wrap="square" lIns="0" tIns="13335" rIns="0" bIns="0" rtlCol="0">
            <a:spAutoFit/>
          </a:bodyPr>
          <a:lstStyle/>
          <a:p>
            <a:pPr marL="12700">
              <a:lnSpc>
                <a:spcPct val="100000"/>
              </a:lnSpc>
              <a:spcBef>
                <a:spcPts val="105"/>
              </a:spcBef>
            </a:pPr>
            <a:r>
              <a:rPr dirty="0"/>
              <a:t>Spring</a:t>
            </a:r>
            <a:r>
              <a:rPr spc="-55" dirty="0"/>
              <a:t> </a:t>
            </a:r>
            <a:r>
              <a:rPr dirty="0"/>
              <a:t>Modules</a:t>
            </a:r>
          </a:p>
        </p:txBody>
      </p:sp>
      <p:sp>
        <p:nvSpPr>
          <p:cNvPr id="3" name="object 3"/>
          <p:cNvSpPr txBox="1"/>
          <p:nvPr/>
        </p:nvSpPr>
        <p:spPr>
          <a:xfrm>
            <a:off x="6813931" y="2219705"/>
            <a:ext cx="4667250" cy="2171065"/>
          </a:xfrm>
          <a:prstGeom prst="rect">
            <a:avLst/>
          </a:prstGeom>
        </p:spPr>
        <p:txBody>
          <a:bodyPr vert="horz" wrap="square" lIns="0" tIns="45719" rIns="0" bIns="0" rtlCol="0">
            <a:spAutoFit/>
          </a:bodyPr>
          <a:lstStyle/>
          <a:p>
            <a:pPr marL="241300" marR="5080" indent="-228600">
              <a:lnSpc>
                <a:spcPct val="90000"/>
              </a:lnSpc>
              <a:spcBef>
                <a:spcPts val="359"/>
              </a:spcBef>
              <a:buFont typeface="Arial"/>
              <a:buChar char="•"/>
              <a:tabLst>
                <a:tab pos="240665" algn="l"/>
                <a:tab pos="241300" algn="l"/>
              </a:tabLst>
            </a:pPr>
            <a:r>
              <a:rPr sz="2200" spc="-10" dirty="0">
                <a:latin typeface="Calibri"/>
                <a:cs typeface="Calibri"/>
              </a:rPr>
              <a:t>The building blocks described  previously </a:t>
            </a:r>
            <a:r>
              <a:rPr sz="2200" spc="-25" dirty="0">
                <a:latin typeface="Calibri"/>
                <a:cs typeface="Calibri"/>
              </a:rPr>
              <a:t>make </a:t>
            </a:r>
            <a:r>
              <a:rPr sz="2200" spc="-10" dirty="0">
                <a:latin typeface="Calibri"/>
                <a:cs typeface="Calibri"/>
              </a:rPr>
              <a:t>Spring </a:t>
            </a:r>
            <a:r>
              <a:rPr sz="2200" spc="-5" dirty="0">
                <a:latin typeface="Calibri"/>
                <a:cs typeface="Calibri"/>
              </a:rPr>
              <a:t>a </a:t>
            </a:r>
            <a:r>
              <a:rPr sz="2200" spc="-10" dirty="0">
                <a:latin typeface="Calibri"/>
                <a:cs typeface="Calibri"/>
              </a:rPr>
              <a:t>logical </a:t>
            </a:r>
            <a:r>
              <a:rPr sz="2200" spc="-5" dirty="0">
                <a:latin typeface="Calibri"/>
                <a:cs typeface="Calibri"/>
              </a:rPr>
              <a:t>choice  in </a:t>
            </a:r>
            <a:r>
              <a:rPr sz="2200" spc="-15" dirty="0">
                <a:latin typeface="Calibri"/>
                <a:cs typeface="Calibri"/>
              </a:rPr>
              <a:t>many </a:t>
            </a:r>
            <a:r>
              <a:rPr sz="2200" spc="-10" dirty="0">
                <a:latin typeface="Calibri"/>
                <a:cs typeface="Calibri"/>
              </a:rPr>
              <a:t>scenarios, </a:t>
            </a:r>
            <a:r>
              <a:rPr sz="2200" spc="-15" dirty="0">
                <a:latin typeface="Calibri"/>
                <a:cs typeface="Calibri"/>
              </a:rPr>
              <a:t>from </a:t>
            </a:r>
            <a:r>
              <a:rPr sz="2200" spc="-5" dirty="0">
                <a:latin typeface="Calibri"/>
                <a:cs typeface="Calibri"/>
              </a:rPr>
              <a:t>applets </a:t>
            </a:r>
            <a:r>
              <a:rPr sz="2200" spc="-20" dirty="0">
                <a:latin typeface="Calibri"/>
                <a:cs typeface="Calibri"/>
              </a:rPr>
              <a:t>to </a:t>
            </a:r>
            <a:r>
              <a:rPr sz="2200" spc="-5" dirty="0">
                <a:latin typeface="Calibri"/>
                <a:cs typeface="Calibri"/>
              </a:rPr>
              <a:t>full-  </a:t>
            </a:r>
            <a:r>
              <a:rPr sz="2200" spc="-10" dirty="0">
                <a:latin typeface="Calibri"/>
                <a:cs typeface="Calibri"/>
              </a:rPr>
              <a:t>fledged enterprise applications that  </a:t>
            </a:r>
            <a:r>
              <a:rPr sz="2200" spc="-5" dirty="0">
                <a:latin typeface="Calibri"/>
                <a:cs typeface="Calibri"/>
              </a:rPr>
              <a:t>use Spring's </a:t>
            </a:r>
            <a:r>
              <a:rPr sz="2200" spc="-10" dirty="0">
                <a:latin typeface="Calibri"/>
                <a:cs typeface="Calibri"/>
              </a:rPr>
              <a:t>transaction management  </a:t>
            </a:r>
            <a:r>
              <a:rPr sz="2200" spc="-5" dirty="0">
                <a:latin typeface="Calibri"/>
                <a:cs typeface="Calibri"/>
              </a:rPr>
              <a:t>functionality and </a:t>
            </a:r>
            <a:r>
              <a:rPr sz="2200" spc="-15" dirty="0">
                <a:latin typeface="Calibri"/>
                <a:cs typeface="Calibri"/>
              </a:rPr>
              <a:t>web framework  integration.</a:t>
            </a:r>
            <a:endParaRPr sz="2200">
              <a:latin typeface="Calibri"/>
              <a:cs typeface="Calibri"/>
            </a:endParaRPr>
          </a:p>
        </p:txBody>
      </p:sp>
      <p:sp>
        <p:nvSpPr>
          <p:cNvPr id="4" name="object 4"/>
          <p:cNvSpPr/>
          <p:nvPr/>
        </p:nvSpPr>
        <p:spPr>
          <a:xfrm>
            <a:off x="838200" y="1690116"/>
            <a:ext cx="5681472" cy="410260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17141" y="6009233"/>
            <a:ext cx="427736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a:cs typeface="Arial"/>
              </a:rPr>
              <a:t>Typical </a:t>
            </a:r>
            <a:r>
              <a:rPr sz="1800" spc="-5" dirty="0">
                <a:latin typeface="Arial"/>
                <a:cs typeface="Arial"/>
              </a:rPr>
              <a:t>full-fledged Spring </a:t>
            </a:r>
            <a:r>
              <a:rPr sz="1800" spc="-15" dirty="0">
                <a:latin typeface="Arial"/>
                <a:cs typeface="Arial"/>
              </a:rPr>
              <a:t>web</a:t>
            </a:r>
            <a:r>
              <a:rPr sz="1800" spc="80" dirty="0">
                <a:latin typeface="Arial"/>
                <a:cs typeface="Arial"/>
              </a:rPr>
              <a:t> </a:t>
            </a:r>
            <a:r>
              <a:rPr sz="1800" spc="-5" dirty="0">
                <a:latin typeface="Arial"/>
                <a:cs typeface="Arial"/>
              </a:rPr>
              <a:t>application</a:t>
            </a:r>
            <a:endParaRPr sz="18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3527425"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80" dirty="0"/>
              <a:t> </a:t>
            </a:r>
            <a:r>
              <a:rPr dirty="0"/>
              <a:t>Modules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55</a:t>
            </a:fld>
            <a:endParaRPr dirty="0"/>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dirty="0"/>
              <a:t>Spring</a:t>
            </a:r>
            <a:r>
              <a:rPr spc="15" dirty="0"/>
              <a:t> </a:t>
            </a:r>
            <a:r>
              <a:rPr spc="-15" dirty="0"/>
              <a:t>Projects</a:t>
            </a:r>
          </a:p>
          <a:p>
            <a:pPr marL="241300" indent="-229235">
              <a:lnSpc>
                <a:spcPct val="100000"/>
              </a:lnSpc>
              <a:spcBef>
                <a:spcPts val="232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0" dirty="0">
                <a:latin typeface="Calibri"/>
                <a:cs typeface="Calibri"/>
              </a:rPr>
              <a:t>XD</a:t>
            </a:r>
            <a:endParaRPr sz="2800">
              <a:latin typeface="Calibri"/>
              <a:cs typeface="Calibri"/>
            </a:endParaRPr>
          </a:p>
          <a:p>
            <a:pPr marL="241300" indent="-229235">
              <a:lnSpc>
                <a:spcPct val="100000"/>
              </a:lnSpc>
              <a:spcBef>
                <a:spcPts val="670"/>
              </a:spcBef>
              <a:buFont typeface="Arial"/>
              <a:buChar char="•"/>
              <a:tabLst>
                <a:tab pos="241935" algn="l"/>
              </a:tabLst>
            </a:pPr>
            <a:r>
              <a:rPr sz="2800" b="0" spc="-10" dirty="0">
                <a:latin typeface="Calibri"/>
                <a:cs typeface="Calibri"/>
              </a:rPr>
              <a:t>Spring</a:t>
            </a:r>
            <a:r>
              <a:rPr sz="2800" b="0" spc="15" dirty="0">
                <a:latin typeface="Calibri"/>
                <a:cs typeface="Calibri"/>
              </a:rPr>
              <a:t> </a:t>
            </a:r>
            <a:r>
              <a:rPr sz="2800" b="0" spc="-20" dirty="0">
                <a:latin typeface="Calibri"/>
                <a:cs typeface="Calibri"/>
              </a:rPr>
              <a:t>Data</a:t>
            </a:r>
            <a:endParaRPr sz="2800">
              <a:latin typeface="Calibri"/>
              <a:cs typeface="Calibri"/>
            </a:endParaRPr>
          </a:p>
          <a:p>
            <a:pPr marL="241300" indent="-229235">
              <a:lnSpc>
                <a:spcPct val="100000"/>
              </a:lnSpc>
              <a:spcBef>
                <a:spcPts val="665"/>
              </a:spcBef>
              <a:buFont typeface="Arial"/>
              <a:buChar char="•"/>
              <a:tabLst>
                <a:tab pos="241935" algn="l"/>
              </a:tabLst>
            </a:pPr>
            <a:r>
              <a:rPr sz="2800" b="0" spc="-10" dirty="0">
                <a:latin typeface="Calibri"/>
                <a:cs typeface="Calibri"/>
              </a:rPr>
              <a:t>Spring</a:t>
            </a:r>
            <a:r>
              <a:rPr sz="2800" b="0" spc="-50" dirty="0">
                <a:latin typeface="Calibri"/>
                <a:cs typeface="Calibri"/>
              </a:rPr>
              <a:t> </a:t>
            </a:r>
            <a:r>
              <a:rPr sz="2800" b="0" spc="-15" dirty="0">
                <a:latin typeface="Calibri"/>
                <a:cs typeface="Calibri"/>
              </a:rPr>
              <a:t>Integration</a:t>
            </a:r>
            <a:endParaRPr sz="2800">
              <a:latin typeface="Calibri"/>
              <a:cs typeface="Calibri"/>
            </a:endParaRPr>
          </a:p>
          <a:p>
            <a:pPr marL="241300" indent="-229235">
              <a:lnSpc>
                <a:spcPct val="100000"/>
              </a:lnSpc>
              <a:spcBef>
                <a:spcPts val="66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5" dirty="0">
                <a:latin typeface="Calibri"/>
                <a:cs typeface="Calibri"/>
              </a:rPr>
              <a:t>Batch</a:t>
            </a:r>
            <a:endParaRPr sz="2800">
              <a:latin typeface="Calibri"/>
              <a:cs typeface="Calibri"/>
            </a:endParaRPr>
          </a:p>
          <a:p>
            <a:pPr marL="241300" indent="-229235">
              <a:lnSpc>
                <a:spcPct val="100000"/>
              </a:lnSpc>
              <a:spcBef>
                <a:spcPts val="675"/>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0" dirty="0">
                <a:latin typeface="Calibri"/>
                <a:cs typeface="Calibri"/>
              </a:rPr>
              <a:t>Security</a:t>
            </a:r>
            <a:endParaRPr sz="2800">
              <a:latin typeface="Calibri"/>
              <a:cs typeface="Calibri"/>
            </a:endParaRPr>
          </a:p>
          <a:p>
            <a:pPr marL="241300" indent="-229235">
              <a:lnSpc>
                <a:spcPct val="100000"/>
              </a:lnSpc>
              <a:spcBef>
                <a:spcPts val="66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0" dirty="0">
                <a:latin typeface="Calibri"/>
                <a:cs typeface="Calibri"/>
              </a:rPr>
              <a:t>Cloud</a:t>
            </a:r>
            <a:endParaRPr sz="2800">
              <a:latin typeface="Calibri"/>
              <a:cs typeface="Calibri"/>
            </a:endParaRPr>
          </a:p>
          <a:p>
            <a:pPr marL="241300" indent="-229235">
              <a:lnSpc>
                <a:spcPct val="100000"/>
              </a:lnSpc>
              <a:spcBef>
                <a:spcPts val="66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5" dirty="0">
                <a:latin typeface="Calibri"/>
                <a:cs typeface="Calibri"/>
              </a:rPr>
              <a:t>AMQP</a:t>
            </a:r>
            <a:endParaRPr sz="2800">
              <a:latin typeface="Calibri"/>
              <a:cs typeface="Calibri"/>
            </a:endParaRPr>
          </a:p>
          <a:p>
            <a:pPr marL="241300" indent="-229235">
              <a:lnSpc>
                <a:spcPct val="100000"/>
              </a:lnSpc>
              <a:spcBef>
                <a:spcPts val="675"/>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5" dirty="0">
                <a:latin typeface="Calibri"/>
                <a:cs typeface="Calibri"/>
              </a:rPr>
              <a:t>Grails</a:t>
            </a:r>
            <a:endParaRPr sz="2800">
              <a:latin typeface="Calibri"/>
              <a:cs typeface="Calibri"/>
            </a:endParaRPr>
          </a:p>
        </p:txBody>
      </p:sp>
      <p:sp>
        <p:nvSpPr>
          <p:cNvPr id="4" name="object 4"/>
          <p:cNvSpPr txBox="1">
            <a:spLocks noGrp="1"/>
          </p:cNvSpPr>
          <p:nvPr>
            <p:ph sz="half" idx="3"/>
          </p:nvPr>
        </p:nvSpPr>
        <p:spPr>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300" algn="l"/>
              </a:tabLst>
            </a:pPr>
            <a:r>
              <a:rPr spc="-10" dirty="0"/>
              <a:t>Spring</a:t>
            </a:r>
            <a:r>
              <a:rPr spc="10" dirty="0"/>
              <a:t> </a:t>
            </a:r>
            <a:r>
              <a:rPr spc="-5" dirty="0"/>
              <a:t>Mobile</a:t>
            </a:r>
          </a:p>
          <a:p>
            <a:pPr marL="241300" indent="-228600">
              <a:lnSpc>
                <a:spcPct val="100000"/>
              </a:lnSpc>
              <a:spcBef>
                <a:spcPts val="670"/>
              </a:spcBef>
              <a:buFont typeface="Arial"/>
              <a:buChar char="•"/>
              <a:tabLst>
                <a:tab pos="241300" algn="l"/>
              </a:tabLst>
            </a:pPr>
            <a:r>
              <a:rPr spc="-10" dirty="0"/>
              <a:t>Spring</a:t>
            </a:r>
            <a:r>
              <a:rPr spc="20" dirty="0"/>
              <a:t> </a:t>
            </a:r>
            <a:r>
              <a:rPr spc="-10" dirty="0"/>
              <a:t>Social</a:t>
            </a:r>
          </a:p>
          <a:p>
            <a:pPr marL="241300" indent="-228600">
              <a:lnSpc>
                <a:spcPct val="100000"/>
              </a:lnSpc>
              <a:spcBef>
                <a:spcPts val="665"/>
              </a:spcBef>
              <a:buFont typeface="Arial"/>
              <a:buChar char="•"/>
              <a:tabLst>
                <a:tab pos="241300" algn="l"/>
              </a:tabLst>
            </a:pPr>
            <a:r>
              <a:rPr spc="-10" dirty="0"/>
              <a:t>Spring </a:t>
            </a:r>
            <a:r>
              <a:rPr spc="-25" dirty="0"/>
              <a:t>for</a:t>
            </a:r>
            <a:r>
              <a:rPr spc="5" dirty="0"/>
              <a:t> </a:t>
            </a:r>
            <a:r>
              <a:rPr spc="-15" dirty="0"/>
              <a:t>Android</a:t>
            </a:r>
          </a:p>
          <a:p>
            <a:pPr marL="241300" indent="-228600">
              <a:lnSpc>
                <a:spcPct val="100000"/>
              </a:lnSpc>
              <a:spcBef>
                <a:spcPts val="660"/>
              </a:spcBef>
              <a:buFont typeface="Arial"/>
              <a:buChar char="•"/>
              <a:tabLst>
                <a:tab pos="241300" algn="l"/>
              </a:tabLst>
            </a:pPr>
            <a:r>
              <a:rPr spc="-10" dirty="0"/>
              <a:t>Spring </a:t>
            </a:r>
            <a:r>
              <a:rPr spc="-45" dirty="0"/>
              <a:t>Web</a:t>
            </a:r>
            <a:r>
              <a:rPr spc="20" dirty="0"/>
              <a:t> </a:t>
            </a:r>
            <a:r>
              <a:rPr spc="-10" dirty="0"/>
              <a:t>Flow</a:t>
            </a:r>
          </a:p>
          <a:p>
            <a:pPr marL="241300" indent="-228600">
              <a:lnSpc>
                <a:spcPct val="100000"/>
              </a:lnSpc>
              <a:spcBef>
                <a:spcPts val="670"/>
              </a:spcBef>
              <a:buFont typeface="Arial"/>
              <a:buChar char="•"/>
              <a:tabLst>
                <a:tab pos="241300" algn="l"/>
              </a:tabLst>
            </a:pPr>
            <a:r>
              <a:rPr spc="-10" dirty="0"/>
              <a:t>Spring</a:t>
            </a:r>
            <a:r>
              <a:rPr spc="15" dirty="0"/>
              <a:t> </a:t>
            </a:r>
            <a:r>
              <a:rPr spc="-15" dirty="0"/>
              <a:t>LDAP</a:t>
            </a:r>
          </a:p>
          <a:p>
            <a:pPr marL="241300" indent="-228600">
              <a:lnSpc>
                <a:spcPct val="100000"/>
              </a:lnSpc>
              <a:spcBef>
                <a:spcPts val="660"/>
              </a:spcBef>
              <a:buFont typeface="Arial"/>
              <a:buChar char="•"/>
              <a:tabLst>
                <a:tab pos="241300" algn="l"/>
              </a:tabLst>
            </a:pPr>
            <a:r>
              <a:rPr spc="-10" dirty="0"/>
              <a:t>Spring</a:t>
            </a:r>
            <a:r>
              <a:rPr spc="10" dirty="0"/>
              <a:t> </a:t>
            </a:r>
            <a:r>
              <a:rPr spc="-15" dirty="0"/>
              <a:t>Groovy</a:t>
            </a:r>
          </a:p>
          <a:p>
            <a:pPr marL="241300" indent="-228600">
              <a:lnSpc>
                <a:spcPct val="100000"/>
              </a:lnSpc>
              <a:spcBef>
                <a:spcPts val="660"/>
              </a:spcBef>
              <a:buFont typeface="Arial"/>
              <a:buChar char="•"/>
              <a:tabLst>
                <a:tab pos="241300" algn="l"/>
              </a:tabLst>
            </a:pPr>
            <a:r>
              <a:rPr spc="-10" dirty="0"/>
              <a:t>Spring</a:t>
            </a:r>
            <a:r>
              <a:rPr spc="15" dirty="0"/>
              <a:t> </a:t>
            </a:r>
            <a:r>
              <a:rPr spc="-15" dirty="0"/>
              <a:t>Hateoas</a:t>
            </a:r>
          </a:p>
          <a:p>
            <a:pPr marL="241300" indent="-228600">
              <a:lnSpc>
                <a:spcPct val="100000"/>
              </a:lnSpc>
              <a:spcBef>
                <a:spcPts val="675"/>
              </a:spcBef>
              <a:buFont typeface="Arial"/>
              <a:buChar char="•"/>
              <a:tabLst>
                <a:tab pos="241300" algn="l"/>
              </a:tabLst>
            </a:pPr>
            <a:r>
              <a:rPr spc="-10" dirty="0"/>
              <a:t>Spring Security</a:t>
            </a:r>
            <a:r>
              <a:rPr spc="10" dirty="0"/>
              <a:t> </a:t>
            </a:r>
            <a:r>
              <a:rPr spc="-15" dirty="0"/>
              <a:t>OAuth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8775700" cy="697230"/>
          </a:xfrm>
          <a:prstGeom prst="rect">
            <a:avLst/>
          </a:prstGeom>
        </p:spPr>
        <p:txBody>
          <a:bodyPr vert="horz" wrap="square" lIns="0" tIns="13335" rIns="0" bIns="0" rtlCol="0">
            <a:spAutoFit/>
          </a:bodyPr>
          <a:lstStyle/>
          <a:p>
            <a:pPr marL="12700">
              <a:lnSpc>
                <a:spcPct val="100000"/>
              </a:lnSpc>
              <a:spcBef>
                <a:spcPts val="105"/>
              </a:spcBef>
            </a:pPr>
            <a:r>
              <a:rPr spc="-20" dirty="0"/>
              <a:t>Advantages </a:t>
            </a:r>
            <a:r>
              <a:rPr dirty="0"/>
              <a:t>of Using Spring</a:t>
            </a:r>
            <a:r>
              <a:rPr spc="-10" dirty="0"/>
              <a:t> </a:t>
            </a:r>
            <a:r>
              <a:rPr spc="-20" dirty="0"/>
              <a:t>Framework</a:t>
            </a:r>
          </a:p>
        </p:txBody>
      </p:sp>
      <p:sp>
        <p:nvSpPr>
          <p:cNvPr id="3" name="object 3"/>
          <p:cNvSpPr txBox="1"/>
          <p:nvPr/>
        </p:nvSpPr>
        <p:spPr>
          <a:xfrm>
            <a:off x="916939" y="1707918"/>
            <a:ext cx="7795259" cy="4116704"/>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spc="-10" dirty="0">
                <a:latin typeface="Calibri"/>
                <a:cs typeface="Calibri"/>
              </a:rPr>
              <a:t>Open</a:t>
            </a:r>
            <a:r>
              <a:rPr sz="2800" spc="5" dirty="0">
                <a:latin typeface="Calibri"/>
                <a:cs typeface="Calibri"/>
              </a:rPr>
              <a:t> </a:t>
            </a:r>
            <a:r>
              <a:rPr sz="2800" spc="-15" dirty="0">
                <a:latin typeface="Calibri"/>
                <a:cs typeface="Calibri"/>
              </a:rPr>
              <a:t>source</a:t>
            </a:r>
            <a:endParaRPr sz="2800">
              <a:latin typeface="Calibri"/>
              <a:cs typeface="Calibri"/>
            </a:endParaRPr>
          </a:p>
          <a:p>
            <a:pPr marL="241300" indent="-229235">
              <a:lnSpc>
                <a:spcPct val="100000"/>
              </a:lnSpc>
              <a:spcBef>
                <a:spcPts val="670"/>
              </a:spcBef>
              <a:buFont typeface="Arial"/>
              <a:buChar char="•"/>
              <a:tabLst>
                <a:tab pos="241935" algn="l"/>
              </a:tabLst>
            </a:pPr>
            <a:r>
              <a:rPr sz="2800" spc="-15" dirty="0">
                <a:latin typeface="Calibri"/>
                <a:cs typeface="Calibri"/>
              </a:rPr>
              <a:t>Lightweight </a:t>
            </a:r>
            <a:r>
              <a:rPr sz="2800" spc="-5" dirty="0">
                <a:latin typeface="Calibri"/>
                <a:cs typeface="Calibri"/>
              </a:rPr>
              <a:t>and</a:t>
            </a:r>
            <a:r>
              <a:rPr sz="2800" spc="10" dirty="0">
                <a:latin typeface="Calibri"/>
                <a:cs typeface="Calibri"/>
              </a:rPr>
              <a:t> </a:t>
            </a:r>
            <a:r>
              <a:rPr sz="2800" spc="-30" dirty="0">
                <a:latin typeface="Calibri"/>
                <a:cs typeface="Calibri"/>
              </a:rPr>
              <a:t>fast</a:t>
            </a:r>
            <a:endParaRPr sz="2800">
              <a:latin typeface="Calibri"/>
              <a:cs typeface="Calibri"/>
            </a:endParaRPr>
          </a:p>
          <a:p>
            <a:pPr marL="241300" indent="-229235">
              <a:lnSpc>
                <a:spcPct val="100000"/>
              </a:lnSpc>
              <a:spcBef>
                <a:spcPts val="665"/>
              </a:spcBef>
              <a:buFont typeface="Arial"/>
              <a:buChar char="•"/>
              <a:tabLst>
                <a:tab pos="241935" algn="l"/>
              </a:tabLst>
            </a:pPr>
            <a:r>
              <a:rPr sz="2800" spc="-5" dirty="0">
                <a:latin typeface="Calibri"/>
                <a:cs typeface="Calibri"/>
              </a:rPr>
              <a:t>Moduler</a:t>
            </a:r>
            <a:r>
              <a:rPr sz="2800" spc="25" dirty="0">
                <a:latin typeface="Calibri"/>
                <a:cs typeface="Calibri"/>
              </a:rPr>
              <a:t> </a:t>
            </a:r>
            <a:r>
              <a:rPr sz="2800" spc="-15" dirty="0">
                <a:latin typeface="Calibri"/>
                <a:cs typeface="Calibri"/>
              </a:rPr>
              <a:t>structure</a:t>
            </a:r>
            <a:endParaRPr sz="2800">
              <a:latin typeface="Calibri"/>
              <a:cs typeface="Calibri"/>
            </a:endParaRPr>
          </a:p>
          <a:p>
            <a:pPr marL="241300" indent="-229235">
              <a:lnSpc>
                <a:spcPct val="100000"/>
              </a:lnSpc>
              <a:spcBef>
                <a:spcPts val="660"/>
              </a:spcBef>
              <a:buFont typeface="Arial"/>
              <a:buChar char="•"/>
              <a:tabLst>
                <a:tab pos="241935" algn="l"/>
              </a:tabLst>
            </a:pPr>
            <a:r>
              <a:rPr sz="2800" spc="-10" dirty="0">
                <a:latin typeface="Calibri"/>
                <a:cs typeface="Calibri"/>
              </a:rPr>
              <a:t>Low coupling thanks </a:t>
            </a:r>
            <a:r>
              <a:rPr sz="2800" spc="-20" dirty="0">
                <a:latin typeface="Calibri"/>
                <a:cs typeface="Calibri"/>
              </a:rPr>
              <a:t>to </a:t>
            </a:r>
            <a:r>
              <a:rPr sz="2800" spc="-10" dirty="0">
                <a:latin typeface="Calibri"/>
                <a:cs typeface="Calibri"/>
              </a:rPr>
              <a:t>Dependency</a:t>
            </a:r>
            <a:r>
              <a:rPr sz="2800" spc="135" dirty="0">
                <a:latin typeface="Calibri"/>
                <a:cs typeface="Calibri"/>
              </a:rPr>
              <a:t> </a:t>
            </a:r>
            <a:r>
              <a:rPr sz="2800" spc="-5" dirty="0">
                <a:latin typeface="Calibri"/>
                <a:cs typeface="Calibri"/>
              </a:rPr>
              <a:t>Injection</a:t>
            </a:r>
            <a:endParaRPr sz="2800">
              <a:latin typeface="Calibri"/>
              <a:cs typeface="Calibri"/>
            </a:endParaRPr>
          </a:p>
          <a:p>
            <a:pPr marL="241300" indent="-229235">
              <a:lnSpc>
                <a:spcPct val="100000"/>
              </a:lnSpc>
              <a:spcBef>
                <a:spcPts val="670"/>
              </a:spcBef>
              <a:buFont typeface="Arial"/>
              <a:buChar char="•"/>
              <a:tabLst>
                <a:tab pos="241935" algn="l"/>
              </a:tabLst>
            </a:pPr>
            <a:r>
              <a:rPr sz="2800" spc="-10" dirty="0">
                <a:latin typeface="Calibri"/>
                <a:cs typeface="Calibri"/>
              </a:rPr>
              <a:t>Resuable</a:t>
            </a:r>
            <a:r>
              <a:rPr sz="2800" spc="10" dirty="0">
                <a:latin typeface="Calibri"/>
                <a:cs typeface="Calibri"/>
              </a:rPr>
              <a:t> </a:t>
            </a:r>
            <a:r>
              <a:rPr sz="2800" spc="-15" dirty="0">
                <a:latin typeface="Calibri"/>
                <a:cs typeface="Calibri"/>
              </a:rPr>
              <a:t>software</a:t>
            </a:r>
            <a:endParaRPr sz="2800">
              <a:latin typeface="Calibri"/>
              <a:cs typeface="Calibri"/>
            </a:endParaRPr>
          </a:p>
          <a:p>
            <a:pPr marL="241300" indent="-229235">
              <a:lnSpc>
                <a:spcPct val="100000"/>
              </a:lnSpc>
              <a:spcBef>
                <a:spcPts val="660"/>
              </a:spcBef>
              <a:buFont typeface="Arial"/>
              <a:buChar char="•"/>
              <a:tabLst>
                <a:tab pos="241935" algn="l"/>
              </a:tabLst>
            </a:pPr>
            <a:r>
              <a:rPr sz="2800" spc="-20" dirty="0">
                <a:latin typeface="Calibri"/>
                <a:cs typeface="Calibri"/>
              </a:rPr>
              <a:t>AOP</a:t>
            </a:r>
            <a:r>
              <a:rPr sz="2800" spc="10" dirty="0">
                <a:latin typeface="Calibri"/>
                <a:cs typeface="Calibri"/>
              </a:rPr>
              <a:t> </a:t>
            </a:r>
            <a:r>
              <a:rPr sz="2800" spc="-10" dirty="0">
                <a:latin typeface="Calibri"/>
                <a:cs typeface="Calibri"/>
              </a:rPr>
              <a:t>support</a:t>
            </a:r>
            <a:endParaRPr sz="2800">
              <a:latin typeface="Calibri"/>
              <a:cs typeface="Calibri"/>
            </a:endParaRPr>
          </a:p>
          <a:p>
            <a:pPr marL="241300" indent="-229235">
              <a:lnSpc>
                <a:spcPct val="100000"/>
              </a:lnSpc>
              <a:spcBef>
                <a:spcPts val="660"/>
              </a:spcBef>
              <a:buFont typeface="Arial"/>
              <a:buChar char="•"/>
              <a:tabLst>
                <a:tab pos="241935" algn="l"/>
              </a:tabLst>
            </a:pPr>
            <a:r>
              <a:rPr sz="2800" spc="-10" dirty="0">
                <a:latin typeface="Calibri"/>
                <a:cs typeface="Calibri"/>
              </a:rPr>
              <a:t>Stable </a:t>
            </a:r>
            <a:r>
              <a:rPr sz="2800" spc="-5" dirty="0">
                <a:latin typeface="Calibri"/>
                <a:cs typeface="Calibri"/>
              </a:rPr>
              <a:t>and lots of</a:t>
            </a:r>
            <a:r>
              <a:rPr sz="2800" spc="25" dirty="0">
                <a:latin typeface="Calibri"/>
                <a:cs typeface="Calibri"/>
              </a:rPr>
              <a:t> </a:t>
            </a:r>
            <a:r>
              <a:rPr sz="2800" spc="-15" dirty="0">
                <a:latin typeface="Calibri"/>
                <a:cs typeface="Calibri"/>
              </a:rPr>
              <a:t>resources</a:t>
            </a:r>
            <a:endParaRPr sz="2800">
              <a:latin typeface="Calibri"/>
              <a:cs typeface="Calibri"/>
            </a:endParaRPr>
          </a:p>
          <a:p>
            <a:pPr marL="241300" indent="-229235">
              <a:lnSpc>
                <a:spcPct val="100000"/>
              </a:lnSpc>
              <a:spcBef>
                <a:spcPts val="675"/>
              </a:spcBef>
              <a:buFont typeface="Arial"/>
              <a:buChar char="•"/>
              <a:tabLst>
                <a:tab pos="241935" algn="l"/>
              </a:tabLst>
            </a:pPr>
            <a:r>
              <a:rPr sz="2800" spc="-15" dirty="0">
                <a:latin typeface="Calibri"/>
                <a:cs typeface="Calibri"/>
              </a:rPr>
              <a:t>Projects </a:t>
            </a:r>
            <a:r>
              <a:rPr sz="2800" spc="-10" dirty="0">
                <a:latin typeface="Calibri"/>
                <a:cs typeface="Calibri"/>
              </a:rPr>
              <a:t>that </a:t>
            </a:r>
            <a:r>
              <a:rPr sz="2800" spc="-25" dirty="0">
                <a:latin typeface="Calibri"/>
                <a:cs typeface="Calibri"/>
              </a:rPr>
              <a:t>make </a:t>
            </a:r>
            <a:r>
              <a:rPr sz="2800" spc="-10" dirty="0">
                <a:latin typeface="Calibri"/>
                <a:cs typeface="Calibri"/>
              </a:rPr>
              <a:t>our </a:t>
            </a:r>
            <a:r>
              <a:rPr sz="2800" spc="-25" dirty="0">
                <a:latin typeface="Calibri"/>
                <a:cs typeface="Calibri"/>
              </a:rPr>
              <a:t>life </a:t>
            </a:r>
            <a:r>
              <a:rPr sz="2800" spc="-5" dirty="0">
                <a:latin typeface="Calibri"/>
                <a:cs typeface="Calibri"/>
              </a:rPr>
              <a:t>easier </a:t>
            </a:r>
            <a:r>
              <a:rPr sz="2800" spc="-30" dirty="0">
                <a:latin typeface="Calibri"/>
                <a:cs typeface="Calibri"/>
              </a:rPr>
              <a:t>like </a:t>
            </a:r>
            <a:r>
              <a:rPr sz="2800" spc="-10" dirty="0">
                <a:latin typeface="Calibri"/>
                <a:cs typeface="Calibri"/>
              </a:rPr>
              <a:t>Spring</a:t>
            </a:r>
            <a:r>
              <a:rPr sz="2800" spc="215" dirty="0">
                <a:latin typeface="Calibri"/>
                <a:cs typeface="Calibri"/>
              </a:rPr>
              <a:t> </a:t>
            </a:r>
            <a:r>
              <a:rPr sz="2800" spc="-10" dirty="0">
                <a:latin typeface="Calibri"/>
                <a:cs typeface="Calibri"/>
              </a:rPr>
              <a:t>Security</a:t>
            </a:r>
            <a:endParaRPr sz="2800">
              <a:latin typeface="Calibri"/>
              <a:cs typeface="Calibri"/>
            </a:endParaRPr>
          </a:p>
        </p:txBody>
      </p:sp>
      <p:sp>
        <p:nvSpPr>
          <p:cNvPr id="4" name="object 4"/>
          <p:cNvSpPr/>
          <p:nvPr/>
        </p:nvSpPr>
        <p:spPr>
          <a:xfrm>
            <a:off x="9286164" y="4002023"/>
            <a:ext cx="1848118" cy="18760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8741" y="1665554"/>
            <a:ext cx="7954009" cy="1763395"/>
          </a:xfrm>
          <a:prstGeom prst="rect">
            <a:avLst/>
          </a:prstGeom>
        </p:spPr>
        <p:txBody>
          <a:bodyPr vert="horz" wrap="square" lIns="0" tIns="116205" rIns="0" bIns="0" rtlCol="0">
            <a:spAutoFit/>
          </a:bodyPr>
          <a:lstStyle/>
          <a:p>
            <a:pPr marL="12700" marR="5080" indent="1661160">
              <a:lnSpc>
                <a:spcPts val="6480"/>
              </a:lnSpc>
              <a:spcBef>
                <a:spcPts val="915"/>
              </a:spcBef>
            </a:pPr>
            <a:r>
              <a:rPr sz="6000" spc="-25" dirty="0"/>
              <a:t>Introduction </a:t>
            </a:r>
            <a:r>
              <a:rPr sz="6000" spc="-35" dirty="0"/>
              <a:t>to  </a:t>
            </a:r>
            <a:r>
              <a:rPr sz="6000" spc="-5" dirty="0"/>
              <a:t>Spring </a:t>
            </a:r>
            <a:r>
              <a:rPr sz="6000" spc="-30" dirty="0"/>
              <a:t>Framework </a:t>
            </a:r>
            <a:r>
              <a:rPr sz="6000" dirty="0"/>
              <a:t>- </a:t>
            </a:r>
            <a:r>
              <a:rPr sz="6000" spc="-35" dirty="0"/>
              <a:t>Part</a:t>
            </a:r>
            <a:r>
              <a:rPr sz="6000" spc="-15" dirty="0"/>
              <a:t> </a:t>
            </a:r>
            <a:r>
              <a:rPr sz="6000" dirty="0"/>
              <a:t>2</a:t>
            </a:r>
            <a:endParaRPr sz="6000"/>
          </a:p>
        </p:txBody>
      </p:sp>
      <p:sp>
        <p:nvSpPr>
          <p:cNvPr id="3" name="object 3"/>
          <p:cNvSpPr/>
          <p:nvPr/>
        </p:nvSpPr>
        <p:spPr>
          <a:xfrm>
            <a:off x="4215372" y="4800600"/>
            <a:ext cx="3761254" cy="10184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824989" cy="697230"/>
          </a:xfrm>
          <a:prstGeom prst="rect">
            <a:avLst/>
          </a:prstGeom>
        </p:spPr>
        <p:txBody>
          <a:bodyPr vert="horz" wrap="square" lIns="0" tIns="13335" rIns="0" bIns="0" rtlCol="0">
            <a:spAutoFit/>
          </a:bodyPr>
          <a:lstStyle/>
          <a:p>
            <a:pPr marL="12700">
              <a:lnSpc>
                <a:spcPct val="100000"/>
              </a:lnSpc>
              <a:spcBef>
                <a:spcPts val="105"/>
              </a:spcBef>
            </a:pPr>
            <a:r>
              <a:rPr spc="-5" dirty="0"/>
              <a:t>Co</a:t>
            </a:r>
            <a:r>
              <a:rPr spc="-50" dirty="0"/>
              <a:t>n</a:t>
            </a:r>
            <a:r>
              <a:rPr spc="-45" dirty="0"/>
              <a:t>t</a:t>
            </a:r>
            <a:r>
              <a:rPr spc="-5" dirty="0"/>
              <a:t>e</a:t>
            </a:r>
            <a:r>
              <a:rPr spc="-50" dirty="0"/>
              <a:t>n</a:t>
            </a:r>
            <a:r>
              <a:rPr dirty="0"/>
              <a:t>t</a:t>
            </a:r>
          </a:p>
        </p:txBody>
      </p:sp>
      <p:sp>
        <p:nvSpPr>
          <p:cNvPr id="3" name="object 3"/>
          <p:cNvSpPr txBox="1"/>
          <p:nvPr/>
        </p:nvSpPr>
        <p:spPr>
          <a:xfrm>
            <a:off x="916939" y="1973072"/>
            <a:ext cx="3571875" cy="3518535"/>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latin typeface="Calibri"/>
                <a:cs typeface="Calibri"/>
              </a:rPr>
              <a:t>Spring</a:t>
            </a:r>
            <a:r>
              <a:rPr sz="2800" spc="15" dirty="0">
                <a:latin typeface="Calibri"/>
                <a:cs typeface="Calibri"/>
              </a:rPr>
              <a:t> </a:t>
            </a:r>
            <a:r>
              <a:rPr sz="2800" spc="-15" dirty="0">
                <a:latin typeface="Calibri"/>
                <a:cs typeface="Calibri"/>
              </a:rPr>
              <a:t>MVC</a:t>
            </a:r>
            <a:endParaRPr sz="2800">
              <a:latin typeface="Calibri"/>
              <a:cs typeface="Calibri"/>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10" dirty="0">
                <a:latin typeface="Calibri"/>
                <a:cs typeface="Calibri"/>
              </a:rPr>
              <a:t>Spring RESTful</a:t>
            </a:r>
            <a:r>
              <a:rPr sz="2800" spc="-25" dirty="0">
                <a:latin typeface="Calibri"/>
                <a:cs typeface="Calibri"/>
              </a:rPr>
              <a:t> </a:t>
            </a:r>
            <a:r>
              <a:rPr sz="2800" spc="-5" dirty="0">
                <a:latin typeface="Calibri"/>
                <a:cs typeface="Calibri"/>
              </a:rPr>
              <a:t>Services</a:t>
            </a:r>
            <a:endParaRPr sz="2800">
              <a:latin typeface="Calibri"/>
              <a:cs typeface="Calibri"/>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10" dirty="0">
                <a:latin typeface="Calibri"/>
                <a:cs typeface="Calibri"/>
              </a:rPr>
              <a:t>Spring</a:t>
            </a:r>
            <a:r>
              <a:rPr sz="2800" spc="15" dirty="0">
                <a:latin typeface="Calibri"/>
                <a:cs typeface="Calibri"/>
              </a:rPr>
              <a:t> </a:t>
            </a:r>
            <a:r>
              <a:rPr sz="2800" spc="-10" dirty="0">
                <a:latin typeface="Calibri"/>
                <a:cs typeface="Calibri"/>
              </a:rPr>
              <a:t>Security</a:t>
            </a:r>
            <a:endParaRPr sz="2800">
              <a:latin typeface="Calibri"/>
              <a:cs typeface="Calibri"/>
            </a:endParaRPr>
          </a:p>
          <a:p>
            <a:pPr>
              <a:lnSpc>
                <a:spcPct val="100000"/>
              </a:lnSpc>
              <a:spcBef>
                <a:spcPts val="2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10" dirty="0">
                <a:latin typeface="Calibri"/>
                <a:cs typeface="Calibri"/>
              </a:rPr>
              <a:t>Spring</a:t>
            </a:r>
            <a:r>
              <a:rPr sz="2800" spc="15" dirty="0">
                <a:latin typeface="Calibri"/>
                <a:cs typeface="Calibri"/>
              </a:rPr>
              <a:t> </a:t>
            </a:r>
            <a:r>
              <a:rPr sz="2800" spc="-75" dirty="0">
                <a:latin typeface="Calibri"/>
                <a:cs typeface="Calibri"/>
              </a:rPr>
              <a:t>Test</a:t>
            </a:r>
            <a:endParaRPr sz="2800">
              <a:latin typeface="Calibri"/>
              <a:cs typeface="Calibri"/>
            </a:endParaRPr>
          </a:p>
        </p:txBody>
      </p:sp>
      <p:sp>
        <p:nvSpPr>
          <p:cNvPr id="4" name="object 4"/>
          <p:cNvSpPr/>
          <p:nvPr/>
        </p:nvSpPr>
        <p:spPr>
          <a:xfrm>
            <a:off x="8772859" y="2412406"/>
            <a:ext cx="1832583" cy="18421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646045" cy="697230"/>
          </a:xfrm>
          <a:prstGeom prst="rect">
            <a:avLst/>
          </a:prstGeom>
        </p:spPr>
        <p:txBody>
          <a:bodyPr vert="horz" wrap="square" lIns="0" tIns="13335" rIns="0" bIns="0" rtlCol="0">
            <a:spAutoFit/>
          </a:bodyPr>
          <a:lstStyle/>
          <a:p>
            <a:pPr marL="12700">
              <a:lnSpc>
                <a:spcPct val="100000"/>
              </a:lnSpc>
              <a:spcBef>
                <a:spcPts val="105"/>
              </a:spcBef>
            </a:pPr>
            <a:r>
              <a:rPr dirty="0"/>
              <a:t>Spring</a:t>
            </a:r>
            <a:r>
              <a:rPr spc="-75" dirty="0"/>
              <a:t> </a:t>
            </a:r>
            <a:r>
              <a:rPr spc="-10" dirty="0"/>
              <a:t>MVC</a:t>
            </a:r>
          </a:p>
        </p:txBody>
      </p:sp>
      <p:sp>
        <p:nvSpPr>
          <p:cNvPr id="3" name="object 3"/>
          <p:cNvSpPr txBox="1"/>
          <p:nvPr/>
        </p:nvSpPr>
        <p:spPr>
          <a:xfrm>
            <a:off x="734059" y="1808733"/>
            <a:ext cx="4971415" cy="3505200"/>
          </a:xfrm>
          <a:prstGeom prst="rect">
            <a:avLst/>
          </a:prstGeom>
        </p:spPr>
        <p:txBody>
          <a:bodyPr vert="horz" wrap="square" lIns="0" tIns="45719" rIns="0" bIns="0" rtlCol="0">
            <a:spAutoFit/>
          </a:bodyPr>
          <a:lstStyle/>
          <a:p>
            <a:pPr marL="241300" marR="25400" indent="-228600">
              <a:lnSpc>
                <a:spcPct val="90000"/>
              </a:lnSpc>
              <a:spcBef>
                <a:spcPts val="359"/>
              </a:spcBef>
              <a:buFont typeface="Arial"/>
              <a:buChar char="•"/>
              <a:tabLst>
                <a:tab pos="240665" algn="l"/>
                <a:tab pos="241300" algn="l"/>
              </a:tabLst>
            </a:pPr>
            <a:r>
              <a:rPr sz="2200" spc="-10" dirty="0">
                <a:latin typeface="Calibri"/>
                <a:cs typeface="Calibri"/>
              </a:rPr>
              <a:t>The </a:t>
            </a:r>
            <a:r>
              <a:rPr sz="2200" spc="-5" dirty="0">
                <a:latin typeface="Calibri"/>
                <a:cs typeface="Calibri"/>
              </a:rPr>
              <a:t>Spring </a:t>
            </a:r>
            <a:r>
              <a:rPr sz="2200" spc="-15" dirty="0">
                <a:latin typeface="Calibri"/>
                <a:cs typeface="Calibri"/>
              </a:rPr>
              <a:t>web MVC </a:t>
            </a:r>
            <a:r>
              <a:rPr sz="2200" spc="-10" dirty="0">
                <a:latin typeface="Calibri"/>
                <a:cs typeface="Calibri"/>
              </a:rPr>
              <a:t>framework </a:t>
            </a:r>
            <a:r>
              <a:rPr sz="2200" spc="-15" dirty="0">
                <a:latin typeface="Calibri"/>
                <a:cs typeface="Calibri"/>
              </a:rPr>
              <a:t>provides  </a:t>
            </a:r>
            <a:r>
              <a:rPr sz="2200" spc="-10" dirty="0">
                <a:latin typeface="Calibri"/>
                <a:cs typeface="Calibri"/>
              </a:rPr>
              <a:t>model-view-controller </a:t>
            </a:r>
            <a:r>
              <a:rPr sz="2200" spc="-15" dirty="0">
                <a:latin typeface="Calibri"/>
                <a:cs typeface="Calibri"/>
              </a:rPr>
              <a:t>architecture </a:t>
            </a:r>
            <a:r>
              <a:rPr sz="2200" spc="-5" dirty="0">
                <a:latin typeface="Calibri"/>
                <a:cs typeface="Calibri"/>
              </a:rPr>
              <a:t>and  ready </a:t>
            </a:r>
            <a:r>
              <a:rPr sz="2200" spc="-10" dirty="0">
                <a:latin typeface="Calibri"/>
                <a:cs typeface="Calibri"/>
              </a:rPr>
              <a:t>components that can </a:t>
            </a:r>
            <a:r>
              <a:rPr sz="2200" spc="-5" dirty="0">
                <a:latin typeface="Calibri"/>
                <a:cs typeface="Calibri"/>
              </a:rPr>
              <a:t>be used </a:t>
            </a:r>
            <a:r>
              <a:rPr sz="2200" spc="-20" dirty="0">
                <a:latin typeface="Calibri"/>
                <a:cs typeface="Calibri"/>
              </a:rPr>
              <a:t>to  </a:t>
            </a:r>
            <a:r>
              <a:rPr sz="2200" spc="-10" dirty="0">
                <a:latin typeface="Calibri"/>
                <a:cs typeface="Calibri"/>
              </a:rPr>
              <a:t>develop flexible </a:t>
            </a:r>
            <a:r>
              <a:rPr sz="2200" spc="-5" dirty="0">
                <a:latin typeface="Calibri"/>
                <a:cs typeface="Calibri"/>
              </a:rPr>
              <a:t>and </a:t>
            </a:r>
            <a:r>
              <a:rPr sz="2200" dirty="0">
                <a:latin typeface="Calibri"/>
                <a:cs typeface="Calibri"/>
              </a:rPr>
              <a:t>loosely </a:t>
            </a:r>
            <a:r>
              <a:rPr sz="2200" spc="-10" dirty="0">
                <a:latin typeface="Calibri"/>
                <a:cs typeface="Calibri"/>
              </a:rPr>
              <a:t>coupled web  applications.</a:t>
            </a:r>
            <a:endParaRPr sz="2200">
              <a:latin typeface="Calibri"/>
              <a:cs typeface="Calibri"/>
            </a:endParaRPr>
          </a:p>
          <a:p>
            <a:pPr>
              <a:lnSpc>
                <a:spcPct val="100000"/>
              </a:lnSpc>
              <a:spcBef>
                <a:spcPts val="35"/>
              </a:spcBef>
              <a:buFont typeface="Arial"/>
              <a:buChar char="•"/>
            </a:pPr>
            <a:endParaRPr sz="2900">
              <a:latin typeface="Times New Roman"/>
              <a:cs typeface="Times New Roman"/>
            </a:endParaRPr>
          </a:p>
          <a:p>
            <a:pPr marL="241300" marR="5080" indent="-228600">
              <a:lnSpc>
                <a:spcPct val="90000"/>
              </a:lnSpc>
              <a:buFont typeface="Arial"/>
              <a:buChar char="•"/>
              <a:tabLst>
                <a:tab pos="240665" algn="l"/>
                <a:tab pos="241300" algn="l"/>
              </a:tabLst>
            </a:pPr>
            <a:r>
              <a:rPr sz="2200" spc="-5" dirty="0">
                <a:latin typeface="Calibri"/>
                <a:cs typeface="Calibri"/>
              </a:rPr>
              <a:t>The </a:t>
            </a:r>
            <a:r>
              <a:rPr sz="2200" spc="-15" dirty="0">
                <a:latin typeface="Calibri"/>
                <a:cs typeface="Calibri"/>
              </a:rPr>
              <a:t>MVC pattern </a:t>
            </a:r>
            <a:r>
              <a:rPr sz="2200" spc="-10" dirty="0">
                <a:latin typeface="Calibri"/>
                <a:cs typeface="Calibri"/>
              </a:rPr>
              <a:t>results </a:t>
            </a:r>
            <a:r>
              <a:rPr sz="2200" spc="-5" dirty="0">
                <a:latin typeface="Calibri"/>
                <a:cs typeface="Calibri"/>
              </a:rPr>
              <a:t>in </a:t>
            </a:r>
            <a:r>
              <a:rPr sz="2200" spc="-15" dirty="0">
                <a:latin typeface="Calibri"/>
                <a:cs typeface="Calibri"/>
              </a:rPr>
              <a:t>separating </a:t>
            </a:r>
            <a:r>
              <a:rPr sz="2200" spc="-5" dirty="0">
                <a:latin typeface="Calibri"/>
                <a:cs typeface="Calibri"/>
              </a:rPr>
              <a:t>the  </a:t>
            </a:r>
            <a:r>
              <a:rPr sz="2200" spc="-20" dirty="0">
                <a:latin typeface="Calibri"/>
                <a:cs typeface="Calibri"/>
              </a:rPr>
              <a:t>different </a:t>
            </a:r>
            <a:r>
              <a:rPr sz="2200" spc="-5" dirty="0">
                <a:latin typeface="Calibri"/>
                <a:cs typeface="Calibri"/>
              </a:rPr>
              <a:t>aspects </a:t>
            </a:r>
            <a:r>
              <a:rPr sz="2200" dirty="0">
                <a:latin typeface="Calibri"/>
                <a:cs typeface="Calibri"/>
              </a:rPr>
              <a:t>of </a:t>
            </a:r>
            <a:r>
              <a:rPr sz="2200" spc="-5" dirty="0">
                <a:latin typeface="Calibri"/>
                <a:cs typeface="Calibri"/>
              </a:rPr>
              <a:t>the </a:t>
            </a:r>
            <a:r>
              <a:rPr sz="2200" spc="-10" dirty="0">
                <a:latin typeface="Calibri"/>
                <a:cs typeface="Calibri"/>
              </a:rPr>
              <a:t>application (input  </a:t>
            </a:r>
            <a:r>
              <a:rPr sz="2200" spc="-5" dirty="0">
                <a:latin typeface="Calibri"/>
                <a:cs typeface="Calibri"/>
              </a:rPr>
              <a:t>logic, business logic, and UI logic), while  </a:t>
            </a:r>
            <a:r>
              <a:rPr sz="2200" spc="-10" dirty="0">
                <a:latin typeface="Calibri"/>
                <a:cs typeface="Calibri"/>
              </a:rPr>
              <a:t>providing </a:t>
            </a:r>
            <a:r>
              <a:rPr sz="2200" spc="-5" dirty="0">
                <a:latin typeface="Calibri"/>
                <a:cs typeface="Calibri"/>
              </a:rPr>
              <a:t>a </a:t>
            </a:r>
            <a:r>
              <a:rPr sz="2200" dirty="0">
                <a:latin typeface="Calibri"/>
                <a:cs typeface="Calibri"/>
              </a:rPr>
              <a:t>loose </a:t>
            </a:r>
            <a:r>
              <a:rPr sz="2200" spc="-10" dirty="0">
                <a:latin typeface="Calibri"/>
                <a:cs typeface="Calibri"/>
              </a:rPr>
              <a:t>coupling between </a:t>
            </a:r>
            <a:r>
              <a:rPr sz="2200" spc="-5" dirty="0">
                <a:latin typeface="Calibri"/>
                <a:cs typeface="Calibri"/>
              </a:rPr>
              <a:t>these  elements.</a:t>
            </a:r>
            <a:endParaRPr sz="2200">
              <a:latin typeface="Calibri"/>
              <a:cs typeface="Calibri"/>
            </a:endParaRPr>
          </a:p>
        </p:txBody>
      </p:sp>
      <p:sp>
        <p:nvSpPr>
          <p:cNvPr id="4" name="object 4"/>
          <p:cNvSpPr/>
          <p:nvPr/>
        </p:nvSpPr>
        <p:spPr>
          <a:xfrm>
            <a:off x="6193535" y="1825752"/>
            <a:ext cx="5349240" cy="343052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0817"/>
            <a:ext cx="7674609" cy="697230"/>
          </a:xfrm>
          <a:prstGeom prst="rect">
            <a:avLst/>
          </a:prstGeom>
        </p:spPr>
        <p:txBody>
          <a:bodyPr vert="horz" wrap="square" lIns="0" tIns="13335" rIns="0" bIns="0" rtlCol="0">
            <a:spAutoFit/>
          </a:bodyPr>
          <a:lstStyle/>
          <a:p>
            <a:pPr marL="12700">
              <a:spcBef>
                <a:spcPts val="105"/>
              </a:spcBef>
            </a:pPr>
            <a:r>
              <a:rPr dirty="0"/>
              <a:t>What </a:t>
            </a:r>
            <a:r>
              <a:rPr spc="-5" dirty="0"/>
              <a:t>is </a:t>
            </a:r>
            <a:r>
              <a:rPr b="1" dirty="0">
                <a:solidFill>
                  <a:srgbClr val="FF0000"/>
                </a:solidFill>
                <a:latin typeface="Tw Cen MT"/>
                <a:cs typeface="Tw Cen MT"/>
              </a:rPr>
              <a:t>S</a:t>
            </a:r>
            <a:r>
              <a:rPr dirty="0"/>
              <a:t>pring </a:t>
            </a:r>
            <a:r>
              <a:rPr spc="-20" dirty="0"/>
              <a:t>Framework</a:t>
            </a:r>
            <a:r>
              <a:rPr spc="-100" dirty="0"/>
              <a:t> </a:t>
            </a:r>
            <a:r>
              <a:rPr spc="-20" dirty="0"/>
              <a:t>today</a:t>
            </a:r>
            <a:r>
              <a:rPr spc="-20" dirty="0">
                <a:latin typeface="Calibri"/>
                <a:cs typeface="Calibri"/>
              </a:rPr>
              <a:t>?</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8" y="1524353"/>
            <a:ext cx="7558405" cy="3211195"/>
          </a:xfrm>
          <a:prstGeom prst="rect">
            <a:avLst/>
          </a:prstGeom>
        </p:spPr>
        <p:txBody>
          <a:bodyPr vert="horz" wrap="square" lIns="0" tIns="100965" rIns="0" bIns="0" rtlCol="0">
            <a:spAutoFit/>
          </a:bodyPr>
          <a:lstStyle/>
          <a:p>
            <a:pPr marL="332740" indent="-320675">
              <a:spcBef>
                <a:spcPts val="795"/>
              </a:spcBef>
              <a:buClr>
                <a:srgbClr val="70685A"/>
              </a:buClr>
              <a:buSzPct val="60344"/>
              <a:buFont typeface="Wingdings"/>
              <a:buChar char=""/>
              <a:tabLst>
                <a:tab pos="333375" algn="l"/>
              </a:tabLst>
            </a:pPr>
            <a:r>
              <a:rPr sz="2900" dirty="0">
                <a:latin typeface="Tw Cen MT"/>
                <a:cs typeface="Tw Cen MT"/>
              </a:rPr>
              <a:t>an </a:t>
            </a:r>
            <a:r>
              <a:rPr sz="2900" b="1" spc="-5" dirty="0">
                <a:latin typeface="Tw Cen MT"/>
                <a:cs typeface="Tw Cen MT"/>
              </a:rPr>
              <a:t>open source </a:t>
            </a:r>
            <a:r>
              <a:rPr sz="2900" dirty="0">
                <a:latin typeface="Tw Cen MT"/>
                <a:cs typeface="Tw Cen MT"/>
              </a:rPr>
              <a:t>application</a:t>
            </a:r>
            <a:r>
              <a:rPr sz="2900" spc="-5" dirty="0">
                <a:latin typeface="Tw Cen MT"/>
                <a:cs typeface="Tw Cen MT"/>
              </a:rPr>
              <a:t> </a:t>
            </a:r>
            <a:r>
              <a:rPr sz="2900" spc="-10" dirty="0">
                <a:latin typeface="Tw Cen MT"/>
                <a:cs typeface="Tw Cen MT"/>
              </a:rPr>
              <a:t>framework</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dirty="0">
                <a:latin typeface="Tw Cen MT"/>
                <a:cs typeface="Tw Cen MT"/>
              </a:rPr>
              <a:t>a </a:t>
            </a:r>
            <a:r>
              <a:rPr sz="2900" b="1" dirty="0">
                <a:latin typeface="Tw Cen MT"/>
                <a:cs typeface="Tw Cen MT"/>
              </a:rPr>
              <a:t>lightweight </a:t>
            </a:r>
            <a:r>
              <a:rPr sz="2900" dirty="0">
                <a:latin typeface="Tw Cen MT"/>
                <a:cs typeface="Tw Cen MT"/>
              </a:rPr>
              <a:t>solution </a:t>
            </a:r>
            <a:r>
              <a:rPr sz="2900" spc="-20" dirty="0">
                <a:latin typeface="Tw Cen MT"/>
                <a:cs typeface="Tw Cen MT"/>
              </a:rPr>
              <a:t>for </a:t>
            </a:r>
            <a:r>
              <a:rPr sz="2900" dirty="0">
                <a:latin typeface="Tw Cen MT"/>
                <a:cs typeface="Tw Cen MT"/>
              </a:rPr>
              <a:t>enterprise</a:t>
            </a:r>
            <a:r>
              <a:rPr sz="2900" spc="-35" dirty="0">
                <a:latin typeface="Tw Cen MT"/>
                <a:cs typeface="Tw Cen MT"/>
              </a:rPr>
              <a:t> </a:t>
            </a:r>
            <a:r>
              <a:rPr sz="2900" spc="-5" dirty="0">
                <a:latin typeface="Tw Cen MT"/>
                <a:cs typeface="Tw Cen MT"/>
              </a:rPr>
              <a:t>applications</a:t>
            </a:r>
            <a:endParaRPr sz="2900">
              <a:latin typeface="Tw Cen MT"/>
              <a:cs typeface="Tw Cen MT"/>
            </a:endParaRPr>
          </a:p>
          <a:p>
            <a:pPr marL="332740" indent="-320675">
              <a:spcBef>
                <a:spcPts val="705"/>
              </a:spcBef>
              <a:buClr>
                <a:srgbClr val="70685A"/>
              </a:buClr>
              <a:buSzPct val="60344"/>
              <a:buFont typeface="Wingdings"/>
              <a:buChar char=""/>
              <a:tabLst>
                <a:tab pos="333375" algn="l"/>
              </a:tabLst>
            </a:pPr>
            <a:r>
              <a:rPr sz="2900" spc="-15" dirty="0">
                <a:latin typeface="Tw Cen MT"/>
                <a:cs typeface="Tw Cen MT"/>
              </a:rPr>
              <a:t>non-invasive </a:t>
            </a:r>
            <a:r>
              <a:rPr sz="2900" spc="5" dirty="0">
                <a:latin typeface="Tw Cen MT"/>
                <a:cs typeface="Tw Cen MT"/>
              </a:rPr>
              <a:t>(</a:t>
            </a:r>
            <a:r>
              <a:rPr sz="2900" b="1" spc="5" dirty="0">
                <a:latin typeface="Tw Cen MT"/>
                <a:cs typeface="Tw Cen MT"/>
              </a:rPr>
              <a:t>POJO</a:t>
            </a:r>
            <a:r>
              <a:rPr sz="2900" b="1" spc="15" dirty="0">
                <a:latin typeface="Tw Cen MT"/>
                <a:cs typeface="Tw Cen MT"/>
              </a:rPr>
              <a:t> </a:t>
            </a:r>
            <a:r>
              <a:rPr sz="2900" dirty="0">
                <a:latin typeface="Tw Cen MT"/>
                <a:cs typeface="Tw Cen MT"/>
              </a:rPr>
              <a:t>based)</a:t>
            </a:r>
            <a:endParaRPr sz="2900">
              <a:latin typeface="Tw Cen MT"/>
              <a:cs typeface="Tw Cen MT"/>
            </a:endParaRPr>
          </a:p>
          <a:p>
            <a:pPr marL="332740" indent="-320675">
              <a:spcBef>
                <a:spcPts val="695"/>
              </a:spcBef>
              <a:buClr>
                <a:srgbClr val="70685A"/>
              </a:buClr>
              <a:buSzPct val="60344"/>
              <a:buFont typeface="Wingdings"/>
              <a:buChar char=""/>
              <a:tabLst>
                <a:tab pos="333375" algn="l"/>
              </a:tabLst>
            </a:pPr>
            <a:r>
              <a:rPr sz="2900" spc="-5" dirty="0">
                <a:latin typeface="Tw Cen MT"/>
                <a:cs typeface="Tw Cen MT"/>
              </a:rPr>
              <a:t>is</a:t>
            </a:r>
            <a:r>
              <a:rPr sz="2900" spc="-10" dirty="0">
                <a:latin typeface="Tw Cen MT"/>
                <a:cs typeface="Tw Cen MT"/>
              </a:rPr>
              <a:t> </a:t>
            </a:r>
            <a:r>
              <a:rPr sz="2900" b="1" spc="-5" dirty="0">
                <a:latin typeface="Tw Cen MT"/>
                <a:cs typeface="Tw Cen MT"/>
              </a:rPr>
              <a:t>modular</a:t>
            </a:r>
            <a:endParaRPr sz="2900">
              <a:latin typeface="Tw Cen MT"/>
              <a:cs typeface="Tw Cen MT"/>
            </a:endParaRPr>
          </a:p>
          <a:p>
            <a:pPr marL="332740" indent="-320675">
              <a:spcBef>
                <a:spcPts val="690"/>
              </a:spcBef>
              <a:buClr>
                <a:srgbClr val="70685A"/>
              </a:buClr>
              <a:buSzPct val="60344"/>
              <a:buFont typeface="Wingdings"/>
              <a:buChar char=""/>
              <a:tabLst>
                <a:tab pos="333375" algn="l"/>
              </a:tabLst>
            </a:pPr>
            <a:r>
              <a:rPr sz="2900" b="1" spc="-10" dirty="0">
                <a:latin typeface="Tw Cen MT"/>
                <a:cs typeface="Tw Cen MT"/>
              </a:rPr>
              <a:t>extendible </a:t>
            </a:r>
            <a:r>
              <a:rPr sz="2900" spc="-20" dirty="0">
                <a:latin typeface="Tw Cen MT"/>
                <a:cs typeface="Tw Cen MT"/>
              </a:rPr>
              <a:t>for </a:t>
            </a:r>
            <a:r>
              <a:rPr sz="2900" dirty="0">
                <a:latin typeface="Tw Cen MT"/>
                <a:cs typeface="Tw Cen MT"/>
              </a:rPr>
              <a:t>other</a:t>
            </a:r>
            <a:r>
              <a:rPr sz="2900" spc="-150" dirty="0">
                <a:latin typeface="Tw Cen MT"/>
                <a:cs typeface="Tw Cen MT"/>
              </a:rPr>
              <a:t> </a:t>
            </a:r>
            <a:r>
              <a:rPr sz="2900" spc="-10" dirty="0">
                <a:latin typeface="Tw Cen MT"/>
                <a:cs typeface="Tw Cen MT"/>
              </a:rPr>
              <a:t>frameworks</a:t>
            </a:r>
            <a:endParaRPr sz="2900">
              <a:latin typeface="Tw Cen MT"/>
              <a:cs typeface="Tw Cen MT"/>
            </a:endParaRPr>
          </a:p>
          <a:p>
            <a:pPr marL="332740" indent="-320675">
              <a:spcBef>
                <a:spcPts val="720"/>
              </a:spcBef>
              <a:buClr>
                <a:srgbClr val="70685A"/>
              </a:buClr>
              <a:buSzPct val="60344"/>
              <a:buFont typeface="Wingdings"/>
              <a:buChar char=""/>
              <a:tabLst>
                <a:tab pos="333375" algn="l"/>
              </a:tabLst>
            </a:pPr>
            <a:r>
              <a:rPr sz="2900" dirty="0">
                <a:latin typeface="Tw Cen MT"/>
                <a:cs typeface="Tw Cen MT"/>
              </a:rPr>
              <a:t>de facto </a:t>
            </a:r>
            <a:r>
              <a:rPr sz="2900" b="1" spc="-5" dirty="0">
                <a:latin typeface="Tw Cen MT"/>
                <a:cs typeface="Tw Cen MT"/>
              </a:rPr>
              <a:t>standard </a:t>
            </a:r>
            <a:r>
              <a:rPr sz="2900" dirty="0">
                <a:latin typeface="Tw Cen MT"/>
                <a:cs typeface="Tw Cen MT"/>
              </a:rPr>
              <a:t>of </a:t>
            </a:r>
            <a:r>
              <a:rPr sz="2900" spc="-20" dirty="0">
                <a:latin typeface="Tw Cen MT"/>
                <a:cs typeface="Tw Cen MT"/>
              </a:rPr>
              <a:t>Java </a:t>
            </a:r>
            <a:r>
              <a:rPr sz="2900" dirty="0">
                <a:latin typeface="Tw Cen MT"/>
                <a:cs typeface="Tw Cen MT"/>
              </a:rPr>
              <a:t>Enterprise</a:t>
            </a:r>
            <a:r>
              <a:rPr sz="2900" spc="30" dirty="0">
                <a:latin typeface="Tw Cen MT"/>
                <a:cs typeface="Tw Cen MT"/>
              </a:rPr>
              <a:t> </a:t>
            </a:r>
            <a:r>
              <a:rPr sz="2900" dirty="0">
                <a:latin typeface="Tw Cen MT"/>
                <a:cs typeface="Tw Cen MT"/>
              </a:rPr>
              <a:t>Application</a:t>
            </a:r>
            <a:endParaRPr sz="2900">
              <a:latin typeface="Tw Cen MT"/>
              <a:cs typeface="Tw Cen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765425" cy="1120140"/>
          </a:xfrm>
          <a:prstGeom prst="rect">
            <a:avLst/>
          </a:prstGeom>
        </p:spPr>
        <p:txBody>
          <a:bodyPr vert="horz" wrap="square" lIns="0" tIns="13335" rIns="0" bIns="0" rtlCol="0">
            <a:spAutoFit/>
          </a:bodyPr>
          <a:lstStyle/>
          <a:p>
            <a:pPr marL="12700">
              <a:lnSpc>
                <a:spcPts val="5145"/>
              </a:lnSpc>
              <a:spcBef>
                <a:spcPts val="105"/>
              </a:spcBef>
            </a:pPr>
            <a:r>
              <a:rPr dirty="0"/>
              <a:t>Spring</a:t>
            </a:r>
            <a:r>
              <a:rPr spc="-55" dirty="0"/>
              <a:t> </a:t>
            </a:r>
            <a:r>
              <a:rPr spc="-10" dirty="0"/>
              <a:t>MVC</a:t>
            </a:r>
          </a:p>
          <a:p>
            <a:pPr marL="12700">
              <a:lnSpc>
                <a:spcPts val="3465"/>
              </a:lnSpc>
            </a:pPr>
            <a:r>
              <a:rPr sz="3000" dirty="0"/>
              <a:t>MVC </a:t>
            </a:r>
            <a:r>
              <a:rPr sz="3000" spc="-5" dirty="0"/>
              <a:t>Bean</a:t>
            </a:r>
            <a:r>
              <a:rPr sz="3000" spc="-100" dirty="0"/>
              <a:t> </a:t>
            </a:r>
            <a:r>
              <a:rPr sz="3000" spc="-10" dirty="0"/>
              <a:t>Scopes</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60</a:t>
            </a:fld>
            <a:endParaRPr dirty="0"/>
          </a:p>
        </p:txBody>
      </p:sp>
      <p:graphicFrame>
        <p:nvGraphicFramePr>
          <p:cNvPr id="3" name="object 3"/>
          <p:cNvGraphicFramePr>
            <a:graphicFrameLocks noGrp="1"/>
          </p:cNvGraphicFramePr>
          <p:nvPr/>
        </p:nvGraphicFramePr>
        <p:xfrm>
          <a:off x="1252982" y="1820862"/>
          <a:ext cx="9681210" cy="3467097"/>
        </p:xfrm>
        <a:graphic>
          <a:graphicData uri="http://schemas.openxmlformats.org/drawingml/2006/table">
            <a:tbl>
              <a:tblPr firstRow="1" bandRow="1">
                <a:tableStyleId>{2D5ABB26-0587-4C30-8999-92F81FD0307C}</a:tableStyleId>
              </a:tblPr>
              <a:tblGrid>
                <a:gridCol w="1935480">
                  <a:extLst>
                    <a:ext uri="{9D8B030D-6E8A-4147-A177-3AD203B41FA5}">
                      <a16:colId xmlns="" xmlns:a16="http://schemas.microsoft.com/office/drawing/2014/main" val="20000"/>
                    </a:ext>
                  </a:extLst>
                </a:gridCol>
                <a:gridCol w="7745730">
                  <a:extLst>
                    <a:ext uri="{9D8B030D-6E8A-4147-A177-3AD203B41FA5}">
                      <a16:colId xmlns="" xmlns:a16="http://schemas.microsoft.com/office/drawing/2014/main" val="20001"/>
                    </a:ext>
                  </a:extLst>
                </a:gridCol>
              </a:tblGrid>
              <a:tr h="494791">
                <a:tc>
                  <a:txBody>
                    <a:bodyPr/>
                    <a:lstStyle/>
                    <a:p>
                      <a:pPr marL="170815">
                        <a:lnSpc>
                          <a:spcPct val="100000"/>
                        </a:lnSpc>
                        <a:spcBef>
                          <a:spcPts val="120"/>
                        </a:spcBef>
                      </a:pPr>
                      <a:r>
                        <a:rPr sz="1800" b="1" spc="-5" dirty="0">
                          <a:latin typeface="Calibri"/>
                          <a:cs typeface="Calibri"/>
                        </a:rPr>
                        <a:t>Scope</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65405">
                        <a:lnSpc>
                          <a:spcPct val="100000"/>
                        </a:lnSpc>
                        <a:spcBef>
                          <a:spcPts val="120"/>
                        </a:spcBef>
                      </a:pPr>
                      <a:r>
                        <a:rPr sz="1800" b="1" spc="-5" dirty="0">
                          <a:latin typeface="Calibri"/>
                          <a:cs typeface="Calibri"/>
                        </a:rPr>
                        <a:t>Description</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0"/>
                  </a:ext>
                </a:extLst>
              </a:tr>
              <a:tr h="946277">
                <a:tc>
                  <a:txBody>
                    <a:bodyPr/>
                    <a:lstStyle/>
                    <a:p>
                      <a:pPr marL="126364">
                        <a:lnSpc>
                          <a:spcPct val="100000"/>
                        </a:lnSpc>
                        <a:spcBef>
                          <a:spcPts val="140"/>
                        </a:spcBef>
                      </a:pPr>
                      <a:r>
                        <a:rPr sz="1600" u="heavy" spc="-10" dirty="0">
                          <a:uFill>
                            <a:solidFill>
                              <a:srgbClr val="000000"/>
                            </a:solidFill>
                          </a:uFill>
                          <a:latin typeface="Calibri"/>
                          <a:cs typeface="Calibri"/>
                        </a:rPr>
                        <a:t>Request</a:t>
                      </a:r>
                      <a:endParaRPr sz="1600">
                        <a:latin typeface="Calibri"/>
                        <a:cs typeface="Calibri"/>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35560" marR="79375" algn="just">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spc="-5" dirty="0">
                          <a:latin typeface="Calibri"/>
                          <a:cs typeface="Calibri"/>
                        </a:rPr>
                        <a:t>of </a:t>
                      </a:r>
                      <a:r>
                        <a:rPr sz="1400" dirty="0">
                          <a:latin typeface="Calibri"/>
                          <a:cs typeface="Calibri"/>
                        </a:rPr>
                        <a:t>a </a:t>
                      </a:r>
                      <a:r>
                        <a:rPr sz="1400" spc="-5" dirty="0">
                          <a:latin typeface="Calibri"/>
                          <a:cs typeface="Calibri"/>
                        </a:rPr>
                        <a:t>single </a:t>
                      </a:r>
                      <a:r>
                        <a:rPr sz="1400" dirty="0">
                          <a:latin typeface="Calibri"/>
                          <a:cs typeface="Calibri"/>
                        </a:rPr>
                        <a:t>HTTP </a:t>
                      </a:r>
                      <a:r>
                        <a:rPr sz="1400" spc="-10" dirty="0">
                          <a:latin typeface="Calibri"/>
                          <a:cs typeface="Calibri"/>
                        </a:rPr>
                        <a:t>request; </a:t>
                      </a:r>
                      <a:r>
                        <a:rPr sz="1400" spc="-5" dirty="0">
                          <a:latin typeface="Calibri"/>
                          <a:cs typeface="Calibri"/>
                        </a:rPr>
                        <a:t>that </a:t>
                      </a:r>
                      <a:r>
                        <a:rPr sz="1400" dirty="0">
                          <a:latin typeface="Calibri"/>
                          <a:cs typeface="Calibri"/>
                        </a:rPr>
                        <a:t>is, </a:t>
                      </a:r>
                      <a:r>
                        <a:rPr sz="1400" spc="-5" dirty="0">
                          <a:latin typeface="Calibri"/>
                          <a:cs typeface="Calibri"/>
                        </a:rPr>
                        <a:t>each </a:t>
                      </a:r>
                      <a:r>
                        <a:rPr sz="1400" dirty="0">
                          <a:latin typeface="Calibri"/>
                          <a:cs typeface="Calibri"/>
                        </a:rPr>
                        <a:t>HTTP </a:t>
                      </a:r>
                      <a:r>
                        <a:rPr sz="1400" spc="-10" dirty="0">
                          <a:latin typeface="Calibri"/>
                          <a:cs typeface="Calibri"/>
                        </a:rPr>
                        <a:t>request </a:t>
                      </a:r>
                      <a:r>
                        <a:rPr sz="1400" spc="-5" dirty="0">
                          <a:latin typeface="Calibri"/>
                          <a:cs typeface="Calibri"/>
                        </a:rPr>
                        <a:t>has </a:t>
                      </a:r>
                      <a:r>
                        <a:rPr sz="1400" dirty="0">
                          <a:latin typeface="Calibri"/>
                          <a:cs typeface="Calibri"/>
                        </a:rPr>
                        <a:t>its  own </a:t>
                      </a:r>
                      <a:r>
                        <a:rPr sz="1400" spc="-5" dirty="0">
                          <a:latin typeface="Calibri"/>
                          <a:cs typeface="Calibri"/>
                        </a:rPr>
                        <a:t>instance </a:t>
                      </a:r>
                      <a:r>
                        <a:rPr sz="1400" dirty="0">
                          <a:latin typeface="Calibri"/>
                          <a:cs typeface="Calibri"/>
                        </a:rPr>
                        <a:t>of a </a:t>
                      </a:r>
                      <a:r>
                        <a:rPr sz="1400" spc="-5" dirty="0">
                          <a:latin typeface="Calibri"/>
                          <a:cs typeface="Calibri"/>
                        </a:rPr>
                        <a:t>bean </a:t>
                      </a:r>
                      <a:r>
                        <a:rPr sz="1400" spc="-10" dirty="0">
                          <a:latin typeface="Calibri"/>
                          <a:cs typeface="Calibri"/>
                        </a:rPr>
                        <a:t>created </a:t>
                      </a:r>
                      <a:r>
                        <a:rPr sz="1400" spc="-5" dirty="0">
                          <a:latin typeface="Calibri"/>
                          <a:cs typeface="Calibri"/>
                        </a:rPr>
                        <a:t>off the back </a:t>
                      </a:r>
                      <a:r>
                        <a:rPr sz="1400" dirty="0">
                          <a:latin typeface="Calibri"/>
                          <a:cs typeface="Calibri"/>
                        </a:rPr>
                        <a:t>of a </a:t>
                      </a:r>
                      <a:r>
                        <a:rPr sz="1400" spc="-5" dirty="0">
                          <a:latin typeface="Calibri"/>
                          <a:cs typeface="Calibri"/>
                        </a:rPr>
                        <a:t>single bean definition. 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dirty="0">
                          <a:latin typeface="Calibri"/>
                          <a:cs typeface="Calibri"/>
                        </a:rPr>
                        <a:t>of a web-  </a:t>
                      </a:r>
                      <a:r>
                        <a:rPr sz="1400" spc="-10" dirty="0">
                          <a:latin typeface="Calibri"/>
                          <a:cs typeface="Calibri"/>
                        </a:rPr>
                        <a:t>aware </a:t>
                      </a:r>
                      <a:r>
                        <a:rPr sz="1400" spc="-5" dirty="0">
                          <a:latin typeface="Calibri"/>
                          <a:cs typeface="Calibri"/>
                        </a:rPr>
                        <a:t>Spring</a:t>
                      </a:r>
                      <a:r>
                        <a:rPr sz="1400" spc="-15" dirty="0">
                          <a:latin typeface="Calibri"/>
                          <a:cs typeface="Calibri"/>
                        </a:rPr>
                        <a:t> </a:t>
                      </a:r>
                      <a:r>
                        <a:rPr sz="1400" spc="-5" dirty="0">
                          <a:latin typeface="Calibri"/>
                          <a:cs typeface="Calibri"/>
                        </a:rPr>
                        <a:t>ApplicationContext.</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1"/>
                  </a:ext>
                </a:extLst>
              </a:tr>
              <a:tr h="678179">
                <a:tc>
                  <a:txBody>
                    <a:bodyPr/>
                    <a:lstStyle/>
                    <a:p>
                      <a:pPr marL="126364">
                        <a:lnSpc>
                          <a:spcPct val="100000"/>
                        </a:lnSpc>
                        <a:spcBef>
                          <a:spcPts val="145"/>
                        </a:spcBef>
                      </a:pPr>
                      <a:r>
                        <a:rPr sz="1600" u="heavy" spc="-10" dirty="0">
                          <a:uFill>
                            <a:solidFill>
                              <a:srgbClr val="000000"/>
                            </a:solidFill>
                          </a:uFill>
                          <a:latin typeface="Calibri"/>
                          <a:cs typeface="Calibri"/>
                        </a:rPr>
                        <a:t>Session</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tc>
                  <a:txBody>
                    <a:bodyPr/>
                    <a:lstStyle/>
                    <a:p>
                      <a:pPr marL="35560">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dirty="0">
                          <a:latin typeface="Calibri"/>
                          <a:cs typeface="Calibri"/>
                        </a:rPr>
                        <a:t>of an </a:t>
                      </a:r>
                      <a:r>
                        <a:rPr sz="1400" spc="5" dirty="0">
                          <a:latin typeface="Calibri"/>
                          <a:cs typeface="Calibri"/>
                        </a:rPr>
                        <a:t>HTTP </a:t>
                      </a:r>
                      <a:r>
                        <a:rPr sz="1400" spc="-5" dirty="0">
                          <a:latin typeface="Calibri"/>
                          <a:cs typeface="Calibri"/>
                        </a:rPr>
                        <a:t>Session. 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dirty="0">
                          <a:latin typeface="Calibri"/>
                          <a:cs typeface="Calibri"/>
                        </a:rPr>
                        <a:t>of a</a:t>
                      </a:r>
                      <a:r>
                        <a:rPr sz="1400" spc="90" dirty="0">
                          <a:latin typeface="Calibri"/>
                          <a:cs typeface="Calibri"/>
                        </a:rPr>
                        <a:t> </a:t>
                      </a:r>
                      <a:r>
                        <a:rPr sz="1400" dirty="0">
                          <a:latin typeface="Calibri"/>
                          <a:cs typeface="Calibri"/>
                        </a:rPr>
                        <a:t>web-</a:t>
                      </a:r>
                      <a:endParaRPr sz="1400">
                        <a:latin typeface="Calibri"/>
                        <a:cs typeface="Calibri"/>
                      </a:endParaRPr>
                    </a:p>
                    <a:p>
                      <a:pPr marL="35560">
                        <a:lnSpc>
                          <a:spcPct val="100000"/>
                        </a:lnSpc>
                      </a:pPr>
                      <a:r>
                        <a:rPr sz="1400" spc="-10" dirty="0">
                          <a:latin typeface="Calibri"/>
                          <a:cs typeface="Calibri"/>
                        </a:rPr>
                        <a:t>aware </a:t>
                      </a:r>
                      <a:r>
                        <a:rPr sz="1400" spc="-5" dirty="0">
                          <a:latin typeface="Calibri"/>
                          <a:cs typeface="Calibri"/>
                        </a:rPr>
                        <a:t>Spring</a:t>
                      </a:r>
                      <a:r>
                        <a:rPr sz="1400" spc="-15" dirty="0">
                          <a:latin typeface="Calibri"/>
                          <a:cs typeface="Calibri"/>
                        </a:rPr>
                        <a:t> </a:t>
                      </a:r>
                      <a:r>
                        <a:rPr sz="1400" spc="-5" dirty="0">
                          <a:latin typeface="Calibri"/>
                          <a:cs typeface="Calibri"/>
                        </a:rPr>
                        <a:t>ApplicationContext.</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extLst>
                  <a:ext uri="{0D108BD9-81ED-4DB2-BD59-A6C34878D82A}">
                    <a16:rowId xmlns="" xmlns:a16="http://schemas.microsoft.com/office/drawing/2014/main" val="10002"/>
                  </a:ext>
                </a:extLst>
              </a:tr>
              <a:tr h="720851">
                <a:tc>
                  <a:txBody>
                    <a:bodyPr/>
                    <a:lstStyle/>
                    <a:p>
                      <a:pPr marL="126364">
                        <a:lnSpc>
                          <a:spcPct val="100000"/>
                        </a:lnSpc>
                        <a:spcBef>
                          <a:spcPts val="145"/>
                        </a:spcBef>
                      </a:pPr>
                      <a:r>
                        <a:rPr sz="1600" u="heavy" spc="-5" dirty="0">
                          <a:uFill>
                            <a:solidFill>
                              <a:srgbClr val="000000"/>
                            </a:solidFill>
                          </a:uFill>
                          <a:latin typeface="Calibri"/>
                          <a:cs typeface="Calibri"/>
                        </a:rPr>
                        <a:t>Global</a:t>
                      </a:r>
                      <a:r>
                        <a:rPr sz="1600" u="heavy" dirty="0">
                          <a:uFill>
                            <a:solidFill>
                              <a:srgbClr val="000000"/>
                            </a:solidFill>
                          </a:uFill>
                          <a:latin typeface="Calibri"/>
                          <a:cs typeface="Calibri"/>
                        </a:rPr>
                        <a:t> </a:t>
                      </a:r>
                      <a:r>
                        <a:rPr sz="1600" u="heavy" spc="-10" dirty="0">
                          <a:uFill>
                            <a:solidFill>
                              <a:srgbClr val="000000"/>
                            </a:solidFill>
                          </a:uFill>
                          <a:latin typeface="Calibri"/>
                          <a:cs typeface="Calibri"/>
                        </a:rPr>
                        <a:t>Session</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35560" marR="34925">
                        <a:lnSpc>
                          <a:spcPct val="100000"/>
                        </a:lnSpc>
                        <a:spcBef>
                          <a:spcPts val="155"/>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spc="-5" dirty="0">
                          <a:latin typeface="Calibri"/>
                          <a:cs typeface="Calibri"/>
                        </a:rPr>
                        <a:t>of </a:t>
                      </a:r>
                      <a:r>
                        <a:rPr sz="1400" dirty="0">
                          <a:latin typeface="Calibri"/>
                          <a:cs typeface="Calibri"/>
                        </a:rPr>
                        <a:t>a global HTTP </a:t>
                      </a:r>
                      <a:r>
                        <a:rPr sz="1400" spc="-5" dirty="0">
                          <a:latin typeface="Calibri"/>
                          <a:cs typeface="Calibri"/>
                        </a:rPr>
                        <a:t>Session. </a:t>
                      </a:r>
                      <a:r>
                        <a:rPr sz="1400" spc="-10" dirty="0">
                          <a:latin typeface="Calibri"/>
                          <a:cs typeface="Calibri"/>
                        </a:rPr>
                        <a:t>Typically </a:t>
                      </a:r>
                      <a:r>
                        <a:rPr sz="1400" spc="-5" dirty="0">
                          <a:latin typeface="Calibri"/>
                          <a:cs typeface="Calibri"/>
                        </a:rPr>
                        <a:t>only valid </a:t>
                      </a:r>
                      <a:r>
                        <a:rPr sz="1400" dirty="0">
                          <a:latin typeface="Calibri"/>
                          <a:cs typeface="Calibri"/>
                        </a:rPr>
                        <a:t>when </a:t>
                      </a:r>
                      <a:r>
                        <a:rPr sz="1400" spc="-5" dirty="0">
                          <a:latin typeface="Calibri"/>
                          <a:cs typeface="Calibri"/>
                        </a:rPr>
                        <a:t>used </a:t>
                      </a:r>
                      <a:r>
                        <a:rPr sz="1400" dirty="0">
                          <a:latin typeface="Calibri"/>
                          <a:cs typeface="Calibri"/>
                        </a:rPr>
                        <a:t>in a  </a:t>
                      </a:r>
                      <a:r>
                        <a:rPr sz="1400" spc="-5" dirty="0">
                          <a:latin typeface="Calibri"/>
                          <a:cs typeface="Calibri"/>
                        </a:rPr>
                        <a:t>portlet </a:t>
                      </a:r>
                      <a:r>
                        <a:rPr sz="1400" spc="-15" dirty="0">
                          <a:latin typeface="Calibri"/>
                          <a:cs typeface="Calibri"/>
                        </a:rPr>
                        <a:t>context. </a:t>
                      </a:r>
                      <a:r>
                        <a:rPr sz="1400" spc="-5" dirty="0">
                          <a:latin typeface="Calibri"/>
                          <a:cs typeface="Calibri"/>
                        </a:rPr>
                        <a:t>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spc="-5" dirty="0">
                          <a:latin typeface="Calibri"/>
                          <a:cs typeface="Calibri"/>
                        </a:rPr>
                        <a:t>of </a:t>
                      </a:r>
                      <a:r>
                        <a:rPr sz="1400" dirty="0">
                          <a:latin typeface="Calibri"/>
                          <a:cs typeface="Calibri"/>
                        </a:rPr>
                        <a:t>a </a:t>
                      </a:r>
                      <a:r>
                        <a:rPr sz="1400" spc="-10" dirty="0">
                          <a:latin typeface="Calibri"/>
                          <a:cs typeface="Calibri"/>
                        </a:rPr>
                        <a:t>web-aware</a:t>
                      </a:r>
                      <a:r>
                        <a:rPr sz="1400" spc="85" dirty="0">
                          <a:latin typeface="Calibri"/>
                          <a:cs typeface="Calibri"/>
                        </a:rPr>
                        <a:t> </a:t>
                      </a:r>
                      <a:r>
                        <a:rPr sz="1400" spc="-5" dirty="0">
                          <a:latin typeface="Calibri"/>
                          <a:cs typeface="Calibri"/>
                        </a:rPr>
                        <a:t>SpringApplicationContext.</a:t>
                      </a:r>
                      <a:endParaRPr sz="1400">
                        <a:latin typeface="Calibri"/>
                        <a:cs typeface="Calibri"/>
                      </a:endParaRPr>
                    </a:p>
                  </a:txBody>
                  <a:tcPr marL="0" marR="0" marT="1968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3"/>
                  </a:ext>
                </a:extLst>
              </a:tr>
              <a:tr h="626999">
                <a:tc>
                  <a:txBody>
                    <a:bodyPr/>
                    <a:lstStyle/>
                    <a:p>
                      <a:pPr marL="126364">
                        <a:lnSpc>
                          <a:spcPct val="100000"/>
                        </a:lnSpc>
                        <a:spcBef>
                          <a:spcPts val="145"/>
                        </a:spcBef>
                      </a:pPr>
                      <a:r>
                        <a:rPr sz="1600" u="heavy" spc="-5" dirty="0">
                          <a:uFill>
                            <a:solidFill>
                              <a:srgbClr val="000000"/>
                            </a:solidFill>
                          </a:uFill>
                          <a:latin typeface="Calibri"/>
                          <a:cs typeface="Calibri"/>
                        </a:rPr>
                        <a:t>Application</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tc>
                  <a:txBody>
                    <a:bodyPr/>
                    <a:lstStyle/>
                    <a:p>
                      <a:pPr marL="35560">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dirty="0">
                          <a:latin typeface="Calibri"/>
                          <a:cs typeface="Calibri"/>
                        </a:rPr>
                        <a:t>of a </a:t>
                      </a:r>
                      <a:r>
                        <a:rPr sz="1400" spc="-5" dirty="0">
                          <a:latin typeface="Calibri"/>
                          <a:cs typeface="Calibri"/>
                        </a:rPr>
                        <a:t>ServletContext. 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dirty="0">
                          <a:latin typeface="Calibri"/>
                          <a:cs typeface="Calibri"/>
                        </a:rPr>
                        <a:t>of a</a:t>
                      </a:r>
                      <a:r>
                        <a:rPr sz="1400" spc="114" dirty="0">
                          <a:latin typeface="Calibri"/>
                          <a:cs typeface="Calibri"/>
                        </a:rPr>
                        <a:t> </a:t>
                      </a:r>
                      <a:r>
                        <a:rPr sz="1400" dirty="0">
                          <a:latin typeface="Calibri"/>
                          <a:cs typeface="Calibri"/>
                        </a:rPr>
                        <a:t>web-</a:t>
                      </a:r>
                      <a:endParaRPr sz="1400">
                        <a:latin typeface="Calibri"/>
                        <a:cs typeface="Calibri"/>
                      </a:endParaRPr>
                    </a:p>
                    <a:p>
                      <a:pPr marL="35560">
                        <a:lnSpc>
                          <a:spcPct val="100000"/>
                        </a:lnSpc>
                        <a:spcBef>
                          <a:spcPts val="5"/>
                        </a:spcBef>
                      </a:pPr>
                      <a:r>
                        <a:rPr sz="1400" spc="-10" dirty="0">
                          <a:latin typeface="Calibri"/>
                          <a:cs typeface="Calibri"/>
                        </a:rPr>
                        <a:t>aware </a:t>
                      </a:r>
                      <a:r>
                        <a:rPr sz="1400" spc="-5" dirty="0">
                          <a:latin typeface="Calibri"/>
                          <a:cs typeface="Calibri"/>
                        </a:rPr>
                        <a:t>Spring</a:t>
                      </a:r>
                      <a:r>
                        <a:rPr sz="1400" spc="-15" dirty="0">
                          <a:latin typeface="Calibri"/>
                          <a:cs typeface="Calibri"/>
                        </a:rPr>
                        <a:t> </a:t>
                      </a:r>
                      <a:r>
                        <a:rPr sz="1400" spc="-5" dirty="0">
                          <a:latin typeface="Calibri"/>
                          <a:cs typeface="Calibri"/>
                        </a:rPr>
                        <a:t>ApplicationContext.</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5" dirty="0"/>
              <a:t>The DispatcherServlet</a:t>
            </a:r>
          </a:p>
          <a:p>
            <a:pPr marL="241300" marR="5080" indent="-229235">
              <a:lnSpc>
                <a:spcPct val="90000"/>
              </a:lnSpc>
              <a:spcBef>
                <a:spcPts val="2655"/>
              </a:spcBef>
              <a:buFont typeface="Arial"/>
              <a:buChar char="•"/>
              <a:tabLst>
                <a:tab pos="241935" algn="l"/>
              </a:tabLst>
            </a:pPr>
            <a:r>
              <a:rPr sz="2800" b="0" spc="-10" dirty="0">
                <a:latin typeface="Calibri"/>
                <a:cs typeface="Calibri"/>
              </a:rPr>
              <a:t>The Spring </a:t>
            </a:r>
            <a:r>
              <a:rPr sz="2800" b="0" spc="-45" dirty="0">
                <a:latin typeface="Calibri"/>
                <a:cs typeface="Calibri"/>
              </a:rPr>
              <a:t>Web </a:t>
            </a:r>
            <a:r>
              <a:rPr sz="2800" b="0" spc="-15" dirty="0">
                <a:latin typeface="Calibri"/>
                <a:cs typeface="Calibri"/>
              </a:rPr>
              <a:t>model-view-controller (MVC) framework </a:t>
            </a:r>
            <a:r>
              <a:rPr sz="2800" b="0" spc="-5" dirty="0">
                <a:latin typeface="Calibri"/>
                <a:cs typeface="Calibri"/>
              </a:rPr>
              <a:t>is </a:t>
            </a:r>
            <a:r>
              <a:rPr sz="2800" b="0" spc="-10" dirty="0">
                <a:latin typeface="Calibri"/>
                <a:cs typeface="Calibri"/>
              </a:rPr>
              <a:t>designed  </a:t>
            </a:r>
            <a:r>
              <a:rPr sz="2800" b="0" spc="-15" dirty="0">
                <a:latin typeface="Calibri"/>
                <a:cs typeface="Calibri"/>
              </a:rPr>
              <a:t>around </a:t>
            </a:r>
            <a:r>
              <a:rPr sz="2800" b="0" spc="-5" dirty="0">
                <a:latin typeface="Calibri"/>
                <a:cs typeface="Calibri"/>
              </a:rPr>
              <a:t>a </a:t>
            </a:r>
            <a:r>
              <a:rPr sz="2800" b="0" i="1" spc="-10" dirty="0">
                <a:latin typeface="Calibri"/>
                <a:cs typeface="Calibri"/>
              </a:rPr>
              <a:t>DispatcherServlet </a:t>
            </a:r>
            <a:r>
              <a:rPr sz="2800" b="0" spc="-10" dirty="0">
                <a:latin typeface="Calibri"/>
                <a:cs typeface="Calibri"/>
              </a:rPr>
              <a:t>that handles </a:t>
            </a:r>
            <a:r>
              <a:rPr sz="2800" b="0" spc="-5" dirty="0">
                <a:latin typeface="Calibri"/>
                <a:cs typeface="Calibri"/>
              </a:rPr>
              <a:t>all the </a:t>
            </a:r>
            <a:r>
              <a:rPr sz="2800" b="0" dirty="0">
                <a:latin typeface="Calibri"/>
                <a:cs typeface="Calibri"/>
              </a:rPr>
              <a:t>HTTP </a:t>
            </a:r>
            <a:r>
              <a:rPr sz="2800" b="0" spc="-15" dirty="0">
                <a:latin typeface="Calibri"/>
                <a:cs typeface="Calibri"/>
              </a:rPr>
              <a:t>requests </a:t>
            </a:r>
            <a:r>
              <a:rPr sz="2800" b="0" spc="-5" dirty="0">
                <a:latin typeface="Calibri"/>
                <a:cs typeface="Calibri"/>
              </a:rPr>
              <a:t>and  </a:t>
            </a:r>
            <a:r>
              <a:rPr sz="2800" b="0" spc="-10" dirty="0">
                <a:latin typeface="Calibri"/>
                <a:cs typeface="Calibri"/>
              </a:rPr>
              <a:t>responses.</a:t>
            </a:r>
            <a:endParaRPr sz="2800">
              <a:latin typeface="Calibri"/>
              <a:cs typeface="Calibri"/>
            </a:endParaRPr>
          </a:p>
        </p:txBody>
      </p:sp>
      <p:sp>
        <p:nvSpPr>
          <p:cNvPr id="4" name="object 4"/>
          <p:cNvSpPr/>
          <p:nvPr/>
        </p:nvSpPr>
        <p:spPr>
          <a:xfrm>
            <a:off x="3134867" y="3137172"/>
            <a:ext cx="4933187" cy="287653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4240"/>
            <a:ext cx="4798061" cy="690574"/>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lang="en-IN" spc="-10" dirty="0" err="1"/>
              <a:t>LifeCycle</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62</a:t>
            </a:fld>
            <a:endParaRPr dirty="0"/>
          </a:p>
        </p:txBody>
      </p:sp>
      <p:pic>
        <p:nvPicPr>
          <p:cNvPr id="10" name="Picture 9">
            <a:extLst>
              <a:ext uri="{FF2B5EF4-FFF2-40B4-BE49-F238E27FC236}">
                <a16:creationId xmlns="" xmlns:a16="http://schemas.microsoft.com/office/drawing/2014/main" id="{0CC92B28-78BE-4FD2-B374-71C321AD669B}"/>
              </a:ext>
            </a:extLst>
          </p:cNvPr>
          <p:cNvPicPr>
            <a:picLocks noChangeAspect="1"/>
          </p:cNvPicPr>
          <p:nvPr/>
        </p:nvPicPr>
        <p:blipFill>
          <a:blip r:embed="rId2"/>
          <a:stretch>
            <a:fillRect/>
          </a:stretch>
        </p:blipFill>
        <p:spPr>
          <a:xfrm>
            <a:off x="457200" y="1219200"/>
            <a:ext cx="11887200" cy="5638800"/>
          </a:xfrm>
          <a:prstGeom prst="rect">
            <a:avLst/>
          </a:prstGeom>
        </p:spPr>
      </p:pic>
    </p:spTree>
    <p:extLst>
      <p:ext uri="{BB962C8B-B14F-4D97-AF65-F5344CB8AC3E}">
        <p14:creationId xmlns="" xmlns:p14="http://schemas.microsoft.com/office/powerpoint/2010/main" val="3411966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3" name="object 3"/>
          <p:cNvSpPr txBox="1"/>
          <p:nvPr/>
        </p:nvSpPr>
        <p:spPr>
          <a:xfrm>
            <a:off x="916939" y="1040968"/>
            <a:ext cx="1374140" cy="483234"/>
          </a:xfrm>
          <a:prstGeom prst="rect">
            <a:avLst/>
          </a:prstGeom>
        </p:spPr>
        <p:txBody>
          <a:bodyPr vert="horz" wrap="square" lIns="0" tIns="12700" rIns="0" bIns="0" rtlCol="0">
            <a:spAutoFit/>
          </a:bodyPr>
          <a:lstStyle/>
          <a:p>
            <a:pPr marL="12700">
              <a:lnSpc>
                <a:spcPct val="100000"/>
              </a:lnSpc>
              <a:spcBef>
                <a:spcPts val="100"/>
              </a:spcBef>
            </a:pPr>
            <a:r>
              <a:rPr sz="3000" b="0" spc="-20" dirty="0">
                <a:latin typeface="Calibri Light"/>
                <a:cs typeface="Calibri Light"/>
              </a:rPr>
              <a:t>Web.xml</a:t>
            </a:r>
            <a:endParaRPr sz="3000">
              <a:latin typeface="Calibri Light"/>
              <a:cs typeface="Calibri Light"/>
            </a:endParaRPr>
          </a:p>
        </p:txBody>
      </p:sp>
      <p:sp>
        <p:nvSpPr>
          <p:cNvPr id="4" name="object 4"/>
          <p:cNvSpPr txBox="1"/>
          <p:nvPr/>
        </p:nvSpPr>
        <p:spPr>
          <a:xfrm>
            <a:off x="916939" y="1811782"/>
            <a:ext cx="10313035" cy="605155"/>
          </a:xfrm>
          <a:prstGeom prst="rect">
            <a:avLst/>
          </a:prstGeom>
        </p:spPr>
        <p:txBody>
          <a:bodyPr vert="horz" wrap="square" lIns="0" tIns="47625" rIns="0" bIns="0" rtlCol="0">
            <a:spAutoFit/>
          </a:bodyPr>
          <a:lstStyle/>
          <a:p>
            <a:pPr marL="241300" marR="5080" indent="-229235">
              <a:lnSpc>
                <a:spcPts val="2160"/>
              </a:lnSpc>
              <a:spcBef>
                <a:spcPts val="375"/>
              </a:spcBef>
              <a:buFont typeface="Arial"/>
              <a:buChar char="•"/>
              <a:tabLst>
                <a:tab pos="241300" algn="l"/>
                <a:tab pos="241935" algn="l"/>
              </a:tabLst>
            </a:pPr>
            <a:r>
              <a:rPr sz="2000" spc="-50" dirty="0">
                <a:latin typeface="Calibri"/>
                <a:cs typeface="Calibri"/>
              </a:rPr>
              <a:t>You </a:t>
            </a:r>
            <a:r>
              <a:rPr sz="2000" spc="-5" dirty="0">
                <a:latin typeface="Calibri"/>
                <a:cs typeface="Calibri"/>
              </a:rPr>
              <a:t>need </a:t>
            </a:r>
            <a:r>
              <a:rPr sz="2000" spc="-15" dirty="0">
                <a:latin typeface="Calibri"/>
                <a:cs typeface="Calibri"/>
              </a:rPr>
              <a:t>to </a:t>
            </a:r>
            <a:r>
              <a:rPr sz="2000" dirty="0">
                <a:latin typeface="Calibri"/>
                <a:cs typeface="Calibri"/>
              </a:rPr>
              <a:t>map </a:t>
            </a:r>
            <a:r>
              <a:rPr sz="2000" spc="-5" dirty="0">
                <a:latin typeface="Calibri"/>
                <a:cs typeface="Calibri"/>
              </a:rPr>
              <a:t>requests that </a:t>
            </a:r>
            <a:r>
              <a:rPr sz="2000" spc="-10" dirty="0">
                <a:latin typeface="Calibri"/>
                <a:cs typeface="Calibri"/>
              </a:rPr>
              <a:t>you </a:t>
            </a:r>
            <a:r>
              <a:rPr sz="2000" spc="-15" dirty="0">
                <a:latin typeface="Calibri"/>
                <a:cs typeface="Calibri"/>
              </a:rPr>
              <a:t>want </a:t>
            </a:r>
            <a:r>
              <a:rPr sz="2000" dirty="0">
                <a:latin typeface="Calibri"/>
                <a:cs typeface="Calibri"/>
              </a:rPr>
              <a:t>the </a:t>
            </a:r>
            <a:r>
              <a:rPr sz="2000" i="1" spc="-5" dirty="0">
                <a:latin typeface="Calibri"/>
                <a:cs typeface="Calibri"/>
              </a:rPr>
              <a:t>DispatcherServlet </a:t>
            </a:r>
            <a:r>
              <a:rPr sz="2000" spc="-10" dirty="0">
                <a:latin typeface="Calibri"/>
                <a:cs typeface="Calibri"/>
              </a:rPr>
              <a:t>to </a:t>
            </a:r>
            <a:r>
              <a:rPr sz="2000" dirty="0">
                <a:latin typeface="Calibri"/>
                <a:cs typeface="Calibri"/>
              </a:rPr>
              <a:t>handle, </a:t>
            </a:r>
            <a:r>
              <a:rPr sz="2000" spc="-5" dirty="0">
                <a:latin typeface="Calibri"/>
                <a:cs typeface="Calibri"/>
              </a:rPr>
              <a:t>by using </a:t>
            </a:r>
            <a:r>
              <a:rPr sz="2000" dirty="0">
                <a:latin typeface="Calibri"/>
                <a:cs typeface="Calibri"/>
              </a:rPr>
              <a:t>a URL mapping  in the </a:t>
            </a:r>
            <a:r>
              <a:rPr sz="2000" b="1" spc="-5" dirty="0">
                <a:latin typeface="Calibri"/>
                <a:cs typeface="Calibri"/>
              </a:rPr>
              <a:t>web.xml</a:t>
            </a:r>
            <a:r>
              <a:rPr sz="2000" b="1" spc="-35" dirty="0">
                <a:latin typeface="Calibri"/>
                <a:cs typeface="Calibri"/>
              </a:rPr>
              <a:t> </a:t>
            </a:r>
            <a:r>
              <a:rPr sz="2000" spc="-5" dirty="0">
                <a:latin typeface="Calibri"/>
                <a:cs typeface="Calibri"/>
              </a:rPr>
              <a:t>file.</a:t>
            </a:r>
            <a:endParaRPr sz="2000">
              <a:latin typeface="Calibri"/>
              <a:cs typeface="Calibri"/>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63</a:t>
            </a:fld>
            <a:endParaRPr dirty="0"/>
          </a:p>
        </p:txBody>
      </p:sp>
      <p:sp>
        <p:nvSpPr>
          <p:cNvPr id="16" name="Rectangle 15">
            <a:extLst>
              <a:ext uri="{FF2B5EF4-FFF2-40B4-BE49-F238E27FC236}">
                <a16:creationId xmlns="" xmlns:a16="http://schemas.microsoft.com/office/drawing/2014/main" id="{E7871490-0F25-42DC-9FDB-686A15A4D435}"/>
              </a:ext>
            </a:extLst>
          </p:cNvPr>
          <p:cNvSpPr/>
          <p:nvPr/>
        </p:nvSpPr>
        <p:spPr>
          <a:xfrm>
            <a:off x="1219200" y="2732904"/>
            <a:ext cx="8686800" cy="3416320"/>
          </a:xfrm>
          <a:prstGeom prst="rect">
            <a:avLst/>
          </a:prstGeom>
        </p:spPr>
        <p:txBody>
          <a:bodyPr wrap="square">
            <a:spAutoFit/>
          </a:bodyPr>
          <a:lstStyle/>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r>
              <a:rPr lang="en-IN" dirty="0" err="1">
                <a:solidFill>
                  <a:srgbClr val="000000"/>
                </a:solidFill>
                <a:latin typeface="Consolas" panose="020B0609020204030204" pitchFamily="49" charset="0"/>
              </a:rPr>
              <a:t>HelloWeb</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servlet-class</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org.springframework.web.servlet.DispatcherServlet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servlet-class</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load-on-</a:t>
            </a:r>
            <a:r>
              <a:rPr lang="en-IN" dirty="0" err="1">
                <a:solidFill>
                  <a:srgbClr val="3F7F7F"/>
                </a:solidFill>
                <a:latin typeface="Consolas" panose="020B0609020204030204" pitchFamily="49" charset="0"/>
              </a:rPr>
              <a:t>startup</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1</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load-on-</a:t>
            </a:r>
            <a:r>
              <a:rPr lang="en-IN" dirty="0" err="1">
                <a:solidFill>
                  <a:srgbClr val="3F7F7F"/>
                </a:solidFill>
                <a:latin typeface="Consolas" panose="020B0609020204030204" pitchFamily="49" charset="0"/>
              </a:rPr>
              <a:t>startup</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a:t>
            </a:r>
            <a:r>
              <a:rPr lang="en-IN" dirty="0">
                <a:solidFill>
                  <a:srgbClr val="008080"/>
                </a:solidFill>
                <a:latin typeface="Consolas" panose="020B0609020204030204" pitchFamily="49" charset="0"/>
              </a:rPr>
              <a:t>&gt;</a:t>
            </a:r>
          </a:p>
          <a:p>
            <a:endParaRPr lang="en-IN" dirty="0">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servlet-mapping</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r>
              <a:rPr lang="en-IN" dirty="0" err="1">
                <a:solidFill>
                  <a:srgbClr val="000000"/>
                </a:solidFill>
                <a:latin typeface="Consolas" panose="020B0609020204030204" pitchFamily="49" charset="0"/>
              </a:rPr>
              <a:t>HelloWeb</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url</a:t>
            </a:r>
            <a:r>
              <a:rPr lang="en-IN" dirty="0">
                <a:solidFill>
                  <a:srgbClr val="3F7F7F"/>
                </a:solidFill>
                <a:latin typeface="Consolas" panose="020B0609020204030204" pitchFamily="49" charset="0"/>
              </a:rPr>
              <a:t>-pattern</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url</a:t>
            </a:r>
            <a:r>
              <a:rPr lang="en-IN" dirty="0">
                <a:solidFill>
                  <a:srgbClr val="3F7F7F"/>
                </a:solidFill>
                <a:latin typeface="Consolas" panose="020B0609020204030204" pitchFamily="49" charset="0"/>
              </a:rPr>
              <a:t>-pattern</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servlet-mapping</a:t>
            </a:r>
            <a:r>
              <a:rPr lang="en-IN" dirty="0">
                <a:solidFill>
                  <a:srgbClr val="008080"/>
                </a:solidFill>
                <a:latin typeface="Consolas" panose="020B0609020204030204" pitchFamily="49" charset="0"/>
              </a:rPr>
              <a:t>&gt;</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64</a:t>
            </a:fld>
            <a:endParaRPr dirty="0"/>
          </a:p>
        </p:txBody>
      </p:sp>
      <p:sp>
        <p:nvSpPr>
          <p:cNvPr id="3" name="object 3"/>
          <p:cNvSpPr txBox="1"/>
          <p:nvPr/>
        </p:nvSpPr>
        <p:spPr>
          <a:xfrm>
            <a:off x="916939" y="1040968"/>
            <a:ext cx="1725930" cy="483234"/>
          </a:xfrm>
          <a:prstGeom prst="rect">
            <a:avLst/>
          </a:prstGeom>
        </p:spPr>
        <p:txBody>
          <a:bodyPr vert="horz" wrap="square" lIns="0" tIns="12700" rIns="0" bIns="0" rtlCol="0">
            <a:spAutoFit/>
          </a:bodyPr>
          <a:lstStyle/>
          <a:p>
            <a:pPr marL="12700">
              <a:lnSpc>
                <a:spcPct val="100000"/>
              </a:lnSpc>
              <a:spcBef>
                <a:spcPts val="100"/>
              </a:spcBef>
            </a:pPr>
            <a:r>
              <a:rPr sz="3000" b="0" dirty="0">
                <a:latin typeface="Calibri Light"/>
                <a:cs typeface="Calibri Light"/>
              </a:rPr>
              <a:t>Servlet.xml</a:t>
            </a:r>
            <a:endParaRPr sz="3000">
              <a:latin typeface="Calibri Light"/>
              <a:cs typeface="Calibri Light"/>
            </a:endParaRPr>
          </a:p>
        </p:txBody>
      </p:sp>
      <p:sp>
        <p:nvSpPr>
          <p:cNvPr id="4" name="object 4"/>
          <p:cNvSpPr txBox="1"/>
          <p:nvPr/>
        </p:nvSpPr>
        <p:spPr>
          <a:xfrm>
            <a:off x="916939" y="1811782"/>
            <a:ext cx="9828530" cy="605155"/>
          </a:xfrm>
          <a:prstGeom prst="rect">
            <a:avLst/>
          </a:prstGeom>
        </p:spPr>
        <p:txBody>
          <a:bodyPr vert="horz" wrap="square" lIns="0" tIns="47625" rIns="0" bIns="0" rtlCol="0">
            <a:spAutoFit/>
          </a:bodyPr>
          <a:lstStyle/>
          <a:p>
            <a:pPr marL="241300" marR="5080" indent="-229235">
              <a:lnSpc>
                <a:spcPts val="2160"/>
              </a:lnSpc>
              <a:spcBef>
                <a:spcPts val="375"/>
              </a:spcBef>
              <a:buFont typeface="Arial"/>
              <a:buChar char="•"/>
              <a:tabLst>
                <a:tab pos="241300" algn="l"/>
                <a:tab pos="241935" algn="l"/>
              </a:tabLst>
            </a:pPr>
            <a:r>
              <a:rPr sz="2000" spc="-45" dirty="0">
                <a:latin typeface="Calibri"/>
                <a:cs typeface="Calibri"/>
              </a:rPr>
              <a:t>Now, </a:t>
            </a:r>
            <a:r>
              <a:rPr sz="2000" spc="-10" dirty="0">
                <a:latin typeface="Calibri"/>
                <a:cs typeface="Calibri"/>
              </a:rPr>
              <a:t>let </a:t>
            </a:r>
            <a:r>
              <a:rPr sz="2000" dirty="0">
                <a:latin typeface="Calibri"/>
                <a:cs typeface="Calibri"/>
              </a:rPr>
              <a:t>us check the </a:t>
            </a:r>
            <a:r>
              <a:rPr sz="2000" spc="-10" dirty="0">
                <a:latin typeface="Calibri"/>
                <a:cs typeface="Calibri"/>
              </a:rPr>
              <a:t>required configuration </a:t>
            </a:r>
            <a:r>
              <a:rPr sz="2000" spc="-15" dirty="0">
                <a:latin typeface="Calibri"/>
                <a:cs typeface="Calibri"/>
              </a:rPr>
              <a:t>for </a:t>
            </a:r>
            <a:r>
              <a:rPr sz="2000" b="1" spc="-5" dirty="0">
                <a:latin typeface="Calibri"/>
                <a:cs typeface="Calibri"/>
              </a:rPr>
              <a:t>example-servlet.xml </a:t>
            </a:r>
            <a:r>
              <a:rPr sz="2000" spc="-5" dirty="0">
                <a:latin typeface="Calibri"/>
                <a:cs typeface="Calibri"/>
              </a:rPr>
              <a:t>file, </a:t>
            </a:r>
            <a:r>
              <a:rPr sz="2000" dirty="0">
                <a:latin typeface="Calibri"/>
                <a:cs typeface="Calibri"/>
              </a:rPr>
              <a:t>placed in </a:t>
            </a:r>
            <a:r>
              <a:rPr sz="2000" spc="-10" dirty="0">
                <a:latin typeface="Calibri"/>
                <a:cs typeface="Calibri"/>
              </a:rPr>
              <a:t>your </a:t>
            </a:r>
            <a:r>
              <a:rPr sz="2000" spc="-5" dirty="0">
                <a:latin typeface="Calibri"/>
                <a:cs typeface="Calibri"/>
              </a:rPr>
              <a:t>web  application's </a:t>
            </a:r>
            <a:r>
              <a:rPr sz="2000" i="1" spc="-10" dirty="0">
                <a:latin typeface="Calibri"/>
                <a:cs typeface="Calibri"/>
              </a:rPr>
              <a:t>WebContent/WEB-INF</a:t>
            </a:r>
            <a:r>
              <a:rPr sz="2000" i="1" spc="-30" dirty="0">
                <a:latin typeface="Calibri"/>
                <a:cs typeface="Calibri"/>
              </a:rPr>
              <a:t> </a:t>
            </a:r>
            <a:r>
              <a:rPr sz="2000" spc="-5" dirty="0">
                <a:latin typeface="Calibri"/>
                <a:cs typeface="Calibri"/>
              </a:rPr>
              <a:t>directory:</a:t>
            </a:r>
            <a:endParaRPr sz="2000">
              <a:latin typeface="Calibri"/>
              <a:cs typeface="Calibri"/>
            </a:endParaRPr>
          </a:p>
        </p:txBody>
      </p:sp>
      <p:sp>
        <p:nvSpPr>
          <p:cNvPr id="7" name="Rectangle 6">
            <a:extLst>
              <a:ext uri="{FF2B5EF4-FFF2-40B4-BE49-F238E27FC236}">
                <a16:creationId xmlns="" xmlns:a16="http://schemas.microsoft.com/office/drawing/2014/main" id="{49C7C8D2-6C4E-4C8A-92C3-771B6AE6C1F2}"/>
              </a:ext>
            </a:extLst>
          </p:cNvPr>
          <p:cNvSpPr/>
          <p:nvPr/>
        </p:nvSpPr>
        <p:spPr>
          <a:xfrm>
            <a:off x="457200" y="2971800"/>
            <a:ext cx="11125200" cy="1754326"/>
          </a:xfrm>
          <a:prstGeom prst="rect">
            <a:avLst/>
          </a:prstGeom>
        </p:spPr>
        <p:txBody>
          <a:bodyPr wrap="square">
            <a:spAutoFit/>
          </a:bodyPr>
          <a:lstStyle/>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context:component-scan</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base-package </a:t>
            </a:r>
            <a:r>
              <a:rPr lang="fr-FR" dirty="0">
                <a:solidFill>
                  <a:srgbClr val="000000"/>
                </a:solidFill>
                <a:latin typeface="Consolas" panose="020B0609020204030204" pitchFamily="49" charset="0"/>
              </a:rPr>
              <a:t>= </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com.puru</a:t>
            </a:r>
            <a:r>
              <a:rPr lang="fr-FR" i="1" dirty="0">
                <a:solidFill>
                  <a:srgbClr val="2A00FF"/>
                </a:solidFill>
                <a:latin typeface="Consolas" panose="020B0609020204030204" pitchFamily="49" charset="0"/>
              </a:rPr>
              <a:t>" </a:t>
            </a:r>
            <a:r>
              <a:rPr lang="fr-FR" i="1" dirty="0">
                <a:solidFill>
                  <a:srgbClr val="008080"/>
                </a:solidFill>
                <a:latin typeface="Consolas" panose="020B0609020204030204" pitchFamily="49" charset="0"/>
              </a:rPr>
              <a:t>/&gt;</a:t>
            </a:r>
          </a:p>
          <a:p>
            <a:endParaRPr lang="en-IN" dirty="0">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 </a:t>
            </a:r>
            <a:r>
              <a:rPr lang="en-IN" dirty="0">
                <a:solidFill>
                  <a:srgbClr val="7F007F"/>
                </a:solidFill>
                <a:latin typeface="Consolas" panose="020B0609020204030204" pitchFamily="49" charset="0"/>
              </a:rPr>
              <a:t>class </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"org.springframework.web.servlet.view.InternalResourceViewResolver"</a:t>
            </a:r>
            <a:r>
              <a:rPr lang="en-IN" i="1"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property </a:t>
            </a:r>
            <a:r>
              <a:rPr lang="en-US" dirty="0">
                <a:solidFill>
                  <a:srgbClr val="7F007F"/>
                </a:solidFill>
                <a:latin typeface="Consolas" panose="020B0609020204030204" pitchFamily="49" charset="0"/>
              </a:rPr>
              <a:t>name </a:t>
            </a:r>
            <a:r>
              <a:rPr lang="en-US"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"prefix" </a:t>
            </a:r>
            <a:r>
              <a:rPr lang="en-US" i="1" dirty="0">
                <a:solidFill>
                  <a:srgbClr val="7F007F"/>
                </a:solidFill>
                <a:latin typeface="Consolas" panose="020B0609020204030204" pitchFamily="49" charset="0"/>
              </a:rPr>
              <a:t>value </a:t>
            </a:r>
            <a:r>
              <a:rPr lang="en-US" i="1"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"/WEB-INF/</a:t>
            </a:r>
            <a:r>
              <a:rPr lang="en-US" i="1" dirty="0" err="1">
                <a:solidFill>
                  <a:srgbClr val="2A00FF"/>
                </a:solidFill>
                <a:latin typeface="Consolas" panose="020B0609020204030204" pitchFamily="49" charset="0"/>
              </a:rPr>
              <a:t>jsp</a:t>
            </a:r>
            <a:r>
              <a:rPr lang="en-US" i="1" dirty="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property </a:t>
            </a:r>
            <a:r>
              <a:rPr lang="en-US" dirty="0">
                <a:solidFill>
                  <a:srgbClr val="7F007F"/>
                </a:solidFill>
                <a:latin typeface="Consolas" panose="020B0609020204030204" pitchFamily="49" charset="0"/>
              </a:rPr>
              <a:t>name </a:t>
            </a:r>
            <a:r>
              <a:rPr lang="en-US"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"suffix" </a:t>
            </a:r>
            <a:r>
              <a:rPr lang="en-US" i="1" dirty="0">
                <a:solidFill>
                  <a:srgbClr val="7F007F"/>
                </a:solidFill>
                <a:latin typeface="Consolas" panose="020B0609020204030204" pitchFamily="49" charset="0"/>
              </a:rPr>
              <a:t>value </a:t>
            </a:r>
            <a:r>
              <a:rPr lang="en-US" i="1"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jsp</a:t>
            </a:r>
            <a:r>
              <a:rPr lang="en-US" i="1" dirty="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a:t>
            </a:r>
            <a:r>
              <a:rPr lang="en-IN" dirty="0">
                <a:solidFill>
                  <a:srgbClr val="008080"/>
                </a:solidFill>
                <a:latin typeface="Consolas" panose="020B0609020204030204" pitchFamily="49" charset="0"/>
              </a:rPr>
              <a:t>&gt;</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738120" cy="1120140"/>
          </a:xfrm>
          <a:prstGeom prst="rect">
            <a:avLst/>
          </a:prstGeom>
        </p:spPr>
        <p:txBody>
          <a:bodyPr vert="horz" wrap="square" lIns="0" tIns="13335" rIns="0" bIns="0" rtlCol="0">
            <a:spAutoFit/>
          </a:bodyPr>
          <a:lstStyle/>
          <a:p>
            <a:pPr marL="12700">
              <a:lnSpc>
                <a:spcPts val="5145"/>
              </a:lnSpc>
              <a:spcBef>
                <a:spcPts val="105"/>
              </a:spcBef>
            </a:pPr>
            <a:r>
              <a:rPr dirty="0"/>
              <a:t>Spring</a:t>
            </a:r>
            <a:r>
              <a:rPr spc="-70" dirty="0"/>
              <a:t> </a:t>
            </a:r>
            <a:r>
              <a:rPr spc="-10" dirty="0"/>
              <a:t>MVC</a:t>
            </a:r>
          </a:p>
          <a:p>
            <a:pPr marL="12700">
              <a:lnSpc>
                <a:spcPts val="3465"/>
              </a:lnSpc>
            </a:pPr>
            <a:r>
              <a:rPr sz="3000" spc="-15" dirty="0"/>
              <a:t>Controller </a:t>
            </a:r>
            <a:r>
              <a:rPr sz="3000" dirty="0"/>
              <a:t>&amp;</a:t>
            </a:r>
            <a:r>
              <a:rPr sz="3000" spc="-30" dirty="0"/>
              <a:t> </a:t>
            </a:r>
            <a:r>
              <a:rPr sz="3000" dirty="0"/>
              <a:t>View</a:t>
            </a:r>
            <a:endParaRPr sz="3000"/>
          </a:p>
        </p:txBody>
      </p:sp>
      <p:sp>
        <p:nvSpPr>
          <p:cNvPr id="3" name="object 3"/>
          <p:cNvSpPr txBox="1"/>
          <p:nvPr/>
        </p:nvSpPr>
        <p:spPr>
          <a:xfrm>
            <a:off x="916939" y="2016379"/>
            <a:ext cx="2428875" cy="330835"/>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300" algn="l"/>
                <a:tab pos="241935" algn="l"/>
              </a:tabLst>
            </a:pPr>
            <a:r>
              <a:rPr sz="2000" spc="-20" dirty="0">
                <a:latin typeface="Calibri"/>
                <a:cs typeface="Calibri"/>
              </a:rPr>
              <a:t>HomeController.java:</a:t>
            </a:r>
            <a:endParaRPr sz="2000">
              <a:latin typeface="Calibri"/>
              <a:cs typeface="Calibri"/>
            </a:endParaRPr>
          </a:p>
        </p:txBody>
      </p:sp>
      <p:sp>
        <p:nvSpPr>
          <p:cNvPr id="4" name="object 4"/>
          <p:cNvSpPr txBox="1"/>
          <p:nvPr/>
        </p:nvSpPr>
        <p:spPr>
          <a:xfrm>
            <a:off x="1067816" y="2643377"/>
            <a:ext cx="2878455" cy="45275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636363"/>
                </a:solidFill>
                <a:latin typeface="Consolas"/>
                <a:cs typeface="Consolas"/>
              </a:rPr>
              <a:t>@Controller</a:t>
            </a:r>
            <a:endParaRPr sz="1400">
              <a:latin typeface="Consolas"/>
              <a:cs typeface="Consolas"/>
            </a:endParaRPr>
          </a:p>
          <a:p>
            <a:pPr marL="12700">
              <a:lnSpc>
                <a:spcPct val="100000"/>
              </a:lnSpc>
            </a:pPr>
            <a:r>
              <a:rPr sz="1400" b="1" dirty="0">
                <a:solidFill>
                  <a:srgbClr val="7E0054"/>
                </a:solidFill>
                <a:latin typeface="Consolas"/>
                <a:cs typeface="Consolas"/>
              </a:rPr>
              <a:t>public class </a:t>
            </a:r>
            <a:r>
              <a:rPr sz="1400" b="1" dirty="0">
                <a:latin typeface="Consolas"/>
                <a:cs typeface="Consolas"/>
              </a:rPr>
              <a:t>HomeController</a:t>
            </a:r>
            <a:r>
              <a:rPr sz="1400" b="1" spc="20" dirty="0">
                <a:latin typeface="Consolas"/>
                <a:cs typeface="Consolas"/>
              </a:rPr>
              <a:t> </a:t>
            </a:r>
            <a:r>
              <a:rPr sz="1400" b="1" dirty="0">
                <a:latin typeface="Consolas"/>
                <a:cs typeface="Consolas"/>
              </a:rPr>
              <a:t>{</a:t>
            </a:r>
            <a:endParaRPr sz="1400">
              <a:latin typeface="Consolas"/>
              <a:cs typeface="Consolas"/>
            </a:endParaRPr>
          </a:p>
        </p:txBody>
      </p:sp>
      <p:sp>
        <p:nvSpPr>
          <p:cNvPr id="5" name="object 5"/>
          <p:cNvSpPr txBox="1"/>
          <p:nvPr/>
        </p:nvSpPr>
        <p:spPr>
          <a:xfrm>
            <a:off x="1067816" y="3283457"/>
            <a:ext cx="4060825" cy="452755"/>
          </a:xfrm>
          <a:prstGeom prst="rect">
            <a:avLst/>
          </a:prstGeom>
        </p:spPr>
        <p:txBody>
          <a:bodyPr vert="horz" wrap="square" lIns="0" tIns="13335" rIns="0" bIns="0" rtlCol="0">
            <a:spAutoFit/>
          </a:bodyPr>
          <a:lstStyle/>
          <a:p>
            <a:pPr marL="12700" marR="5080">
              <a:lnSpc>
                <a:spcPct val="100000"/>
              </a:lnSpc>
              <a:spcBef>
                <a:spcPts val="105"/>
              </a:spcBef>
            </a:pPr>
            <a:r>
              <a:rPr sz="1400" dirty="0">
                <a:solidFill>
                  <a:srgbClr val="636363"/>
                </a:solidFill>
                <a:latin typeface="Consolas"/>
                <a:cs typeface="Consolas"/>
              </a:rPr>
              <a:t>@RequestMapping</a:t>
            </a:r>
            <a:r>
              <a:rPr sz="1400" dirty="0">
                <a:latin typeface="Consolas"/>
                <a:cs typeface="Consolas"/>
              </a:rPr>
              <a:t>(value = { </a:t>
            </a:r>
            <a:r>
              <a:rPr sz="1400" dirty="0">
                <a:solidFill>
                  <a:srgbClr val="2A00FF"/>
                </a:solidFill>
                <a:latin typeface="Consolas"/>
                <a:cs typeface="Consolas"/>
              </a:rPr>
              <a:t>"/"</a:t>
            </a:r>
            <a:r>
              <a:rPr sz="1400" dirty="0">
                <a:latin typeface="Consolas"/>
                <a:cs typeface="Consolas"/>
              </a:rPr>
              <a:t>, </a:t>
            </a:r>
            <a:r>
              <a:rPr sz="1400" dirty="0">
                <a:solidFill>
                  <a:srgbClr val="2A00FF"/>
                </a:solidFill>
                <a:latin typeface="Consolas"/>
                <a:cs typeface="Consolas"/>
              </a:rPr>
              <a:t>"/home" </a:t>
            </a:r>
            <a:r>
              <a:rPr sz="1400" dirty="0">
                <a:latin typeface="Consolas"/>
                <a:cs typeface="Consolas"/>
              </a:rPr>
              <a:t>},  method =</a:t>
            </a:r>
            <a:r>
              <a:rPr sz="1400" spc="10" dirty="0">
                <a:latin typeface="Consolas"/>
                <a:cs typeface="Consolas"/>
              </a:rPr>
              <a:t> </a:t>
            </a:r>
            <a:r>
              <a:rPr sz="1400" dirty="0">
                <a:latin typeface="Consolas"/>
                <a:cs typeface="Consolas"/>
              </a:rPr>
              <a:t>RequestMethod.</a:t>
            </a:r>
            <a:r>
              <a:rPr sz="1400" b="1" i="1" dirty="0">
                <a:solidFill>
                  <a:srgbClr val="0000C0"/>
                </a:solidFill>
                <a:latin typeface="Consolas"/>
                <a:cs typeface="Consolas"/>
              </a:rPr>
              <a:t>GET</a:t>
            </a:r>
            <a:r>
              <a:rPr sz="1400" b="1" i="1" dirty="0">
                <a:latin typeface="Consolas"/>
                <a:cs typeface="Consolas"/>
              </a:rPr>
              <a:t>)</a:t>
            </a:r>
            <a:endParaRPr sz="1400">
              <a:latin typeface="Consolas"/>
              <a:cs typeface="Consolas"/>
            </a:endParaRPr>
          </a:p>
        </p:txBody>
      </p:sp>
      <p:sp>
        <p:nvSpPr>
          <p:cNvPr id="6" name="object 6"/>
          <p:cNvSpPr txBox="1"/>
          <p:nvPr/>
        </p:nvSpPr>
        <p:spPr>
          <a:xfrm>
            <a:off x="1067816" y="3923791"/>
            <a:ext cx="435673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7E0054"/>
                </a:solidFill>
                <a:latin typeface="Consolas"/>
                <a:cs typeface="Consolas"/>
              </a:rPr>
              <a:t>public </a:t>
            </a:r>
            <a:r>
              <a:rPr sz="1400" b="1" dirty="0">
                <a:latin typeface="Consolas"/>
                <a:cs typeface="Consolas"/>
              </a:rPr>
              <a:t>String showHomePage(</a:t>
            </a:r>
            <a:r>
              <a:rPr sz="1400" dirty="0">
                <a:solidFill>
                  <a:srgbClr val="7E0054"/>
                </a:solidFill>
                <a:latin typeface="Consolas"/>
                <a:cs typeface="Consolas"/>
              </a:rPr>
              <a:t>ModelMap </a:t>
            </a:r>
            <a:r>
              <a:rPr sz="1400" dirty="0">
                <a:latin typeface="Consolas"/>
                <a:cs typeface="Consolas"/>
              </a:rPr>
              <a:t>model</a:t>
            </a:r>
            <a:r>
              <a:rPr sz="1400" b="1" dirty="0">
                <a:latin typeface="Consolas"/>
                <a:cs typeface="Consolas"/>
              </a:rPr>
              <a:t>)</a:t>
            </a:r>
            <a:r>
              <a:rPr sz="1400" b="1" spc="100" dirty="0">
                <a:latin typeface="Consolas"/>
                <a:cs typeface="Consolas"/>
              </a:rPr>
              <a:t> </a:t>
            </a:r>
            <a:r>
              <a:rPr sz="1400" b="1" dirty="0">
                <a:latin typeface="Consolas"/>
                <a:cs typeface="Consolas"/>
              </a:rPr>
              <a:t>{</a:t>
            </a:r>
            <a:endParaRPr sz="1400">
              <a:latin typeface="Consolas"/>
              <a:cs typeface="Consolas"/>
            </a:endParaRPr>
          </a:p>
        </p:txBody>
      </p:sp>
      <p:sp>
        <p:nvSpPr>
          <p:cNvPr id="7" name="object 7"/>
          <p:cNvSpPr txBox="1"/>
          <p:nvPr/>
        </p:nvSpPr>
        <p:spPr>
          <a:xfrm>
            <a:off x="1525016" y="4326737"/>
            <a:ext cx="3568700" cy="501015"/>
          </a:xfrm>
          <a:prstGeom prst="rect">
            <a:avLst/>
          </a:prstGeom>
        </p:spPr>
        <p:txBody>
          <a:bodyPr vert="horz" wrap="square" lIns="0" tIns="12700" rIns="0" bIns="0" rtlCol="0">
            <a:spAutoFit/>
          </a:bodyPr>
          <a:lstStyle/>
          <a:p>
            <a:pPr marL="12700" marR="5080">
              <a:lnSpc>
                <a:spcPct val="111400"/>
              </a:lnSpc>
              <a:spcBef>
                <a:spcPts val="100"/>
              </a:spcBef>
            </a:pPr>
            <a:r>
              <a:rPr sz="1400" dirty="0">
                <a:latin typeface="Consolas"/>
                <a:cs typeface="Consolas"/>
              </a:rPr>
              <a:t>model</a:t>
            </a:r>
            <a:r>
              <a:rPr sz="1400" dirty="0">
                <a:solidFill>
                  <a:srgbClr val="666600"/>
                </a:solidFill>
                <a:latin typeface="Consolas"/>
                <a:cs typeface="Consolas"/>
              </a:rPr>
              <a:t>.</a:t>
            </a:r>
            <a:r>
              <a:rPr sz="1400" dirty="0">
                <a:latin typeface="Consolas"/>
                <a:cs typeface="Consolas"/>
              </a:rPr>
              <a:t>addAttribute</a:t>
            </a:r>
            <a:r>
              <a:rPr sz="1400" dirty="0">
                <a:solidFill>
                  <a:srgbClr val="666600"/>
                </a:solidFill>
                <a:latin typeface="Consolas"/>
                <a:cs typeface="Consolas"/>
              </a:rPr>
              <a:t>(</a:t>
            </a:r>
            <a:r>
              <a:rPr sz="1400" dirty="0">
                <a:solidFill>
                  <a:srgbClr val="008700"/>
                </a:solidFill>
                <a:latin typeface="Consolas"/>
                <a:cs typeface="Consolas"/>
              </a:rPr>
              <a:t>"message"</a:t>
            </a:r>
            <a:r>
              <a:rPr sz="1400" dirty="0">
                <a:solidFill>
                  <a:srgbClr val="666600"/>
                </a:solidFill>
                <a:latin typeface="Consolas"/>
                <a:cs typeface="Consolas"/>
              </a:rPr>
              <a:t>, </a:t>
            </a:r>
            <a:r>
              <a:rPr sz="1400" dirty="0">
                <a:solidFill>
                  <a:srgbClr val="008700"/>
                </a:solidFill>
                <a:latin typeface="Consolas"/>
                <a:cs typeface="Consolas"/>
              </a:rPr>
              <a:t>"Hello  Spring MVC</a:t>
            </a:r>
            <a:r>
              <a:rPr sz="1400" spc="10" dirty="0">
                <a:solidFill>
                  <a:srgbClr val="008700"/>
                </a:solidFill>
                <a:latin typeface="Consolas"/>
                <a:cs typeface="Consolas"/>
              </a:rPr>
              <a:t> </a:t>
            </a:r>
            <a:r>
              <a:rPr sz="1400" dirty="0">
                <a:solidFill>
                  <a:srgbClr val="008700"/>
                </a:solidFill>
                <a:latin typeface="Consolas"/>
                <a:cs typeface="Consolas"/>
              </a:rPr>
              <a:t>Framework!"</a:t>
            </a:r>
            <a:r>
              <a:rPr sz="1400" dirty="0">
                <a:solidFill>
                  <a:srgbClr val="666600"/>
                </a:solidFill>
                <a:latin typeface="Consolas"/>
                <a:cs typeface="Consolas"/>
              </a:rPr>
              <a:t>);</a:t>
            </a:r>
            <a:endParaRPr sz="1400">
              <a:latin typeface="Consolas"/>
              <a:cs typeface="Consolas"/>
            </a:endParaRPr>
          </a:p>
        </p:txBody>
      </p:sp>
      <p:sp>
        <p:nvSpPr>
          <p:cNvPr id="8" name="object 8"/>
          <p:cNvSpPr txBox="1"/>
          <p:nvPr/>
        </p:nvSpPr>
        <p:spPr>
          <a:xfrm>
            <a:off x="1525016" y="5021071"/>
            <a:ext cx="1402080" cy="45339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7E0054"/>
                </a:solidFill>
                <a:latin typeface="Consolas"/>
                <a:cs typeface="Consolas"/>
              </a:rPr>
              <a:t>return</a:t>
            </a:r>
            <a:r>
              <a:rPr sz="1400" b="1" spc="-40" dirty="0">
                <a:solidFill>
                  <a:srgbClr val="7E0054"/>
                </a:solidFill>
                <a:latin typeface="Consolas"/>
                <a:cs typeface="Consolas"/>
              </a:rPr>
              <a:t> </a:t>
            </a:r>
            <a:r>
              <a:rPr sz="1400" b="1" dirty="0">
                <a:solidFill>
                  <a:srgbClr val="2A00FF"/>
                </a:solidFill>
                <a:latin typeface="Consolas"/>
                <a:cs typeface="Consolas"/>
              </a:rPr>
              <a:t>"home"</a:t>
            </a:r>
            <a:r>
              <a:rPr sz="1400" b="1" dirty="0">
                <a:latin typeface="Consolas"/>
                <a:cs typeface="Consolas"/>
              </a:rPr>
              <a:t>;</a:t>
            </a:r>
            <a:endParaRPr sz="1400">
              <a:latin typeface="Consolas"/>
              <a:cs typeface="Consolas"/>
            </a:endParaRPr>
          </a:p>
          <a:p>
            <a:pPr marL="45720">
              <a:lnSpc>
                <a:spcPct val="100000"/>
              </a:lnSpc>
              <a:spcBef>
                <a:spcPts val="5"/>
              </a:spcBef>
            </a:pPr>
            <a:r>
              <a:rPr sz="1400" dirty="0">
                <a:latin typeface="Consolas"/>
                <a:cs typeface="Consolas"/>
              </a:rPr>
              <a:t>}</a:t>
            </a:r>
            <a:endParaRPr sz="1400">
              <a:latin typeface="Consolas"/>
              <a:cs typeface="Consolas"/>
            </a:endParaRPr>
          </a:p>
        </p:txBody>
      </p:sp>
      <p:sp>
        <p:nvSpPr>
          <p:cNvPr id="9" name="object 9"/>
          <p:cNvSpPr txBox="1"/>
          <p:nvPr/>
        </p:nvSpPr>
        <p:spPr>
          <a:xfrm>
            <a:off x="1067816" y="5446572"/>
            <a:ext cx="12382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a:t>
            </a:r>
            <a:endParaRPr sz="1400">
              <a:latin typeface="Consolas"/>
              <a:cs typeface="Consolas"/>
            </a:endParaRPr>
          </a:p>
        </p:txBody>
      </p:sp>
      <p:sp>
        <p:nvSpPr>
          <p:cNvPr id="10" name="object 10"/>
          <p:cNvSpPr txBox="1"/>
          <p:nvPr/>
        </p:nvSpPr>
        <p:spPr>
          <a:xfrm>
            <a:off x="6654545" y="3097149"/>
            <a:ext cx="3175000" cy="176276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08080"/>
                </a:solidFill>
                <a:latin typeface="Consolas"/>
                <a:cs typeface="Consolas"/>
              </a:rPr>
              <a:t>&lt;</a:t>
            </a:r>
            <a:r>
              <a:rPr sz="1400" dirty="0">
                <a:solidFill>
                  <a:srgbClr val="3E7E7E"/>
                </a:solidFill>
                <a:latin typeface="Consolas"/>
                <a:cs typeface="Consolas"/>
              </a:rPr>
              <a:t>html</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head</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title</a:t>
            </a:r>
            <a:r>
              <a:rPr sz="1400" dirty="0">
                <a:solidFill>
                  <a:srgbClr val="008080"/>
                </a:solidFill>
                <a:latin typeface="Consolas"/>
                <a:cs typeface="Consolas"/>
              </a:rPr>
              <a:t>&gt;</a:t>
            </a:r>
            <a:r>
              <a:rPr sz="1400" dirty="0">
                <a:latin typeface="Consolas"/>
                <a:cs typeface="Consolas"/>
              </a:rPr>
              <a:t>Here is home</a:t>
            </a:r>
            <a:r>
              <a:rPr sz="1400" spc="30" dirty="0">
                <a:latin typeface="Consolas"/>
                <a:cs typeface="Consolas"/>
              </a:rPr>
              <a:t> </a:t>
            </a:r>
            <a:r>
              <a:rPr sz="1400" dirty="0">
                <a:latin typeface="Consolas"/>
                <a:cs typeface="Consolas"/>
              </a:rPr>
              <a:t>page</a:t>
            </a:r>
            <a:r>
              <a:rPr sz="1400" dirty="0">
                <a:solidFill>
                  <a:srgbClr val="008080"/>
                </a:solidFill>
                <a:latin typeface="Consolas"/>
                <a:cs typeface="Consolas"/>
              </a:rPr>
              <a:t>&lt;/</a:t>
            </a:r>
            <a:r>
              <a:rPr sz="1400" dirty="0">
                <a:solidFill>
                  <a:srgbClr val="3E7E7E"/>
                </a:solidFill>
                <a:latin typeface="Consolas"/>
                <a:cs typeface="Consolas"/>
              </a:rPr>
              <a:t>title</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head</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body</a:t>
            </a:r>
            <a:r>
              <a:rPr sz="1400" dirty="0">
                <a:solidFill>
                  <a:srgbClr val="008080"/>
                </a:solidFill>
                <a:latin typeface="Consolas"/>
                <a:cs typeface="Consolas"/>
              </a:rPr>
              <a:t>&gt;</a:t>
            </a:r>
            <a:endParaRPr sz="1400">
              <a:latin typeface="Consolas"/>
              <a:cs typeface="Consolas"/>
            </a:endParaRPr>
          </a:p>
          <a:p>
            <a:pPr marL="12700">
              <a:lnSpc>
                <a:spcPct val="100000"/>
              </a:lnSpc>
              <a:spcBef>
                <a:spcPts val="190"/>
              </a:spcBef>
            </a:pPr>
            <a:r>
              <a:rPr sz="1400" dirty="0">
                <a:solidFill>
                  <a:srgbClr val="000087"/>
                </a:solidFill>
                <a:latin typeface="Consolas"/>
                <a:cs typeface="Consolas"/>
              </a:rPr>
              <a:t>&lt;h2&gt;</a:t>
            </a:r>
            <a:r>
              <a:rPr sz="1400" dirty="0">
                <a:latin typeface="Consolas"/>
                <a:cs typeface="Consolas"/>
              </a:rPr>
              <a:t>${message}</a:t>
            </a:r>
            <a:r>
              <a:rPr sz="1400" dirty="0">
                <a:solidFill>
                  <a:srgbClr val="000087"/>
                </a:solidFill>
                <a:latin typeface="Consolas"/>
                <a:cs typeface="Consolas"/>
              </a:rPr>
              <a:t>&lt;/h2&gt;</a:t>
            </a:r>
            <a:endParaRPr sz="1400">
              <a:latin typeface="Consolas"/>
              <a:cs typeface="Consolas"/>
            </a:endParaRPr>
          </a:p>
          <a:p>
            <a:pPr marL="12700">
              <a:lnSpc>
                <a:spcPts val="1675"/>
              </a:lnSpc>
              <a:spcBef>
                <a:spcPts val="50"/>
              </a:spcBef>
            </a:pPr>
            <a:r>
              <a:rPr sz="1400" dirty="0">
                <a:solidFill>
                  <a:srgbClr val="008080"/>
                </a:solidFill>
                <a:latin typeface="Consolas"/>
                <a:cs typeface="Consolas"/>
              </a:rPr>
              <a:t>&lt;/</a:t>
            </a:r>
            <a:r>
              <a:rPr sz="1400" dirty="0">
                <a:solidFill>
                  <a:srgbClr val="3E7E7E"/>
                </a:solidFill>
                <a:latin typeface="Consolas"/>
                <a:cs typeface="Consolas"/>
              </a:rPr>
              <a:t>body</a:t>
            </a:r>
            <a:r>
              <a:rPr sz="1400" dirty="0">
                <a:solidFill>
                  <a:srgbClr val="008080"/>
                </a:solidFill>
                <a:latin typeface="Consolas"/>
                <a:cs typeface="Consolas"/>
              </a:rPr>
              <a:t>&gt;</a:t>
            </a:r>
            <a:endParaRPr sz="1400">
              <a:latin typeface="Consolas"/>
              <a:cs typeface="Consolas"/>
            </a:endParaRPr>
          </a:p>
          <a:p>
            <a:pPr marL="12700">
              <a:lnSpc>
                <a:spcPts val="1675"/>
              </a:lnSpc>
            </a:pPr>
            <a:r>
              <a:rPr sz="1400" dirty="0">
                <a:solidFill>
                  <a:srgbClr val="008080"/>
                </a:solidFill>
                <a:latin typeface="Consolas"/>
                <a:cs typeface="Consolas"/>
              </a:rPr>
              <a:t>&lt;/</a:t>
            </a:r>
            <a:r>
              <a:rPr sz="1400" dirty="0">
                <a:solidFill>
                  <a:srgbClr val="3E7E7E"/>
                </a:solidFill>
                <a:latin typeface="Consolas"/>
                <a:cs typeface="Consolas"/>
              </a:rPr>
              <a:t>html</a:t>
            </a:r>
            <a:r>
              <a:rPr sz="1400" dirty="0">
                <a:solidFill>
                  <a:srgbClr val="008080"/>
                </a:solidFill>
                <a:latin typeface="Consolas"/>
                <a:cs typeface="Consolas"/>
              </a:rPr>
              <a:t>&gt;</a:t>
            </a:r>
            <a:endParaRPr sz="1400">
              <a:latin typeface="Consolas"/>
              <a:cs typeface="Consolas"/>
            </a:endParaRPr>
          </a:p>
        </p:txBody>
      </p:sp>
      <p:sp>
        <p:nvSpPr>
          <p:cNvPr id="11" name="object 11"/>
          <p:cNvSpPr txBox="1"/>
          <p:nvPr/>
        </p:nvSpPr>
        <p:spPr>
          <a:xfrm>
            <a:off x="6499605" y="2011807"/>
            <a:ext cx="1233805" cy="330835"/>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spc="-5" dirty="0">
                <a:latin typeface="Calibri"/>
                <a:cs typeface="Calibri"/>
              </a:rPr>
              <a:t>Home.jsp</a:t>
            </a:r>
            <a:endParaRPr sz="2000">
              <a:latin typeface="Calibri"/>
              <a:cs typeface="Calibri"/>
            </a:endParaRPr>
          </a:p>
        </p:txBody>
      </p:sp>
      <p:sp>
        <p:nvSpPr>
          <p:cNvPr id="12" name="object 12"/>
          <p:cNvSpPr/>
          <p:nvPr/>
        </p:nvSpPr>
        <p:spPr>
          <a:xfrm>
            <a:off x="6164579" y="2025395"/>
            <a:ext cx="0" cy="3466465"/>
          </a:xfrm>
          <a:custGeom>
            <a:avLst/>
            <a:gdLst/>
            <a:ahLst/>
            <a:cxnLst/>
            <a:rect l="l" t="t" r="r" b="b"/>
            <a:pathLst>
              <a:path h="3466465">
                <a:moveTo>
                  <a:pt x="0" y="0"/>
                </a:moveTo>
                <a:lnTo>
                  <a:pt x="0" y="3466083"/>
                </a:lnTo>
              </a:path>
            </a:pathLst>
          </a:custGeom>
          <a:ln w="6096">
            <a:solidFill>
              <a:srgbClr val="A4A4A4"/>
            </a:solidFill>
          </a:ln>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56939"/>
            <a:ext cx="7998461" cy="1152239"/>
          </a:xfrm>
          <a:prstGeom prst="rect">
            <a:avLst/>
          </a:prstGeom>
        </p:spPr>
        <p:txBody>
          <a:bodyPr vert="horz" wrap="square" lIns="0" tIns="13335" rIns="0" bIns="0" rtlCol="0">
            <a:spAutoFit/>
          </a:bodyPr>
          <a:lstStyle/>
          <a:p>
            <a:r>
              <a:rPr lang="en-IN" b="1" dirty="0"/>
              <a:t>Spring – Forms Handling</a:t>
            </a:r>
            <a:br>
              <a:rPr lang="en-IN" b="1" dirty="0"/>
            </a:br>
            <a:endParaRPr sz="300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66</a:t>
            </a:fld>
            <a:endParaRPr dirty="0"/>
          </a:p>
        </p:txBody>
      </p:sp>
      <p:sp>
        <p:nvSpPr>
          <p:cNvPr id="20" name="Rectangle 19">
            <a:extLst>
              <a:ext uri="{FF2B5EF4-FFF2-40B4-BE49-F238E27FC236}">
                <a16:creationId xmlns="" xmlns:a16="http://schemas.microsoft.com/office/drawing/2014/main" id="{8E7C1968-2CAB-4336-B0A3-15032DF13017}"/>
              </a:ext>
            </a:extLst>
          </p:cNvPr>
          <p:cNvSpPr/>
          <p:nvPr/>
        </p:nvSpPr>
        <p:spPr>
          <a:xfrm>
            <a:off x="533400" y="1524000"/>
            <a:ext cx="10058400" cy="369332"/>
          </a:xfrm>
          <a:prstGeom prst="rect">
            <a:avLst/>
          </a:prstGeom>
        </p:spPr>
        <p:txBody>
          <a:bodyPr wrap="square">
            <a:spAutoFit/>
          </a:bodyPr>
          <a:lstStyle/>
          <a:p>
            <a:r>
              <a:rPr lang="en-IN" dirty="0"/>
              <a:t>HTML form, you use </a:t>
            </a:r>
            <a:r>
              <a:rPr lang="en-IN" b="1" dirty="0" err="1"/>
              <a:t>spring:form</a:t>
            </a:r>
            <a:r>
              <a:rPr lang="en-IN" b="1" dirty="0"/>
              <a:t> </a:t>
            </a:r>
            <a:r>
              <a:rPr lang="en-IN" dirty="0"/>
              <a:t>tag and bind the controller object via @</a:t>
            </a:r>
            <a:r>
              <a:rPr lang="en-IN" b="1" dirty="0" err="1"/>
              <a:t>modelAttribute</a:t>
            </a:r>
            <a:r>
              <a:rPr lang="en-IN" b="1" dirty="0"/>
              <a:t>.</a:t>
            </a:r>
          </a:p>
        </p:txBody>
      </p:sp>
      <p:sp>
        <p:nvSpPr>
          <p:cNvPr id="22" name="Rectangle 21">
            <a:extLst>
              <a:ext uri="{FF2B5EF4-FFF2-40B4-BE49-F238E27FC236}">
                <a16:creationId xmlns="" xmlns:a16="http://schemas.microsoft.com/office/drawing/2014/main" id="{34CD6424-D193-4BB0-9375-4D07519B0EC9}"/>
              </a:ext>
            </a:extLst>
          </p:cNvPr>
          <p:cNvSpPr/>
          <p:nvPr/>
        </p:nvSpPr>
        <p:spPr>
          <a:xfrm>
            <a:off x="381000" y="2043316"/>
            <a:ext cx="11125200" cy="2031325"/>
          </a:xfrm>
          <a:prstGeom prst="rect">
            <a:avLst/>
          </a:prstGeom>
        </p:spPr>
        <p:txBody>
          <a:bodyPr wrap="square">
            <a:spAutoFit/>
          </a:bodyPr>
          <a:lstStyle/>
          <a:p>
            <a:r>
              <a:rPr lang="en-IN" dirty="0"/>
              <a:t>&lt;%@ </a:t>
            </a:r>
            <a:r>
              <a:rPr lang="en-IN" dirty="0" err="1"/>
              <a:t>taglib</a:t>
            </a:r>
            <a:r>
              <a:rPr lang="en-IN" dirty="0"/>
              <a:t> prefix="spring" </a:t>
            </a:r>
            <a:r>
              <a:rPr lang="en-IN" dirty="0" err="1"/>
              <a:t>uri</a:t>
            </a:r>
            <a:r>
              <a:rPr lang="en-IN" dirty="0"/>
              <a:t>="http://www.springframework.org/tags"%&gt;</a:t>
            </a:r>
          </a:p>
          <a:p>
            <a:r>
              <a:rPr lang="en-IN" dirty="0"/>
              <a:t>&lt;%@ </a:t>
            </a:r>
            <a:r>
              <a:rPr lang="en-IN" dirty="0" err="1"/>
              <a:t>taglib</a:t>
            </a:r>
            <a:r>
              <a:rPr lang="en-IN" dirty="0"/>
              <a:t> prefix="form" </a:t>
            </a:r>
            <a:r>
              <a:rPr lang="en-IN" dirty="0" err="1"/>
              <a:t>uri</a:t>
            </a:r>
            <a:r>
              <a:rPr lang="en-IN" dirty="0"/>
              <a:t>="http://www.springframework.org/tags/form"%&gt;</a:t>
            </a:r>
          </a:p>
          <a:p>
            <a:endParaRPr lang="en-IN" dirty="0"/>
          </a:p>
          <a:p>
            <a:r>
              <a:rPr lang="en-IN" dirty="0"/>
              <a:t>	&lt;</a:t>
            </a:r>
            <a:r>
              <a:rPr lang="en-IN" dirty="0" err="1"/>
              <a:t>form:form</a:t>
            </a:r>
            <a:r>
              <a:rPr lang="en-IN" dirty="0"/>
              <a:t> method="post" </a:t>
            </a:r>
            <a:r>
              <a:rPr lang="en-IN" dirty="0" err="1"/>
              <a:t>modelAttribute</a:t>
            </a:r>
            <a:r>
              <a:rPr lang="en-IN" dirty="0"/>
              <a:t>="</a:t>
            </a:r>
            <a:r>
              <a:rPr lang="en-IN" dirty="0" err="1"/>
              <a:t>userForm</a:t>
            </a:r>
            <a:r>
              <a:rPr lang="en-IN" dirty="0"/>
              <a:t>" action="${</a:t>
            </a:r>
            <a:r>
              <a:rPr lang="en-IN" dirty="0" err="1"/>
              <a:t>userActionUrl</a:t>
            </a:r>
            <a:r>
              <a:rPr lang="en-IN" dirty="0"/>
              <a:t>}"&gt;</a:t>
            </a:r>
          </a:p>
          <a:p>
            <a:r>
              <a:rPr lang="en-IN" dirty="0"/>
              <a:t>		&lt;</a:t>
            </a:r>
            <a:r>
              <a:rPr lang="en-IN" dirty="0" err="1"/>
              <a:t>form:input</a:t>
            </a:r>
            <a:r>
              <a:rPr lang="en-IN" dirty="0"/>
              <a:t> path="name" type="text" /&gt; &lt;!-- bind to user.name--&gt;</a:t>
            </a:r>
          </a:p>
          <a:p>
            <a:r>
              <a:rPr lang="en-IN" dirty="0"/>
              <a:t>		&lt;</a:t>
            </a:r>
            <a:r>
              <a:rPr lang="en-IN" dirty="0" err="1"/>
              <a:t>form:errors</a:t>
            </a:r>
            <a:r>
              <a:rPr lang="en-IN" dirty="0"/>
              <a:t> path="name" /&gt;</a:t>
            </a:r>
          </a:p>
          <a:p>
            <a:r>
              <a:rPr lang="en-IN" dirty="0"/>
              <a:t>	&lt;/</a:t>
            </a:r>
            <a:r>
              <a:rPr lang="en-IN" dirty="0" err="1"/>
              <a:t>form:form</a:t>
            </a:r>
            <a:r>
              <a:rPr lang="en-IN" dirty="0"/>
              <a:t>&gt;</a:t>
            </a:r>
          </a:p>
        </p:txBody>
      </p:sp>
      <p:sp>
        <p:nvSpPr>
          <p:cNvPr id="23" name="Rectangle 22">
            <a:extLst>
              <a:ext uri="{FF2B5EF4-FFF2-40B4-BE49-F238E27FC236}">
                <a16:creationId xmlns="" xmlns:a16="http://schemas.microsoft.com/office/drawing/2014/main" id="{0267B8E5-5490-4B2D-A127-CB2FFCE021C2}"/>
              </a:ext>
            </a:extLst>
          </p:cNvPr>
          <p:cNvSpPr/>
          <p:nvPr/>
        </p:nvSpPr>
        <p:spPr>
          <a:xfrm>
            <a:off x="547396" y="4245790"/>
            <a:ext cx="11125200" cy="2308324"/>
          </a:xfrm>
          <a:prstGeom prst="rect">
            <a:avLst/>
          </a:prstGeom>
        </p:spPr>
        <p:txBody>
          <a:bodyPr wrap="square">
            <a:spAutoFit/>
          </a:bodyPr>
          <a:lstStyle/>
          <a:p>
            <a:endParaRPr lang="en-IN" dirty="0"/>
          </a:p>
          <a:p>
            <a:r>
              <a:rPr lang="en-IN" b="1" dirty="0"/>
              <a:t>When the HTML form is “POST”, you get the value via @</a:t>
            </a:r>
            <a:r>
              <a:rPr lang="en-IN" b="1" dirty="0" err="1"/>
              <a:t>ModelAttribute</a:t>
            </a:r>
            <a:r>
              <a:rPr lang="en-IN" b="1" dirty="0"/>
              <a:t>.</a:t>
            </a:r>
          </a:p>
          <a:p>
            <a:endParaRPr lang="en-IN" dirty="0"/>
          </a:p>
          <a:p>
            <a:r>
              <a:rPr lang="en-IN" dirty="0"/>
              <a:t>@</a:t>
            </a:r>
            <a:r>
              <a:rPr lang="en-IN" dirty="0" err="1"/>
              <a:t>RequestMapping</a:t>
            </a:r>
            <a:r>
              <a:rPr lang="en-IN" dirty="0"/>
              <a:t>(value = "/users", method = </a:t>
            </a:r>
            <a:r>
              <a:rPr lang="en-IN" dirty="0" err="1"/>
              <a:t>RequestMethod.POST</a:t>
            </a:r>
            <a:r>
              <a:rPr lang="en-IN" dirty="0"/>
              <a:t>)</a:t>
            </a:r>
          </a:p>
          <a:p>
            <a:r>
              <a:rPr lang="en-IN" dirty="0"/>
              <a:t>public String </a:t>
            </a:r>
            <a:r>
              <a:rPr lang="en-IN" dirty="0" err="1"/>
              <a:t>saveOrUpdateUser</a:t>
            </a:r>
            <a:r>
              <a:rPr lang="en-IN" dirty="0"/>
              <a:t>(@</a:t>
            </a:r>
            <a:r>
              <a:rPr lang="en-IN" dirty="0" err="1"/>
              <a:t>ModelAttribute</a:t>
            </a:r>
            <a:r>
              <a:rPr lang="en-IN" dirty="0"/>
              <a:t>("</a:t>
            </a:r>
            <a:r>
              <a:rPr lang="en-IN" dirty="0" err="1"/>
              <a:t>userForm</a:t>
            </a:r>
            <a:r>
              <a:rPr lang="en-IN" dirty="0"/>
              <a:t>") User </a:t>
            </a:r>
            <a:r>
              <a:rPr lang="en-IN" dirty="0" err="1"/>
              <a:t>user</a:t>
            </a:r>
            <a:r>
              <a:rPr lang="en-IN" dirty="0"/>
              <a:t>,</a:t>
            </a:r>
          </a:p>
          <a:p>
            <a:r>
              <a:rPr lang="en-IN" dirty="0"/>
              <a:t>		</a:t>
            </a:r>
            <a:r>
              <a:rPr lang="en-IN" dirty="0" err="1"/>
              <a:t>BindingResult</a:t>
            </a:r>
            <a:r>
              <a:rPr lang="en-IN" dirty="0"/>
              <a:t> result, Model model) {</a:t>
            </a:r>
          </a:p>
          <a:p>
            <a:r>
              <a:rPr lang="en-IN" dirty="0"/>
              <a:t>	//...</a:t>
            </a:r>
          </a:p>
          <a:p>
            <a:r>
              <a:rPr lang="en-IN" dirty="0"/>
              <a:t>}</a:t>
            </a:r>
          </a:p>
        </p:txBody>
      </p:sp>
    </p:spTree>
    <p:extLst>
      <p:ext uri="{BB962C8B-B14F-4D97-AF65-F5344CB8AC3E}">
        <p14:creationId xmlns="" xmlns:p14="http://schemas.microsoft.com/office/powerpoint/2010/main" val="3917243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56939"/>
            <a:ext cx="7998461" cy="1152239"/>
          </a:xfrm>
          <a:prstGeom prst="rect">
            <a:avLst/>
          </a:prstGeom>
        </p:spPr>
        <p:txBody>
          <a:bodyPr vert="horz" wrap="square" lIns="0" tIns="13335" rIns="0" bIns="0" rtlCol="0">
            <a:spAutoFit/>
          </a:bodyPr>
          <a:lstStyle/>
          <a:p>
            <a:r>
              <a:rPr lang="en-IN" b="1" dirty="0"/>
              <a:t>Spring – Stereotype annotations</a:t>
            </a:r>
            <a:br>
              <a:rPr lang="en-IN" b="1" dirty="0"/>
            </a:br>
            <a:endParaRPr sz="300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67</a:t>
            </a:fld>
            <a:endParaRPr dirty="0"/>
          </a:p>
        </p:txBody>
      </p:sp>
      <p:sp>
        <p:nvSpPr>
          <p:cNvPr id="15" name="Rectangle 14">
            <a:extLst>
              <a:ext uri="{FF2B5EF4-FFF2-40B4-BE49-F238E27FC236}">
                <a16:creationId xmlns="" xmlns:a16="http://schemas.microsoft.com/office/drawing/2014/main" id="{5BAAE8BC-761F-445F-A1E3-4B7EC7D4011E}"/>
              </a:ext>
            </a:extLst>
          </p:cNvPr>
          <p:cNvSpPr/>
          <p:nvPr/>
        </p:nvSpPr>
        <p:spPr>
          <a:xfrm>
            <a:off x="457200" y="1219200"/>
            <a:ext cx="11506200" cy="923330"/>
          </a:xfrm>
          <a:prstGeom prst="rect">
            <a:avLst/>
          </a:prstGeom>
        </p:spPr>
        <p:txBody>
          <a:bodyPr wrap="square">
            <a:spAutoFit/>
          </a:bodyPr>
          <a:lstStyle/>
          <a:p>
            <a:r>
              <a:rPr lang="en-IN" b="1" dirty="0"/>
              <a:t>@Component, @Repository, @Service and @Controller </a:t>
            </a:r>
            <a:r>
              <a:rPr lang="en-IN" dirty="0"/>
              <a:t>annotations in place and </a:t>
            </a:r>
            <a:r>
              <a:rPr lang="en-IN" b="1" dirty="0"/>
              <a:t>automatic component scanning enabled</a:t>
            </a:r>
            <a:r>
              <a:rPr lang="en-IN" dirty="0"/>
              <a:t>, </a:t>
            </a:r>
            <a:r>
              <a:rPr lang="en-IN" b="1" dirty="0"/>
              <a:t>Spring will automatically import the beans into the container </a:t>
            </a:r>
            <a:r>
              <a:rPr lang="en-IN" dirty="0"/>
              <a:t>and </a:t>
            </a:r>
            <a:r>
              <a:rPr lang="en-IN" b="1" dirty="0"/>
              <a:t>inject to dependencies</a:t>
            </a:r>
            <a:r>
              <a:rPr lang="en-IN" dirty="0"/>
              <a:t>. These annotations are called </a:t>
            </a:r>
            <a:r>
              <a:rPr lang="en-IN" b="1" dirty="0"/>
              <a:t>Stereotype annotations </a:t>
            </a:r>
            <a:r>
              <a:rPr lang="en-IN" dirty="0"/>
              <a:t>as well.</a:t>
            </a:r>
          </a:p>
        </p:txBody>
      </p:sp>
      <p:sp>
        <p:nvSpPr>
          <p:cNvPr id="16" name="Rectangle 15">
            <a:extLst>
              <a:ext uri="{FF2B5EF4-FFF2-40B4-BE49-F238E27FC236}">
                <a16:creationId xmlns="" xmlns:a16="http://schemas.microsoft.com/office/drawing/2014/main" id="{AAA825C0-082D-475E-80A1-F7F5B40EEA9A}"/>
              </a:ext>
            </a:extLst>
          </p:cNvPr>
          <p:cNvSpPr/>
          <p:nvPr/>
        </p:nvSpPr>
        <p:spPr>
          <a:xfrm>
            <a:off x="266700" y="2228671"/>
            <a:ext cx="11658600" cy="1200329"/>
          </a:xfrm>
          <a:prstGeom prst="rect">
            <a:avLst/>
          </a:prstGeom>
        </p:spPr>
        <p:txBody>
          <a:bodyPr wrap="square">
            <a:spAutoFit/>
          </a:bodyPr>
          <a:lstStyle/>
          <a:p>
            <a:r>
              <a:rPr lang="en-IN" b="1" dirty="0"/>
              <a:t>@Component annotation</a:t>
            </a:r>
          </a:p>
          <a:p>
            <a:endParaRPr lang="en-IN" dirty="0"/>
          </a:p>
          <a:p>
            <a:r>
              <a:rPr lang="en-IN" dirty="0"/>
              <a:t>The </a:t>
            </a:r>
            <a:r>
              <a:rPr lang="en-IN" b="1" dirty="0"/>
              <a:t>@Component </a:t>
            </a:r>
            <a:r>
              <a:rPr lang="en-IN" dirty="0"/>
              <a:t>annotation marks a java class as a bean so the component-scanning mechanism of spring can pick it up and pull it into the application context. To use this annotation, apply it over class.</a:t>
            </a:r>
          </a:p>
        </p:txBody>
      </p:sp>
      <p:sp>
        <p:nvSpPr>
          <p:cNvPr id="17" name="Rectangle 16">
            <a:extLst>
              <a:ext uri="{FF2B5EF4-FFF2-40B4-BE49-F238E27FC236}">
                <a16:creationId xmlns="" xmlns:a16="http://schemas.microsoft.com/office/drawing/2014/main" id="{0A2794F6-D84C-4424-A090-C58769C08F95}"/>
              </a:ext>
            </a:extLst>
          </p:cNvPr>
          <p:cNvSpPr/>
          <p:nvPr/>
        </p:nvSpPr>
        <p:spPr>
          <a:xfrm>
            <a:off x="258924" y="3429000"/>
            <a:ext cx="11780676" cy="1754326"/>
          </a:xfrm>
          <a:prstGeom prst="rect">
            <a:avLst/>
          </a:prstGeom>
        </p:spPr>
        <p:txBody>
          <a:bodyPr wrap="square">
            <a:spAutoFit/>
          </a:bodyPr>
          <a:lstStyle/>
          <a:p>
            <a:r>
              <a:rPr lang="en-IN" b="1" dirty="0"/>
              <a:t> @Repository annotation</a:t>
            </a:r>
          </a:p>
          <a:p>
            <a:endParaRPr lang="en-IN" dirty="0"/>
          </a:p>
          <a:p>
            <a:r>
              <a:rPr lang="en-IN" dirty="0"/>
              <a:t>To provides additional benefits specifically for DAOs i.e. </a:t>
            </a:r>
            <a:r>
              <a:rPr lang="en-IN" b="1" dirty="0"/>
              <a:t>@Repository </a:t>
            </a:r>
            <a:r>
              <a:rPr lang="en-IN" dirty="0"/>
              <a:t>annotation. The </a:t>
            </a:r>
            <a:r>
              <a:rPr lang="en-IN" b="1" dirty="0"/>
              <a:t>@Repository </a:t>
            </a:r>
            <a:r>
              <a:rPr lang="en-IN" dirty="0"/>
              <a:t>annotation is a specialization of the </a:t>
            </a:r>
            <a:r>
              <a:rPr lang="en-IN" b="1" dirty="0"/>
              <a:t>@Component </a:t>
            </a:r>
            <a:r>
              <a:rPr lang="en-IN" dirty="0"/>
              <a:t>annotation with similar use and functionality. In addition to importing the </a:t>
            </a:r>
            <a:r>
              <a:rPr lang="en-IN" b="1" dirty="0"/>
              <a:t>DAOs</a:t>
            </a:r>
            <a:r>
              <a:rPr lang="en-IN" dirty="0"/>
              <a:t> into the DI container, it also makes the unchecked exceptions (thrown from DAO methods) eligible for translation into Spring DataAccessException.</a:t>
            </a:r>
          </a:p>
        </p:txBody>
      </p:sp>
      <p:sp>
        <p:nvSpPr>
          <p:cNvPr id="18" name="Rectangle 17">
            <a:extLst>
              <a:ext uri="{FF2B5EF4-FFF2-40B4-BE49-F238E27FC236}">
                <a16:creationId xmlns="" xmlns:a16="http://schemas.microsoft.com/office/drawing/2014/main" id="{2FC8382D-65BE-493F-BD2E-2E31FC0A0708}"/>
              </a:ext>
            </a:extLst>
          </p:cNvPr>
          <p:cNvSpPr/>
          <p:nvPr/>
        </p:nvSpPr>
        <p:spPr>
          <a:xfrm>
            <a:off x="241818" y="5183326"/>
            <a:ext cx="11635273" cy="1477328"/>
          </a:xfrm>
          <a:prstGeom prst="rect">
            <a:avLst/>
          </a:prstGeom>
        </p:spPr>
        <p:txBody>
          <a:bodyPr wrap="square">
            <a:spAutoFit/>
          </a:bodyPr>
          <a:lstStyle/>
          <a:p>
            <a:r>
              <a:rPr lang="en-IN" b="1" dirty="0"/>
              <a:t>@Service annotation</a:t>
            </a:r>
          </a:p>
          <a:p>
            <a:endParaRPr lang="en-IN" dirty="0"/>
          </a:p>
          <a:p>
            <a:r>
              <a:rPr lang="en-IN" dirty="0"/>
              <a:t>The </a:t>
            </a:r>
            <a:r>
              <a:rPr lang="en-IN" b="1" dirty="0"/>
              <a:t>@Service </a:t>
            </a:r>
            <a:r>
              <a:rPr lang="en-IN" dirty="0"/>
              <a:t>annotation is also a specialization of the component annotation. It doesn’t currently provide any additional behaviour over the </a:t>
            </a:r>
            <a:r>
              <a:rPr lang="en-IN" b="1" dirty="0"/>
              <a:t>@Component </a:t>
            </a:r>
            <a:r>
              <a:rPr lang="en-IN" dirty="0"/>
              <a:t>annotation, but it’s a good idea to use </a:t>
            </a:r>
            <a:r>
              <a:rPr lang="en-IN" b="1" dirty="0"/>
              <a:t>@Service</a:t>
            </a:r>
            <a:r>
              <a:rPr lang="en-IN" dirty="0"/>
              <a:t> over </a:t>
            </a:r>
            <a:r>
              <a:rPr lang="en-IN" b="1" dirty="0"/>
              <a:t>@Component </a:t>
            </a:r>
            <a:r>
              <a:rPr lang="en-IN" dirty="0"/>
              <a:t>in service-layer classes because it specifies intent better.</a:t>
            </a:r>
          </a:p>
        </p:txBody>
      </p:sp>
    </p:spTree>
    <p:extLst>
      <p:ext uri="{BB962C8B-B14F-4D97-AF65-F5344CB8AC3E}">
        <p14:creationId xmlns="" xmlns:p14="http://schemas.microsoft.com/office/powerpoint/2010/main" val="2586043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3" name="object 3"/>
          <p:cNvSpPr txBox="1">
            <a:spLocks noGrp="1"/>
          </p:cNvSpPr>
          <p:nvPr>
            <p:ph type="body" idx="1"/>
          </p:nvPr>
        </p:nvSpPr>
        <p:spPr>
          <a:xfrm>
            <a:off x="916939" y="1040968"/>
            <a:ext cx="10147935" cy="1243930"/>
          </a:xfrm>
          <a:prstGeom prst="rect">
            <a:avLst/>
          </a:prstGeom>
        </p:spPr>
        <p:txBody>
          <a:bodyPr vert="horz" wrap="square" lIns="0" tIns="12700" rIns="0" bIns="0" rtlCol="0">
            <a:spAutoFit/>
          </a:bodyPr>
          <a:lstStyle/>
          <a:p>
            <a:pPr marL="12700">
              <a:lnSpc>
                <a:spcPct val="100000"/>
              </a:lnSpc>
              <a:spcBef>
                <a:spcPts val="100"/>
              </a:spcBef>
            </a:pPr>
            <a:r>
              <a:rPr lang="en-US" sz="2000" dirty="0"/>
              <a:t>Some developers consider the service layer and DAO layers classes as part of model component in MVC. I have a different opinion on this. I do not consider service and DAO layers classes the part of MVC framework. Usually a web application is 3-tier architecture i.e. data-service-presentation. MVC is actually part of presentation layer.</a:t>
            </a:r>
            <a:endParaRPr sz="18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68</a:t>
            </a:fld>
            <a:endParaRPr dirty="0"/>
          </a:p>
        </p:txBody>
      </p:sp>
      <p:pic>
        <p:nvPicPr>
          <p:cNvPr id="6" name="Picture 5">
            <a:extLst>
              <a:ext uri="{FF2B5EF4-FFF2-40B4-BE49-F238E27FC236}">
                <a16:creationId xmlns="" xmlns:a16="http://schemas.microsoft.com/office/drawing/2014/main" id="{02498FD9-911D-41C6-8B55-EAE39CDF95E4}"/>
              </a:ext>
            </a:extLst>
          </p:cNvPr>
          <p:cNvPicPr>
            <a:picLocks noChangeAspect="1"/>
          </p:cNvPicPr>
          <p:nvPr/>
        </p:nvPicPr>
        <p:blipFill>
          <a:blip r:embed="rId2"/>
          <a:stretch>
            <a:fillRect/>
          </a:stretch>
        </p:blipFill>
        <p:spPr>
          <a:xfrm>
            <a:off x="916939" y="2447276"/>
            <a:ext cx="9522461" cy="4320726"/>
          </a:xfrm>
          <a:prstGeom prst="rect">
            <a:avLst/>
          </a:prstGeom>
        </p:spPr>
      </p:pic>
    </p:spTree>
    <p:extLst>
      <p:ext uri="{BB962C8B-B14F-4D97-AF65-F5344CB8AC3E}">
        <p14:creationId xmlns="" xmlns:p14="http://schemas.microsoft.com/office/powerpoint/2010/main" val="898404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02638"/>
            <a:ext cx="10252710" cy="1050290"/>
          </a:xfrm>
          <a:prstGeom prst="rect">
            <a:avLst/>
          </a:prstGeom>
        </p:spPr>
        <p:txBody>
          <a:bodyPr vert="horz" wrap="square" lIns="0" tIns="48895" rIns="0" bIns="0" rtlCol="0">
            <a:spAutoFit/>
          </a:bodyPr>
          <a:lstStyle/>
          <a:p>
            <a:pPr marL="241300" marR="5080" indent="-229235">
              <a:lnSpc>
                <a:spcPct val="90100"/>
              </a:lnSpc>
              <a:spcBef>
                <a:spcPts val="385"/>
              </a:spcBef>
              <a:buFont typeface="Arial"/>
              <a:buChar char="•"/>
              <a:tabLst>
                <a:tab pos="241935" algn="l"/>
              </a:tabLst>
            </a:pPr>
            <a:r>
              <a:rPr sz="2400" i="1" spc="-10" dirty="0">
                <a:latin typeface="Calibri"/>
                <a:cs typeface="Calibri"/>
              </a:rPr>
              <a:t>REST </a:t>
            </a:r>
            <a:r>
              <a:rPr sz="2400" spc="-5" dirty="0">
                <a:latin typeface="Calibri"/>
                <a:cs typeface="Calibri"/>
              </a:rPr>
              <a:t>does not </a:t>
            </a:r>
            <a:r>
              <a:rPr sz="2400" spc="-10" dirty="0">
                <a:latin typeface="Calibri"/>
                <a:cs typeface="Calibri"/>
              </a:rPr>
              <a:t>require </a:t>
            </a:r>
            <a:r>
              <a:rPr sz="2400" dirty="0">
                <a:latin typeface="Calibri"/>
                <a:cs typeface="Calibri"/>
              </a:rPr>
              <a:t>the </a:t>
            </a:r>
            <a:r>
              <a:rPr sz="2400" spc="-5" dirty="0">
                <a:latin typeface="Calibri"/>
                <a:cs typeface="Calibri"/>
              </a:rPr>
              <a:t>client </a:t>
            </a:r>
            <a:r>
              <a:rPr sz="2400" spc="-15" dirty="0">
                <a:latin typeface="Calibri"/>
                <a:cs typeface="Calibri"/>
              </a:rPr>
              <a:t>to </a:t>
            </a:r>
            <a:r>
              <a:rPr sz="2400" spc="-5" dirty="0">
                <a:latin typeface="Calibri"/>
                <a:cs typeface="Calibri"/>
              </a:rPr>
              <a:t>know anything </a:t>
            </a:r>
            <a:r>
              <a:rPr sz="2400" dirty="0">
                <a:latin typeface="Calibri"/>
                <a:cs typeface="Calibri"/>
              </a:rPr>
              <a:t>about the </a:t>
            </a:r>
            <a:r>
              <a:rPr sz="2400" spc="-10" dirty="0">
                <a:latin typeface="Calibri"/>
                <a:cs typeface="Calibri"/>
              </a:rPr>
              <a:t>structure </a:t>
            </a:r>
            <a:r>
              <a:rPr sz="2400" spc="-5" dirty="0">
                <a:latin typeface="Calibri"/>
                <a:cs typeface="Calibri"/>
              </a:rPr>
              <a:t>of </a:t>
            </a:r>
            <a:r>
              <a:rPr sz="2400" dirty="0">
                <a:latin typeface="Calibri"/>
                <a:cs typeface="Calibri"/>
              </a:rPr>
              <a:t>the API.  </a:t>
            </a:r>
            <a:r>
              <a:rPr sz="2400" spc="-35" dirty="0">
                <a:latin typeface="Calibri"/>
                <a:cs typeface="Calibri"/>
              </a:rPr>
              <a:t>Rather, </a:t>
            </a:r>
            <a:r>
              <a:rPr sz="2400" dirty="0">
                <a:latin typeface="Calibri"/>
                <a:cs typeface="Calibri"/>
              </a:rPr>
              <a:t>the </a:t>
            </a:r>
            <a:r>
              <a:rPr sz="2400" spc="-5" dirty="0">
                <a:latin typeface="Calibri"/>
                <a:cs typeface="Calibri"/>
              </a:rPr>
              <a:t>server needs </a:t>
            </a:r>
            <a:r>
              <a:rPr sz="2400" spc="-15" dirty="0">
                <a:latin typeface="Calibri"/>
                <a:cs typeface="Calibri"/>
              </a:rPr>
              <a:t>to </a:t>
            </a:r>
            <a:r>
              <a:rPr sz="2400" spc="-10" dirty="0">
                <a:latin typeface="Calibri"/>
                <a:cs typeface="Calibri"/>
              </a:rPr>
              <a:t>provide </a:t>
            </a:r>
            <a:r>
              <a:rPr sz="2400" spc="-15" dirty="0">
                <a:latin typeface="Calibri"/>
                <a:cs typeface="Calibri"/>
              </a:rPr>
              <a:t>whatever </a:t>
            </a:r>
            <a:r>
              <a:rPr sz="2400" spc="-10" dirty="0">
                <a:latin typeface="Calibri"/>
                <a:cs typeface="Calibri"/>
              </a:rPr>
              <a:t>information </a:t>
            </a:r>
            <a:r>
              <a:rPr sz="2400" dirty="0">
                <a:latin typeface="Calibri"/>
                <a:cs typeface="Calibri"/>
              </a:rPr>
              <a:t>the </a:t>
            </a:r>
            <a:r>
              <a:rPr sz="2400" spc="-5" dirty="0">
                <a:latin typeface="Calibri"/>
                <a:cs typeface="Calibri"/>
              </a:rPr>
              <a:t>client needs </a:t>
            </a:r>
            <a:r>
              <a:rPr sz="2400" spc="-15" dirty="0">
                <a:latin typeface="Calibri"/>
                <a:cs typeface="Calibri"/>
              </a:rPr>
              <a:t>to  interact </a:t>
            </a:r>
            <a:r>
              <a:rPr sz="2400" dirty="0">
                <a:latin typeface="Calibri"/>
                <a:cs typeface="Calibri"/>
              </a:rPr>
              <a:t>with the</a:t>
            </a:r>
            <a:r>
              <a:rPr sz="2400" spc="-30" dirty="0">
                <a:latin typeface="Calibri"/>
                <a:cs typeface="Calibri"/>
              </a:rPr>
              <a:t> </a:t>
            </a:r>
            <a:r>
              <a:rPr sz="2400" dirty="0">
                <a:latin typeface="Calibri"/>
                <a:cs typeface="Calibri"/>
              </a:rPr>
              <a:t>service.</a:t>
            </a:r>
            <a:endParaRPr sz="2400">
              <a:latin typeface="Calibri"/>
              <a:cs typeface="Calibri"/>
            </a:endParaRPr>
          </a:p>
        </p:txBody>
      </p:sp>
      <p:sp>
        <p:nvSpPr>
          <p:cNvPr id="4" name="object 4"/>
          <p:cNvSpPr/>
          <p:nvPr/>
        </p:nvSpPr>
        <p:spPr>
          <a:xfrm>
            <a:off x="3368040" y="3137916"/>
            <a:ext cx="4657725" cy="30388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6182995" cy="697230"/>
          </a:xfrm>
          <a:prstGeom prst="rect">
            <a:avLst/>
          </a:prstGeom>
        </p:spPr>
        <p:txBody>
          <a:bodyPr vert="horz" wrap="square" lIns="0" tIns="13335" rIns="0" bIns="0" rtlCol="0">
            <a:spAutoFit/>
          </a:bodyPr>
          <a:lstStyle/>
          <a:p>
            <a:pPr marL="12700">
              <a:lnSpc>
                <a:spcPct val="100000"/>
              </a:lnSpc>
              <a:spcBef>
                <a:spcPts val="105"/>
              </a:spcBef>
            </a:pPr>
            <a:r>
              <a:rPr spc="-10" dirty="0"/>
              <a:t>What </a:t>
            </a:r>
            <a:r>
              <a:rPr dirty="0"/>
              <a:t>is Spring</a:t>
            </a:r>
            <a:r>
              <a:rPr spc="-5" dirty="0"/>
              <a:t> </a:t>
            </a:r>
            <a:r>
              <a:rPr spc="-20" dirty="0"/>
              <a:t>Framework?</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a:t>
            </a:fld>
            <a:endParaRPr dirty="0"/>
          </a:p>
        </p:txBody>
      </p:sp>
      <p:sp>
        <p:nvSpPr>
          <p:cNvPr id="3" name="object 3"/>
          <p:cNvSpPr txBox="1"/>
          <p:nvPr/>
        </p:nvSpPr>
        <p:spPr>
          <a:xfrm>
            <a:off x="916939" y="1793493"/>
            <a:ext cx="10062210" cy="2753995"/>
          </a:xfrm>
          <a:prstGeom prst="rect">
            <a:avLst/>
          </a:prstGeom>
        </p:spPr>
        <p:txBody>
          <a:bodyPr vert="horz" wrap="square" lIns="0" tIns="12065" rIns="0" bIns="0" rtlCol="0">
            <a:spAutoFit/>
          </a:bodyPr>
          <a:lstStyle/>
          <a:p>
            <a:pPr marL="241300" indent="-229235">
              <a:lnSpc>
                <a:spcPts val="3190"/>
              </a:lnSpc>
              <a:spcBef>
                <a:spcPts val="95"/>
              </a:spcBef>
              <a:buFont typeface="Arial"/>
              <a:buChar char="•"/>
              <a:tabLst>
                <a:tab pos="241935" algn="l"/>
              </a:tabLst>
            </a:pPr>
            <a:r>
              <a:rPr sz="2800" spc="-10" dirty="0">
                <a:latin typeface="Calibri"/>
                <a:cs typeface="Calibri"/>
              </a:rPr>
              <a:t>Spring </a:t>
            </a:r>
            <a:r>
              <a:rPr sz="2800" spc="-5" dirty="0">
                <a:latin typeface="Calibri"/>
                <a:cs typeface="Calibri"/>
              </a:rPr>
              <a:t>is </a:t>
            </a:r>
            <a:r>
              <a:rPr sz="2800" b="1" spc="-5" dirty="0">
                <a:latin typeface="Calibri"/>
                <a:cs typeface="Calibri"/>
              </a:rPr>
              <a:t>the </a:t>
            </a:r>
            <a:r>
              <a:rPr sz="2800" b="1" spc="-15" dirty="0">
                <a:latin typeface="Calibri"/>
                <a:cs typeface="Calibri"/>
              </a:rPr>
              <a:t>most </a:t>
            </a:r>
            <a:r>
              <a:rPr sz="2800" b="1" spc="-5" dirty="0">
                <a:latin typeface="Calibri"/>
                <a:cs typeface="Calibri"/>
              </a:rPr>
              <a:t>popular </a:t>
            </a:r>
            <a:r>
              <a:rPr sz="2800" b="1" spc="-10" dirty="0">
                <a:latin typeface="Calibri"/>
                <a:cs typeface="Calibri"/>
              </a:rPr>
              <a:t>application </a:t>
            </a:r>
            <a:r>
              <a:rPr sz="2800" b="1" spc="-15" dirty="0">
                <a:latin typeface="Calibri"/>
                <a:cs typeface="Calibri"/>
              </a:rPr>
              <a:t>development framework</a:t>
            </a:r>
            <a:r>
              <a:rPr sz="2800" b="1" spc="254" dirty="0">
                <a:latin typeface="Calibri"/>
                <a:cs typeface="Calibri"/>
              </a:rPr>
              <a:t> </a:t>
            </a:r>
            <a:r>
              <a:rPr sz="2800" spc="-30" dirty="0">
                <a:latin typeface="Calibri"/>
                <a:cs typeface="Calibri"/>
              </a:rPr>
              <a:t>for</a:t>
            </a:r>
            <a:endParaRPr sz="2800">
              <a:latin typeface="Calibri"/>
              <a:cs typeface="Calibri"/>
            </a:endParaRPr>
          </a:p>
          <a:p>
            <a:pPr marL="241300">
              <a:lnSpc>
                <a:spcPts val="3190"/>
              </a:lnSpc>
            </a:pPr>
            <a:r>
              <a:rPr sz="2800" b="1" spc="-15" dirty="0">
                <a:latin typeface="Calibri"/>
                <a:cs typeface="Calibri"/>
              </a:rPr>
              <a:t>enterprise</a:t>
            </a:r>
            <a:r>
              <a:rPr sz="2800" b="1" spc="30" dirty="0">
                <a:latin typeface="Calibri"/>
                <a:cs typeface="Calibri"/>
              </a:rPr>
              <a:t> </a:t>
            </a:r>
            <a:r>
              <a:rPr sz="2800" spc="-20" dirty="0">
                <a:latin typeface="Calibri"/>
                <a:cs typeface="Calibri"/>
              </a:rPr>
              <a:t>Java.</a:t>
            </a:r>
            <a:endParaRPr sz="2800">
              <a:latin typeface="Calibri"/>
              <a:cs typeface="Calibri"/>
            </a:endParaRPr>
          </a:p>
          <a:p>
            <a:pPr marL="241300" indent="-229235">
              <a:lnSpc>
                <a:spcPct val="100000"/>
              </a:lnSpc>
              <a:spcBef>
                <a:spcPts val="675"/>
              </a:spcBef>
              <a:buFont typeface="Arial"/>
              <a:buChar char="•"/>
              <a:tabLst>
                <a:tab pos="241935" algn="l"/>
              </a:tabLst>
            </a:pPr>
            <a:r>
              <a:rPr sz="2800" spc="-10" dirty="0">
                <a:latin typeface="Calibri"/>
                <a:cs typeface="Calibri"/>
              </a:rPr>
              <a:t>Open </a:t>
            </a:r>
            <a:r>
              <a:rPr sz="2800" spc="-15" dirty="0">
                <a:latin typeface="Calibri"/>
                <a:cs typeface="Calibri"/>
              </a:rPr>
              <a:t>source </a:t>
            </a:r>
            <a:r>
              <a:rPr sz="2800" spc="-25" dirty="0">
                <a:latin typeface="Calibri"/>
                <a:cs typeface="Calibri"/>
              </a:rPr>
              <a:t>Java </a:t>
            </a:r>
            <a:r>
              <a:rPr sz="2800" spc="-20" dirty="0">
                <a:latin typeface="Calibri"/>
                <a:cs typeface="Calibri"/>
              </a:rPr>
              <a:t>platform </a:t>
            </a:r>
            <a:r>
              <a:rPr sz="2800" spc="-10" dirty="0">
                <a:latin typeface="Calibri"/>
                <a:cs typeface="Calibri"/>
              </a:rPr>
              <a:t>since</a:t>
            </a:r>
            <a:r>
              <a:rPr sz="2800" spc="105" dirty="0">
                <a:latin typeface="Calibri"/>
                <a:cs typeface="Calibri"/>
              </a:rPr>
              <a:t> </a:t>
            </a:r>
            <a:r>
              <a:rPr sz="2800" spc="-5" dirty="0">
                <a:latin typeface="Calibri"/>
                <a:cs typeface="Calibri"/>
              </a:rPr>
              <a:t>2003.</a:t>
            </a:r>
            <a:endParaRPr sz="2800">
              <a:latin typeface="Calibri"/>
              <a:cs typeface="Calibri"/>
            </a:endParaRPr>
          </a:p>
          <a:p>
            <a:pPr marL="241300" indent="-229235">
              <a:lnSpc>
                <a:spcPct val="100000"/>
              </a:lnSpc>
              <a:spcBef>
                <a:spcPts val="660"/>
              </a:spcBef>
              <a:buFont typeface="Arial"/>
              <a:buChar char="•"/>
              <a:tabLst>
                <a:tab pos="241935" algn="l"/>
              </a:tabLst>
            </a:pPr>
            <a:r>
              <a:rPr sz="2800" spc="-10" dirty="0">
                <a:latin typeface="Calibri"/>
                <a:cs typeface="Calibri"/>
              </a:rPr>
              <a:t>Spring supports </a:t>
            </a:r>
            <a:r>
              <a:rPr sz="2800" spc="-5" dirty="0">
                <a:latin typeface="Calibri"/>
                <a:cs typeface="Calibri"/>
              </a:rPr>
              <a:t>all major </a:t>
            </a:r>
            <a:r>
              <a:rPr sz="2800" spc="-10" dirty="0">
                <a:latin typeface="Calibri"/>
                <a:cs typeface="Calibri"/>
              </a:rPr>
              <a:t>application </a:t>
            </a:r>
            <a:r>
              <a:rPr sz="2800" spc="-15" dirty="0">
                <a:latin typeface="Calibri"/>
                <a:cs typeface="Calibri"/>
              </a:rPr>
              <a:t>servers </a:t>
            </a:r>
            <a:r>
              <a:rPr sz="2800" spc="-5" dirty="0">
                <a:latin typeface="Calibri"/>
                <a:cs typeface="Calibri"/>
              </a:rPr>
              <a:t>and JEE</a:t>
            </a:r>
            <a:r>
              <a:rPr sz="2800" spc="180" dirty="0">
                <a:latin typeface="Calibri"/>
                <a:cs typeface="Calibri"/>
              </a:rPr>
              <a:t> </a:t>
            </a:r>
            <a:r>
              <a:rPr sz="2800" spc="-20" dirty="0">
                <a:latin typeface="Calibri"/>
                <a:cs typeface="Calibri"/>
              </a:rPr>
              <a:t>standards.</a:t>
            </a:r>
            <a:endParaRPr sz="2800">
              <a:latin typeface="Calibri"/>
              <a:cs typeface="Calibri"/>
            </a:endParaRPr>
          </a:p>
          <a:p>
            <a:pPr marL="241300" marR="1431290" indent="-229235">
              <a:lnSpc>
                <a:spcPts val="3030"/>
              </a:lnSpc>
              <a:spcBef>
                <a:spcPts val="1035"/>
              </a:spcBef>
              <a:buFont typeface="Arial"/>
              <a:buChar char="•"/>
              <a:tabLst>
                <a:tab pos="241935" algn="l"/>
              </a:tabLst>
            </a:pPr>
            <a:r>
              <a:rPr sz="2800" spc="-10" dirty="0">
                <a:latin typeface="Calibri"/>
                <a:cs typeface="Calibri"/>
              </a:rPr>
              <a:t>Spring handles </a:t>
            </a:r>
            <a:r>
              <a:rPr sz="2800" spc="-5" dirty="0">
                <a:latin typeface="Calibri"/>
                <a:cs typeface="Calibri"/>
              </a:rPr>
              <a:t>the </a:t>
            </a:r>
            <a:r>
              <a:rPr sz="2800" spc="-15" dirty="0">
                <a:latin typeface="Calibri"/>
                <a:cs typeface="Calibri"/>
              </a:rPr>
              <a:t>infrastructure </a:t>
            </a:r>
            <a:r>
              <a:rPr sz="2800" spc="-5" dirty="0">
                <a:latin typeface="Calibri"/>
                <a:cs typeface="Calibri"/>
              </a:rPr>
              <a:t>so </a:t>
            </a:r>
            <a:r>
              <a:rPr sz="2800" spc="-20" dirty="0">
                <a:latin typeface="Calibri"/>
                <a:cs typeface="Calibri"/>
              </a:rPr>
              <a:t>you </a:t>
            </a:r>
            <a:r>
              <a:rPr sz="2800" spc="-10" dirty="0">
                <a:latin typeface="Calibri"/>
                <a:cs typeface="Calibri"/>
              </a:rPr>
              <a:t>can </a:t>
            </a:r>
            <a:r>
              <a:rPr sz="2800" spc="-20" dirty="0">
                <a:latin typeface="Calibri"/>
                <a:cs typeface="Calibri"/>
              </a:rPr>
              <a:t>focus </a:t>
            </a:r>
            <a:r>
              <a:rPr sz="2800" spc="-5" dirty="0">
                <a:latin typeface="Calibri"/>
                <a:cs typeface="Calibri"/>
              </a:rPr>
              <a:t>on </a:t>
            </a:r>
            <a:r>
              <a:rPr sz="2800" spc="-20" dirty="0">
                <a:latin typeface="Calibri"/>
                <a:cs typeface="Calibri"/>
              </a:rPr>
              <a:t>your  </a:t>
            </a:r>
            <a:r>
              <a:rPr sz="2800" spc="-10" dirty="0">
                <a:latin typeface="Calibri"/>
                <a:cs typeface="Calibri"/>
              </a:rPr>
              <a:t>application.</a:t>
            </a:r>
            <a:endParaRPr sz="28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02638"/>
            <a:ext cx="9843770" cy="1836420"/>
          </a:xfrm>
          <a:prstGeom prst="rect">
            <a:avLst/>
          </a:prstGeom>
        </p:spPr>
        <p:txBody>
          <a:bodyPr vert="horz" wrap="square" lIns="0" tIns="53975" rIns="0" bIns="0" rtlCol="0">
            <a:spAutoFit/>
          </a:bodyPr>
          <a:lstStyle/>
          <a:p>
            <a:pPr marL="241300" marR="442595" indent="-229235">
              <a:lnSpc>
                <a:spcPts val="2590"/>
              </a:lnSpc>
              <a:spcBef>
                <a:spcPts val="425"/>
              </a:spcBef>
              <a:buFont typeface="Arial"/>
              <a:buChar char="•"/>
              <a:tabLst>
                <a:tab pos="241935" algn="l"/>
              </a:tabLst>
            </a:pPr>
            <a:r>
              <a:rPr sz="2400" spc="-5" dirty="0">
                <a:latin typeface="Calibri"/>
                <a:cs typeface="Calibri"/>
              </a:rPr>
              <a:t>Spring's annotation-based </a:t>
            </a:r>
            <a:r>
              <a:rPr sz="2400" spc="-10" dirty="0">
                <a:latin typeface="Calibri"/>
                <a:cs typeface="Calibri"/>
              </a:rPr>
              <a:t>MVC framework </a:t>
            </a:r>
            <a:r>
              <a:rPr sz="2400" spc="-5" dirty="0">
                <a:latin typeface="Calibri"/>
                <a:cs typeface="Calibri"/>
              </a:rPr>
              <a:t>serves </a:t>
            </a:r>
            <a:r>
              <a:rPr sz="2400" dirty="0">
                <a:latin typeface="Calibri"/>
                <a:cs typeface="Calibri"/>
              </a:rPr>
              <a:t>as the </a:t>
            </a:r>
            <a:r>
              <a:rPr sz="2400" spc="-5" dirty="0">
                <a:latin typeface="Calibri"/>
                <a:cs typeface="Calibri"/>
              </a:rPr>
              <a:t>basis </a:t>
            </a:r>
            <a:r>
              <a:rPr sz="2400" spc="-20" dirty="0">
                <a:latin typeface="Calibri"/>
                <a:cs typeface="Calibri"/>
              </a:rPr>
              <a:t>for </a:t>
            </a:r>
            <a:r>
              <a:rPr sz="2400" spc="-10" dirty="0">
                <a:latin typeface="Calibri"/>
                <a:cs typeface="Calibri"/>
              </a:rPr>
              <a:t>creating  RESTful </a:t>
            </a:r>
            <a:r>
              <a:rPr sz="2400" spc="-30" dirty="0">
                <a:latin typeface="Calibri"/>
                <a:cs typeface="Calibri"/>
              </a:rPr>
              <a:t>Web</a:t>
            </a:r>
            <a:r>
              <a:rPr sz="2400" spc="-5" dirty="0">
                <a:latin typeface="Calibri"/>
                <a:cs typeface="Calibri"/>
              </a:rPr>
              <a:t> </a:t>
            </a:r>
            <a:r>
              <a:rPr sz="2400" dirty="0">
                <a:latin typeface="Calibri"/>
                <a:cs typeface="Calibri"/>
              </a:rPr>
              <a:t>Services.</a:t>
            </a:r>
            <a:endParaRPr sz="2400">
              <a:latin typeface="Calibri"/>
              <a:cs typeface="Calibri"/>
            </a:endParaRPr>
          </a:p>
          <a:p>
            <a:pPr marL="241300" marR="5080" indent="-229235">
              <a:lnSpc>
                <a:spcPts val="2590"/>
              </a:lnSpc>
              <a:spcBef>
                <a:spcPts val="1015"/>
              </a:spcBef>
              <a:buFont typeface="Arial"/>
              <a:buChar char="•"/>
              <a:tabLst>
                <a:tab pos="241935" algn="l"/>
              </a:tabLst>
            </a:pPr>
            <a:r>
              <a:rPr sz="2400" spc="-10" dirty="0">
                <a:latin typeface="Calibri"/>
                <a:cs typeface="Calibri"/>
              </a:rPr>
              <a:t>RESTful </a:t>
            </a:r>
            <a:r>
              <a:rPr sz="2400" dirty="0">
                <a:latin typeface="Calibri"/>
                <a:cs typeface="Calibri"/>
              </a:rPr>
              <a:t>services </a:t>
            </a:r>
            <a:r>
              <a:rPr sz="2400" spc="-5" dirty="0">
                <a:latin typeface="Calibri"/>
                <a:cs typeface="Calibri"/>
              </a:rPr>
              <a:t>use </a:t>
            </a:r>
            <a:r>
              <a:rPr sz="2400" dirty="0">
                <a:latin typeface="Calibri"/>
                <a:cs typeface="Calibri"/>
              </a:rPr>
              <a:t>URIs </a:t>
            </a:r>
            <a:r>
              <a:rPr sz="2400" spc="-15" dirty="0">
                <a:latin typeface="Calibri"/>
                <a:cs typeface="Calibri"/>
              </a:rPr>
              <a:t>to </a:t>
            </a:r>
            <a:r>
              <a:rPr sz="2400" spc="-5" dirty="0">
                <a:latin typeface="Calibri"/>
                <a:cs typeface="Calibri"/>
              </a:rPr>
              <a:t>name </a:t>
            </a:r>
            <a:r>
              <a:rPr sz="2400" spc="-10" dirty="0">
                <a:latin typeface="Calibri"/>
                <a:cs typeface="Calibri"/>
              </a:rPr>
              <a:t>resources. </a:t>
            </a:r>
            <a:r>
              <a:rPr sz="2400" spc="-114" dirty="0">
                <a:latin typeface="Calibri"/>
                <a:cs typeface="Calibri"/>
              </a:rPr>
              <a:t>To </a:t>
            </a:r>
            <a:r>
              <a:rPr sz="2400" spc="-15" dirty="0">
                <a:latin typeface="Calibri"/>
                <a:cs typeface="Calibri"/>
              </a:rPr>
              <a:t>facilitate </a:t>
            </a:r>
            <a:r>
              <a:rPr sz="2400" dirty="0">
                <a:latin typeface="Calibri"/>
                <a:cs typeface="Calibri"/>
              </a:rPr>
              <a:t>accessing the  </a:t>
            </a:r>
            <a:r>
              <a:rPr sz="2400" spc="-10" dirty="0">
                <a:latin typeface="Calibri"/>
                <a:cs typeface="Calibri"/>
              </a:rPr>
              <a:t>information contained </a:t>
            </a:r>
            <a:r>
              <a:rPr sz="2400" dirty="0">
                <a:latin typeface="Calibri"/>
                <a:cs typeface="Calibri"/>
              </a:rPr>
              <a:t>in a URI, its </a:t>
            </a:r>
            <a:r>
              <a:rPr sz="2400" spc="-10" dirty="0">
                <a:latin typeface="Calibri"/>
                <a:cs typeface="Calibri"/>
              </a:rPr>
              <a:t>structure </a:t>
            </a:r>
            <a:r>
              <a:rPr sz="2400" spc="-20" dirty="0">
                <a:latin typeface="Calibri"/>
                <a:cs typeface="Calibri"/>
              </a:rPr>
              <a:t>follows </a:t>
            </a:r>
            <a:r>
              <a:rPr sz="2400" spc="-15" dirty="0">
                <a:latin typeface="Calibri"/>
                <a:cs typeface="Calibri"/>
              </a:rPr>
              <a:t>conventions </a:t>
            </a:r>
            <a:r>
              <a:rPr sz="2400" spc="-5" dirty="0">
                <a:latin typeface="Calibri"/>
                <a:cs typeface="Calibri"/>
              </a:rPr>
              <a:t>so </a:t>
            </a:r>
            <a:r>
              <a:rPr sz="2400" spc="-10" dirty="0">
                <a:latin typeface="Calibri"/>
                <a:cs typeface="Calibri"/>
              </a:rPr>
              <a:t>that </a:t>
            </a:r>
            <a:r>
              <a:rPr sz="2400" dirty="0">
                <a:latin typeface="Calibri"/>
                <a:cs typeface="Calibri"/>
              </a:rPr>
              <a:t>it </a:t>
            </a:r>
            <a:r>
              <a:rPr sz="2400" spc="-10" dirty="0">
                <a:latin typeface="Calibri"/>
                <a:cs typeface="Calibri"/>
              </a:rPr>
              <a:t>can  </a:t>
            </a:r>
            <a:r>
              <a:rPr sz="2400" spc="-5" dirty="0">
                <a:latin typeface="Calibri"/>
                <a:cs typeface="Calibri"/>
              </a:rPr>
              <a:t>easily be described </a:t>
            </a:r>
            <a:r>
              <a:rPr sz="2400" dirty="0">
                <a:latin typeface="Calibri"/>
                <a:cs typeface="Calibri"/>
              </a:rPr>
              <a:t>in a </a:t>
            </a:r>
            <a:r>
              <a:rPr sz="2400" spc="-10" dirty="0">
                <a:latin typeface="Calibri"/>
                <a:cs typeface="Calibri"/>
              </a:rPr>
              <a:t>parameterized</a:t>
            </a:r>
            <a:r>
              <a:rPr sz="2400" spc="-55" dirty="0">
                <a:latin typeface="Calibri"/>
                <a:cs typeface="Calibri"/>
              </a:rPr>
              <a:t> </a:t>
            </a:r>
            <a:r>
              <a:rPr sz="2400" spc="-15" dirty="0">
                <a:latin typeface="Calibri"/>
                <a:cs typeface="Calibri"/>
              </a:rPr>
              <a:t>form.</a:t>
            </a:r>
            <a:endParaRPr sz="2400">
              <a:latin typeface="Calibri"/>
              <a:cs typeface="Calibri"/>
            </a:endParaRPr>
          </a:p>
        </p:txBody>
      </p:sp>
      <p:sp>
        <p:nvSpPr>
          <p:cNvPr id="4" name="object 4"/>
          <p:cNvSpPr/>
          <p:nvPr/>
        </p:nvSpPr>
        <p:spPr>
          <a:xfrm>
            <a:off x="2077193" y="4111714"/>
            <a:ext cx="7034811" cy="164141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70</a:t>
            </a:fld>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51406"/>
            <a:ext cx="10359390" cy="933450"/>
          </a:xfrm>
          <a:prstGeom prst="rect">
            <a:avLst/>
          </a:prstGeom>
        </p:spPr>
        <p:txBody>
          <a:bodyPr vert="horz" wrap="square" lIns="0" tIns="17145" rIns="0" bIns="0" rtlCol="0">
            <a:spAutoFit/>
          </a:bodyPr>
          <a:lstStyle/>
          <a:p>
            <a:pPr marL="241300" marR="5080" indent="-229235" algn="just">
              <a:lnSpc>
                <a:spcPct val="98700"/>
              </a:lnSpc>
              <a:spcBef>
                <a:spcPts val="135"/>
              </a:spcBef>
              <a:buChar char="•"/>
              <a:tabLst>
                <a:tab pos="241935" algn="l"/>
              </a:tabLst>
            </a:pPr>
            <a:r>
              <a:rPr sz="2000" dirty="0">
                <a:latin typeface="Arial"/>
                <a:cs typeface="Arial"/>
              </a:rPr>
              <a:t>Spring uses the </a:t>
            </a:r>
            <a:r>
              <a:rPr sz="1400" spc="-5" dirty="0">
                <a:latin typeface="Arial"/>
                <a:cs typeface="Arial"/>
              </a:rPr>
              <a:t>@RequestMapping </a:t>
            </a:r>
            <a:r>
              <a:rPr sz="2000" spc="-5" dirty="0">
                <a:latin typeface="Arial"/>
                <a:cs typeface="Arial"/>
              </a:rPr>
              <a:t>method </a:t>
            </a:r>
            <a:r>
              <a:rPr sz="2000" dirty="0">
                <a:latin typeface="Arial"/>
                <a:cs typeface="Arial"/>
              </a:rPr>
              <a:t>annotation </a:t>
            </a:r>
            <a:r>
              <a:rPr sz="2000" spc="-10" dirty="0">
                <a:latin typeface="Arial"/>
                <a:cs typeface="Arial"/>
              </a:rPr>
              <a:t>to </a:t>
            </a:r>
            <a:r>
              <a:rPr sz="2000" dirty="0">
                <a:latin typeface="Arial"/>
                <a:cs typeface="Arial"/>
              </a:rPr>
              <a:t>define the </a:t>
            </a:r>
            <a:r>
              <a:rPr sz="2000" spc="5" dirty="0">
                <a:latin typeface="Arial"/>
                <a:cs typeface="Arial"/>
              </a:rPr>
              <a:t>URI </a:t>
            </a:r>
            <a:r>
              <a:rPr sz="2000" spc="-30" dirty="0">
                <a:latin typeface="Arial"/>
                <a:cs typeface="Arial"/>
              </a:rPr>
              <a:t>Template </a:t>
            </a:r>
            <a:r>
              <a:rPr sz="2000" dirty="0">
                <a:latin typeface="Arial"/>
                <a:cs typeface="Arial"/>
              </a:rPr>
              <a:t>for </a:t>
            </a:r>
            <a:r>
              <a:rPr sz="2000" spc="-5" dirty="0">
                <a:latin typeface="Arial"/>
                <a:cs typeface="Arial"/>
              </a:rPr>
              <a:t>the  request. The </a:t>
            </a:r>
            <a:r>
              <a:rPr sz="1400" spc="-5" dirty="0">
                <a:latin typeface="Arial"/>
                <a:cs typeface="Arial"/>
              </a:rPr>
              <a:t>@PathVariable </a:t>
            </a:r>
            <a:r>
              <a:rPr sz="2000" dirty="0">
                <a:latin typeface="Arial"/>
                <a:cs typeface="Arial"/>
              </a:rPr>
              <a:t>annotation </a:t>
            </a:r>
            <a:r>
              <a:rPr sz="2000" spc="-5" dirty="0">
                <a:latin typeface="Arial"/>
                <a:cs typeface="Arial"/>
              </a:rPr>
              <a:t>is used to extract </a:t>
            </a:r>
            <a:r>
              <a:rPr sz="2000" dirty="0">
                <a:latin typeface="Arial"/>
                <a:cs typeface="Arial"/>
              </a:rPr>
              <a:t>the value </a:t>
            </a:r>
            <a:r>
              <a:rPr sz="2000" spc="-10" dirty="0">
                <a:latin typeface="Arial"/>
                <a:cs typeface="Arial"/>
              </a:rPr>
              <a:t>of </a:t>
            </a:r>
            <a:r>
              <a:rPr sz="2000" spc="-5" dirty="0">
                <a:latin typeface="Arial"/>
                <a:cs typeface="Arial"/>
              </a:rPr>
              <a:t>the template variables  </a:t>
            </a:r>
            <a:r>
              <a:rPr sz="2000" dirty="0">
                <a:latin typeface="Arial"/>
                <a:cs typeface="Arial"/>
              </a:rPr>
              <a:t>and assign their value </a:t>
            </a:r>
            <a:r>
              <a:rPr sz="2000" spc="-5" dirty="0">
                <a:latin typeface="Arial"/>
                <a:cs typeface="Arial"/>
              </a:rPr>
              <a:t>to </a:t>
            </a:r>
            <a:r>
              <a:rPr sz="2000" dirty="0">
                <a:latin typeface="Arial"/>
                <a:cs typeface="Arial"/>
              </a:rPr>
              <a:t>a method</a:t>
            </a:r>
            <a:r>
              <a:rPr sz="2000" spc="-120" dirty="0">
                <a:latin typeface="Arial"/>
                <a:cs typeface="Arial"/>
              </a:rPr>
              <a:t> </a:t>
            </a:r>
            <a:r>
              <a:rPr sz="2000" dirty="0">
                <a:latin typeface="Arial"/>
                <a:cs typeface="Arial"/>
              </a:rPr>
              <a:t>variable.</a:t>
            </a:r>
            <a:endParaRPr sz="2000">
              <a:latin typeface="Arial"/>
              <a:cs typeface="Arial"/>
            </a:endParaRPr>
          </a:p>
        </p:txBody>
      </p:sp>
      <p:sp>
        <p:nvSpPr>
          <p:cNvPr id="4" name="object 4"/>
          <p:cNvSpPr txBox="1"/>
          <p:nvPr/>
        </p:nvSpPr>
        <p:spPr>
          <a:xfrm>
            <a:off x="916939" y="4890896"/>
            <a:ext cx="10358755" cy="636270"/>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300" algn="l"/>
                <a:tab pos="241935" algn="l"/>
                <a:tab pos="1012190" algn="l"/>
                <a:tab pos="1285240" algn="l"/>
                <a:tab pos="2220595" algn="l"/>
                <a:tab pos="3041015" algn="l"/>
                <a:tab pos="3385820" algn="l"/>
                <a:tab pos="3830320" algn="l"/>
                <a:tab pos="5426710" algn="l"/>
                <a:tab pos="5922010" algn="l"/>
                <a:tab pos="6624320" algn="l"/>
                <a:tab pos="7543800" algn="l"/>
                <a:tab pos="7851775" algn="l"/>
                <a:tab pos="8669655" algn="l"/>
                <a:tab pos="9036050" algn="l"/>
                <a:tab pos="9531350" algn="l"/>
              </a:tabLst>
            </a:pPr>
            <a:r>
              <a:rPr sz="2000" spc="-10" dirty="0">
                <a:latin typeface="Calibri"/>
                <a:cs typeface="Calibri"/>
              </a:rPr>
              <a:t>W</a:t>
            </a:r>
            <a:r>
              <a:rPr sz="2000" spc="-5" dirty="0">
                <a:latin typeface="Calibri"/>
                <a:cs typeface="Calibri"/>
              </a:rPr>
              <a:t>he</a:t>
            </a:r>
            <a:r>
              <a:rPr sz="2000" dirty="0">
                <a:latin typeface="Calibri"/>
                <a:cs typeface="Calibri"/>
              </a:rPr>
              <a:t>n	a	</a:t>
            </a:r>
            <a:r>
              <a:rPr sz="2000" spc="-30" dirty="0">
                <a:latin typeface="Calibri"/>
                <a:cs typeface="Calibri"/>
              </a:rPr>
              <a:t>r</a:t>
            </a:r>
            <a:r>
              <a:rPr sz="2000" dirty="0">
                <a:latin typeface="Calibri"/>
                <a:cs typeface="Calibri"/>
              </a:rPr>
              <a:t>e</a:t>
            </a:r>
            <a:r>
              <a:rPr sz="2000" spc="-10" dirty="0">
                <a:latin typeface="Calibri"/>
                <a:cs typeface="Calibri"/>
              </a:rPr>
              <a:t>qu</a:t>
            </a:r>
            <a:r>
              <a:rPr sz="2000" dirty="0">
                <a:latin typeface="Calibri"/>
                <a:cs typeface="Calibri"/>
              </a:rPr>
              <a:t>e</a:t>
            </a:r>
            <a:r>
              <a:rPr sz="2000" spc="-30" dirty="0">
                <a:latin typeface="Calibri"/>
                <a:cs typeface="Calibri"/>
              </a:rPr>
              <a:t>s</a:t>
            </a:r>
            <a:r>
              <a:rPr sz="2000" dirty="0">
                <a:latin typeface="Calibri"/>
                <a:cs typeface="Calibri"/>
              </a:rPr>
              <a:t>t	comes	</a:t>
            </a:r>
            <a:r>
              <a:rPr sz="2000" spc="-5" dirty="0">
                <a:latin typeface="Calibri"/>
                <a:cs typeface="Calibri"/>
              </a:rPr>
              <a:t>i</a:t>
            </a:r>
            <a:r>
              <a:rPr sz="2000" dirty="0">
                <a:latin typeface="Calibri"/>
                <a:cs typeface="Calibri"/>
              </a:rPr>
              <a:t>n	</a:t>
            </a:r>
            <a:r>
              <a:rPr sz="2000" spc="-40" dirty="0">
                <a:latin typeface="Calibri"/>
                <a:cs typeface="Calibri"/>
              </a:rPr>
              <a:t>f</a:t>
            </a:r>
            <a:r>
              <a:rPr sz="2000" spc="-5" dirty="0">
                <a:latin typeface="Calibri"/>
                <a:cs typeface="Calibri"/>
              </a:rPr>
              <a:t>o</a:t>
            </a:r>
            <a:r>
              <a:rPr sz="2000" dirty="0">
                <a:latin typeface="Calibri"/>
                <a:cs typeface="Calibri"/>
              </a:rPr>
              <a:t>r	</a:t>
            </a:r>
            <a:r>
              <a:rPr sz="2000" i="1" dirty="0">
                <a:latin typeface="Calibri"/>
                <a:cs typeface="Calibri"/>
              </a:rPr>
              <a:t>/</a:t>
            </a:r>
            <a:r>
              <a:rPr sz="2000" i="1" spc="-15" dirty="0">
                <a:latin typeface="Calibri"/>
                <a:cs typeface="Calibri"/>
              </a:rPr>
              <a:t>us</a:t>
            </a:r>
            <a:r>
              <a:rPr sz="2000" i="1" dirty="0">
                <a:latin typeface="Calibri"/>
                <a:cs typeface="Calibri"/>
              </a:rPr>
              <a:t>e</a:t>
            </a:r>
            <a:r>
              <a:rPr sz="2000" i="1" spc="-5" dirty="0">
                <a:latin typeface="Calibri"/>
                <a:cs typeface="Calibri"/>
              </a:rPr>
              <a:t>r</a:t>
            </a:r>
            <a:r>
              <a:rPr sz="2000" i="1" dirty="0">
                <a:latin typeface="Calibri"/>
                <a:cs typeface="Calibri"/>
              </a:rPr>
              <a:t>s</a:t>
            </a:r>
            <a:r>
              <a:rPr sz="2000" i="1" spc="-35" dirty="0">
                <a:latin typeface="Calibri"/>
                <a:cs typeface="Calibri"/>
              </a:rPr>
              <a:t>/</a:t>
            </a:r>
            <a:r>
              <a:rPr sz="2000" i="1" spc="-15" dirty="0">
                <a:latin typeface="Calibri"/>
                <a:cs typeface="Calibri"/>
              </a:rPr>
              <a:t>s</a:t>
            </a:r>
            <a:r>
              <a:rPr sz="2000" i="1" spc="-10" dirty="0">
                <a:latin typeface="Calibri"/>
                <a:cs typeface="Calibri"/>
              </a:rPr>
              <a:t>e</a:t>
            </a:r>
            <a:r>
              <a:rPr sz="2000" i="1" dirty="0">
                <a:latin typeface="Calibri"/>
                <a:cs typeface="Calibri"/>
              </a:rPr>
              <a:t>rh</a:t>
            </a:r>
            <a:r>
              <a:rPr sz="2000" i="1" spc="5" dirty="0">
                <a:latin typeface="Calibri"/>
                <a:cs typeface="Calibri"/>
              </a:rPr>
              <a:t>a</a:t>
            </a:r>
            <a:r>
              <a:rPr sz="2000" i="1" spc="-10" dirty="0">
                <a:latin typeface="Calibri"/>
                <a:cs typeface="Calibri"/>
              </a:rPr>
              <a:t>t</a:t>
            </a:r>
            <a:r>
              <a:rPr sz="2000" dirty="0">
                <a:latin typeface="Calibri"/>
                <a:cs typeface="Calibri"/>
              </a:rPr>
              <a:t>,	</a:t>
            </a:r>
            <a:r>
              <a:rPr sz="2000" spc="-15" dirty="0">
                <a:latin typeface="Calibri"/>
                <a:cs typeface="Calibri"/>
              </a:rPr>
              <a:t>t</a:t>
            </a:r>
            <a:r>
              <a:rPr sz="2000" spc="-5" dirty="0">
                <a:latin typeface="Calibri"/>
                <a:cs typeface="Calibri"/>
              </a:rPr>
              <a:t>h</a:t>
            </a:r>
            <a:r>
              <a:rPr sz="2000" dirty="0">
                <a:latin typeface="Calibri"/>
                <a:cs typeface="Calibri"/>
              </a:rPr>
              <a:t>e	</a:t>
            </a:r>
            <a:r>
              <a:rPr sz="2000" spc="-30" dirty="0">
                <a:latin typeface="Calibri"/>
                <a:cs typeface="Calibri"/>
              </a:rPr>
              <a:t>v</a:t>
            </a:r>
            <a:r>
              <a:rPr sz="2000" dirty="0">
                <a:latin typeface="Calibri"/>
                <a:cs typeface="Calibri"/>
              </a:rPr>
              <a:t>alue	</a:t>
            </a:r>
            <a:r>
              <a:rPr sz="2000" i="1" spc="-35" dirty="0">
                <a:latin typeface="Calibri"/>
                <a:cs typeface="Calibri"/>
              </a:rPr>
              <a:t>‘</a:t>
            </a:r>
            <a:r>
              <a:rPr sz="2000" i="1" spc="-15" dirty="0">
                <a:latin typeface="Calibri"/>
                <a:cs typeface="Calibri"/>
              </a:rPr>
              <a:t>s</a:t>
            </a:r>
            <a:r>
              <a:rPr sz="2000" i="1" dirty="0">
                <a:latin typeface="Calibri"/>
                <a:cs typeface="Calibri"/>
              </a:rPr>
              <a:t>er</a:t>
            </a:r>
            <a:r>
              <a:rPr sz="2000" i="1" spc="-15" dirty="0">
                <a:latin typeface="Calibri"/>
                <a:cs typeface="Calibri"/>
              </a:rPr>
              <a:t>h</a:t>
            </a:r>
            <a:r>
              <a:rPr sz="2000" i="1" spc="-5" dirty="0">
                <a:latin typeface="Calibri"/>
                <a:cs typeface="Calibri"/>
              </a:rPr>
              <a:t>a</a:t>
            </a:r>
            <a:r>
              <a:rPr sz="2000" i="1" dirty="0">
                <a:latin typeface="Calibri"/>
                <a:cs typeface="Calibri"/>
              </a:rPr>
              <a:t>t'	</a:t>
            </a:r>
            <a:r>
              <a:rPr sz="2000" spc="-5" dirty="0">
                <a:latin typeface="Calibri"/>
                <a:cs typeface="Calibri"/>
              </a:rPr>
              <a:t>i</a:t>
            </a:r>
            <a:r>
              <a:rPr sz="2000" dirty="0">
                <a:latin typeface="Calibri"/>
                <a:cs typeface="Calibri"/>
              </a:rPr>
              <a:t>s	</a:t>
            </a:r>
            <a:r>
              <a:rPr sz="2000" spc="-5" dirty="0">
                <a:latin typeface="Calibri"/>
                <a:cs typeface="Calibri"/>
              </a:rPr>
              <a:t>b</a:t>
            </a:r>
            <a:r>
              <a:rPr sz="2000" spc="-10" dirty="0">
                <a:latin typeface="Calibri"/>
                <a:cs typeface="Calibri"/>
              </a:rPr>
              <a:t>o</a:t>
            </a:r>
            <a:r>
              <a:rPr sz="2000" spc="-5" dirty="0">
                <a:latin typeface="Calibri"/>
                <a:cs typeface="Calibri"/>
              </a:rPr>
              <a:t>un</a:t>
            </a:r>
            <a:r>
              <a:rPr sz="2000" dirty="0">
                <a:latin typeface="Calibri"/>
                <a:cs typeface="Calibri"/>
              </a:rPr>
              <a:t>d	</a:t>
            </a:r>
            <a:r>
              <a:rPr sz="2000" spc="-25" dirty="0">
                <a:latin typeface="Calibri"/>
                <a:cs typeface="Calibri"/>
              </a:rPr>
              <a:t>t</a:t>
            </a:r>
            <a:r>
              <a:rPr sz="2000" dirty="0">
                <a:latin typeface="Calibri"/>
                <a:cs typeface="Calibri"/>
              </a:rPr>
              <a:t>o	t</a:t>
            </a:r>
            <a:r>
              <a:rPr sz="2000" spc="-10" dirty="0">
                <a:latin typeface="Calibri"/>
                <a:cs typeface="Calibri"/>
              </a:rPr>
              <a:t>h</a:t>
            </a:r>
            <a:r>
              <a:rPr sz="2000" dirty="0">
                <a:latin typeface="Calibri"/>
                <a:cs typeface="Calibri"/>
              </a:rPr>
              <a:t>e	m</a:t>
            </a:r>
            <a:r>
              <a:rPr sz="2000" spc="-20" dirty="0">
                <a:latin typeface="Calibri"/>
                <a:cs typeface="Calibri"/>
              </a:rPr>
              <a:t>e</a:t>
            </a:r>
            <a:r>
              <a:rPr sz="2000" dirty="0">
                <a:latin typeface="Calibri"/>
                <a:cs typeface="Calibri"/>
              </a:rPr>
              <a:t>thod</a:t>
            </a:r>
            <a:endParaRPr sz="2000">
              <a:latin typeface="Calibri"/>
              <a:cs typeface="Calibri"/>
            </a:endParaRPr>
          </a:p>
          <a:p>
            <a:pPr marL="241300">
              <a:lnSpc>
                <a:spcPct val="100000"/>
              </a:lnSpc>
              <a:spcBef>
                <a:spcPts val="5"/>
              </a:spcBef>
            </a:pPr>
            <a:r>
              <a:rPr sz="2000" spc="-10" dirty="0">
                <a:latin typeface="Calibri"/>
                <a:cs typeface="Calibri"/>
              </a:rPr>
              <a:t>parameter </a:t>
            </a:r>
            <a:r>
              <a:rPr sz="2000" spc="-5" dirty="0">
                <a:latin typeface="Calibri"/>
                <a:cs typeface="Calibri"/>
              </a:rPr>
              <a:t>String</a:t>
            </a:r>
            <a:r>
              <a:rPr sz="2000" spc="25" dirty="0">
                <a:latin typeface="Calibri"/>
                <a:cs typeface="Calibri"/>
              </a:rPr>
              <a:t> </a:t>
            </a:r>
            <a:r>
              <a:rPr sz="2000" i="1" spc="-5" dirty="0">
                <a:latin typeface="Calibri"/>
                <a:cs typeface="Calibri"/>
              </a:rPr>
              <a:t>userId</a:t>
            </a:r>
            <a:r>
              <a:rPr sz="2000" spc="-5" dirty="0">
                <a:latin typeface="Calibri"/>
                <a:cs typeface="Calibri"/>
              </a:rPr>
              <a:t>.</a:t>
            </a:r>
            <a:endParaRPr sz="2000">
              <a:latin typeface="Calibri"/>
              <a:cs typeface="Calibri"/>
            </a:endParaRPr>
          </a:p>
        </p:txBody>
      </p:sp>
      <p:sp>
        <p:nvSpPr>
          <p:cNvPr id="5" name="object 5"/>
          <p:cNvSpPr/>
          <p:nvPr/>
        </p:nvSpPr>
        <p:spPr>
          <a:xfrm>
            <a:off x="2081783" y="3220211"/>
            <a:ext cx="8028432" cy="116128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71</a:t>
            </a:fld>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p:nvPr/>
        </p:nvSpPr>
        <p:spPr>
          <a:xfrm>
            <a:off x="4888991" y="5269991"/>
            <a:ext cx="1906523" cy="457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16939" y="1842262"/>
            <a:ext cx="10040620" cy="3739515"/>
          </a:xfrm>
          <a:prstGeom prst="rect">
            <a:avLst/>
          </a:prstGeom>
        </p:spPr>
        <p:txBody>
          <a:bodyPr vert="horz" wrap="square" lIns="0" tIns="13335" rIns="0" bIns="0" rtlCol="0">
            <a:spAutoFit/>
          </a:bodyPr>
          <a:lstStyle/>
          <a:p>
            <a:pPr marL="241300" marR="416559" indent="-229235">
              <a:lnSpc>
                <a:spcPct val="100000"/>
              </a:lnSpc>
              <a:spcBef>
                <a:spcPts val="105"/>
              </a:spcBef>
              <a:buFont typeface="Arial"/>
              <a:buChar char="•"/>
              <a:tabLst>
                <a:tab pos="241300" algn="l"/>
                <a:tab pos="241935" algn="l"/>
              </a:tabLst>
            </a:pPr>
            <a:r>
              <a:rPr sz="2000" dirty="0">
                <a:latin typeface="Calibri"/>
                <a:cs typeface="Calibri"/>
              </a:rPr>
              <a:t>A </a:t>
            </a:r>
            <a:r>
              <a:rPr sz="2000" spc="-5" dirty="0">
                <a:latin typeface="Calibri"/>
                <a:cs typeface="Calibri"/>
              </a:rPr>
              <a:t>RESTful </a:t>
            </a:r>
            <a:r>
              <a:rPr sz="2000" spc="-10" dirty="0">
                <a:latin typeface="Calibri"/>
                <a:cs typeface="Calibri"/>
              </a:rPr>
              <a:t>architecture </a:t>
            </a:r>
            <a:r>
              <a:rPr sz="2000" spc="-15" dirty="0">
                <a:latin typeface="Calibri"/>
                <a:cs typeface="Calibri"/>
              </a:rPr>
              <a:t>may </a:t>
            </a:r>
            <a:r>
              <a:rPr sz="2000" spc="-10" dirty="0">
                <a:latin typeface="Calibri"/>
                <a:cs typeface="Calibri"/>
              </a:rPr>
              <a:t>expose </a:t>
            </a:r>
            <a:r>
              <a:rPr sz="2000" spc="-5" dirty="0">
                <a:latin typeface="Calibri"/>
                <a:cs typeface="Calibri"/>
              </a:rPr>
              <a:t>multiple </a:t>
            </a:r>
            <a:r>
              <a:rPr sz="2000" spc="-10" dirty="0">
                <a:latin typeface="Calibri"/>
                <a:cs typeface="Calibri"/>
              </a:rPr>
              <a:t>representations </a:t>
            </a:r>
            <a:r>
              <a:rPr sz="2000" spc="-5" dirty="0">
                <a:latin typeface="Calibri"/>
                <a:cs typeface="Calibri"/>
              </a:rPr>
              <a:t>of </a:t>
            </a:r>
            <a:r>
              <a:rPr sz="2000" dirty="0">
                <a:latin typeface="Calibri"/>
                <a:cs typeface="Calibri"/>
              </a:rPr>
              <a:t>a </a:t>
            </a:r>
            <a:r>
              <a:rPr sz="2000" spc="-5" dirty="0">
                <a:latin typeface="Calibri"/>
                <a:cs typeface="Calibri"/>
              </a:rPr>
              <a:t>resource. </a:t>
            </a:r>
            <a:r>
              <a:rPr sz="2000" spc="-10" dirty="0">
                <a:latin typeface="Calibri"/>
                <a:cs typeface="Calibri"/>
              </a:rPr>
              <a:t>There are two  </a:t>
            </a:r>
            <a:r>
              <a:rPr sz="2000" spc="-15" dirty="0">
                <a:latin typeface="Calibri"/>
                <a:cs typeface="Calibri"/>
              </a:rPr>
              <a:t>strategies for </a:t>
            </a:r>
            <a:r>
              <a:rPr sz="2000" dirty="0">
                <a:latin typeface="Calibri"/>
                <a:cs typeface="Calibri"/>
              </a:rPr>
              <a:t>a </a:t>
            </a:r>
            <a:r>
              <a:rPr sz="2000" spc="-5" dirty="0">
                <a:latin typeface="Calibri"/>
                <a:cs typeface="Calibri"/>
              </a:rPr>
              <a:t>client </a:t>
            </a:r>
            <a:r>
              <a:rPr sz="2000" spc="-15" dirty="0">
                <a:latin typeface="Calibri"/>
                <a:cs typeface="Calibri"/>
              </a:rPr>
              <a:t>to </a:t>
            </a:r>
            <a:r>
              <a:rPr sz="2000" spc="-10" dirty="0">
                <a:latin typeface="Calibri"/>
                <a:cs typeface="Calibri"/>
              </a:rPr>
              <a:t>inform </a:t>
            </a:r>
            <a:r>
              <a:rPr sz="2000" dirty="0">
                <a:latin typeface="Calibri"/>
                <a:cs typeface="Calibri"/>
              </a:rPr>
              <a:t>the </a:t>
            </a:r>
            <a:r>
              <a:rPr sz="2000" spc="-5" dirty="0">
                <a:latin typeface="Calibri"/>
                <a:cs typeface="Calibri"/>
              </a:rPr>
              <a:t>server of </a:t>
            </a:r>
            <a:r>
              <a:rPr sz="2000" dirty="0">
                <a:latin typeface="Calibri"/>
                <a:cs typeface="Calibri"/>
              </a:rPr>
              <a:t>the </a:t>
            </a:r>
            <a:r>
              <a:rPr sz="2000" spc="-10" dirty="0">
                <a:latin typeface="Calibri"/>
                <a:cs typeface="Calibri"/>
              </a:rPr>
              <a:t>representation </a:t>
            </a:r>
            <a:r>
              <a:rPr sz="2000" dirty="0">
                <a:latin typeface="Calibri"/>
                <a:cs typeface="Calibri"/>
              </a:rPr>
              <a:t>it </a:t>
            </a:r>
            <a:r>
              <a:rPr sz="2000" spc="-5" dirty="0">
                <a:latin typeface="Calibri"/>
                <a:cs typeface="Calibri"/>
              </a:rPr>
              <a:t>is </a:t>
            </a:r>
            <a:r>
              <a:rPr sz="2000" spc="-15" dirty="0">
                <a:latin typeface="Calibri"/>
                <a:cs typeface="Calibri"/>
              </a:rPr>
              <a:t>interested </a:t>
            </a:r>
            <a:r>
              <a:rPr sz="2000" dirty="0">
                <a:latin typeface="Calibri"/>
                <a:cs typeface="Calibri"/>
              </a:rPr>
              <a:t>in</a:t>
            </a:r>
            <a:r>
              <a:rPr sz="2000" spc="250" dirty="0">
                <a:latin typeface="Calibri"/>
                <a:cs typeface="Calibri"/>
              </a:rPr>
              <a:t> </a:t>
            </a:r>
            <a:r>
              <a:rPr sz="2000" spc="-5" dirty="0">
                <a:latin typeface="Calibri"/>
                <a:cs typeface="Calibri"/>
              </a:rPr>
              <a:t>receiving.</a:t>
            </a:r>
            <a:endParaRPr sz="2000">
              <a:latin typeface="Calibri"/>
              <a:cs typeface="Calibri"/>
            </a:endParaRPr>
          </a:p>
          <a:p>
            <a:pPr>
              <a:lnSpc>
                <a:spcPct val="100000"/>
              </a:lnSpc>
              <a:spcBef>
                <a:spcPts val="35"/>
              </a:spcBef>
              <a:buFont typeface="Arial"/>
              <a:buChar char="•"/>
            </a:pPr>
            <a:endParaRPr sz="2950">
              <a:latin typeface="Times New Roman"/>
              <a:cs typeface="Times New Roman"/>
            </a:endParaRPr>
          </a:p>
          <a:p>
            <a:pPr marL="241300" marR="549275" indent="-229235">
              <a:lnSpc>
                <a:spcPts val="2160"/>
              </a:lnSpc>
              <a:buFont typeface="Arial"/>
              <a:buChar char="•"/>
              <a:tabLst>
                <a:tab pos="241300" algn="l"/>
                <a:tab pos="241935" algn="l"/>
              </a:tabLst>
            </a:pPr>
            <a:r>
              <a:rPr sz="2000" spc="-5" dirty="0">
                <a:latin typeface="Calibri"/>
                <a:cs typeface="Calibri"/>
              </a:rPr>
              <a:t>The </a:t>
            </a:r>
            <a:r>
              <a:rPr sz="2000" spc="-20" dirty="0">
                <a:latin typeface="Calibri"/>
                <a:cs typeface="Calibri"/>
              </a:rPr>
              <a:t>first </a:t>
            </a:r>
            <a:r>
              <a:rPr sz="2000" spc="-15" dirty="0">
                <a:latin typeface="Calibri"/>
                <a:cs typeface="Calibri"/>
              </a:rPr>
              <a:t>strategy </a:t>
            </a:r>
            <a:r>
              <a:rPr sz="2000" dirty="0">
                <a:latin typeface="Calibri"/>
                <a:cs typeface="Calibri"/>
              </a:rPr>
              <a:t>is </a:t>
            </a:r>
            <a:r>
              <a:rPr sz="2000" spc="-15" dirty="0">
                <a:latin typeface="Calibri"/>
                <a:cs typeface="Calibri"/>
              </a:rPr>
              <a:t>to </a:t>
            </a:r>
            <a:r>
              <a:rPr sz="2000" spc="-5" dirty="0">
                <a:latin typeface="Calibri"/>
                <a:cs typeface="Calibri"/>
              </a:rPr>
              <a:t>use </a:t>
            </a:r>
            <a:r>
              <a:rPr sz="2000" dirty="0">
                <a:latin typeface="Calibri"/>
                <a:cs typeface="Calibri"/>
              </a:rPr>
              <a:t>a </a:t>
            </a:r>
            <a:r>
              <a:rPr sz="2000" spc="-5" dirty="0">
                <a:latin typeface="Calibri"/>
                <a:cs typeface="Calibri"/>
              </a:rPr>
              <a:t>distinct </a:t>
            </a:r>
            <a:r>
              <a:rPr sz="2000" dirty="0">
                <a:latin typeface="Calibri"/>
                <a:cs typeface="Calibri"/>
              </a:rPr>
              <a:t>URI </a:t>
            </a:r>
            <a:r>
              <a:rPr sz="2000" spc="-15" dirty="0">
                <a:latin typeface="Calibri"/>
                <a:cs typeface="Calibri"/>
              </a:rPr>
              <a:t>for </a:t>
            </a:r>
            <a:r>
              <a:rPr sz="2000" dirty="0">
                <a:latin typeface="Calibri"/>
                <a:cs typeface="Calibri"/>
              </a:rPr>
              <a:t>each </a:t>
            </a:r>
            <a:r>
              <a:rPr sz="2000" spc="-5" dirty="0">
                <a:latin typeface="Calibri"/>
                <a:cs typeface="Calibri"/>
              </a:rPr>
              <a:t>resource. This </a:t>
            </a:r>
            <a:r>
              <a:rPr sz="2000" dirty="0">
                <a:latin typeface="Calibri"/>
                <a:cs typeface="Calibri"/>
              </a:rPr>
              <a:t>is </a:t>
            </a:r>
            <a:r>
              <a:rPr sz="2000" spc="-5" dirty="0">
                <a:latin typeface="Calibri"/>
                <a:cs typeface="Calibri"/>
              </a:rPr>
              <a:t>typically </a:t>
            </a:r>
            <a:r>
              <a:rPr sz="2000" dirty="0">
                <a:latin typeface="Calibri"/>
                <a:cs typeface="Calibri"/>
              </a:rPr>
              <a:t>done </a:t>
            </a:r>
            <a:r>
              <a:rPr sz="2000" spc="-5" dirty="0">
                <a:latin typeface="Calibri"/>
                <a:cs typeface="Calibri"/>
              </a:rPr>
              <a:t>by using </a:t>
            </a:r>
            <a:r>
              <a:rPr sz="2000" dirty="0">
                <a:latin typeface="Calibri"/>
                <a:cs typeface="Calibri"/>
              </a:rPr>
              <a:t>a  </a:t>
            </a:r>
            <a:r>
              <a:rPr sz="2000" spc="-15" dirty="0">
                <a:latin typeface="Calibri"/>
                <a:cs typeface="Calibri"/>
              </a:rPr>
              <a:t>different </a:t>
            </a:r>
            <a:r>
              <a:rPr sz="2000" spc="-5" dirty="0">
                <a:latin typeface="Calibri"/>
                <a:cs typeface="Calibri"/>
              </a:rPr>
              <a:t>file </a:t>
            </a:r>
            <a:r>
              <a:rPr sz="2000" spc="-10" dirty="0">
                <a:latin typeface="Calibri"/>
                <a:cs typeface="Calibri"/>
              </a:rPr>
              <a:t>extension </a:t>
            </a:r>
            <a:r>
              <a:rPr sz="2000" dirty="0">
                <a:latin typeface="Calibri"/>
                <a:cs typeface="Calibri"/>
              </a:rPr>
              <a:t>in the</a:t>
            </a:r>
            <a:r>
              <a:rPr sz="2000" spc="50" dirty="0">
                <a:latin typeface="Calibri"/>
                <a:cs typeface="Calibri"/>
              </a:rPr>
              <a:t> </a:t>
            </a:r>
            <a:r>
              <a:rPr sz="2000" dirty="0">
                <a:latin typeface="Calibri"/>
                <a:cs typeface="Calibri"/>
              </a:rPr>
              <a:t>URI.</a:t>
            </a:r>
            <a:endParaRPr sz="2000">
              <a:latin typeface="Calibri"/>
              <a:cs typeface="Calibri"/>
            </a:endParaRPr>
          </a:p>
          <a:p>
            <a:pPr marL="698500" marR="5080" lvl="1" indent="-228600">
              <a:lnSpc>
                <a:spcPts val="1730"/>
              </a:lnSpc>
              <a:spcBef>
                <a:spcPts val="525"/>
              </a:spcBef>
              <a:buFont typeface="Arial"/>
              <a:buChar char="•"/>
              <a:tabLst>
                <a:tab pos="698500" algn="l"/>
                <a:tab pos="699135" algn="l"/>
              </a:tabLst>
            </a:pPr>
            <a:r>
              <a:rPr sz="1600" spc="-15" dirty="0">
                <a:latin typeface="Calibri"/>
                <a:cs typeface="Calibri"/>
              </a:rPr>
              <a:t>For </a:t>
            </a:r>
            <a:r>
              <a:rPr sz="1600" spc="-10" dirty="0">
                <a:latin typeface="Calibri"/>
                <a:cs typeface="Calibri"/>
              </a:rPr>
              <a:t>example </a:t>
            </a:r>
            <a:r>
              <a:rPr sz="1600" spc="-5" dirty="0">
                <a:latin typeface="Calibri"/>
                <a:cs typeface="Calibri"/>
              </a:rPr>
              <a:t>the </a:t>
            </a:r>
            <a:r>
              <a:rPr sz="1600" spc="-10" dirty="0">
                <a:latin typeface="Calibri"/>
                <a:cs typeface="Calibri"/>
              </a:rPr>
              <a:t>URI </a:t>
            </a:r>
            <a:r>
              <a:rPr sz="1600" spc="-15" dirty="0">
                <a:latin typeface="Calibri"/>
                <a:cs typeface="Calibri"/>
                <a:hlinkClick r:id="rId3"/>
              </a:rPr>
              <a:t>http://www.example.com/users/serhat.pdf </a:t>
            </a:r>
            <a:r>
              <a:rPr sz="1600" spc="-10" dirty="0">
                <a:latin typeface="Calibri"/>
                <a:cs typeface="Calibri"/>
              </a:rPr>
              <a:t>requests </a:t>
            </a:r>
            <a:r>
              <a:rPr sz="1600" spc="-5" dirty="0">
                <a:latin typeface="Calibri"/>
                <a:cs typeface="Calibri"/>
              </a:rPr>
              <a:t>a PDF </a:t>
            </a:r>
            <a:r>
              <a:rPr sz="1600" spc="-15" dirty="0">
                <a:latin typeface="Calibri"/>
                <a:cs typeface="Calibri"/>
              </a:rPr>
              <a:t>representation </a:t>
            </a:r>
            <a:r>
              <a:rPr sz="1600" spc="-5" dirty="0">
                <a:latin typeface="Calibri"/>
                <a:cs typeface="Calibri"/>
              </a:rPr>
              <a:t>of the </a:t>
            </a:r>
            <a:r>
              <a:rPr sz="1600" spc="-10" dirty="0">
                <a:latin typeface="Calibri"/>
                <a:cs typeface="Calibri"/>
              </a:rPr>
              <a:t>user serhat  </a:t>
            </a:r>
            <a:r>
              <a:rPr sz="1600" spc="-5" dirty="0">
                <a:latin typeface="Calibri"/>
                <a:cs typeface="Calibri"/>
              </a:rPr>
              <a:t>while </a:t>
            </a:r>
            <a:r>
              <a:rPr sz="1600" spc="-15" dirty="0">
                <a:latin typeface="Calibri"/>
                <a:cs typeface="Calibri"/>
                <a:hlinkClick r:id="rId4"/>
              </a:rPr>
              <a:t>http://www.example.com/users/serhat.xml </a:t>
            </a:r>
            <a:r>
              <a:rPr sz="1600" spc="-10" dirty="0">
                <a:latin typeface="Calibri"/>
                <a:cs typeface="Calibri"/>
              </a:rPr>
              <a:t>requests </a:t>
            </a:r>
            <a:r>
              <a:rPr sz="1600" spc="-5" dirty="0">
                <a:latin typeface="Calibri"/>
                <a:cs typeface="Calibri"/>
              </a:rPr>
              <a:t>an </a:t>
            </a:r>
            <a:r>
              <a:rPr sz="1600" spc="-10" dirty="0">
                <a:latin typeface="Calibri"/>
                <a:cs typeface="Calibri"/>
              </a:rPr>
              <a:t>XML</a:t>
            </a:r>
            <a:r>
              <a:rPr sz="1600" spc="50" dirty="0">
                <a:latin typeface="Calibri"/>
                <a:cs typeface="Calibri"/>
              </a:rPr>
              <a:t> </a:t>
            </a:r>
            <a:r>
              <a:rPr sz="1600" spc="-10" dirty="0">
                <a:latin typeface="Calibri"/>
                <a:cs typeface="Calibri"/>
              </a:rPr>
              <a:t>representation.</a:t>
            </a:r>
            <a:endParaRPr sz="1600">
              <a:latin typeface="Calibri"/>
              <a:cs typeface="Calibri"/>
            </a:endParaRPr>
          </a:p>
          <a:p>
            <a:pPr marL="241300" marR="914400" indent="-229235">
              <a:lnSpc>
                <a:spcPts val="2160"/>
              </a:lnSpc>
              <a:spcBef>
                <a:spcPts val="975"/>
              </a:spcBef>
              <a:buFont typeface="Arial"/>
              <a:buChar char="•"/>
              <a:tabLst>
                <a:tab pos="241300" algn="l"/>
                <a:tab pos="241935" algn="l"/>
              </a:tabLst>
            </a:pPr>
            <a:r>
              <a:rPr sz="2000" spc="-5" dirty="0">
                <a:latin typeface="Calibri"/>
                <a:cs typeface="Calibri"/>
              </a:rPr>
              <a:t>The second </a:t>
            </a:r>
            <a:r>
              <a:rPr sz="2000" spc="-15" dirty="0">
                <a:latin typeface="Calibri"/>
                <a:cs typeface="Calibri"/>
              </a:rPr>
              <a:t>strategy </a:t>
            </a:r>
            <a:r>
              <a:rPr sz="2000" dirty="0">
                <a:latin typeface="Calibri"/>
                <a:cs typeface="Calibri"/>
              </a:rPr>
              <a:t>is </a:t>
            </a:r>
            <a:r>
              <a:rPr sz="2000" spc="-15" dirty="0">
                <a:latin typeface="Calibri"/>
                <a:cs typeface="Calibri"/>
              </a:rPr>
              <a:t>for </a:t>
            </a:r>
            <a:r>
              <a:rPr sz="2000" dirty="0">
                <a:latin typeface="Calibri"/>
                <a:cs typeface="Calibri"/>
              </a:rPr>
              <a:t>the </a:t>
            </a:r>
            <a:r>
              <a:rPr sz="2000" spc="-5" dirty="0">
                <a:latin typeface="Calibri"/>
                <a:cs typeface="Calibri"/>
              </a:rPr>
              <a:t>client </a:t>
            </a:r>
            <a:r>
              <a:rPr sz="2000" spc="-15" dirty="0">
                <a:latin typeface="Calibri"/>
                <a:cs typeface="Calibri"/>
              </a:rPr>
              <a:t>to </a:t>
            </a:r>
            <a:r>
              <a:rPr sz="2000" dirty="0">
                <a:latin typeface="Calibri"/>
                <a:cs typeface="Calibri"/>
              </a:rPr>
              <a:t>use the </a:t>
            </a:r>
            <a:r>
              <a:rPr sz="2000" spc="-5" dirty="0">
                <a:latin typeface="Calibri"/>
                <a:cs typeface="Calibri"/>
              </a:rPr>
              <a:t>same </a:t>
            </a:r>
            <a:r>
              <a:rPr sz="2000" dirty="0">
                <a:latin typeface="Calibri"/>
                <a:cs typeface="Calibri"/>
              </a:rPr>
              <a:t>URI </a:t>
            </a:r>
            <a:r>
              <a:rPr sz="2000" spc="-15" dirty="0">
                <a:latin typeface="Calibri"/>
                <a:cs typeface="Calibri"/>
              </a:rPr>
              <a:t>to </a:t>
            </a:r>
            <a:r>
              <a:rPr sz="2000" spc="-10" dirty="0">
                <a:latin typeface="Calibri"/>
                <a:cs typeface="Calibri"/>
              </a:rPr>
              <a:t>locate </a:t>
            </a:r>
            <a:r>
              <a:rPr sz="2000" dirty="0">
                <a:latin typeface="Calibri"/>
                <a:cs typeface="Calibri"/>
              </a:rPr>
              <a:t>the </a:t>
            </a:r>
            <a:r>
              <a:rPr sz="2000" spc="-10" dirty="0">
                <a:latin typeface="Calibri"/>
                <a:cs typeface="Calibri"/>
              </a:rPr>
              <a:t>resource </a:t>
            </a:r>
            <a:r>
              <a:rPr sz="2000" dirty="0">
                <a:latin typeface="Calibri"/>
                <a:cs typeface="Calibri"/>
              </a:rPr>
              <a:t>but </a:t>
            </a:r>
            <a:r>
              <a:rPr sz="2000" spc="-10" dirty="0">
                <a:latin typeface="Calibri"/>
                <a:cs typeface="Calibri"/>
              </a:rPr>
              <a:t>set  </a:t>
            </a:r>
            <a:r>
              <a:rPr sz="2000" dirty="0">
                <a:latin typeface="Calibri"/>
                <a:cs typeface="Calibri"/>
              </a:rPr>
              <a:t>the Accept HTTP </a:t>
            </a:r>
            <a:r>
              <a:rPr sz="2000" spc="-10" dirty="0">
                <a:latin typeface="Calibri"/>
                <a:cs typeface="Calibri"/>
              </a:rPr>
              <a:t>request </a:t>
            </a:r>
            <a:r>
              <a:rPr sz="2000" dirty="0">
                <a:latin typeface="Calibri"/>
                <a:cs typeface="Calibri"/>
              </a:rPr>
              <a:t>header </a:t>
            </a:r>
            <a:r>
              <a:rPr sz="2000" spc="-15" dirty="0">
                <a:latin typeface="Calibri"/>
                <a:cs typeface="Calibri"/>
              </a:rPr>
              <a:t>to </a:t>
            </a:r>
            <a:r>
              <a:rPr sz="2000" spc="-10" dirty="0">
                <a:latin typeface="Calibri"/>
                <a:cs typeface="Calibri"/>
              </a:rPr>
              <a:t>list </a:t>
            </a:r>
            <a:r>
              <a:rPr sz="2000" dirty="0">
                <a:latin typeface="Calibri"/>
                <a:cs typeface="Calibri"/>
              </a:rPr>
              <a:t>the </a:t>
            </a:r>
            <a:r>
              <a:rPr sz="2000" spc="-5" dirty="0">
                <a:latin typeface="Calibri"/>
                <a:cs typeface="Calibri"/>
              </a:rPr>
              <a:t>media types that </a:t>
            </a:r>
            <a:r>
              <a:rPr sz="2000" dirty="0">
                <a:latin typeface="Calibri"/>
                <a:cs typeface="Calibri"/>
              </a:rPr>
              <a:t>it</a:t>
            </a:r>
            <a:r>
              <a:rPr sz="2000" spc="90" dirty="0">
                <a:latin typeface="Calibri"/>
                <a:cs typeface="Calibri"/>
              </a:rPr>
              <a:t> </a:t>
            </a:r>
            <a:r>
              <a:rPr sz="2000" spc="-10" dirty="0">
                <a:latin typeface="Calibri"/>
                <a:cs typeface="Calibri"/>
              </a:rPr>
              <a:t>understands.</a:t>
            </a:r>
            <a:endParaRPr sz="2000">
              <a:latin typeface="Calibri"/>
              <a:cs typeface="Calibri"/>
            </a:endParaRPr>
          </a:p>
          <a:p>
            <a:pPr marL="698500" marR="1165225" lvl="1" indent="-228600">
              <a:lnSpc>
                <a:spcPts val="1730"/>
              </a:lnSpc>
              <a:spcBef>
                <a:spcPts val="525"/>
              </a:spcBef>
              <a:buFont typeface="Arial"/>
              <a:buChar char="•"/>
              <a:tabLst>
                <a:tab pos="698500" algn="l"/>
                <a:tab pos="699135" algn="l"/>
              </a:tabLst>
            </a:pPr>
            <a:r>
              <a:rPr sz="1600" spc="-15" dirty="0">
                <a:latin typeface="Calibri"/>
                <a:cs typeface="Calibri"/>
              </a:rPr>
              <a:t>For </a:t>
            </a:r>
            <a:r>
              <a:rPr sz="1600" spc="-10" dirty="0">
                <a:latin typeface="Calibri"/>
                <a:cs typeface="Calibri"/>
              </a:rPr>
              <a:t>example, </a:t>
            </a:r>
            <a:r>
              <a:rPr sz="1600" spc="-5" dirty="0">
                <a:latin typeface="Calibri"/>
                <a:cs typeface="Calibri"/>
              </a:rPr>
              <a:t>a </a:t>
            </a:r>
            <a:r>
              <a:rPr sz="1600" dirty="0">
                <a:latin typeface="Calibri"/>
                <a:cs typeface="Calibri"/>
              </a:rPr>
              <a:t>HTTP </a:t>
            </a:r>
            <a:r>
              <a:rPr sz="1600" spc="-10" dirty="0">
                <a:latin typeface="Calibri"/>
                <a:cs typeface="Calibri"/>
              </a:rPr>
              <a:t>request </a:t>
            </a:r>
            <a:r>
              <a:rPr sz="1600" spc="-15" dirty="0">
                <a:latin typeface="Calibri"/>
                <a:cs typeface="Calibri"/>
              </a:rPr>
              <a:t>for </a:t>
            </a:r>
            <a:r>
              <a:rPr sz="1600" spc="-15" dirty="0">
                <a:latin typeface="Calibri"/>
                <a:cs typeface="Calibri"/>
                <a:hlinkClick r:id="rId5"/>
              </a:rPr>
              <a:t>http://www.example.com/users/serhat</a:t>
            </a:r>
            <a:r>
              <a:rPr sz="1600" spc="-15" dirty="0">
                <a:latin typeface="Calibri"/>
                <a:cs typeface="Calibri"/>
              </a:rPr>
              <a:t> </a:t>
            </a:r>
            <a:r>
              <a:rPr sz="1600" spc="-5" dirty="0">
                <a:latin typeface="Calibri"/>
                <a:cs typeface="Calibri"/>
              </a:rPr>
              <a:t>with an </a:t>
            </a:r>
            <a:r>
              <a:rPr sz="1600" spc="-10" dirty="0">
                <a:latin typeface="Calibri"/>
                <a:cs typeface="Calibri"/>
              </a:rPr>
              <a:t>Accept </a:t>
            </a:r>
            <a:r>
              <a:rPr sz="1600" spc="-5" dirty="0">
                <a:latin typeface="Calibri"/>
                <a:cs typeface="Calibri"/>
              </a:rPr>
              <a:t>header </a:t>
            </a:r>
            <a:r>
              <a:rPr sz="1600" spc="-10" dirty="0">
                <a:latin typeface="Calibri"/>
                <a:cs typeface="Calibri"/>
              </a:rPr>
              <a:t>set  to </a:t>
            </a:r>
            <a:r>
              <a:rPr sz="1600" i="1" spc="-10" dirty="0">
                <a:latin typeface="Calibri"/>
                <a:cs typeface="Calibri"/>
              </a:rPr>
              <a:t>application/pdf </a:t>
            </a:r>
            <a:r>
              <a:rPr sz="1600" spc="-10" dirty="0">
                <a:latin typeface="Calibri"/>
                <a:cs typeface="Calibri"/>
              </a:rPr>
              <a:t>requests </a:t>
            </a:r>
            <a:r>
              <a:rPr sz="1600" spc="-5" dirty="0">
                <a:latin typeface="Calibri"/>
                <a:cs typeface="Calibri"/>
              </a:rPr>
              <a:t>a PDF </a:t>
            </a:r>
            <a:r>
              <a:rPr sz="1600" spc="-10" dirty="0">
                <a:latin typeface="Calibri"/>
                <a:cs typeface="Calibri"/>
              </a:rPr>
              <a:t>representation </a:t>
            </a:r>
            <a:r>
              <a:rPr sz="1600" spc="-5" dirty="0">
                <a:latin typeface="Calibri"/>
                <a:cs typeface="Calibri"/>
              </a:rPr>
              <a:t>of the user</a:t>
            </a:r>
            <a:r>
              <a:rPr sz="1600" spc="145" dirty="0">
                <a:latin typeface="Calibri"/>
                <a:cs typeface="Calibri"/>
              </a:rPr>
              <a:t> </a:t>
            </a:r>
            <a:r>
              <a:rPr sz="1600" spc="-10" dirty="0">
                <a:latin typeface="Calibri"/>
                <a:cs typeface="Calibri"/>
              </a:rPr>
              <a:t>serhat</a:t>
            </a:r>
            <a:endParaRPr sz="1600">
              <a:latin typeface="Calibri"/>
              <a:cs typeface="Calibri"/>
            </a:endParaRPr>
          </a:p>
          <a:p>
            <a:pPr marL="698500">
              <a:lnSpc>
                <a:spcPts val="1605"/>
              </a:lnSpc>
            </a:pPr>
            <a:r>
              <a:rPr sz="1600" spc="-5" dirty="0">
                <a:latin typeface="Calibri"/>
                <a:cs typeface="Calibri"/>
              </a:rPr>
              <a:t>while </a:t>
            </a:r>
            <a:r>
              <a:rPr sz="1600" spc="-15" dirty="0">
                <a:latin typeface="Calibri"/>
                <a:cs typeface="Calibri"/>
                <a:hlinkClick r:id="rId5"/>
              </a:rPr>
              <a:t>http://www.example.com/users/serhat</a:t>
            </a:r>
            <a:r>
              <a:rPr sz="1600" spc="-15" dirty="0">
                <a:latin typeface="Calibri"/>
                <a:cs typeface="Calibri"/>
              </a:rPr>
              <a:t> </a:t>
            </a:r>
            <a:r>
              <a:rPr sz="1600" spc="-5" dirty="0">
                <a:latin typeface="Calibri"/>
                <a:cs typeface="Calibri"/>
              </a:rPr>
              <a:t>with </a:t>
            </a:r>
            <a:r>
              <a:rPr sz="1600" dirty="0">
                <a:latin typeface="Calibri"/>
                <a:cs typeface="Calibri"/>
              </a:rPr>
              <a:t>an </a:t>
            </a:r>
            <a:r>
              <a:rPr sz="1600" spc="-10" dirty="0">
                <a:latin typeface="Calibri"/>
                <a:cs typeface="Calibri"/>
              </a:rPr>
              <a:t>Accept </a:t>
            </a:r>
            <a:r>
              <a:rPr sz="1600" spc="-5" dirty="0">
                <a:latin typeface="Calibri"/>
                <a:cs typeface="Calibri"/>
              </a:rPr>
              <a:t>header </a:t>
            </a:r>
            <a:r>
              <a:rPr sz="1600" spc="-10" dirty="0">
                <a:latin typeface="Calibri"/>
                <a:cs typeface="Calibri"/>
              </a:rPr>
              <a:t>set to </a:t>
            </a:r>
            <a:r>
              <a:rPr sz="1600" i="1" spc="-10" dirty="0">
                <a:latin typeface="Calibri"/>
                <a:cs typeface="Calibri"/>
              </a:rPr>
              <a:t>text/xml </a:t>
            </a:r>
            <a:r>
              <a:rPr sz="1600" spc="-10" dirty="0">
                <a:latin typeface="Calibri"/>
                <a:cs typeface="Calibri"/>
              </a:rPr>
              <a:t>requests </a:t>
            </a:r>
            <a:r>
              <a:rPr sz="1600" spc="-5" dirty="0">
                <a:latin typeface="Calibri"/>
                <a:cs typeface="Calibri"/>
              </a:rPr>
              <a:t>an</a:t>
            </a:r>
            <a:r>
              <a:rPr sz="1600" spc="185" dirty="0">
                <a:latin typeface="Calibri"/>
                <a:cs typeface="Calibri"/>
              </a:rPr>
              <a:t> </a:t>
            </a:r>
            <a:r>
              <a:rPr sz="1600" spc="-10" dirty="0">
                <a:latin typeface="Calibri"/>
                <a:cs typeface="Calibri"/>
              </a:rPr>
              <a:t>XML</a:t>
            </a:r>
            <a:endParaRPr sz="1600">
              <a:latin typeface="Calibri"/>
              <a:cs typeface="Calibri"/>
            </a:endParaRPr>
          </a:p>
          <a:p>
            <a:pPr marL="698500">
              <a:lnSpc>
                <a:spcPts val="1825"/>
              </a:lnSpc>
            </a:pPr>
            <a:r>
              <a:rPr sz="1600" spc="-10" dirty="0">
                <a:latin typeface="Calibri"/>
                <a:cs typeface="Calibri"/>
              </a:rPr>
              <a:t>representation. </a:t>
            </a:r>
            <a:r>
              <a:rPr sz="1600" spc="-5" dirty="0">
                <a:latin typeface="Calibri"/>
                <a:cs typeface="Calibri"/>
              </a:rPr>
              <a:t>This </a:t>
            </a:r>
            <a:r>
              <a:rPr sz="1600" spc="-10" dirty="0">
                <a:latin typeface="Calibri"/>
                <a:cs typeface="Calibri"/>
              </a:rPr>
              <a:t>strategy </a:t>
            </a:r>
            <a:r>
              <a:rPr sz="1600" spc="-5" dirty="0">
                <a:latin typeface="Calibri"/>
                <a:cs typeface="Calibri"/>
              </a:rPr>
              <a:t>is </a:t>
            </a:r>
            <a:r>
              <a:rPr sz="1600" spc="-10" dirty="0">
                <a:latin typeface="Calibri"/>
                <a:cs typeface="Calibri"/>
              </a:rPr>
              <a:t>known </a:t>
            </a:r>
            <a:r>
              <a:rPr sz="1600" spc="-5" dirty="0">
                <a:latin typeface="Calibri"/>
                <a:cs typeface="Calibri"/>
              </a:rPr>
              <a:t>as </a:t>
            </a:r>
            <a:r>
              <a:rPr sz="1600" spc="-10" dirty="0">
                <a:latin typeface="Calibri"/>
                <a:cs typeface="Calibri"/>
              </a:rPr>
              <a:t>content</a:t>
            </a:r>
            <a:r>
              <a:rPr sz="1600" spc="45" dirty="0">
                <a:latin typeface="Calibri"/>
                <a:cs typeface="Calibri"/>
              </a:rPr>
              <a:t> </a:t>
            </a:r>
            <a:r>
              <a:rPr sz="1600" spc="-5" dirty="0">
                <a:latin typeface="Calibri"/>
                <a:cs typeface="Calibri"/>
              </a:rPr>
              <a:t>negotiation.</a:t>
            </a:r>
            <a:endParaRPr sz="16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5428" y="2415539"/>
            <a:ext cx="3383279" cy="3412490"/>
          </a:xfrm>
          <a:custGeom>
            <a:avLst/>
            <a:gdLst/>
            <a:ahLst/>
            <a:cxnLst/>
            <a:rect l="l" t="t" r="r" b="b"/>
            <a:pathLst>
              <a:path w="3383279" h="3412490">
                <a:moveTo>
                  <a:pt x="0" y="3412236"/>
                </a:moveTo>
                <a:lnTo>
                  <a:pt x="3383279" y="3412236"/>
                </a:lnTo>
                <a:lnTo>
                  <a:pt x="3383279" y="0"/>
                </a:lnTo>
                <a:lnTo>
                  <a:pt x="0" y="0"/>
                </a:lnTo>
                <a:lnTo>
                  <a:pt x="0" y="3412236"/>
                </a:lnTo>
                <a:close/>
              </a:path>
            </a:pathLst>
          </a:custGeom>
          <a:solidFill>
            <a:srgbClr val="6FAC46"/>
          </a:solidFill>
        </p:spPr>
        <p:txBody>
          <a:bodyPr wrap="square" lIns="0" tIns="0" rIns="0" bIns="0" rtlCol="0"/>
          <a:lstStyle/>
          <a:p>
            <a:endParaRPr/>
          </a:p>
        </p:txBody>
      </p:sp>
      <p:sp>
        <p:nvSpPr>
          <p:cNvPr id="3" name="object 3"/>
          <p:cNvSpPr/>
          <p:nvPr/>
        </p:nvSpPr>
        <p:spPr>
          <a:xfrm>
            <a:off x="7615428" y="2415539"/>
            <a:ext cx="3383279" cy="3412490"/>
          </a:xfrm>
          <a:custGeom>
            <a:avLst/>
            <a:gdLst/>
            <a:ahLst/>
            <a:cxnLst/>
            <a:rect l="l" t="t" r="r" b="b"/>
            <a:pathLst>
              <a:path w="3383279" h="3412490">
                <a:moveTo>
                  <a:pt x="0" y="3412236"/>
                </a:moveTo>
                <a:lnTo>
                  <a:pt x="3383279" y="3412236"/>
                </a:lnTo>
                <a:lnTo>
                  <a:pt x="3383279" y="0"/>
                </a:lnTo>
                <a:lnTo>
                  <a:pt x="0" y="0"/>
                </a:lnTo>
                <a:lnTo>
                  <a:pt x="0" y="3412236"/>
                </a:lnTo>
                <a:close/>
              </a:path>
            </a:pathLst>
          </a:custGeom>
          <a:ln w="12192">
            <a:solidFill>
              <a:srgbClr val="507D31"/>
            </a:solidFill>
          </a:ln>
        </p:spPr>
        <p:txBody>
          <a:bodyPr wrap="square" lIns="0" tIns="0" rIns="0" bIns="0" rtlCol="0"/>
          <a:lstStyle/>
          <a:p>
            <a:endParaRPr/>
          </a:p>
        </p:txBody>
      </p:sp>
      <p:sp>
        <p:nvSpPr>
          <p:cNvPr id="4" name="object 4"/>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5" name="object 5"/>
          <p:cNvSpPr/>
          <p:nvPr/>
        </p:nvSpPr>
        <p:spPr>
          <a:xfrm>
            <a:off x="1184147" y="1770888"/>
            <a:ext cx="10008108" cy="88391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459230" y="4616958"/>
            <a:ext cx="439991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Do </a:t>
            </a:r>
            <a:r>
              <a:rPr sz="1600" spc="-10" dirty="0">
                <a:latin typeface="Calibri"/>
                <a:cs typeface="Calibri"/>
              </a:rPr>
              <a:t>not </a:t>
            </a:r>
            <a:r>
              <a:rPr sz="1600" spc="-20" dirty="0">
                <a:latin typeface="Calibri"/>
                <a:cs typeface="Calibri"/>
              </a:rPr>
              <a:t>forget </a:t>
            </a:r>
            <a:r>
              <a:rPr sz="1600" spc="-10" dirty="0">
                <a:latin typeface="Calibri"/>
                <a:cs typeface="Calibri"/>
              </a:rPr>
              <a:t>to </a:t>
            </a:r>
            <a:r>
              <a:rPr sz="1600" spc="-5" dirty="0">
                <a:latin typeface="Calibri"/>
                <a:cs typeface="Calibri"/>
              </a:rPr>
              <a:t>implement serializable in </a:t>
            </a:r>
            <a:r>
              <a:rPr sz="1600" spc="-15" dirty="0">
                <a:latin typeface="Calibri"/>
                <a:cs typeface="Calibri"/>
              </a:rPr>
              <a:t>your</a:t>
            </a:r>
            <a:r>
              <a:rPr sz="1600" spc="35" dirty="0">
                <a:latin typeface="Calibri"/>
                <a:cs typeface="Calibri"/>
              </a:rPr>
              <a:t> </a:t>
            </a:r>
            <a:r>
              <a:rPr sz="1600" spc="-5" dirty="0">
                <a:latin typeface="Calibri"/>
                <a:cs typeface="Calibri"/>
              </a:rPr>
              <a:t>entity</a:t>
            </a:r>
            <a:endParaRPr sz="1600">
              <a:latin typeface="Calibri"/>
              <a:cs typeface="Calibri"/>
            </a:endParaRPr>
          </a:p>
        </p:txBody>
      </p:sp>
      <p:sp>
        <p:nvSpPr>
          <p:cNvPr id="7" name="object 7"/>
          <p:cNvSpPr/>
          <p:nvPr/>
        </p:nvSpPr>
        <p:spPr>
          <a:xfrm>
            <a:off x="1256800" y="3517391"/>
            <a:ext cx="4267626" cy="94792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749540" y="2740151"/>
            <a:ext cx="3105911" cy="29718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45108" y="2936748"/>
            <a:ext cx="5697220" cy="38735"/>
          </a:xfrm>
          <a:custGeom>
            <a:avLst/>
            <a:gdLst/>
            <a:ahLst/>
            <a:cxnLst/>
            <a:rect l="l" t="t" r="r" b="b"/>
            <a:pathLst>
              <a:path w="5697220" h="38735">
                <a:moveTo>
                  <a:pt x="0" y="38607"/>
                </a:moveTo>
                <a:lnTo>
                  <a:pt x="5696712" y="0"/>
                </a:lnTo>
              </a:path>
            </a:pathLst>
          </a:custGeom>
          <a:ln w="6095">
            <a:solidFill>
              <a:srgbClr val="6FAC46"/>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73</a:t>
            </a:fld>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19401"/>
            <a:ext cx="9980930" cy="1346200"/>
          </a:xfrm>
          <a:prstGeom prst="rect">
            <a:avLst/>
          </a:prstGeom>
        </p:spPr>
        <p:txBody>
          <a:bodyPr vert="horz" wrap="square" lIns="0" tIns="41910" rIns="0" bIns="0" rtlCol="0">
            <a:spAutoFit/>
          </a:bodyPr>
          <a:lstStyle/>
          <a:p>
            <a:pPr marL="241300" marR="177165" indent="-229235" algn="just">
              <a:lnSpc>
                <a:spcPts val="1839"/>
              </a:lnSpc>
              <a:spcBef>
                <a:spcPts val="330"/>
              </a:spcBef>
              <a:buFont typeface="Arial"/>
              <a:buChar char="•"/>
              <a:tabLst>
                <a:tab pos="241935" algn="l"/>
              </a:tabLst>
            </a:pPr>
            <a:r>
              <a:rPr sz="1700" spc="-5" dirty="0">
                <a:latin typeface="Calibri"/>
                <a:cs typeface="Calibri"/>
              </a:rPr>
              <a:t>This code </a:t>
            </a:r>
            <a:r>
              <a:rPr sz="1700" dirty="0">
                <a:latin typeface="Calibri"/>
                <a:cs typeface="Calibri"/>
              </a:rPr>
              <a:t>uses Spring </a:t>
            </a:r>
            <a:r>
              <a:rPr sz="1700" spc="-40" dirty="0">
                <a:latin typeface="Calibri"/>
                <a:cs typeface="Calibri"/>
              </a:rPr>
              <a:t>4’s </a:t>
            </a:r>
            <a:r>
              <a:rPr sz="1700" spc="-5" dirty="0">
                <a:latin typeface="Calibri"/>
                <a:cs typeface="Calibri"/>
              </a:rPr>
              <a:t>new</a:t>
            </a:r>
            <a:r>
              <a:rPr sz="1700" spc="-5" dirty="0">
                <a:solidFill>
                  <a:srgbClr val="0462C1"/>
                </a:solidFill>
                <a:latin typeface="Calibri"/>
                <a:cs typeface="Calibri"/>
              </a:rPr>
              <a:t> </a:t>
            </a:r>
            <a:r>
              <a:rPr sz="1700" u="heavy" spc="-10" dirty="0">
                <a:solidFill>
                  <a:srgbClr val="0462C1"/>
                </a:solidFill>
                <a:uFill>
                  <a:solidFill>
                    <a:srgbClr val="0462C1"/>
                  </a:solidFill>
                </a:uFill>
                <a:latin typeface="Calibri"/>
                <a:cs typeface="Calibri"/>
                <a:hlinkClick r:id="rId2"/>
              </a:rPr>
              <a:t>@RestController</a:t>
            </a:r>
            <a:r>
              <a:rPr sz="1700" spc="-10" dirty="0">
                <a:solidFill>
                  <a:srgbClr val="0462C1"/>
                </a:solidFill>
                <a:latin typeface="Calibri"/>
                <a:cs typeface="Calibri"/>
                <a:hlinkClick r:id="rId2"/>
              </a:rPr>
              <a:t> </a:t>
            </a:r>
            <a:r>
              <a:rPr sz="1700" spc="-10" dirty="0">
                <a:latin typeface="Calibri"/>
                <a:cs typeface="Calibri"/>
              </a:rPr>
              <a:t>annotation, </a:t>
            </a:r>
            <a:r>
              <a:rPr sz="1700" dirty="0">
                <a:latin typeface="Calibri"/>
                <a:cs typeface="Calibri"/>
              </a:rPr>
              <a:t>which </a:t>
            </a:r>
            <a:r>
              <a:rPr sz="1700" spc="-5" dirty="0">
                <a:latin typeface="Calibri"/>
                <a:cs typeface="Calibri"/>
              </a:rPr>
              <a:t>marks </a:t>
            </a:r>
            <a:r>
              <a:rPr sz="1700" dirty="0">
                <a:latin typeface="Calibri"/>
                <a:cs typeface="Calibri"/>
              </a:rPr>
              <a:t>the class as a </a:t>
            </a:r>
            <a:r>
              <a:rPr sz="1700" spc="-5" dirty="0">
                <a:latin typeface="Calibri"/>
                <a:cs typeface="Calibri"/>
              </a:rPr>
              <a:t>controller where every  method returns </a:t>
            </a:r>
            <a:r>
              <a:rPr sz="1700" dirty="0">
                <a:latin typeface="Calibri"/>
                <a:cs typeface="Calibri"/>
              </a:rPr>
              <a:t>a domain </a:t>
            </a:r>
            <a:r>
              <a:rPr sz="1700" spc="-5" dirty="0">
                <a:latin typeface="Calibri"/>
                <a:cs typeface="Calibri"/>
              </a:rPr>
              <a:t>object instead of </a:t>
            </a:r>
            <a:r>
              <a:rPr sz="1700" dirty="0">
                <a:latin typeface="Calibri"/>
                <a:cs typeface="Calibri"/>
              </a:rPr>
              <a:t>a </a:t>
            </a:r>
            <a:r>
              <a:rPr sz="1700" spc="-25" dirty="0">
                <a:latin typeface="Calibri"/>
                <a:cs typeface="Calibri"/>
              </a:rPr>
              <a:t>view. </a:t>
            </a:r>
            <a:r>
              <a:rPr sz="1700" spc="-15" dirty="0">
                <a:latin typeface="Calibri"/>
                <a:cs typeface="Calibri"/>
              </a:rPr>
              <a:t>It’s </a:t>
            </a:r>
            <a:r>
              <a:rPr sz="1700" spc="-5" dirty="0">
                <a:latin typeface="Calibri"/>
                <a:cs typeface="Calibri"/>
              </a:rPr>
              <a:t>shorthand </a:t>
            </a:r>
            <a:r>
              <a:rPr sz="1700" spc="-15" dirty="0">
                <a:latin typeface="Calibri"/>
                <a:cs typeface="Calibri"/>
              </a:rPr>
              <a:t>for </a:t>
            </a:r>
            <a:r>
              <a:rPr sz="1700" spc="-5" dirty="0">
                <a:latin typeface="Calibri"/>
                <a:cs typeface="Calibri"/>
              </a:rPr>
              <a:t>@Controller </a:t>
            </a:r>
            <a:r>
              <a:rPr sz="1700" dirty="0">
                <a:latin typeface="Calibri"/>
                <a:cs typeface="Calibri"/>
              </a:rPr>
              <a:t>and </a:t>
            </a:r>
            <a:r>
              <a:rPr sz="1700" spc="-5" dirty="0">
                <a:latin typeface="Calibri"/>
                <a:cs typeface="Calibri"/>
              </a:rPr>
              <a:t>@ResponseBody rolled  </a:t>
            </a:r>
            <a:r>
              <a:rPr sz="1700" spc="-20" dirty="0">
                <a:latin typeface="Calibri"/>
                <a:cs typeface="Calibri"/>
              </a:rPr>
              <a:t>together.</a:t>
            </a:r>
            <a:endParaRPr sz="1700">
              <a:latin typeface="Calibri"/>
              <a:cs typeface="Calibri"/>
            </a:endParaRPr>
          </a:p>
          <a:p>
            <a:pPr marL="241300" marR="5080" indent="-229235">
              <a:lnSpc>
                <a:spcPts val="1850"/>
              </a:lnSpc>
              <a:spcBef>
                <a:spcPts val="980"/>
              </a:spcBef>
              <a:buFont typeface="Arial"/>
              <a:buChar char="•"/>
              <a:tabLst>
                <a:tab pos="241300" algn="l"/>
                <a:tab pos="241935" algn="l"/>
              </a:tabLst>
            </a:pPr>
            <a:r>
              <a:rPr sz="1700" spc="-5" dirty="0">
                <a:latin typeface="Calibri"/>
                <a:cs typeface="Calibri"/>
              </a:rPr>
              <a:t>The Greeting object must be </a:t>
            </a:r>
            <a:r>
              <a:rPr sz="1700" spc="-10" dirty="0">
                <a:latin typeface="Calibri"/>
                <a:cs typeface="Calibri"/>
              </a:rPr>
              <a:t>converted </a:t>
            </a:r>
            <a:r>
              <a:rPr sz="1700" spc="-5" dirty="0">
                <a:latin typeface="Calibri"/>
                <a:cs typeface="Calibri"/>
              </a:rPr>
              <a:t>to </a:t>
            </a:r>
            <a:r>
              <a:rPr sz="1700" dirty="0">
                <a:latin typeface="Calibri"/>
                <a:cs typeface="Calibri"/>
              </a:rPr>
              <a:t>JSON. </a:t>
            </a:r>
            <a:r>
              <a:rPr sz="1700" spc="-5" dirty="0">
                <a:latin typeface="Calibri"/>
                <a:cs typeface="Calibri"/>
              </a:rPr>
              <a:t>Thanks to Spring’s </a:t>
            </a:r>
            <a:r>
              <a:rPr sz="1700" dirty="0">
                <a:latin typeface="Calibri"/>
                <a:cs typeface="Calibri"/>
              </a:rPr>
              <a:t>HTTP </a:t>
            </a:r>
            <a:r>
              <a:rPr sz="1700" spc="-5" dirty="0">
                <a:latin typeface="Calibri"/>
                <a:cs typeface="Calibri"/>
              </a:rPr>
              <a:t>message </a:t>
            </a:r>
            <a:r>
              <a:rPr sz="1700" spc="-10" dirty="0">
                <a:latin typeface="Calibri"/>
                <a:cs typeface="Calibri"/>
              </a:rPr>
              <a:t>converter </a:t>
            </a:r>
            <a:r>
              <a:rPr sz="1700" spc="-5" dirty="0">
                <a:latin typeface="Calibri"/>
                <a:cs typeface="Calibri"/>
              </a:rPr>
              <a:t>support, </a:t>
            </a:r>
            <a:r>
              <a:rPr sz="1700" spc="-10" dirty="0">
                <a:latin typeface="Calibri"/>
                <a:cs typeface="Calibri"/>
              </a:rPr>
              <a:t>you </a:t>
            </a:r>
            <a:r>
              <a:rPr sz="1700" spc="-5" dirty="0">
                <a:latin typeface="Calibri"/>
                <a:cs typeface="Calibri"/>
              </a:rPr>
              <a:t>don’t  </a:t>
            </a:r>
            <a:r>
              <a:rPr sz="1700" dirty="0">
                <a:latin typeface="Calibri"/>
                <a:cs typeface="Calibri"/>
              </a:rPr>
              <a:t>need </a:t>
            </a:r>
            <a:r>
              <a:rPr sz="1700" spc="-5" dirty="0">
                <a:latin typeface="Calibri"/>
                <a:cs typeface="Calibri"/>
              </a:rPr>
              <a:t>to </a:t>
            </a:r>
            <a:r>
              <a:rPr sz="1700" dirty="0">
                <a:latin typeface="Calibri"/>
                <a:cs typeface="Calibri"/>
              </a:rPr>
              <a:t>do this </a:t>
            </a:r>
            <a:r>
              <a:rPr sz="1700" spc="-10" dirty="0">
                <a:latin typeface="Calibri"/>
                <a:cs typeface="Calibri"/>
              </a:rPr>
              <a:t>conversion</a:t>
            </a:r>
            <a:r>
              <a:rPr sz="1700" spc="-110" dirty="0">
                <a:latin typeface="Calibri"/>
                <a:cs typeface="Calibri"/>
              </a:rPr>
              <a:t> </a:t>
            </a:r>
            <a:r>
              <a:rPr sz="1700" spc="-15" dirty="0">
                <a:latin typeface="Calibri"/>
                <a:cs typeface="Calibri"/>
              </a:rPr>
              <a:t>manually.</a:t>
            </a:r>
            <a:endParaRPr sz="1700">
              <a:latin typeface="Calibri"/>
              <a:cs typeface="Calibri"/>
            </a:endParaRPr>
          </a:p>
        </p:txBody>
      </p:sp>
      <p:sp>
        <p:nvSpPr>
          <p:cNvPr id="4" name="object 4"/>
          <p:cNvSpPr/>
          <p:nvPr/>
        </p:nvSpPr>
        <p:spPr>
          <a:xfrm>
            <a:off x="838200" y="3703320"/>
            <a:ext cx="6713220" cy="247345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292845" y="4082154"/>
            <a:ext cx="2597440" cy="1549527"/>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74</a:t>
            </a:fld>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494280" cy="697230"/>
          </a:xfrm>
          <a:prstGeom prst="rect">
            <a:avLst/>
          </a:prstGeom>
        </p:spPr>
        <p:txBody>
          <a:bodyPr vert="horz" wrap="square" lIns="0" tIns="13335" rIns="0" bIns="0" rtlCol="0">
            <a:spAutoFit/>
          </a:bodyPr>
          <a:lstStyle/>
          <a:p>
            <a:pPr marL="12700">
              <a:lnSpc>
                <a:spcPct val="100000"/>
              </a:lnSpc>
              <a:spcBef>
                <a:spcPts val="105"/>
              </a:spcBef>
            </a:pPr>
            <a:r>
              <a:rPr spc="-35" dirty="0"/>
              <a:t>References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75</a:t>
            </a:fld>
            <a:endParaRPr dirty="0"/>
          </a:p>
        </p:txBody>
      </p:sp>
      <p:sp>
        <p:nvSpPr>
          <p:cNvPr id="3" name="object 3"/>
          <p:cNvSpPr txBox="1"/>
          <p:nvPr/>
        </p:nvSpPr>
        <p:spPr>
          <a:xfrm>
            <a:off x="916939" y="1711593"/>
            <a:ext cx="10323195" cy="4006850"/>
          </a:xfrm>
          <a:prstGeom prst="rect">
            <a:avLst/>
          </a:prstGeom>
        </p:spPr>
        <p:txBody>
          <a:bodyPr vert="horz" wrap="square" lIns="0" tIns="103505" rIns="0" bIns="0" rtlCol="0">
            <a:spAutoFit/>
          </a:bodyPr>
          <a:lstStyle/>
          <a:p>
            <a:pPr marL="241300" indent="-229235">
              <a:lnSpc>
                <a:spcPct val="100000"/>
              </a:lnSpc>
              <a:spcBef>
                <a:spcPts val="815"/>
              </a:spcBef>
              <a:buFont typeface="Arial"/>
              <a:buChar char="•"/>
              <a:tabLst>
                <a:tab pos="241935" algn="l"/>
              </a:tabLst>
            </a:pPr>
            <a:r>
              <a:rPr sz="2400" spc="-10" dirty="0">
                <a:latin typeface="Calibri"/>
                <a:cs typeface="Calibri"/>
                <a:hlinkClick r:id="rId2"/>
              </a:rPr>
              <a:t>http://docs.spring.io/spring/docs/current/spring-framework-reference/html/</a:t>
            </a:r>
            <a:endParaRPr sz="2400">
              <a:latin typeface="Calibri"/>
              <a:cs typeface="Calibri"/>
            </a:endParaRPr>
          </a:p>
          <a:p>
            <a:pPr marL="241300" indent="-229235">
              <a:lnSpc>
                <a:spcPct val="100000"/>
              </a:lnSpc>
              <a:spcBef>
                <a:spcPts val="720"/>
              </a:spcBef>
              <a:buFont typeface="Arial"/>
              <a:buChar char="•"/>
              <a:tabLst>
                <a:tab pos="241935" algn="l"/>
              </a:tabLst>
            </a:pPr>
            <a:r>
              <a:rPr sz="2400" spc="-10" dirty="0">
                <a:latin typeface="Calibri"/>
                <a:cs typeface="Calibri"/>
                <a:hlinkClick r:id="rId3"/>
              </a:rPr>
              <a:t>http://projects.spring.io/spring-security/</a:t>
            </a:r>
            <a:endParaRPr sz="2400">
              <a:latin typeface="Calibri"/>
              <a:cs typeface="Calibri"/>
            </a:endParaRPr>
          </a:p>
          <a:p>
            <a:pPr marL="241300" indent="-229235">
              <a:lnSpc>
                <a:spcPct val="100000"/>
              </a:lnSpc>
              <a:spcBef>
                <a:spcPts val="710"/>
              </a:spcBef>
              <a:buFont typeface="Arial"/>
              <a:buChar char="•"/>
              <a:tabLst>
                <a:tab pos="241935" algn="l"/>
              </a:tabLst>
            </a:pPr>
            <a:r>
              <a:rPr sz="2400" spc="-15" dirty="0">
                <a:latin typeface="Calibri"/>
                <a:cs typeface="Calibri"/>
                <a:hlinkClick r:id="rId4"/>
              </a:rPr>
              <a:t>http://www.mkyong.com/tutorials/spring-mvc-tutorials/</a:t>
            </a:r>
            <a:endParaRPr sz="2400">
              <a:latin typeface="Calibri"/>
              <a:cs typeface="Calibri"/>
            </a:endParaRPr>
          </a:p>
          <a:p>
            <a:pPr marL="241300" indent="-229235">
              <a:lnSpc>
                <a:spcPct val="100000"/>
              </a:lnSpc>
              <a:spcBef>
                <a:spcPts val="710"/>
              </a:spcBef>
              <a:buFont typeface="Arial"/>
              <a:buChar char="•"/>
              <a:tabLst>
                <a:tab pos="241935" algn="l"/>
              </a:tabLst>
            </a:pPr>
            <a:r>
              <a:rPr sz="2400" spc="-10" dirty="0">
                <a:latin typeface="Calibri"/>
                <a:cs typeface="Calibri"/>
                <a:hlinkClick r:id="rId5"/>
              </a:rPr>
              <a:t>http://www.mkyong.com/tutorials/spring-security-tutorials/</a:t>
            </a:r>
            <a:endParaRPr sz="2400">
              <a:latin typeface="Calibri"/>
              <a:cs typeface="Calibri"/>
            </a:endParaRPr>
          </a:p>
          <a:p>
            <a:pPr marL="241300" indent="-229235">
              <a:lnSpc>
                <a:spcPct val="100000"/>
              </a:lnSpc>
              <a:spcBef>
                <a:spcPts val="720"/>
              </a:spcBef>
              <a:buFont typeface="Arial"/>
              <a:buChar char="•"/>
              <a:tabLst>
                <a:tab pos="241935" algn="l"/>
              </a:tabLst>
            </a:pPr>
            <a:r>
              <a:rPr sz="2400" spc="-15" dirty="0">
                <a:latin typeface="Calibri"/>
                <a:cs typeface="Calibri"/>
                <a:hlinkClick r:id="rId6"/>
              </a:rPr>
              <a:t>http://www.tutorialspoint.com/spring/</a:t>
            </a:r>
            <a:endParaRPr sz="2400">
              <a:latin typeface="Calibri"/>
              <a:cs typeface="Calibri"/>
            </a:endParaRPr>
          </a:p>
          <a:p>
            <a:pPr marL="241300" indent="-229235">
              <a:lnSpc>
                <a:spcPct val="100000"/>
              </a:lnSpc>
              <a:spcBef>
                <a:spcPts val="710"/>
              </a:spcBef>
              <a:buFont typeface="Arial"/>
              <a:buChar char="•"/>
              <a:tabLst>
                <a:tab pos="241935" algn="l"/>
              </a:tabLst>
            </a:pPr>
            <a:r>
              <a:rPr sz="2400" spc="-15" dirty="0">
                <a:latin typeface="Calibri"/>
                <a:cs typeface="Calibri"/>
                <a:hlinkClick r:id="rId7"/>
              </a:rPr>
              <a:t>http://www.mkyong.com/tutorials/spring-tutorials/</a:t>
            </a:r>
            <a:endParaRPr sz="2400">
              <a:latin typeface="Calibri"/>
              <a:cs typeface="Calibri"/>
            </a:endParaRPr>
          </a:p>
          <a:p>
            <a:pPr marL="241300" indent="-229235">
              <a:lnSpc>
                <a:spcPct val="100000"/>
              </a:lnSpc>
              <a:spcBef>
                <a:spcPts val="705"/>
              </a:spcBef>
              <a:buFont typeface="Arial"/>
              <a:buChar char="•"/>
              <a:tabLst>
                <a:tab pos="241935" algn="l"/>
              </a:tabLst>
            </a:pPr>
            <a:r>
              <a:rPr sz="2400" spc="-10" dirty="0">
                <a:latin typeface="Calibri"/>
                <a:cs typeface="Calibri"/>
                <a:hlinkClick r:id="rId8"/>
              </a:rPr>
              <a:t>http://www.slideshare.net/rstoya05/testing-web-apps-with-spring-framework-32</a:t>
            </a:r>
            <a:endParaRPr sz="2400">
              <a:latin typeface="Calibri"/>
              <a:cs typeface="Calibri"/>
            </a:endParaRPr>
          </a:p>
          <a:p>
            <a:pPr marL="241300" marR="335280" indent="-229235">
              <a:lnSpc>
                <a:spcPts val="2590"/>
              </a:lnSpc>
              <a:spcBef>
                <a:spcPts val="1050"/>
              </a:spcBef>
              <a:buFont typeface="Arial"/>
              <a:buChar char="•"/>
              <a:tabLst>
                <a:tab pos="241935" algn="l"/>
              </a:tabLst>
            </a:pPr>
            <a:r>
              <a:rPr sz="2400" spc="-10" dirty="0">
                <a:latin typeface="Calibri"/>
                <a:cs typeface="Calibri"/>
                <a:hlinkClick r:id="rId9"/>
              </a:rPr>
              <a:t>http://www.petrikainulainen.net/programming/spring-framework/integration- </a:t>
            </a:r>
            <a:r>
              <a:rPr sz="2400" spc="-10" dirty="0">
                <a:latin typeface="Calibri"/>
                <a:cs typeface="Calibri"/>
              </a:rPr>
              <a:t> testing-of-spring-mvc-applications-security/</a:t>
            </a:r>
            <a:endParaRPr sz="24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5817" y="2489072"/>
            <a:ext cx="7491095" cy="939800"/>
          </a:xfrm>
          <a:prstGeom prst="rect">
            <a:avLst/>
          </a:prstGeom>
        </p:spPr>
        <p:txBody>
          <a:bodyPr vert="horz" wrap="square" lIns="0" tIns="12700" rIns="0" bIns="0" rtlCol="0">
            <a:spAutoFit/>
          </a:bodyPr>
          <a:lstStyle/>
          <a:p>
            <a:pPr marL="12700">
              <a:lnSpc>
                <a:spcPct val="100000"/>
              </a:lnSpc>
              <a:spcBef>
                <a:spcPts val="100"/>
              </a:spcBef>
            </a:pPr>
            <a:r>
              <a:rPr sz="6000" spc="-5" dirty="0"/>
              <a:t>Thank </a:t>
            </a:r>
            <a:r>
              <a:rPr sz="6000" spc="-35" dirty="0"/>
              <a:t>you </a:t>
            </a:r>
            <a:r>
              <a:rPr sz="6000" spc="-55" dirty="0"/>
              <a:t>for</a:t>
            </a:r>
            <a:r>
              <a:rPr sz="6000" spc="-35" dirty="0"/>
              <a:t> </a:t>
            </a:r>
            <a:r>
              <a:rPr sz="6000" spc="-20" dirty="0"/>
              <a:t>listening...</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4270375" cy="1367682"/>
          </a:xfrm>
          <a:prstGeom prst="rect">
            <a:avLst/>
          </a:prstGeom>
        </p:spPr>
        <p:txBody>
          <a:bodyPr vert="horz" wrap="square" lIns="0" tIns="13335" rIns="0" bIns="0" rtlCol="0">
            <a:spAutoFit/>
          </a:bodyPr>
          <a:lstStyle/>
          <a:p>
            <a:pPr marL="12700">
              <a:spcBef>
                <a:spcPts val="105"/>
              </a:spcBef>
            </a:pPr>
            <a:r>
              <a:rPr dirty="0"/>
              <a:t>The Spring</a:t>
            </a:r>
            <a:r>
              <a:rPr spc="-110" dirty="0"/>
              <a:t> </a:t>
            </a:r>
            <a:r>
              <a:rPr spc="-10" dirty="0"/>
              <a:t>projects</a:t>
            </a:r>
          </a:p>
        </p:txBody>
      </p:sp>
      <p:sp>
        <p:nvSpPr>
          <p:cNvPr id="3" name="object 3"/>
          <p:cNvSpPr/>
          <p:nvPr/>
        </p:nvSpPr>
        <p:spPr>
          <a:xfrm>
            <a:off x="5618989" y="3308223"/>
            <a:ext cx="1189355" cy="1189355"/>
          </a:xfrm>
          <a:custGeom>
            <a:avLst/>
            <a:gdLst/>
            <a:ahLst/>
            <a:cxnLst/>
            <a:rect l="l" t="t" r="r" b="b"/>
            <a:pathLst>
              <a:path w="1189354" h="1189354">
                <a:moveTo>
                  <a:pt x="594487" y="0"/>
                </a:moveTo>
                <a:lnTo>
                  <a:pt x="545734" y="1970"/>
                </a:lnTo>
                <a:lnTo>
                  <a:pt x="498065" y="7781"/>
                </a:lnTo>
                <a:lnTo>
                  <a:pt x="451635" y="17279"/>
                </a:lnTo>
                <a:lnTo>
                  <a:pt x="406595" y="30310"/>
                </a:lnTo>
                <a:lnTo>
                  <a:pt x="363098" y="46722"/>
                </a:lnTo>
                <a:lnTo>
                  <a:pt x="321299" y="66361"/>
                </a:lnTo>
                <a:lnTo>
                  <a:pt x="281350" y="89075"/>
                </a:lnTo>
                <a:lnTo>
                  <a:pt x="243404" y="114710"/>
                </a:lnTo>
                <a:lnTo>
                  <a:pt x="207613" y="143114"/>
                </a:lnTo>
                <a:lnTo>
                  <a:pt x="174132" y="174132"/>
                </a:lnTo>
                <a:lnTo>
                  <a:pt x="143114" y="207613"/>
                </a:lnTo>
                <a:lnTo>
                  <a:pt x="114710" y="243404"/>
                </a:lnTo>
                <a:lnTo>
                  <a:pt x="89075" y="281350"/>
                </a:lnTo>
                <a:lnTo>
                  <a:pt x="66361" y="321299"/>
                </a:lnTo>
                <a:lnTo>
                  <a:pt x="46722" y="363098"/>
                </a:lnTo>
                <a:lnTo>
                  <a:pt x="30310" y="406595"/>
                </a:lnTo>
                <a:lnTo>
                  <a:pt x="17279" y="451635"/>
                </a:lnTo>
                <a:lnTo>
                  <a:pt x="7781" y="498065"/>
                </a:lnTo>
                <a:lnTo>
                  <a:pt x="1970" y="545734"/>
                </a:lnTo>
                <a:lnTo>
                  <a:pt x="0" y="594487"/>
                </a:lnTo>
                <a:lnTo>
                  <a:pt x="1970" y="643239"/>
                </a:lnTo>
                <a:lnTo>
                  <a:pt x="7781" y="690908"/>
                </a:lnTo>
                <a:lnTo>
                  <a:pt x="17279" y="737338"/>
                </a:lnTo>
                <a:lnTo>
                  <a:pt x="30310" y="782378"/>
                </a:lnTo>
                <a:lnTo>
                  <a:pt x="46722" y="825875"/>
                </a:lnTo>
                <a:lnTo>
                  <a:pt x="66361" y="867674"/>
                </a:lnTo>
                <a:lnTo>
                  <a:pt x="89075" y="907623"/>
                </a:lnTo>
                <a:lnTo>
                  <a:pt x="114710" y="945569"/>
                </a:lnTo>
                <a:lnTo>
                  <a:pt x="143114" y="981360"/>
                </a:lnTo>
                <a:lnTo>
                  <a:pt x="174132" y="1014841"/>
                </a:lnTo>
                <a:lnTo>
                  <a:pt x="207613" y="1045859"/>
                </a:lnTo>
                <a:lnTo>
                  <a:pt x="243404" y="1074263"/>
                </a:lnTo>
                <a:lnTo>
                  <a:pt x="281350" y="1099898"/>
                </a:lnTo>
                <a:lnTo>
                  <a:pt x="321299" y="1122612"/>
                </a:lnTo>
                <a:lnTo>
                  <a:pt x="363098" y="1142251"/>
                </a:lnTo>
                <a:lnTo>
                  <a:pt x="406595" y="1158663"/>
                </a:lnTo>
                <a:lnTo>
                  <a:pt x="451635" y="1171694"/>
                </a:lnTo>
                <a:lnTo>
                  <a:pt x="498065" y="1181192"/>
                </a:lnTo>
                <a:lnTo>
                  <a:pt x="545734" y="1187003"/>
                </a:lnTo>
                <a:lnTo>
                  <a:pt x="594487" y="1188974"/>
                </a:lnTo>
                <a:lnTo>
                  <a:pt x="643239" y="1187003"/>
                </a:lnTo>
                <a:lnTo>
                  <a:pt x="690908" y="1181192"/>
                </a:lnTo>
                <a:lnTo>
                  <a:pt x="737338" y="1171694"/>
                </a:lnTo>
                <a:lnTo>
                  <a:pt x="782378" y="1158663"/>
                </a:lnTo>
                <a:lnTo>
                  <a:pt x="825875" y="1142251"/>
                </a:lnTo>
                <a:lnTo>
                  <a:pt x="867674" y="1122612"/>
                </a:lnTo>
                <a:lnTo>
                  <a:pt x="907623" y="1099898"/>
                </a:lnTo>
                <a:lnTo>
                  <a:pt x="945569" y="1074263"/>
                </a:lnTo>
                <a:lnTo>
                  <a:pt x="981360" y="1045859"/>
                </a:lnTo>
                <a:lnTo>
                  <a:pt x="1014841" y="1014841"/>
                </a:lnTo>
                <a:lnTo>
                  <a:pt x="1045859" y="981360"/>
                </a:lnTo>
                <a:lnTo>
                  <a:pt x="1074263" y="945569"/>
                </a:lnTo>
                <a:lnTo>
                  <a:pt x="1099898" y="907623"/>
                </a:lnTo>
                <a:lnTo>
                  <a:pt x="1122612" y="867674"/>
                </a:lnTo>
                <a:lnTo>
                  <a:pt x="1142251" y="825875"/>
                </a:lnTo>
                <a:lnTo>
                  <a:pt x="1158663" y="782378"/>
                </a:lnTo>
                <a:lnTo>
                  <a:pt x="1171694" y="737338"/>
                </a:lnTo>
                <a:lnTo>
                  <a:pt x="1181192" y="690908"/>
                </a:lnTo>
                <a:lnTo>
                  <a:pt x="1187003" y="643239"/>
                </a:lnTo>
                <a:lnTo>
                  <a:pt x="1188974" y="594487"/>
                </a:lnTo>
                <a:lnTo>
                  <a:pt x="1187003" y="545734"/>
                </a:lnTo>
                <a:lnTo>
                  <a:pt x="1181192" y="498065"/>
                </a:lnTo>
                <a:lnTo>
                  <a:pt x="1171694" y="451635"/>
                </a:lnTo>
                <a:lnTo>
                  <a:pt x="1158663" y="406595"/>
                </a:lnTo>
                <a:lnTo>
                  <a:pt x="1142251" y="363098"/>
                </a:lnTo>
                <a:lnTo>
                  <a:pt x="1122612" y="321299"/>
                </a:lnTo>
                <a:lnTo>
                  <a:pt x="1099898" y="281350"/>
                </a:lnTo>
                <a:lnTo>
                  <a:pt x="1074263" y="243404"/>
                </a:lnTo>
                <a:lnTo>
                  <a:pt x="1045859" y="207613"/>
                </a:lnTo>
                <a:lnTo>
                  <a:pt x="1014841" y="174132"/>
                </a:lnTo>
                <a:lnTo>
                  <a:pt x="981360" y="143114"/>
                </a:lnTo>
                <a:lnTo>
                  <a:pt x="945569" y="114710"/>
                </a:lnTo>
                <a:lnTo>
                  <a:pt x="907623" y="89075"/>
                </a:lnTo>
                <a:lnTo>
                  <a:pt x="867674" y="66361"/>
                </a:lnTo>
                <a:lnTo>
                  <a:pt x="825875" y="46722"/>
                </a:lnTo>
                <a:lnTo>
                  <a:pt x="782378" y="30310"/>
                </a:lnTo>
                <a:lnTo>
                  <a:pt x="737338" y="17279"/>
                </a:lnTo>
                <a:lnTo>
                  <a:pt x="690908" y="7781"/>
                </a:lnTo>
                <a:lnTo>
                  <a:pt x="643239" y="1970"/>
                </a:lnTo>
                <a:lnTo>
                  <a:pt x="594487" y="0"/>
                </a:lnTo>
                <a:close/>
              </a:path>
            </a:pathLst>
          </a:custGeom>
          <a:solidFill>
            <a:srgbClr val="93C500"/>
          </a:solidFill>
        </p:spPr>
        <p:txBody>
          <a:bodyPr wrap="square" lIns="0" tIns="0" rIns="0" bIns="0" rtlCol="0"/>
          <a:lstStyle/>
          <a:p>
            <a:endParaRPr/>
          </a:p>
        </p:txBody>
      </p:sp>
      <p:sp>
        <p:nvSpPr>
          <p:cNvPr id="4" name="object 4"/>
          <p:cNvSpPr txBox="1"/>
          <p:nvPr/>
        </p:nvSpPr>
        <p:spPr>
          <a:xfrm>
            <a:off x="5808090" y="3670809"/>
            <a:ext cx="810260" cy="414655"/>
          </a:xfrm>
          <a:prstGeom prst="rect">
            <a:avLst/>
          </a:prstGeom>
        </p:spPr>
        <p:txBody>
          <a:bodyPr vert="horz" wrap="square" lIns="0" tIns="50800" rIns="0" bIns="0" rtlCol="0">
            <a:spAutoFit/>
          </a:bodyPr>
          <a:lstStyle/>
          <a:p>
            <a:pPr marL="12700" marR="5080" indent="160020">
              <a:lnSpc>
                <a:spcPts val="1380"/>
              </a:lnSpc>
              <a:spcBef>
                <a:spcPts val="400"/>
              </a:spcBef>
            </a:pPr>
            <a:r>
              <a:rPr sz="1400" dirty="0">
                <a:solidFill>
                  <a:srgbClr val="FFFFFF"/>
                </a:solidFill>
                <a:latin typeface="Tw Cen MT"/>
                <a:cs typeface="Tw Cen MT"/>
              </a:rPr>
              <a:t>Spring  </a:t>
            </a:r>
            <a:r>
              <a:rPr sz="1400" spc="-20" dirty="0">
                <a:solidFill>
                  <a:srgbClr val="FFFFFF"/>
                </a:solidFill>
                <a:latin typeface="Tw Cen MT"/>
                <a:cs typeface="Tw Cen MT"/>
              </a:rPr>
              <a:t>F</a:t>
            </a:r>
            <a:r>
              <a:rPr sz="1400" spc="-15" dirty="0">
                <a:solidFill>
                  <a:srgbClr val="FFFFFF"/>
                </a:solidFill>
                <a:latin typeface="Tw Cen MT"/>
                <a:cs typeface="Tw Cen MT"/>
              </a:rPr>
              <a:t>r</a:t>
            </a:r>
            <a:r>
              <a:rPr sz="1400" dirty="0">
                <a:solidFill>
                  <a:srgbClr val="FFFFFF"/>
                </a:solidFill>
                <a:latin typeface="Tw Cen MT"/>
                <a:cs typeface="Tw Cen MT"/>
              </a:rPr>
              <a:t>am</a:t>
            </a:r>
            <a:r>
              <a:rPr sz="1400" spc="-20" dirty="0">
                <a:solidFill>
                  <a:srgbClr val="FFFFFF"/>
                </a:solidFill>
                <a:latin typeface="Tw Cen MT"/>
                <a:cs typeface="Tw Cen MT"/>
              </a:rPr>
              <a:t>e</a:t>
            </a:r>
            <a:r>
              <a:rPr sz="1400" spc="-25" dirty="0">
                <a:solidFill>
                  <a:srgbClr val="FFFFFF"/>
                </a:solidFill>
                <a:latin typeface="Tw Cen MT"/>
                <a:cs typeface="Tw Cen MT"/>
              </a:rPr>
              <a:t>w</a:t>
            </a:r>
            <a:r>
              <a:rPr sz="1400" dirty="0">
                <a:solidFill>
                  <a:srgbClr val="FFFFFF"/>
                </a:solidFill>
                <a:latin typeface="Tw Cen MT"/>
                <a:cs typeface="Tw Cen MT"/>
              </a:rPr>
              <a:t>o</a:t>
            </a:r>
            <a:r>
              <a:rPr sz="1400" spc="20" dirty="0">
                <a:solidFill>
                  <a:srgbClr val="FFFFFF"/>
                </a:solidFill>
                <a:latin typeface="Tw Cen MT"/>
                <a:cs typeface="Tw Cen MT"/>
              </a:rPr>
              <a:t>r</a:t>
            </a:r>
            <a:r>
              <a:rPr sz="1400" dirty="0">
                <a:solidFill>
                  <a:srgbClr val="FFFFFF"/>
                </a:solidFill>
                <a:latin typeface="Tw Cen MT"/>
                <a:cs typeface="Tw Cen MT"/>
              </a:rPr>
              <a:t>k</a:t>
            </a:r>
            <a:endParaRPr sz="1400">
              <a:latin typeface="Tw Cen MT"/>
              <a:cs typeface="Tw Cen MT"/>
            </a:endParaRPr>
          </a:p>
        </p:txBody>
      </p:sp>
      <p:sp>
        <p:nvSpPr>
          <p:cNvPr id="5" name="object 5"/>
          <p:cNvSpPr/>
          <p:nvPr/>
        </p:nvSpPr>
        <p:spPr>
          <a:xfrm>
            <a:off x="6011291" y="2752599"/>
            <a:ext cx="404495" cy="393065"/>
          </a:xfrm>
          <a:custGeom>
            <a:avLst/>
            <a:gdLst/>
            <a:ahLst/>
            <a:cxnLst/>
            <a:rect l="l" t="t" r="r" b="b"/>
            <a:pathLst>
              <a:path w="404495" h="393064">
                <a:moveTo>
                  <a:pt x="323469" y="196341"/>
                </a:moveTo>
                <a:lnTo>
                  <a:pt x="80899" y="196341"/>
                </a:lnTo>
                <a:lnTo>
                  <a:pt x="80899" y="392684"/>
                </a:lnTo>
                <a:lnTo>
                  <a:pt x="323469" y="392684"/>
                </a:lnTo>
                <a:lnTo>
                  <a:pt x="323469" y="196341"/>
                </a:lnTo>
                <a:close/>
              </a:path>
              <a:path w="404495" h="393064">
                <a:moveTo>
                  <a:pt x="202184" y="0"/>
                </a:moveTo>
                <a:lnTo>
                  <a:pt x="0" y="196341"/>
                </a:lnTo>
                <a:lnTo>
                  <a:pt x="404368" y="196341"/>
                </a:lnTo>
                <a:lnTo>
                  <a:pt x="202184" y="0"/>
                </a:lnTo>
                <a:close/>
              </a:path>
            </a:pathLst>
          </a:custGeom>
          <a:solidFill>
            <a:srgbClr val="C7DFAA"/>
          </a:solidFill>
        </p:spPr>
        <p:txBody>
          <a:bodyPr wrap="square" lIns="0" tIns="0" rIns="0" bIns="0" rtlCol="0"/>
          <a:lstStyle/>
          <a:p>
            <a:endParaRPr/>
          </a:p>
        </p:txBody>
      </p:sp>
      <p:sp>
        <p:nvSpPr>
          <p:cNvPr id="6" name="object 6"/>
          <p:cNvSpPr/>
          <p:nvPr/>
        </p:nvSpPr>
        <p:spPr>
          <a:xfrm>
            <a:off x="5737859" y="1616328"/>
            <a:ext cx="951230" cy="951230"/>
          </a:xfrm>
          <a:custGeom>
            <a:avLst/>
            <a:gdLst/>
            <a:ahLst/>
            <a:cxnLst/>
            <a:rect l="l" t="t" r="r" b="b"/>
            <a:pathLst>
              <a:path w="951229" h="951230">
                <a:moveTo>
                  <a:pt x="475614" y="0"/>
                </a:moveTo>
                <a:lnTo>
                  <a:pt x="426992" y="2454"/>
                </a:lnTo>
                <a:lnTo>
                  <a:pt x="379773" y="9659"/>
                </a:lnTo>
                <a:lnTo>
                  <a:pt x="334196" y="21375"/>
                </a:lnTo>
                <a:lnTo>
                  <a:pt x="290500" y="37363"/>
                </a:lnTo>
                <a:lnTo>
                  <a:pt x="248925" y="57386"/>
                </a:lnTo>
                <a:lnTo>
                  <a:pt x="209711" y="81204"/>
                </a:lnTo>
                <a:lnTo>
                  <a:pt x="173095" y="108578"/>
                </a:lnTo>
                <a:lnTo>
                  <a:pt x="139319" y="139271"/>
                </a:lnTo>
                <a:lnTo>
                  <a:pt x="108619" y="173043"/>
                </a:lnTo>
                <a:lnTo>
                  <a:pt x="81237" y="209655"/>
                </a:lnTo>
                <a:lnTo>
                  <a:pt x="57411" y="248869"/>
                </a:lnTo>
                <a:lnTo>
                  <a:pt x="37381" y="290447"/>
                </a:lnTo>
                <a:lnTo>
                  <a:pt x="21386" y="334148"/>
                </a:lnTo>
                <a:lnTo>
                  <a:pt x="9664" y="379736"/>
                </a:lnTo>
                <a:lnTo>
                  <a:pt x="2455" y="426971"/>
                </a:lnTo>
                <a:lnTo>
                  <a:pt x="0" y="475615"/>
                </a:lnTo>
                <a:lnTo>
                  <a:pt x="2455" y="524236"/>
                </a:lnTo>
                <a:lnTo>
                  <a:pt x="9664" y="571451"/>
                </a:lnTo>
                <a:lnTo>
                  <a:pt x="21386" y="617022"/>
                </a:lnTo>
                <a:lnTo>
                  <a:pt x="37381" y="660709"/>
                </a:lnTo>
                <a:lnTo>
                  <a:pt x="57411" y="702274"/>
                </a:lnTo>
                <a:lnTo>
                  <a:pt x="81237" y="741478"/>
                </a:lnTo>
                <a:lnTo>
                  <a:pt x="108619" y="778082"/>
                </a:lnTo>
                <a:lnTo>
                  <a:pt x="139319" y="811847"/>
                </a:lnTo>
                <a:lnTo>
                  <a:pt x="173095" y="842534"/>
                </a:lnTo>
                <a:lnTo>
                  <a:pt x="209711" y="869905"/>
                </a:lnTo>
                <a:lnTo>
                  <a:pt x="248925" y="893720"/>
                </a:lnTo>
                <a:lnTo>
                  <a:pt x="290500" y="913741"/>
                </a:lnTo>
                <a:lnTo>
                  <a:pt x="334196" y="929728"/>
                </a:lnTo>
                <a:lnTo>
                  <a:pt x="379773" y="941444"/>
                </a:lnTo>
                <a:lnTo>
                  <a:pt x="426992" y="948648"/>
                </a:lnTo>
                <a:lnTo>
                  <a:pt x="475614" y="951103"/>
                </a:lnTo>
                <a:lnTo>
                  <a:pt x="524237" y="948648"/>
                </a:lnTo>
                <a:lnTo>
                  <a:pt x="571456" y="941444"/>
                </a:lnTo>
                <a:lnTo>
                  <a:pt x="617033" y="929728"/>
                </a:lnTo>
                <a:lnTo>
                  <a:pt x="660729" y="913741"/>
                </a:lnTo>
                <a:lnTo>
                  <a:pt x="702304" y="893720"/>
                </a:lnTo>
                <a:lnTo>
                  <a:pt x="741518" y="869905"/>
                </a:lnTo>
                <a:lnTo>
                  <a:pt x="778134" y="842534"/>
                </a:lnTo>
                <a:lnTo>
                  <a:pt x="811910" y="811847"/>
                </a:lnTo>
                <a:lnTo>
                  <a:pt x="842610" y="778082"/>
                </a:lnTo>
                <a:lnTo>
                  <a:pt x="869992" y="741478"/>
                </a:lnTo>
                <a:lnTo>
                  <a:pt x="893818" y="702274"/>
                </a:lnTo>
                <a:lnTo>
                  <a:pt x="913848" y="660709"/>
                </a:lnTo>
                <a:lnTo>
                  <a:pt x="929843" y="617022"/>
                </a:lnTo>
                <a:lnTo>
                  <a:pt x="941565" y="571451"/>
                </a:lnTo>
                <a:lnTo>
                  <a:pt x="948774" y="524236"/>
                </a:lnTo>
                <a:lnTo>
                  <a:pt x="951229" y="475615"/>
                </a:lnTo>
                <a:lnTo>
                  <a:pt x="948774" y="426971"/>
                </a:lnTo>
                <a:lnTo>
                  <a:pt x="941565" y="379736"/>
                </a:lnTo>
                <a:lnTo>
                  <a:pt x="929843" y="334148"/>
                </a:lnTo>
                <a:lnTo>
                  <a:pt x="913848" y="290447"/>
                </a:lnTo>
                <a:lnTo>
                  <a:pt x="893818" y="248869"/>
                </a:lnTo>
                <a:lnTo>
                  <a:pt x="869992" y="209655"/>
                </a:lnTo>
                <a:lnTo>
                  <a:pt x="842610" y="173043"/>
                </a:lnTo>
                <a:lnTo>
                  <a:pt x="811911" y="139271"/>
                </a:lnTo>
                <a:lnTo>
                  <a:pt x="778134" y="108578"/>
                </a:lnTo>
                <a:lnTo>
                  <a:pt x="741518" y="81204"/>
                </a:lnTo>
                <a:lnTo>
                  <a:pt x="702304" y="57386"/>
                </a:lnTo>
                <a:lnTo>
                  <a:pt x="660729" y="37363"/>
                </a:lnTo>
                <a:lnTo>
                  <a:pt x="617033" y="21375"/>
                </a:lnTo>
                <a:lnTo>
                  <a:pt x="571456" y="9659"/>
                </a:lnTo>
                <a:lnTo>
                  <a:pt x="524237" y="2454"/>
                </a:lnTo>
                <a:lnTo>
                  <a:pt x="475614" y="0"/>
                </a:lnTo>
                <a:close/>
              </a:path>
            </a:pathLst>
          </a:custGeom>
          <a:solidFill>
            <a:srgbClr val="93C500"/>
          </a:solidFill>
        </p:spPr>
        <p:txBody>
          <a:bodyPr wrap="square" lIns="0" tIns="0" rIns="0" bIns="0" rtlCol="0"/>
          <a:lstStyle/>
          <a:p>
            <a:endParaRPr/>
          </a:p>
        </p:txBody>
      </p:sp>
      <p:sp>
        <p:nvSpPr>
          <p:cNvPr id="7" name="object 7"/>
          <p:cNvSpPr txBox="1"/>
          <p:nvPr/>
        </p:nvSpPr>
        <p:spPr>
          <a:xfrm>
            <a:off x="6019547" y="1907540"/>
            <a:ext cx="389255" cy="329565"/>
          </a:xfrm>
          <a:prstGeom prst="rect">
            <a:avLst/>
          </a:prstGeom>
        </p:spPr>
        <p:txBody>
          <a:bodyPr vert="horz" wrap="square" lIns="0" tIns="43815" rIns="0" bIns="0" rtlCol="0">
            <a:spAutoFit/>
          </a:bodyPr>
          <a:lstStyle/>
          <a:p>
            <a:pPr marL="55244" marR="5080" indent="-43180">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MVC</a:t>
            </a:r>
            <a:endParaRPr sz="1100">
              <a:latin typeface="Tw Cen MT"/>
              <a:cs typeface="Tw Cen MT"/>
            </a:endParaRPr>
          </a:p>
        </p:txBody>
      </p:sp>
      <p:sp>
        <p:nvSpPr>
          <p:cNvPr id="8" name="object 8"/>
          <p:cNvSpPr/>
          <p:nvPr/>
        </p:nvSpPr>
        <p:spPr>
          <a:xfrm>
            <a:off x="6607429" y="3021711"/>
            <a:ext cx="374015" cy="379095"/>
          </a:xfrm>
          <a:custGeom>
            <a:avLst/>
            <a:gdLst/>
            <a:ahLst/>
            <a:cxnLst/>
            <a:rect l="l" t="t" r="r" b="b"/>
            <a:pathLst>
              <a:path w="374014" h="379095">
                <a:moveTo>
                  <a:pt x="345313" y="0"/>
                </a:moveTo>
                <a:lnTo>
                  <a:pt x="64262" y="20447"/>
                </a:lnTo>
                <a:lnTo>
                  <a:pt x="126237" y="72389"/>
                </a:lnTo>
                <a:lnTo>
                  <a:pt x="0" y="222758"/>
                </a:lnTo>
                <a:lnTo>
                  <a:pt x="185800" y="378713"/>
                </a:lnTo>
                <a:lnTo>
                  <a:pt x="312038" y="228346"/>
                </a:lnTo>
                <a:lnTo>
                  <a:pt x="368592" y="228346"/>
                </a:lnTo>
                <a:lnTo>
                  <a:pt x="345313" y="0"/>
                </a:lnTo>
                <a:close/>
              </a:path>
              <a:path w="374014" h="379095">
                <a:moveTo>
                  <a:pt x="368592" y="228346"/>
                </a:moveTo>
                <a:lnTo>
                  <a:pt x="312038" y="228346"/>
                </a:lnTo>
                <a:lnTo>
                  <a:pt x="373888" y="280288"/>
                </a:lnTo>
                <a:lnTo>
                  <a:pt x="368592" y="228346"/>
                </a:lnTo>
                <a:close/>
              </a:path>
            </a:pathLst>
          </a:custGeom>
          <a:solidFill>
            <a:srgbClr val="C7DFAA"/>
          </a:solidFill>
        </p:spPr>
        <p:txBody>
          <a:bodyPr wrap="square" lIns="0" tIns="0" rIns="0" bIns="0" rtlCol="0"/>
          <a:lstStyle/>
          <a:p>
            <a:endParaRPr/>
          </a:p>
        </p:txBody>
      </p:sp>
      <p:sp>
        <p:nvSpPr>
          <p:cNvPr id="9" name="object 9"/>
          <p:cNvSpPr/>
          <p:nvPr/>
        </p:nvSpPr>
        <p:spPr>
          <a:xfrm>
            <a:off x="6901815" y="2040001"/>
            <a:ext cx="951230" cy="951230"/>
          </a:xfrm>
          <a:custGeom>
            <a:avLst/>
            <a:gdLst/>
            <a:ahLst/>
            <a:cxnLst/>
            <a:rect l="l" t="t" r="r" b="b"/>
            <a:pathLst>
              <a:path w="951229" h="951230">
                <a:moveTo>
                  <a:pt x="475614" y="0"/>
                </a:moveTo>
                <a:lnTo>
                  <a:pt x="426992" y="2454"/>
                </a:lnTo>
                <a:lnTo>
                  <a:pt x="379773" y="9658"/>
                </a:lnTo>
                <a:lnTo>
                  <a:pt x="334196" y="21374"/>
                </a:lnTo>
                <a:lnTo>
                  <a:pt x="290500" y="37361"/>
                </a:lnTo>
                <a:lnTo>
                  <a:pt x="248925" y="57382"/>
                </a:lnTo>
                <a:lnTo>
                  <a:pt x="209711" y="81197"/>
                </a:lnTo>
                <a:lnTo>
                  <a:pt x="173095" y="108568"/>
                </a:lnTo>
                <a:lnTo>
                  <a:pt x="139319" y="139255"/>
                </a:lnTo>
                <a:lnTo>
                  <a:pt x="108619" y="173020"/>
                </a:lnTo>
                <a:lnTo>
                  <a:pt x="81237" y="209624"/>
                </a:lnTo>
                <a:lnTo>
                  <a:pt x="57411" y="248828"/>
                </a:lnTo>
                <a:lnTo>
                  <a:pt x="37381" y="290393"/>
                </a:lnTo>
                <a:lnTo>
                  <a:pt x="21386" y="334080"/>
                </a:lnTo>
                <a:lnTo>
                  <a:pt x="9664" y="379651"/>
                </a:lnTo>
                <a:lnTo>
                  <a:pt x="2455" y="426866"/>
                </a:lnTo>
                <a:lnTo>
                  <a:pt x="0" y="475488"/>
                </a:lnTo>
                <a:lnTo>
                  <a:pt x="2455" y="524131"/>
                </a:lnTo>
                <a:lnTo>
                  <a:pt x="9664" y="571366"/>
                </a:lnTo>
                <a:lnTo>
                  <a:pt x="21386" y="616954"/>
                </a:lnTo>
                <a:lnTo>
                  <a:pt x="37381" y="660655"/>
                </a:lnTo>
                <a:lnTo>
                  <a:pt x="57411" y="702233"/>
                </a:lnTo>
                <a:lnTo>
                  <a:pt x="81237" y="741447"/>
                </a:lnTo>
                <a:lnTo>
                  <a:pt x="108619" y="778059"/>
                </a:lnTo>
                <a:lnTo>
                  <a:pt x="139319" y="811831"/>
                </a:lnTo>
                <a:lnTo>
                  <a:pt x="173095" y="842524"/>
                </a:lnTo>
                <a:lnTo>
                  <a:pt x="209711" y="869898"/>
                </a:lnTo>
                <a:lnTo>
                  <a:pt x="248925" y="893716"/>
                </a:lnTo>
                <a:lnTo>
                  <a:pt x="290500" y="913739"/>
                </a:lnTo>
                <a:lnTo>
                  <a:pt x="334196" y="929727"/>
                </a:lnTo>
                <a:lnTo>
                  <a:pt x="379773" y="941443"/>
                </a:lnTo>
                <a:lnTo>
                  <a:pt x="426992" y="948648"/>
                </a:lnTo>
                <a:lnTo>
                  <a:pt x="475614" y="951102"/>
                </a:lnTo>
                <a:lnTo>
                  <a:pt x="524237" y="948648"/>
                </a:lnTo>
                <a:lnTo>
                  <a:pt x="571456" y="941443"/>
                </a:lnTo>
                <a:lnTo>
                  <a:pt x="617033" y="929727"/>
                </a:lnTo>
                <a:lnTo>
                  <a:pt x="660729" y="913739"/>
                </a:lnTo>
                <a:lnTo>
                  <a:pt x="702304" y="893716"/>
                </a:lnTo>
                <a:lnTo>
                  <a:pt x="741518" y="869898"/>
                </a:lnTo>
                <a:lnTo>
                  <a:pt x="778134" y="842524"/>
                </a:lnTo>
                <a:lnTo>
                  <a:pt x="811910" y="811831"/>
                </a:lnTo>
                <a:lnTo>
                  <a:pt x="842610" y="778059"/>
                </a:lnTo>
                <a:lnTo>
                  <a:pt x="869992" y="741447"/>
                </a:lnTo>
                <a:lnTo>
                  <a:pt x="893818" y="702233"/>
                </a:lnTo>
                <a:lnTo>
                  <a:pt x="913848" y="660655"/>
                </a:lnTo>
                <a:lnTo>
                  <a:pt x="929843" y="616954"/>
                </a:lnTo>
                <a:lnTo>
                  <a:pt x="941565" y="571366"/>
                </a:lnTo>
                <a:lnTo>
                  <a:pt x="948774" y="524131"/>
                </a:lnTo>
                <a:lnTo>
                  <a:pt x="951230" y="475488"/>
                </a:lnTo>
                <a:lnTo>
                  <a:pt x="948774" y="426866"/>
                </a:lnTo>
                <a:lnTo>
                  <a:pt x="941565" y="379651"/>
                </a:lnTo>
                <a:lnTo>
                  <a:pt x="929843" y="334080"/>
                </a:lnTo>
                <a:lnTo>
                  <a:pt x="913848" y="290393"/>
                </a:lnTo>
                <a:lnTo>
                  <a:pt x="893818" y="248828"/>
                </a:lnTo>
                <a:lnTo>
                  <a:pt x="869992" y="209624"/>
                </a:lnTo>
                <a:lnTo>
                  <a:pt x="842610" y="173020"/>
                </a:lnTo>
                <a:lnTo>
                  <a:pt x="811910" y="139255"/>
                </a:lnTo>
                <a:lnTo>
                  <a:pt x="778134" y="108568"/>
                </a:lnTo>
                <a:lnTo>
                  <a:pt x="741518" y="81197"/>
                </a:lnTo>
                <a:lnTo>
                  <a:pt x="702304" y="57382"/>
                </a:lnTo>
                <a:lnTo>
                  <a:pt x="660729" y="37361"/>
                </a:lnTo>
                <a:lnTo>
                  <a:pt x="617033" y="21374"/>
                </a:lnTo>
                <a:lnTo>
                  <a:pt x="571456" y="9658"/>
                </a:lnTo>
                <a:lnTo>
                  <a:pt x="524237" y="2454"/>
                </a:lnTo>
                <a:lnTo>
                  <a:pt x="475614" y="0"/>
                </a:lnTo>
                <a:close/>
              </a:path>
            </a:pathLst>
          </a:custGeom>
          <a:solidFill>
            <a:srgbClr val="93C500"/>
          </a:solidFill>
        </p:spPr>
        <p:txBody>
          <a:bodyPr wrap="square" lIns="0" tIns="0" rIns="0" bIns="0" rtlCol="0"/>
          <a:lstStyle/>
          <a:p>
            <a:endParaRPr/>
          </a:p>
        </p:txBody>
      </p:sp>
      <p:sp>
        <p:nvSpPr>
          <p:cNvPr id="10" name="object 10"/>
          <p:cNvSpPr txBox="1"/>
          <p:nvPr/>
        </p:nvSpPr>
        <p:spPr>
          <a:xfrm>
            <a:off x="7093711" y="2331467"/>
            <a:ext cx="568960" cy="329565"/>
          </a:xfrm>
          <a:prstGeom prst="rect">
            <a:avLst/>
          </a:prstGeom>
        </p:spPr>
        <p:txBody>
          <a:bodyPr vert="horz" wrap="square" lIns="0" tIns="43815" rIns="0" bIns="0" rtlCol="0">
            <a:spAutoFit/>
          </a:bodyPr>
          <a:lstStyle/>
          <a:p>
            <a:pPr marL="12700" marR="5080" indent="89535">
              <a:lnSpc>
                <a:spcPts val="1070"/>
              </a:lnSpc>
              <a:spcBef>
                <a:spcPts val="345"/>
              </a:spcBef>
            </a:pPr>
            <a:r>
              <a:rPr sz="1100" dirty="0">
                <a:solidFill>
                  <a:srgbClr val="FFFFFF"/>
                </a:solidFill>
                <a:latin typeface="Tw Cen MT"/>
                <a:cs typeface="Tw Cen MT"/>
              </a:rPr>
              <a:t>Spring  WebFlow</a:t>
            </a:r>
            <a:endParaRPr sz="1100">
              <a:latin typeface="Tw Cen MT"/>
              <a:cs typeface="Tw Cen MT"/>
            </a:endParaRPr>
          </a:p>
        </p:txBody>
      </p:sp>
      <p:sp>
        <p:nvSpPr>
          <p:cNvPr id="11" name="object 11"/>
          <p:cNvSpPr/>
          <p:nvPr/>
        </p:nvSpPr>
        <p:spPr>
          <a:xfrm>
            <a:off x="6938390" y="3538093"/>
            <a:ext cx="407670" cy="398145"/>
          </a:xfrm>
          <a:custGeom>
            <a:avLst/>
            <a:gdLst/>
            <a:ahLst/>
            <a:cxnLst/>
            <a:rect l="l" t="t" r="r" b="b"/>
            <a:pathLst>
              <a:path w="407670" h="398145">
                <a:moveTo>
                  <a:pt x="303468" y="318389"/>
                </a:moveTo>
                <a:lnTo>
                  <a:pt x="235458" y="318389"/>
                </a:lnTo>
                <a:lnTo>
                  <a:pt x="249428" y="398018"/>
                </a:lnTo>
                <a:lnTo>
                  <a:pt x="303468" y="318389"/>
                </a:lnTo>
                <a:close/>
              </a:path>
              <a:path w="407670" h="398145">
                <a:moveTo>
                  <a:pt x="179197" y="0"/>
                </a:moveTo>
                <a:lnTo>
                  <a:pt x="193294" y="79502"/>
                </a:lnTo>
                <a:lnTo>
                  <a:pt x="0" y="113665"/>
                </a:lnTo>
                <a:lnTo>
                  <a:pt x="42037" y="352552"/>
                </a:lnTo>
                <a:lnTo>
                  <a:pt x="235458" y="318389"/>
                </a:lnTo>
                <a:lnTo>
                  <a:pt x="303468" y="318389"/>
                </a:lnTo>
                <a:lnTo>
                  <a:pt x="407670" y="164846"/>
                </a:lnTo>
                <a:lnTo>
                  <a:pt x="179197" y="0"/>
                </a:lnTo>
                <a:close/>
              </a:path>
            </a:pathLst>
          </a:custGeom>
          <a:solidFill>
            <a:srgbClr val="C7DFAA"/>
          </a:solidFill>
        </p:spPr>
        <p:txBody>
          <a:bodyPr wrap="square" lIns="0" tIns="0" rIns="0" bIns="0" rtlCol="0"/>
          <a:lstStyle/>
          <a:p>
            <a:endParaRPr/>
          </a:p>
        </p:txBody>
      </p:sp>
      <p:sp>
        <p:nvSpPr>
          <p:cNvPr id="12" name="object 12"/>
          <p:cNvSpPr/>
          <p:nvPr/>
        </p:nvSpPr>
        <p:spPr>
          <a:xfrm>
            <a:off x="7521194" y="3112642"/>
            <a:ext cx="951230" cy="951230"/>
          </a:xfrm>
          <a:custGeom>
            <a:avLst/>
            <a:gdLst/>
            <a:ahLst/>
            <a:cxnLst/>
            <a:rect l="l" t="t" r="r" b="b"/>
            <a:pathLst>
              <a:path w="951229" h="951229">
                <a:moveTo>
                  <a:pt x="475614"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4" y="951230"/>
                </a:lnTo>
                <a:lnTo>
                  <a:pt x="524237" y="948774"/>
                </a:lnTo>
                <a:lnTo>
                  <a:pt x="571456" y="941565"/>
                </a:lnTo>
                <a:lnTo>
                  <a:pt x="617033" y="929843"/>
                </a:lnTo>
                <a:lnTo>
                  <a:pt x="660729" y="913848"/>
                </a:lnTo>
                <a:lnTo>
                  <a:pt x="702304" y="893818"/>
                </a:lnTo>
                <a:lnTo>
                  <a:pt x="741518" y="869992"/>
                </a:lnTo>
                <a:lnTo>
                  <a:pt x="778134" y="842610"/>
                </a:lnTo>
                <a:lnTo>
                  <a:pt x="811911" y="811911"/>
                </a:lnTo>
                <a:lnTo>
                  <a:pt x="842610" y="778134"/>
                </a:lnTo>
                <a:lnTo>
                  <a:pt x="869992" y="741518"/>
                </a:lnTo>
                <a:lnTo>
                  <a:pt x="893818" y="702304"/>
                </a:lnTo>
                <a:lnTo>
                  <a:pt x="913848" y="660729"/>
                </a:lnTo>
                <a:lnTo>
                  <a:pt x="929843" y="617033"/>
                </a:lnTo>
                <a:lnTo>
                  <a:pt x="941565" y="571456"/>
                </a:lnTo>
                <a:lnTo>
                  <a:pt x="948774" y="524237"/>
                </a:lnTo>
                <a:lnTo>
                  <a:pt x="951229" y="475615"/>
                </a:lnTo>
                <a:lnTo>
                  <a:pt x="948774" y="426992"/>
                </a:lnTo>
                <a:lnTo>
                  <a:pt x="941565" y="379773"/>
                </a:lnTo>
                <a:lnTo>
                  <a:pt x="929843" y="334196"/>
                </a:lnTo>
                <a:lnTo>
                  <a:pt x="913848" y="290500"/>
                </a:lnTo>
                <a:lnTo>
                  <a:pt x="893818" y="248925"/>
                </a:lnTo>
                <a:lnTo>
                  <a:pt x="869992" y="209711"/>
                </a:lnTo>
                <a:lnTo>
                  <a:pt x="842610" y="173095"/>
                </a:lnTo>
                <a:lnTo>
                  <a:pt x="811911" y="139319"/>
                </a:lnTo>
                <a:lnTo>
                  <a:pt x="778134" y="108619"/>
                </a:lnTo>
                <a:lnTo>
                  <a:pt x="741518" y="81237"/>
                </a:lnTo>
                <a:lnTo>
                  <a:pt x="702304" y="57411"/>
                </a:lnTo>
                <a:lnTo>
                  <a:pt x="660729" y="37381"/>
                </a:lnTo>
                <a:lnTo>
                  <a:pt x="617033" y="21386"/>
                </a:lnTo>
                <a:lnTo>
                  <a:pt x="571456" y="9664"/>
                </a:lnTo>
                <a:lnTo>
                  <a:pt x="524237" y="2455"/>
                </a:lnTo>
                <a:lnTo>
                  <a:pt x="475614" y="0"/>
                </a:lnTo>
                <a:close/>
              </a:path>
            </a:pathLst>
          </a:custGeom>
          <a:solidFill>
            <a:srgbClr val="93C500"/>
          </a:solidFill>
        </p:spPr>
        <p:txBody>
          <a:bodyPr wrap="square" lIns="0" tIns="0" rIns="0" bIns="0" rtlCol="0"/>
          <a:lstStyle/>
          <a:p>
            <a:endParaRPr/>
          </a:p>
        </p:txBody>
      </p:sp>
      <p:sp>
        <p:nvSpPr>
          <p:cNvPr id="13" name="object 13"/>
          <p:cNvSpPr txBox="1"/>
          <p:nvPr/>
        </p:nvSpPr>
        <p:spPr>
          <a:xfrm>
            <a:off x="7764907" y="3404362"/>
            <a:ext cx="466090" cy="329565"/>
          </a:xfrm>
          <a:prstGeom prst="rect">
            <a:avLst/>
          </a:prstGeom>
        </p:spPr>
        <p:txBody>
          <a:bodyPr vert="horz" wrap="square" lIns="0" tIns="43815" rIns="0" bIns="0" rtlCol="0">
            <a:spAutoFit/>
          </a:bodyPr>
          <a:lstStyle/>
          <a:p>
            <a:pPr marL="12700" marR="5080" indent="38100">
              <a:lnSpc>
                <a:spcPts val="1070"/>
              </a:lnSpc>
              <a:spcBef>
                <a:spcPts val="345"/>
              </a:spcBef>
            </a:pPr>
            <a:r>
              <a:rPr sz="1100" dirty="0">
                <a:solidFill>
                  <a:srgbClr val="FFFFFF"/>
                </a:solidFill>
                <a:latin typeface="Tw Cen MT"/>
                <a:cs typeface="Tw Cen MT"/>
              </a:rPr>
              <a:t>Spring  Se</a:t>
            </a:r>
            <a:r>
              <a:rPr sz="1100" spc="-10" dirty="0">
                <a:solidFill>
                  <a:srgbClr val="FFFFFF"/>
                </a:solidFill>
                <a:latin typeface="Tw Cen MT"/>
                <a:cs typeface="Tw Cen MT"/>
              </a:rPr>
              <a:t>c</a:t>
            </a:r>
            <a:r>
              <a:rPr sz="1100" spc="-5" dirty="0">
                <a:solidFill>
                  <a:srgbClr val="FFFFFF"/>
                </a:solidFill>
                <a:latin typeface="Tw Cen MT"/>
                <a:cs typeface="Tw Cen MT"/>
              </a:rPr>
              <a:t>u</a:t>
            </a:r>
            <a:r>
              <a:rPr sz="1100" dirty="0">
                <a:solidFill>
                  <a:srgbClr val="FFFFFF"/>
                </a:solidFill>
                <a:latin typeface="Tw Cen MT"/>
                <a:cs typeface="Tw Cen MT"/>
              </a:rPr>
              <a:t>r</a:t>
            </a:r>
            <a:r>
              <a:rPr sz="1100" spc="-5" dirty="0">
                <a:solidFill>
                  <a:srgbClr val="FFFFFF"/>
                </a:solidFill>
                <a:latin typeface="Tw Cen MT"/>
                <a:cs typeface="Tw Cen MT"/>
              </a:rPr>
              <a:t>ity</a:t>
            </a:r>
            <a:endParaRPr sz="1100">
              <a:latin typeface="Tw Cen MT"/>
              <a:cs typeface="Tw Cen MT"/>
            </a:endParaRPr>
          </a:p>
        </p:txBody>
      </p:sp>
      <p:sp>
        <p:nvSpPr>
          <p:cNvPr id="14" name="object 14"/>
          <p:cNvSpPr/>
          <p:nvPr/>
        </p:nvSpPr>
        <p:spPr>
          <a:xfrm>
            <a:off x="6808852" y="4176395"/>
            <a:ext cx="400685" cy="378460"/>
          </a:xfrm>
          <a:custGeom>
            <a:avLst/>
            <a:gdLst/>
            <a:ahLst/>
            <a:cxnLst/>
            <a:rect l="l" t="t" r="r" b="b"/>
            <a:pathLst>
              <a:path w="400685" h="378460">
                <a:moveTo>
                  <a:pt x="121285" y="0"/>
                </a:moveTo>
                <a:lnTo>
                  <a:pt x="0" y="210057"/>
                </a:lnTo>
                <a:lnTo>
                  <a:pt x="169925" y="308228"/>
                </a:lnTo>
                <a:lnTo>
                  <a:pt x="129539" y="378205"/>
                </a:lnTo>
                <a:lnTo>
                  <a:pt x="400558" y="301370"/>
                </a:lnTo>
                <a:lnTo>
                  <a:pt x="349262" y="98170"/>
                </a:lnTo>
                <a:lnTo>
                  <a:pt x="291211" y="98170"/>
                </a:lnTo>
                <a:lnTo>
                  <a:pt x="121285" y="0"/>
                </a:lnTo>
                <a:close/>
              </a:path>
              <a:path w="400685" h="378460">
                <a:moveTo>
                  <a:pt x="331597" y="28193"/>
                </a:moveTo>
                <a:lnTo>
                  <a:pt x="291211" y="98170"/>
                </a:lnTo>
                <a:lnTo>
                  <a:pt x="349262" y="98170"/>
                </a:lnTo>
                <a:lnTo>
                  <a:pt x="331597" y="28193"/>
                </a:lnTo>
                <a:close/>
              </a:path>
            </a:pathLst>
          </a:custGeom>
          <a:solidFill>
            <a:srgbClr val="C7DFAA"/>
          </a:solidFill>
        </p:spPr>
        <p:txBody>
          <a:bodyPr wrap="square" lIns="0" tIns="0" rIns="0" bIns="0" rtlCol="0"/>
          <a:lstStyle/>
          <a:p>
            <a:endParaRPr/>
          </a:p>
        </p:txBody>
      </p:sp>
      <p:sp>
        <p:nvSpPr>
          <p:cNvPr id="15" name="object 15"/>
          <p:cNvSpPr/>
          <p:nvPr/>
        </p:nvSpPr>
        <p:spPr>
          <a:xfrm>
            <a:off x="7306055" y="4332478"/>
            <a:ext cx="951230" cy="951230"/>
          </a:xfrm>
          <a:custGeom>
            <a:avLst/>
            <a:gdLst/>
            <a:ahLst/>
            <a:cxnLst/>
            <a:rect l="l" t="t" r="r" b="b"/>
            <a:pathLst>
              <a:path w="951229" h="951229">
                <a:moveTo>
                  <a:pt x="475615"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5" y="951230"/>
                </a:lnTo>
                <a:lnTo>
                  <a:pt x="524237" y="948774"/>
                </a:lnTo>
                <a:lnTo>
                  <a:pt x="571456" y="941565"/>
                </a:lnTo>
                <a:lnTo>
                  <a:pt x="617033" y="929843"/>
                </a:lnTo>
                <a:lnTo>
                  <a:pt x="660729" y="913848"/>
                </a:lnTo>
                <a:lnTo>
                  <a:pt x="702304" y="893818"/>
                </a:lnTo>
                <a:lnTo>
                  <a:pt x="741518" y="869992"/>
                </a:lnTo>
                <a:lnTo>
                  <a:pt x="778134" y="842610"/>
                </a:lnTo>
                <a:lnTo>
                  <a:pt x="811911" y="811911"/>
                </a:lnTo>
                <a:lnTo>
                  <a:pt x="842610" y="778134"/>
                </a:lnTo>
                <a:lnTo>
                  <a:pt x="869992" y="741518"/>
                </a:lnTo>
                <a:lnTo>
                  <a:pt x="893818" y="702304"/>
                </a:lnTo>
                <a:lnTo>
                  <a:pt x="913848" y="660729"/>
                </a:lnTo>
                <a:lnTo>
                  <a:pt x="929843" y="617033"/>
                </a:lnTo>
                <a:lnTo>
                  <a:pt x="941565" y="571456"/>
                </a:lnTo>
                <a:lnTo>
                  <a:pt x="948774" y="524237"/>
                </a:lnTo>
                <a:lnTo>
                  <a:pt x="951229" y="475615"/>
                </a:lnTo>
                <a:lnTo>
                  <a:pt x="948774" y="426992"/>
                </a:lnTo>
                <a:lnTo>
                  <a:pt x="941565" y="379773"/>
                </a:lnTo>
                <a:lnTo>
                  <a:pt x="929843" y="334196"/>
                </a:lnTo>
                <a:lnTo>
                  <a:pt x="913848" y="290500"/>
                </a:lnTo>
                <a:lnTo>
                  <a:pt x="893818" y="248925"/>
                </a:lnTo>
                <a:lnTo>
                  <a:pt x="869992" y="209711"/>
                </a:lnTo>
                <a:lnTo>
                  <a:pt x="842610" y="173095"/>
                </a:lnTo>
                <a:lnTo>
                  <a:pt x="811911" y="139319"/>
                </a:lnTo>
                <a:lnTo>
                  <a:pt x="778134" y="108619"/>
                </a:lnTo>
                <a:lnTo>
                  <a:pt x="741518" y="81237"/>
                </a:lnTo>
                <a:lnTo>
                  <a:pt x="702304" y="57411"/>
                </a:lnTo>
                <a:lnTo>
                  <a:pt x="660729" y="37381"/>
                </a:lnTo>
                <a:lnTo>
                  <a:pt x="617033" y="21386"/>
                </a:lnTo>
                <a:lnTo>
                  <a:pt x="571456" y="9664"/>
                </a:lnTo>
                <a:lnTo>
                  <a:pt x="524237" y="2455"/>
                </a:lnTo>
                <a:lnTo>
                  <a:pt x="475615" y="0"/>
                </a:lnTo>
                <a:close/>
              </a:path>
            </a:pathLst>
          </a:custGeom>
          <a:solidFill>
            <a:srgbClr val="93C500"/>
          </a:solidFill>
        </p:spPr>
        <p:txBody>
          <a:bodyPr wrap="square" lIns="0" tIns="0" rIns="0" bIns="0" rtlCol="0"/>
          <a:lstStyle/>
          <a:p>
            <a:endParaRPr/>
          </a:p>
        </p:txBody>
      </p:sp>
      <p:sp>
        <p:nvSpPr>
          <p:cNvPr id="16" name="object 16"/>
          <p:cNvSpPr txBox="1"/>
          <p:nvPr/>
        </p:nvSpPr>
        <p:spPr>
          <a:xfrm>
            <a:off x="7469252" y="4624578"/>
            <a:ext cx="628015" cy="329565"/>
          </a:xfrm>
          <a:prstGeom prst="rect">
            <a:avLst/>
          </a:prstGeom>
        </p:spPr>
        <p:txBody>
          <a:bodyPr vert="horz" wrap="square" lIns="0" tIns="43815" rIns="0" bIns="0" rtlCol="0">
            <a:spAutoFit/>
          </a:bodyPr>
          <a:lstStyle/>
          <a:p>
            <a:pPr marL="12700" marR="5080" indent="118745">
              <a:lnSpc>
                <a:spcPts val="1070"/>
              </a:lnSpc>
              <a:spcBef>
                <a:spcPts val="345"/>
              </a:spcBef>
            </a:pPr>
            <a:r>
              <a:rPr sz="1100" dirty="0">
                <a:solidFill>
                  <a:srgbClr val="FFFFFF"/>
                </a:solidFill>
                <a:latin typeface="Tw Cen MT"/>
                <a:cs typeface="Tw Cen MT"/>
              </a:rPr>
              <a:t>Spring  </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tegrat</a:t>
            </a:r>
            <a:r>
              <a:rPr sz="1100" spc="-5" dirty="0">
                <a:solidFill>
                  <a:srgbClr val="FFFFFF"/>
                </a:solidFill>
                <a:latin typeface="Tw Cen MT"/>
                <a:cs typeface="Tw Cen MT"/>
              </a:rPr>
              <a:t>ion</a:t>
            </a:r>
            <a:endParaRPr sz="1100">
              <a:latin typeface="Tw Cen MT"/>
              <a:cs typeface="Tw Cen MT"/>
            </a:endParaRPr>
          </a:p>
        </p:txBody>
      </p:sp>
      <p:sp>
        <p:nvSpPr>
          <p:cNvPr id="17" name="object 17"/>
          <p:cNvSpPr/>
          <p:nvPr/>
        </p:nvSpPr>
        <p:spPr>
          <a:xfrm>
            <a:off x="6349747" y="4573016"/>
            <a:ext cx="380365" cy="410845"/>
          </a:xfrm>
          <a:custGeom>
            <a:avLst/>
            <a:gdLst/>
            <a:ahLst/>
            <a:cxnLst/>
            <a:rect l="l" t="t" r="r" b="b"/>
            <a:pathLst>
              <a:path w="380364" h="410845">
                <a:moveTo>
                  <a:pt x="236727" y="0"/>
                </a:moveTo>
                <a:lnTo>
                  <a:pt x="8889" y="82930"/>
                </a:lnTo>
                <a:lnTo>
                  <a:pt x="75945" y="267334"/>
                </a:lnTo>
                <a:lnTo>
                  <a:pt x="0" y="295020"/>
                </a:lnTo>
                <a:lnTo>
                  <a:pt x="257048" y="410336"/>
                </a:lnTo>
                <a:lnTo>
                  <a:pt x="366505" y="184403"/>
                </a:lnTo>
                <a:lnTo>
                  <a:pt x="303911" y="184403"/>
                </a:lnTo>
                <a:lnTo>
                  <a:pt x="236727" y="0"/>
                </a:lnTo>
                <a:close/>
              </a:path>
              <a:path w="380364" h="410845">
                <a:moveTo>
                  <a:pt x="379856" y="156844"/>
                </a:moveTo>
                <a:lnTo>
                  <a:pt x="303911" y="184403"/>
                </a:lnTo>
                <a:lnTo>
                  <a:pt x="366505" y="184403"/>
                </a:lnTo>
                <a:lnTo>
                  <a:pt x="379856" y="156844"/>
                </a:lnTo>
                <a:close/>
              </a:path>
            </a:pathLst>
          </a:custGeom>
          <a:solidFill>
            <a:srgbClr val="C7DFAA"/>
          </a:solidFill>
        </p:spPr>
        <p:txBody>
          <a:bodyPr wrap="square" lIns="0" tIns="0" rIns="0" bIns="0" rtlCol="0"/>
          <a:lstStyle/>
          <a:p>
            <a:endParaRPr/>
          </a:p>
        </p:txBody>
      </p:sp>
      <p:sp>
        <p:nvSpPr>
          <p:cNvPr id="18" name="object 18"/>
          <p:cNvSpPr/>
          <p:nvPr/>
        </p:nvSpPr>
        <p:spPr>
          <a:xfrm>
            <a:off x="6357239" y="5128767"/>
            <a:ext cx="951230" cy="951230"/>
          </a:xfrm>
          <a:custGeom>
            <a:avLst/>
            <a:gdLst/>
            <a:ahLst/>
            <a:cxnLst/>
            <a:rect l="l" t="t" r="r" b="b"/>
            <a:pathLst>
              <a:path w="951229" h="951229">
                <a:moveTo>
                  <a:pt x="475614" y="0"/>
                </a:moveTo>
                <a:lnTo>
                  <a:pt x="426971" y="2454"/>
                </a:lnTo>
                <a:lnTo>
                  <a:pt x="379736" y="9659"/>
                </a:lnTo>
                <a:lnTo>
                  <a:pt x="334148" y="21374"/>
                </a:lnTo>
                <a:lnTo>
                  <a:pt x="290447" y="37362"/>
                </a:lnTo>
                <a:lnTo>
                  <a:pt x="248869" y="57384"/>
                </a:lnTo>
                <a:lnTo>
                  <a:pt x="209655" y="81200"/>
                </a:lnTo>
                <a:lnTo>
                  <a:pt x="173043" y="108573"/>
                </a:lnTo>
                <a:lnTo>
                  <a:pt x="139271" y="139263"/>
                </a:lnTo>
                <a:lnTo>
                  <a:pt x="108578" y="173031"/>
                </a:lnTo>
                <a:lnTo>
                  <a:pt x="81204" y="209639"/>
                </a:lnTo>
                <a:lnTo>
                  <a:pt x="57386" y="248848"/>
                </a:lnTo>
                <a:lnTo>
                  <a:pt x="37363" y="290420"/>
                </a:lnTo>
                <a:lnTo>
                  <a:pt x="21375" y="334114"/>
                </a:lnTo>
                <a:lnTo>
                  <a:pt x="9659" y="379694"/>
                </a:lnTo>
                <a:lnTo>
                  <a:pt x="2454" y="426919"/>
                </a:lnTo>
                <a:lnTo>
                  <a:pt x="0" y="475551"/>
                </a:lnTo>
                <a:lnTo>
                  <a:pt x="2454" y="524175"/>
                </a:lnTo>
                <a:lnTo>
                  <a:pt x="9659" y="571395"/>
                </a:lnTo>
                <a:lnTo>
                  <a:pt x="21375" y="616971"/>
                </a:lnTo>
                <a:lnTo>
                  <a:pt x="37363" y="660665"/>
                </a:lnTo>
                <a:lnTo>
                  <a:pt x="57386" y="702237"/>
                </a:lnTo>
                <a:lnTo>
                  <a:pt x="81204" y="741448"/>
                </a:lnTo>
                <a:lnTo>
                  <a:pt x="108578" y="778060"/>
                </a:lnTo>
                <a:lnTo>
                  <a:pt x="139271" y="811833"/>
                </a:lnTo>
                <a:lnTo>
                  <a:pt x="173043" y="842528"/>
                </a:lnTo>
                <a:lnTo>
                  <a:pt x="209655" y="869905"/>
                </a:lnTo>
                <a:lnTo>
                  <a:pt x="248869" y="893727"/>
                </a:lnTo>
                <a:lnTo>
                  <a:pt x="290447" y="913754"/>
                </a:lnTo>
                <a:lnTo>
                  <a:pt x="334148" y="929746"/>
                </a:lnTo>
                <a:lnTo>
                  <a:pt x="379736" y="941466"/>
                </a:lnTo>
                <a:lnTo>
                  <a:pt x="426971" y="948672"/>
                </a:lnTo>
                <a:lnTo>
                  <a:pt x="475614" y="951128"/>
                </a:lnTo>
                <a:lnTo>
                  <a:pt x="524236" y="948672"/>
                </a:lnTo>
                <a:lnTo>
                  <a:pt x="571451" y="941466"/>
                </a:lnTo>
                <a:lnTo>
                  <a:pt x="617022" y="929746"/>
                </a:lnTo>
                <a:lnTo>
                  <a:pt x="660709" y="913754"/>
                </a:lnTo>
                <a:lnTo>
                  <a:pt x="702274" y="893727"/>
                </a:lnTo>
                <a:lnTo>
                  <a:pt x="741478" y="869905"/>
                </a:lnTo>
                <a:lnTo>
                  <a:pt x="778082" y="842528"/>
                </a:lnTo>
                <a:lnTo>
                  <a:pt x="811847" y="811833"/>
                </a:lnTo>
                <a:lnTo>
                  <a:pt x="842534" y="778060"/>
                </a:lnTo>
                <a:lnTo>
                  <a:pt x="869905" y="741448"/>
                </a:lnTo>
                <a:lnTo>
                  <a:pt x="893720" y="702237"/>
                </a:lnTo>
                <a:lnTo>
                  <a:pt x="913741" y="660665"/>
                </a:lnTo>
                <a:lnTo>
                  <a:pt x="929728" y="616971"/>
                </a:lnTo>
                <a:lnTo>
                  <a:pt x="941444" y="571395"/>
                </a:lnTo>
                <a:lnTo>
                  <a:pt x="948648" y="524175"/>
                </a:lnTo>
                <a:lnTo>
                  <a:pt x="951102" y="475551"/>
                </a:lnTo>
                <a:lnTo>
                  <a:pt x="948648" y="426919"/>
                </a:lnTo>
                <a:lnTo>
                  <a:pt x="941444" y="379694"/>
                </a:lnTo>
                <a:lnTo>
                  <a:pt x="929728" y="334114"/>
                </a:lnTo>
                <a:lnTo>
                  <a:pt x="913741" y="290420"/>
                </a:lnTo>
                <a:lnTo>
                  <a:pt x="893720" y="248848"/>
                </a:lnTo>
                <a:lnTo>
                  <a:pt x="869905" y="209639"/>
                </a:lnTo>
                <a:lnTo>
                  <a:pt x="842534" y="173031"/>
                </a:lnTo>
                <a:lnTo>
                  <a:pt x="811847" y="139263"/>
                </a:lnTo>
                <a:lnTo>
                  <a:pt x="778082" y="108573"/>
                </a:lnTo>
                <a:lnTo>
                  <a:pt x="741478" y="81200"/>
                </a:lnTo>
                <a:lnTo>
                  <a:pt x="702274" y="57384"/>
                </a:lnTo>
                <a:lnTo>
                  <a:pt x="660709" y="37362"/>
                </a:lnTo>
                <a:lnTo>
                  <a:pt x="617022" y="21374"/>
                </a:lnTo>
                <a:lnTo>
                  <a:pt x="571451" y="9659"/>
                </a:lnTo>
                <a:lnTo>
                  <a:pt x="524236" y="2454"/>
                </a:lnTo>
                <a:lnTo>
                  <a:pt x="475614" y="0"/>
                </a:lnTo>
                <a:close/>
              </a:path>
            </a:pathLst>
          </a:custGeom>
          <a:solidFill>
            <a:srgbClr val="93C500"/>
          </a:solidFill>
        </p:spPr>
        <p:txBody>
          <a:bodyPr wrap="square" lIns="0" tIns="0" rIns="0" bIns="0" rtlCol="0"/>
          <a:lstStyle/>
          <a:p>
            <a:endParaRPr/>
          </a:p>
        </p:txBody>
      </p:sp>
      <p:sp>
        <p:nvSpPr>
          <p:cNvPr id="19" name="object 19"/>
          <p:cNvSpPr/>
          <p:nvPr/>
        </p:nvSpPr>
        <p:spPr>
          <a:xfrm>
            <a:off x="6357239" y="5128767"/>
            <a:ext cx="951230" cy="951230"/>
          </a:xfrm>
          <a:custGeom>
            <a:avLst/>
            <a:gdLst/>
            <a:ahLst/>
            <a:cxnLst/>
            <a:rect l="l" t="t" r="r" b="b"/>
            <a:pathLst>
              <a:path w="951229" h="951229">
                <a:moveTo>
                  <a:pt x="0" y="475551"/>
                </a:moveTo>
                <a:lnTo>
                  <a:pt x="2454" y="426919"/>
                </a:lnTo>
                <a:lnTo>
                  <a:pt x="9659" y="379694"/>
                </a:lnTo>
                <a:lnTo>
                  <a:pt x="21375" y="334114"/>
                </a:lnTo>
                <a:lnTo>
                  <a:pt x="37363" y="290420"/>
                </a:lnTo>
                <a:lnTo>
                  <a:pt x="57386" y="248848"/>
                </a:lnTo>
                <a:lnTo>
                  <a:pt x="81204" y="209639"/>
                </a:lnTo>
                <a:lnTo>
                  <a:pt x="108578" y="173031"/>
                </a:lnTo>
                <a:lnTo>
                  <a:pt x="139271" y="139263"/>
                </a:lnTo>
                <a:lnTo>
                  <a:pt x="173043" y="108573"/>
                </a:lnTo>
                <a:lnTo>
                  <a:pt x="209655" y="81200"/>
                </a:lnTo>
                <a:lnTo>
                  <a:pt x="248869" y="57384"/>
                </a:lnTo>
                <a:lnTo>
                  <a:pt x="290447" y="37362"/>
                </a:lnTo>
                <a:lnTo>
                  <a:pt x="334148" y="21374"/>
                </a:lnTo>
                <a:lnTo>
                  <a:pt x="379736" y="9659"/>
                </a:lnTo>
                <a:lnTo>
                  <a:pt x="426971" y="2454"/>
                </a:lnTo>
                <a:lnTo>
                  <a:pt x="475614" y="0"/>
                </a:lnTo>
                <a:lnTo>
                  <a:pt x="524236" y="2454"/>
                </a:lnTo>
                <a:lnTo>
                  <a:pt x="571451" y="9659"/>
                </a:lnTo>
                <a:lnTo>
                  <a:pt x="617022" y="21374"/>
                </a:lnTo>
                <a:lnTo>
                  <a:pt x="660709" y="37362"/>
                </a:lnTo>
                <a:lnTo>
                  <a:pt x="702274" y="57384"/>
                </a:lnTo>
                <a:lnTo>
                  <a:pt x="741478" y="81200"/>
                </a:lnTo>
                <a:lnTo>
                  <a:pt x="778082" y="108573"/>
                </a:lnTo>
                <a:lnTo>
                  <a:pt x="811847" y="139263"/>
                </a:lnTo>
                <a:lnTo>
                  <a:pt x="842534" y="173031"/>
                </a:lnTo>
                <a:lnTo>
                  <a:pt x="869905" y="209639"/>
                </a:lnTo>
                <a:lnTo>
                  <a:pt x="893720" y="248848"/>
                </a:lnTo>
                <a:lnTo>
                  <a:pt x="913741" y="290420"/>
                </a:lnTo>
                <a:lnTo>
                  <a:pt x="929728" y="334114"/>
                </a:lnTo>
                <a:lnTo>
                  <a:pt x="941444" y="379694"/>
                </a:lnTo>
                <a:lnTo>
                  <a:pt x="948648" y="426919"/>
                </a:lnTo>
                <a:lnTo>
                  <a:pt x="951102" y="475551"/>
                </a:lnTo>
                <a:lnTo>
                  <a:pt x="948648" y="524175"/>
                </a:lnTo>
                <a:lnTo>
                  <a:pt x="941444" y="571395"/>
                </a:lnTo>
                <a:lnTo>
                  <a:pt x="929728" y="616971"/>
                </a:lnTo>
                <a:lnTo>
                  <a:pt x="913741" y="660665"/>
                </a:lnTo>
                <a:lnTo>
                  <a:pt x="893720" y="702237"/>
                </a:lnTo>
                <a:lnTo>
                  <a:pt x="869905" y="741448"/>
                </a:lnTo>
                <a:lnTo>
                  <a:pt x="842534" y="778060"/>
                </a:lnTo>
                <a:lnTo>
                  <a:pt x="811847" y="811833"/>
                </a:lnTo>
                <a:lnTo>
                  <a:pt x="778082" y="842528"/>
                </a:lnTo>
                <a:lnTo>
                  <a:pt x="741478" y="869905"/>
                </a:lnTo>
                <a:lnTo>
                  <a:pt x="702274" y="893727"/>
                </a:lnTo>
                <a:lnTo>
                  <a:pt x="660709" y="913754"/>
                </a:lnTo>
                <a:lnTo>
                  <a:pt x="617022" y="929746"/>
                </a:lnTo>
                <a:lnTo>
                  <a:pt x="571451" y="941466"/>
                </a:lnTo>
                <a:lnTo>
                  <a:pt x="524236" y="948672"/>
                </a:lnTo>
                <a:lnTo>
                  <a:pt x="475614" y="951128"/>
                </a:lnTo>
                <a:lnTo>
                  <a:pt x="426971" y="948672"/>
                </a:lnTo>
                <a:lnTo>
                  <a:pt x="379736" y="941466"/>
                </a:lnTo>
                <a:lnTo>
                  <a:pt x="334148" y="929746"/>
                </a:lnTo>
                <a:lnTo>
                  <a:pt x="290447" y="913754"/>
                </a:lnTo>
                <a:lnTo>
                  <a:pt x="248869" y="893727"/>
                </a:lnTo>
                <a:lnTo>
                  <a:pt x="209655" y="869905"/>
                </a:lnTo>
                <a:lnTo>
                  <a:pt x="173043" y="842528"/>
                </a:lnTo>
                <a:lnTo>
                  <a:pt x="139271" y="811833"/>
                </a:lnTo>
                <a:lnTo>
                  <a:pt x="108578" y="778060"/>
                </a:lnTo>
                <a:lnTo>
                  <a:pt x="81204" y="741448"/>
                </a:lnTo>
                <a:lnTo>
                  <a:pt x="57386" y="702237"/>
                </a:lnTo>
                <a:lnTo>
                  <a:pt x="37363" y="660665"/>
                </a:lnTo>
                <a:lnTo>
                  <a:pt x="21375" y="616971"/>
                </a:lnTo>
                <a:lnTo>
                  <a:pt x="9659" y="571395"/>
                </a:lnTo>
                <a:lnTo>
                  <a:pt x="2454" y="524175"/>
                </a:lnTo>
                <a:lnTo>
                  <a:pt x="0" y="475551"/>
                </a:lnTo>
                <a:close/>
              </a:path>
            </a:pathLst>
          </a:custGeom>
          <a:ln w="19050">
            <a:solidFill>
              <a:srgbClr val="FFFFFF"/>
            </a:solidFill>
          </a:ln>
        </p:spPr>
        <p:txBody>
          <a:bodyPr wrap="square" lIns="0" tIns="0" rIns="0" bIns="0" rtlCol="0"/>
          <a:lstStyle/>
          <a:p>
            <a:endParaRPr/>
          </a:p>
        </p:txBody>
      </p:sp>
      <p:sp>
        <p:nvSpPr>
          <p:cNvPr id="20" name="object 20"/>
          <p:cNvSpPr txBox="1"/>
          <p:nvPr/>
        </p:nvSpPr>
        <p:spPr>
          <a:xfrm>
            <a:off x="6618224" y="5279898"/>
            <a:ext cx="431165" cy="579755"/>
          </a:xfrm>
          <a:prstGeom prst="rect">
            <a:avLst/>
          </a:prstGeom>
        </p:spPr>
        <p:txBody>
          <a:bodyPr vert="horz" wrap="square" lIns="0" tIns="12700" rIns="0" bIns="0" rtlCol="0">
            <a:spAutoFit/>
          </a:bodyPr>
          <a:lstStyle/>
          <a:p>
            <a:pPr marL="12700">
              <a:lnSpc>
                <a:spcPts val="2180"/>
              </a:lnSpc>
              <a:spcBef>
                <a:spcPts val="100"/>
              </a:spcBef>
            </a:pPr>
            <a:r>
              <a:rPr sz="2000" dirty="0">
                <a:solidFill>
                  <a:srgbClr val="FFFFFF"/>
                </a:solidFill>
                <a:latin typeface="Tw Cen MT"/>
                <a:cs typeface="Tw Cen MT"/>
              </a:rPr>
              <a:t>And</a:t>
            </a:r>
            <a:endParaRPr sz="2000">
              <a:latin typeface="Tw Cen MT"/>
              <a:cs typeface="Tw Cen MT"/>
            </a:endParaRPr>
          </a:p>
          <a:p>
            <a:pPr marL="86995">
              <a:lnSpc>
                <a:spcPts val="2180"/>
              </a:lnSpc>
            </a:pPr>
            <a:r>
              <a:rPr sz="2000" dirty="0">
                <a:solidFill>
                  <a:srgbClr val="FFFFFF"/>
                </a:solidFill>
                <a:latin typeface="Tw Cen MT"/>
                <a:cs typeface="Tw Cen MT"/>
              </a:rPr>
              <a:t>…</a:t>
            </a:r>
            <a:endParaRPr sz="2000">
              <a:latin typeface="Tw Cen MT"/>
              <a:cs typeface="Tw Cen MT"/>
            </a:endParaRPr>
          </a:p>
        </p:txBody>
      </p:sp>
      <p:sp>
        <p:nvSpPr>
          <p:cNvPr id="21" name="object 21"/>
          <p:cNvSpPr/>
          <p:nvPr/>
        </p:nvSpPr>
        <p:spPr>
          <a:xfrm>
            <a:off x="5697347" y="4573016"/>
            <a:ext cx="380365" cy="410845"/>
          </a:xfrm>
          <a:custGeom>
            <a:avLst/>
            <a:gdLst/>
            <a:ahLst/>
            <a:cxnLst/>
            <a:rect l="l" t="t" r="r" b="b"/>
            <a:pathLst>
              <a:path w="380364" h="410845">
                <a:moveTo>
                  <a:pt x="0" y="156844"/>
                </a:moveTo>
                <a:lnTo>
                  <a:pt x="122808" y="410336"/>
                </a:lnTo>
                <a:lnTo>
                  <a:pt x="379856" y="295020"/>
                </a:lnTo>
                <a:lnTo>
                  <a:pt x="303911" y="267334"/>
                </a:lnTo>
                <a:lnTo>
                  <a:pt x="334067" y="184403"/>
                </a:lnTo>
                <a:lnTo>
                  <a:pt x="75945" y="184403"/>
                </a:lnTo>
                <a:lnTo>
                  <a:pt x="0" y="156844"/>
                </a:lnTo>
                <a:close/>
              </a:path>
              <a:path w="380364" h="410845">
                <a:moveTo>
                  <a:pt x="143128" y="0"/>
                </a:moveTo>
                <a:lnTo>
                  <a:pt x="75945" y="184403"/>
                </a:lnTo>
                <a:lnTo>
                  <a:pt x="334067" y="184403"/>
                </a:lnTo>
                <a:lnTo>
                  <a:pt x="370966" y="82930"/>
                </a:lnTo>
                <a:lnTo>
                  <a:pt x="143128" y="0"/>
                </a:lnTo>
                <a:close/>
              </a:path>
            </a:pathLst>
          </a:custGeom>
          <a:solidFill>
            <a:srgbClr val="C7DFAA"/>
          </a:solidFill>
        </p:spPr>
        <p:txBody>
          <a:bodyPr wrap="square" lIns="0" tIns="0" rIns="0" bIns="0" rtlCol="0"/>
          <a:lstStyle/>
          <a:p>
            <a:endParaRPr/>
          </a:p>
        </p:txBody>
      </p:sp>
      <p:sp>
        <p:nvSpPr>
          <p:cNvPr id="22" name="object 22"/>
          <p:cNvSpPr/>
          <p:nvPr/>
        </p:nvSpPr>
        <p:spPr>
          <a:xfrm>
            <a:off x="5118608" y="5128767"/>
            <a:ext cx="951230" cy="951230"/>
          </a:xfrm>
          <a:custGeom>
            <a:avLst/>
            <a:gdLst/>
            <a:ahLst/>
            <a:cxnLst/>
            <a:rect l="l" t="t" r="r" b="b"/>
            <a:pathLst>
              <a:path w="951229" h="951229">
                <a:moveTo>
                  <a:pt x="475488" y="0"/>
                </a:moveTo>
                <a:lnTo>
                  <a:pt x="426866" y="2454"/>
                </a:lnTo>
                <a:lnTo>
                  <a:pt x="379651" y="9659"/>
                </a:lnTo>
                <a:lnTo>
                  <a:pt x="334080" y="21374"/>
                </a:lnTo>
                <a:lnTo>
                  <a:pt x="290393" y="37362"/>
                </a:lnTo>
                <a:lnTo>
                  <a:pt x="248828" y="57384"/>
                </a:lnTo>
                <a:lnTo>
                  <a:pt x="209624" y="81200"/>
                </a:lnTo>
                <a:lnTo>
                  <a:pt x="173020" y="108573"/>
                </a:lnTo>
                <a:lnTo>
                  <a:pt x="139255" y="139263"/>
                </a:lnTo>
                <a:lnTo>
                  <a:pt x="108568" y="173031"/>
                </a:lnTo>
                <a:lnTo>
                  <a:pt x="81197" y="209639"/>
                </a:lnTo>
                <a:lnTo>
                  <a:pt x="57382" y="248848"/>
                </a:lnTo>
                <a:lnTo>
                  <a:pt x="37361" y="290420"/>
                </a:lnTo>
                <a:lnTo>
                  <a:pt x="21374" y="334114"/>
                </a:lnTo>
                <a:lnTo>
                  <a:pt x="9658" y="379694"/>
                </a:lnTo>
                <a:lnTo>
                  <a:pt x="2454" y="426919"/>
                </a:lnTo>
                <a:lnTo>
                  <a:pt x="0" y="475551"/>
                </a:lnTo>
                <a:lnTo>
                  <a:pt x="2454" y="524175"/>
                </a:lnTo>
                <a:lnTo>
                  <a:pt x="9658" y="571395"/>
                </a:lnTo>
                <a:lnTo>
                  <a:pt x="21374" y="616971"/>
                </a:lnTo>
                <a:lnTo>
                  <a:pt x="37361" y="660665"/>
                </a:lnTo>
                <a:lnTo>
                  <a:pt x="57382" y="702237"/>
                </a:lnTo>
                <a:lnTo>
                  <a:pt x="81197" y="741448"/>
                </a:lnTo>
                <a:lnTo>
                  <a:pt x="108568" y="778060"/>
                </a:lnTo>
                <a:lnTo>
                  <a:pt x="139255" y="811833"/>
                </a:lnTo>
                <a:lnTo>
                  <a:pt x="173020" y="842528"/>
                </a:lnTo>
                <a:lnTo>
                  <a:pt x="209624" y="869905"/>
                </a:lnTo>
                <a:lnTo>
                  <a:pt x="248828" y="893727"/>
                </a:lnTo>
                <a:lnTo>
                  <a:pt x="290393" y="913754"/>
                </a:lnTo>
                <a:lnTo>
                  <a:pt x="334080" y="929746"/>
                </a:lnTo>
                <a:lnTo>
                  <a:pt x="379651" y="941466"/>
                </a:lnTo>
                <a:lnTo>
                  <a:pt x="426866" y="948672"/>
                </a:lnTo>
                <a:lnTo>
                  <a:pt x="475488" y="951128"/>
                </a:lnTo>
                <a:lnTo>
                  <a:pt x="524131" y="948672"/>
                </a:lnTo>
                <a:lnTo>
                  <a:pt x="571366" y="941466"/>
                </a:lnTo>
                <a:lnTo>
                  <a:pt x="616954" y="929746"/>
                </a:lnTo>
                <a:lnTo>
                  <a:pt x="660655" y="913754"/>
                </a:lnTo>
                <a:lnTo>
                  <a:pt x="702233" y="893727"/>
                </a:lnTo>
                <a:lnTo>
                  <a:pt x="741447" y="869905"/>
                </a:lnTo>
                <a:lnTo>
                  <a:pt x="778059" y="842528"/>
                </a:lnTo>
                <a:lnTo>
                  <a:pt x="811831" y="811833"/>
                </a:lnTo>
                <a:lnTo>
                  <a:pt x="842524" y="778060"/>
                </a:lnTo>
                <a:lnTo>
                  <a:pt x="869898" y="741448"/>
                </a:lnTo>
                <a:lnTo>
                  <a:pt x="893716" y="702237"/>
                </a:lnTo>
                <a:lnTo>
                  <a:pt x="913739" y="660665"/>
                </a:lnTo>
                <a:lnTo>
                  <a:pt x="929727" y="616971"/>
                </a:lnTo>
                <a:lnTo>
                  <a:pt x="941443" y="571395"/>
                </a:lnTo>
                <a:lnTo>
                  <a:pt x="948648" y="524175"/>
                </a:lnTo>
                <a:lnTo>
                  <a:pt x="951102" y="475551"/>
                </a:lnTo>
                <a:lnTo>
                  <a:pt x="948648" y="426919"/>
                </a:lnTo>
                <a:lnTo>
                  <a:pt x="941443" y="379694"/>
                </a:lnTo>
                <a:lnTo>
                  <a:pt x="929727" y="334114"/>
                </a:lnTo>
                <a:lnTo>
                  <a:pt x="913739" y="290420"/>
                </a:lnTo>
                <a:lnTo>
                  <a:pt x="893716" y="248848"/>
                </a:lnTo>
                <a:lnTo>
                  <a:pt x="869898" y="209639"/>
                </a:lnTo>
                <a:lnTo>
                  <a:pt x="842524" y="173031"/>
                </a:lnTo>
                <a:lnTo>
                  <a:pt x="811831" y="139263"/>
                </a:lnTo>
                <a:lnTo>
                  <a:pt x="778059" y="108573"/>
                </a:lnTo>
                <a:lnTo>
                  <a:pt x="741447" y="81200"/>
                </a:lnTo>
                <a:lnTo>
                  <a:pt x="702233" y="57384"/>
                </a:lnTo>
                <a:lnTo>
                  <a:pt x="660655" y="37362"/>
                </a:lnTo>
                <a:lnTo>
                  <a:pt x="616954" y="21374"/>
                </a:lnTo>
                <a:lnTo>
                  <a:pt x="571366" y="9659"/>
                </a:lnTo>
                <a:lnTo>
                  <a:pt x="524131" y="2454"/>
                </a:lnTo>
                <a:lnTo>
                  <a:pt x="475488" y="0"/>
                </a:lnTo>
                <a:close/>
              </a:path>
            </a:pathLst>
          </a:custGeom>
          <a:solidFill>
            <a:srgbClr val="93C500"/>
          </a:solidFill>
        </p:spPr>
        <p:txBody>
          <a:bodyPr wrap="square" lIns="0" tIns="0" rIns="0" bIns="0" rtlCol="0"/>
          <a:lstStyle/>
          <a:p>
            <a:endParaRPr/>
          </a:p>
        </p:txBody>
      </p:sp>
      <p:sp>
        <p:nvSpPr>
          <p:cNvPr id="23" name="object 23"/>
          <p:cNvSpPr txBox="1"/>
          <p:nvPr/>
        </p:nvSpPr>
        <p:spPr>
          <a:xfrm>
            <a:off x="5357241" y="5304856"/>
            <a:ext cx="474345" cy="541020"/>
          </a:xfrm>
          <a:prstGeom prst="rect">
            <a:avLst/>
          </a:prstGeom>
        </p:spPr>
        <p:txBody>
          <a:bodyPr vert="horz" wrap="square" lIns="0" tIns="34290" rIns="0" bIns="0" rtlCol="0">
            <a:spAutoFit/>
          </a:bodyPr>
          <a:lstStyle/>
          <a:p>
            <a:pPr algn="ctr">
              <a:spcBef>
                <a:spcPts val="270"/>
              </a:spcBef>
            </a:pPr>
            <a:r>
              <a:rPr sz="1100" dirty="0">
                <a:solidFill>
                  <a:srgbClr val="FFFFFF"/>
                </a:solidFill>
                <a:latin typeface="Tw Cen MT"/>
                <a:cs typeface="Tw Cen MT"/>
              </a:rPr>
              <a:t>Spring</a:t>
            </a:r>
            <a:endParaRPr sz="1100">
              <a:latin typeface="Tw Cen MT"/>
              <a:cs typeface="Tw Cen MT"/>
            </a:endParaRPr>
          </a:p>
          <a:p>
            <a:pPr marL="12065" marR="5080" algn="ctr">
              <a:lnSpc>
                <a:spcPts val="1080"/>
              </a:lnSpc>
              <a:spcBef>
                <a:spcPts val="400"/>
              </a:spcBef>
            </a:pPr>
            <a:r>
              <a:rPr sz="1100" dirty="0">
                <a:solidFill>
                  <a:srgbClr val="FFFFFF"/>
                </a:solidFill>
                <a:latin typeface="Tw Cen MT"/>
                <a:cs typeface="Tw Cen MT"/>
              </a:rPr>
              <a:t>Web  Ser</a:t>
            </a:r>
            <a:r>
              <a:rPr sz="1100" spc="-5" dirty="0">
                <a:solidFill>
                  <a:srgbClr val="FFFFFF"/>
                </a:solidFill>
                <a:latin typeface="Tw Cen MT"/>
                <a:cs typeface="Tw Cen MT"/>
              </a:rPr>
              <a:t>vi</a:t>
            </a:r>
            <a:r>
              <a:rPr sz="1100" spc="-10" dirty="0">
                <a:solidFill>
                  <a:srgbClr val="FFFFFF"/>
                </a:solidFill>
                <a:latin typeface="Tw Cen MT"/>
                <a:cs typeface="Tw Cen MT"/>
              </a:rPr>
              <a:t>c</a:t>
            </a:r>
            <a:r>
              <a:rPr sz="1100" dirty="0">
                <a:solidFill>
                  <a:srgbClr val="FFFFFF"/>
                </a:solidFill>
                <a:latin typeface="Tw Cen MT"/>
                <a:cs typeface="Tw Cen MT"/>
              </a:rPr>
              <a:t>es</a:t>
            </a:r>
            <a:endParaRPr sz="1100">
              <a:latin typeface="Tw Cen MT"/>
              <a:cs typeface="Tw Cen MT"/>
            </a:endParaRPr>
          </a:p>
        </p:txBody>
      </p:sp>
      <p:sp>
        <p:nvSpPr>
          <p:cNvPr id="24" name="object 24"/>
          <p:cNvSpPr/>
          <p:nvPr/>
        </p:nvSpPr>
        <p:spPr>
          <a:xfrm>
            <a:off x="5217541" y="4176395"/>
            <a:ext cx="400685" cy="378460"/>
          </a:xfrm>
          <a:custGeom>
            <a:avLst/>
            <a:gdLst/>
            <a:ahLst/>
            <a:cxnLst/>
            <a:rect l="l" t="t" r="r" b="b"/>
            <a:pathLst>
              <a:path w="400685" h="378460">
                <a:moveTo>
                  <a:pt x="68961" y="28193"/>
                </a:moveTo>
                <a:lnTo>
                  <a:pt x="0" y="301370"/>
                </a:lnTo>
                <a:lnTo>
                  <a:pt x="271018" y="378205"/>
                </a:lnTo>
                <a:lnTo>
                  <a:pt x="230632" y="308228"/>
                </a:lnTo>
                <a:lnTo>
                  <a:pt x="400558" y="210057"/>
                </a:lnTo>
                <a:lnTo>
                  <a:pt x="335955" y="98170"/>
                </a:lnTo>
                <a:lnTo>
                  <a:pt x="109347" y="98170"/>
                </a:lnTo>
                <a:lnTo>
                  <a:pt x="68961" y="28193"/>
                </a:lnTo>
                <a:close/>
              </a:path>
              <a:path w="400685" h="378460">
                <a:moveTo>
                  <a:pt x="279273" y="0"/>
                </a:moveTo>
                <a:lnTo>
                  <a:pt x="109347" y="98170"/>
                </a:lnTo>
                <a:lnTo>
                  <a:pt x="335955" y="98170"/>
                </a:lnTo>
                <a:lnTo>
                  <a:pt x="279273" y="0"/>
                </a:lnTo>
                <a:close/>
              </a:path>
            </a:pathLst>
          </a:custGeom>
          <a:solidFill>
            <a:srgbClr val="C7DFAA"/>
          </a:solidFill>
        </p:spPr>
        <p:txBody>
          <a:bodyPr wrap="square" lIns="0" tIns="0" rIns="0" bIns="0" rtlCol="0"/>
          <a:lstStyle/>
          <a:p>
            <a:endParaRPr/>
          </a:p>
        </p:txBody>
      </p:sp>
      <p:sp>
        <p:nvSpPr>
          <p:cNvPr id="25" name="object 25"/>
          <p:cNvSpPr/>
          <p:nvPr/>
        </p:nvSpPr>
        <p:spPr>
          <a:xfrm>
            <a:off x="4169664" y="4332478"/>
            <a:ext cx="951230" cy="951230"/>
          </a:xfrm>
          <a:custGeom>
            <a:avLst/>
            <a:gdLst/>
            <a:ahLst/>
            <a:cxnLst/>
            <a:rect l="l" t="t" r="r" b="b"/>
            <a:pathLst>
              <a:path w="951229" h="951229">
                <a:moveTo>
                  <a:pt x="475615"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5" y="951230"/>
                </a:lnTo>
                <a:lnTo>
                  <a:pt x="524237" y="948774"/>
                </a:lnTo>
                <a:lnTo>
                  <a:pt x="571456" y="941565"/>
                </a:lnTo>
                <a:lnTo>
                  <a:pt x="617033" y="929843"/>
                </a:lnTo>
                <a:lnTo>
                  <a:pt x="660729" y="913848"/>
                </a:lnTo>
                <a:lnTo>
                  <a:pt x="702304" y="893818"/>
                </a:lnTo>
                <a:lnTo>
                  <a:pt x="741518" y="869992"/>
                </a:lnTo>
                <a:lnTo>
                  <a:pt x="778134" y="842610"/>
                </a:lnTo>
                <a:lnTo>
                  <a:pt x="811911" y="811911"/>
                </a:lnTo>
                <a:lnTo>
                  <a:pt x="842610" y="778134"/>
                </a:lnTo>
                <a:lnTo>
                  <a:pt x="869992" y="741518"/>
                </a:lnTo>
                <a:lnTo>
                  <a:pt x="893818" y="702304"/>
                </a:lnTo>
                <a:lnTo>
                  <a:pt x="913848" y="660729"/>
                </a:lnTo>
                <a:lnTo>
                  <a:pt x="929843" y="617033"/>
                </a:lnTo>
                <a:lnTo>
                  <a:pt x="941565" y="571456"/>
                </a:lnTo>
                <a:lnTo>
                  <a:pt x="948774" y="524237"/>
                </a:lnTo>
                <a:lnTo>
                  <a:pt x="951230" y="475615"/>
                </a:lnTo>
                <a:lnTo>
                  <a:pt x="948774" y="426992"/>
                </a:lnTo>
                <a:lnTo>
                  <a:pt x="941565" y="379773"/>
                </a:lnTo>
                <a:lnTo>
                  <a:pt x="929843" y="334196"/>
                </a:lnTo>
                <a:lnTo>
                  <a:pt x="913848" y="290500"/>
                </a:lnTo>
                <a:lnTo>
                  <a:pt x="893818" y="248925"/>
                </a:lnTo>
                <a:lnTo>
                  <a:pt x="869992" y="209711"/>
                </a:lnTo>
                <a:lnTo>
                  <a:pt x="842610" y="173095"/>
                </a:lnTo>
                <a:lnTo>
                  <a:pt x="811910" y="139319"/>
                </a:lnTo>
                <a:lnTo>
                  <a:pt x="778134" y="108619"/>
                </a:lnTo>
                <a:lnTo>
                  <a:pt x="741518" y="81237"/>
                </a:lnTo>
                <a:lnTo>
                  <a:pt x="702304" y="57411"/>
                </a:lnTo>
                <a:lnTo>
                  <a:pt x="660729" y="37381"/>
                </a:lnTo>
                <a:lnTo>
                  <a:pt x="617033" y="21386"/>
                </a:lnTo>
                <a:lnTo>
                  <a:pt x="571456" y="9664"/>
                </a:lnTo>
                <a:lnTo>
                  <a:pt x="524237" y="2455"/>
                </a:lnTo>
                <a:lnTo>
                  <a:pt x="475615" y="0"/>
                </a:lnTo>
                <a:close/>
              </a:path>
            </a:pathLst>
          </a:custGeom>
          <a:solidFill>
            <a:srgbClr val="93C500"/>
          </a:solidFill>
        </p:spPr>
        <p:txBody>
          <a:bodyPr wrap="square" lIns="0" tIns="0" rIns="0" bIns="0" rtlCol="0"/>
          <a:lstStyle/>
          <a:p>
            <a:endParaRPr/>
          </a:p>
        </p:txBody>
      </p:sp>
      <p:sp>
        <p:nvSpPr>
          <p:cNvPr id="26" name="object 26"/>
          <p:cNvSpPr/>
          <p:nvPr/>
        </p:nvSpPr>
        <p:spPr>
          <a:xfrm>
            <a:off x="4169664" y="4332478"/>
            <a:ext cx="951230" cy="951230"/>
          </a:xfrm>
          <a:custGeom>
            <a:avLst/>
            <a:gdLst/>
            <a:ahLst/>
            <a:cxnLst/>
            <a:rect l="l" t="t" r="r" b="b"/>
            <a:pathLst>
              <a:path w="951229" h="951229">
                <a:moveTo>
                  <a:pt x="0" y="475615"/>
                </a:moveTo>
                <a:lnTo>
                  <a:pt x="2455" y="426992"/>
                </a:lnTo>
                <a:lnTo>
                  <a:pt x="9664" y="379773"/>
                </a:lnTo>
                <a:lnTo>
                  <a:pt x="21386" y="334196"/>
                </a:lnTo>
                <a:lnTo>
                  <a:pt x="37381" y="290500"/>
                </a:lnTo>
                <a:lnTo>
                  <a:pt x="57411" y="248925"/>
                </a:lnTo>
                <a:lnTo>
                  <a:pt x="81237" y="209711"/>
                </a:lnTo>
                <a:lnTo>
                  <a:pt x="108619" y="173095"/>
                </a:lnTo>
                <a:lnTo>
                  <a:pt x="139319" y="139319"/>
                </a:lnTo>
                <a:lnTo>
                  <a:pt x="173095" y="108619"/>
                </a:lnTo>
                <a:lnTo>
                  <a:pt x="209711" y="81237"/>
                </a:lnTo>
                <a:lnTo>
                  <a:pt x="248925" y="57411"/>
                </a:lnTo>
                <a:lnTo>
                  <a:pt x="290500" y="37381"/>
                </a:lnTo>
                <a:lnTo>
                  <a:pt x="334196" y="21386"/>
                </a:lnTo>
                <a:lnTo>
                  <a:pt x="379773" y="9664"/>
                </a:lnTo>
                <a:lnTo>
                  <a:pt x="426992" y="2455"/>
                </a:lnTo>
                <a:lnTo>
                  <a:pt x="475615" y="0"/>
                </a:lnTo>
                <a:lnTo>
                  <a:pt x="524237" y="2455"/>
                </a:lnTo>
                <a:lnTo>
                  <a:pt x="571456" y="9664"/>
                </a:lnTo>
                <a:lnTo>
                  <a:pt x="617033" y="21386"/>
                </a:lnTo>
                <a:lnTo>
                  <a:pt x="660729" y="37381"/>
                </a:lnTo>
                <a:lnTo>
                  <a:pt x="702304" y="57411"/>
                </a:lnTo>
                <a:lnTo>
                  <a:pt x="741518" y="81237"/>
                </a:lnTo>
                <a:lnTo>
                  <a:pt x="778134" y="108619"/>
                </a:lnTo>
                <a:lnTo>
                  <a:pt x="811910" y="139319"/>
                </a:lnTo>
                <a:lnTo>
                  <a:pt x="842610" y="173095"/>
                </a:lnTo>
                <a:lnTo>
                  <a:pt x="869992" y="209711"/>
                </a:lnTo>
                <a:lnTo>
                  <a:pt x="893818" y="248925"/>
                </a:lnTo>
                <a:lnTo>
                  <a:pt x="913848" y="290500"/>
                </a:lnTo>
                <a:lnTo>
                  <a:pt x="929843" y="334196"/>
                </a:lnTo>
                <a:lnTo>
                  <a:pt x="941565" y="379773"/>
                </a:lnTo>
                <a:lnTo>
                  <a:pt x="948774" y="426992"/>
                </a:lnTo>
                <a:lnTo>
                  <a:pt x="951230" y="475615"/>
                </a:lnTo>
                <a:lnTo>
                  <a:pt x="948774" y="524237"/>
                </a:lnTo>
                <a:lnTo>
                  <a:pt x="941565" y="571456"/>
                </a:lnTo>
                <a:lnTo>
                  <a:pt x="929843" y="617033"/>
                </a:lnTo>
                <a:lnTo>
                  <a:pt x="913848" y="660729"/>
                </a:lnTo>
                <a:lnTo>
                  <a:pt x="893818" y="702304"/>
                </a:lnTo>
                <a:lnTo>
                  <a:pt x="869992" y="741518"/>
                </a:lnTo>
                <a:lnTo>
                  <a:pt x="842610" y="778134"/>
                </a:lnTo>
                <a:lnTo>
                  <a:pt x="811911" y="811911"/>
                </a:lnTo>
                <a:lnTo>
                  <a:pt x="778134" y="842610"/>
                </a:lnTo>
                <a:lnTo>
                  <a:pt x="741518" y="869992"/>
                </a:lnTo>
                <a:lnTo>
                  <a:pt x="702304" y="893818"/>
                </a:lnTo>
                <a:lnTo>
                  <a:pt x="660729" y="913848"/>
                </a:lnTo>
                <a:lnTo>
                  <a:pt x="617033" y="929843"/>
                </a:lnTo>
                <a:lnTo>
                  <a:pt x="571456" y="941565"/>
                </a:lnTo>
                <a:lnTo>
                  <a:pt x="524237" y="948774"/>
                </a:lnTo>
                <a:lnTo>
                  <a:pt x="475615" y="951230"/>
                </a:lnTo>
                <a:lnTo>
                  <a:pt x="426992" y="948774"/>
                </a:lnTo>
                <a:lnTo>
                  <a:pt x="379773" y="941565"/>
                </a:lnTo>
                <a:lnTo>
                  <a:pt x="334196" y="929843"/>
                </a:lnTo>
                <a:lnTo>
                  <a:pt x="290500" y="913848"/>
                </a:lnTo>
                <a:lnTo>
                  <a:pt x="248925" y="893818"/>
                </a:lnTo>
                <a:lnTo>
                  <a:pt x="209711" y="869992"/>
                </a:lnTo>
                <a:lnTo>
                  <a:pt x="173095" y="842610"/>
                </a:lnTo>
                <a:lnTo>
                  <a:pt x="139319" y="811910"/>
                </a:lnTo>
                <a:lnTo>
                  <a:pt x="108619" y="778134"/>
                </a:lnTo>
                <a:lnTo>
                  <a:pt x="81237" y="741518"/>
                </a:lnTo>
                <a:lnTo>
                  <a:pt x="57411" y="702304"/>
                </a:lnTo>
                <a:lnTo>
                  <a:pt x="37381" y="660729"/>
                </a:lnTo>
                <a:lnTo>
                  <a:pt x="21386" y="617033"/>
                </a:lnTo>
                <a:lnTo>
                  <a:pt x="9664" y="571456"/>
                </a:lnTo>
                <a:lnTo>
                  <a:pt x="2455" y="524237"/>
                </a:lnTo>
                <a:lnTo>
                  <a:pt x="0" y="475615"/>
                </a:lnTo>
                <a:close/>
              </a:path>
            </a:pathLst>
          </a:custGeom>
          <a:ln w="19050">
            <a:solidFill>
              <a:srgbClr val="FFFFFF"/>
            </a:solidFill>
          </a:ln>
        </p:spPr>
        <p:txBody>
          <a:bodyPr wrap="square" lIns="0" tIns="0" rIns="0" bIns="0" rtlCol="0"/>
          <a:lstStyle/>
          <a:p>
            <a:endParaRPr/>
          </a:p>
        </p:txBody>
      </p:sp>
      <p:sp>
        <p:nvSpPr>
          <p:cNvPr id="27" name="object 27"/>
          <p:cNvSpPr txBox="1"/>
          <p:nvPr/>
        </p:nvSpPr>
        <p:spPr>
          <a:xfrm>
            <a:off x="4451096" y="4624578"/>
            <a:ext cx="389255" cy="329565"/>
          </a:xfrm>
          <a:prstGeom prst="rect">
            <a:avLst/>
          </a:prstGeom>
        </p:spPr>
        <p:txBody>
          <a:bodyPr vert="horz" wrap="square" lIns="0" tIns="43815" rIns="0" bIns="0" rtlCol="0">
            <a:spAutoFit/>
          </a:bodyPr>
          <a:lstStyle/>
          <a:p>
            <a:pPr marL="55244" marR="5080" indent="-43180">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Data</a:t>
            </a:r>
            <a:endParaRPr sz="1100">
              <a:latin typeface="Tw Cen MT"/>
              <a:cs typeface="Tw Cen MT"/>
            </a:endParaRPr>
          </a:p>
        </p:txBody>
      </p:sp>
      <p:sp>
        <p:nvSpPr>
          <p:cNvPr id="28" name="object 28"/>
          <p:cNvSpPr/>
          <p:nvPr/>
        </p:nvSpPr>
        <p:spPr>
          <a:xfrm>
            <a:off x="5080889" y="3538093"/>
            <a:ext cx="407670" cy="398145"/>
          </a:xfrm>
          <a:custGeom>
            <a:avLst/>
            <a:gdLst/>
            <a:ahLst/>
            <a:cxnLst/>
            <a:rect l="l" t="t" r="r" b="b"/>
            <a:pathLst>
              <a:path w="407670" h="398145">
                <a:moveTo>
                  <a:pt x="228473" y="0"/>
                </a:moveTo>
                <a:lnTo>
                  <a:pt x="0" y="164846"/>
                </a:lnTo>
                <a:lnTo>
                  <a:pt x="158241" y="398018"/>
                </a:lnTo>
                <a:lnTo>
                  <a:pt x="172212" y="318389"/>
                </a:lnTo>
                <a:lnTo>
                  <a:pt x="371644" y="318389"/>
                </a:lnTo>
                <a:lnTo>
                  <a:pt x="407670" y="113665"/>
                </a:lnTo>
                <a:lnTo>
                  <a:pt x="214375" y="79502"/>
                </a:lnTo>
                <a:lnTo>
                  <a:pt x="228473" y="0"/>
                </a:lnTo>
                <a:close/>
              </a:path>
              <a:path w="407670" h="398145">
                <a:moveTo>
                  <a:pt x="371644" y="318389"/>
                </a:moveTo>
                <a:lnTo>
                  <a:pt x="172212" y="318389"/>
                </a:lnTo>
                <a:lnTo>
                  <a:pt x="365633" y="352552"/>
                </a:lnTo>
                <a:lnTo>
                  <a:pt x="371644" y="318389"/>
                </a:lnTo>
                <a:close/>
              </a:path>
            </a:pathLst>
          </a:custGeom>
          <a:solidFill>
            <a:srgbClr val="C7DFAA"/>
          </a:solidFill>
        </p:spPr>
        <p:txBody>
          <a:bodyPr wrap="square" lIns="0" tIns="0" rIns="0" bIns="0" rtlCol="0"/>
          <a:lstStyle/>
          <a:p>
            <a:endParaRPr/>
          </a:p>
        </p:txBody>
      </p:sp>
      <p:sp>
        <p:nvSpPr>
          <p:cNvPr id="29" name="object 29"/>
          <p:cNvSpPr/>
          <p:nvPr/>
        </p:nvSpPr>
        <p:spPr>
          <a:xfrm>
            <a:off x="3954526" y="3112642"/>
            <a:ext cx="951230" cy="951230"/>
          </a:xfrm>
          <a:custGeom>
            <a:avLst/>
            <a:gdLst/>
            <a:ahLst/>
            <a:cxnLst/>
            <a:rect l="l" t="t" r="r" b="b"/>
            <a:pathLst>
              <a:path w="951229" h="951229">
                <a:moveTo>
                  <a:pt x="475615"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5" y="951230"/>
                </a:lnTo>
                <a:lnTo>
                  <a:pt x="524237" y="948774"/>
                </a:lnTo>
                <a:lnTo>
                  <a:pt x="571456" y="941565"/>
                </a:lnTo>
                <a:lnTo>
                  <a:pt x="617033" y="929843"/>
                </a:lnTo>
                <a:lnTo>
                  <a:pt x="660729" y="913848"/>
                </a:lnTo>
                <a:lnTo>
                  <a:pt x="702304" y="893818"/>
                </a:lnTo>
                <a:lnTo>
                  <a:pt x="741518" y="869992"/>
                </a:lnTo>
                <a:lnTo>
                  <a:pt x="778134" y="842610"/>
                </a:lnTo>
                <a:lnTo>
                  <a:pt x="811910" y="811911"/>
                </a:lnTo>
                <a:lnTo>
                  <a:pt x="842610" y="778134"/>
                </a:lnTo>
                <a:lnTo>
                  <a:pt x="869992" y="741518"/>
                </a:lnTo>
                <a:lnTo>
                  <a:pt x="893818" y="702304"/>
                </a:lnTo>
                <a:lnTo>
                  <a:pt x="913848" y="660729"/>
                </a:lnTo>
                <a:lnTo>
                  <a:pt x="929843" y="617033"/>
                </a:lnTo>
                <a:lnTo>
                  <a:pt x="941565" y="571456"/>
                </a:lnTo>
                <a:lnTo>
                  <a:pt x="948774" y="524237"/>
                </a:lnTo>
                <a:lnTo>
                  <a:pt x="951229" y="475615"/>
                </a:lnTo>
                <a:lnTo>
                  <a:pt x="948774" y="426992"/>
                </a:lnTo>
                <a:lnTo>
                  <a:pt x="941565" y="379773"/>
                </a:lnTo>
                <a:lnTo>
                  <a:pt x="929843" y="334196"/>
                </a:lnTo>
                <a:lnTo>
                  <a:pt x="913848" y="290500"/>
                </a:lnTo>
                <a:lnTo>
                  <a:pt x="893818" y="248925"/>
                </a:lnTo>
                <a:lnTo>
                  <a:pt x="869992" y="209711"/>
                </a:lnTo>
                <a:lnTo>
                  <a:pt x="842610" y="173095"/>
                </a:lnTo>
                <a:lnTo>
                  <a:pt x="811911" y="139319"/>
                </a:lnTo>
                <a:lnTo>
                  <a:pt x="778134" y="108619"/>
                </a:lnTo>
                <a:lnTo>
                  <a:pt x="741518" y="81237"/>
                </a:lnTo>
                <a:lnTo>
                  <a:pt x="702304" y="57411"/>
                </a:lnTo>
                <a:lnTo>
                  <a:pt x="660729" y="37381"/>
                </a:lnTo>
                <a:lnTo>
                  <a:pt x="617033" y="21386"/>
                </a:lnTo>
                <a:lnTo>
                  <a:pt x="571456" y="9664"/>
                </a:lnTo>
                <a:lnTo>
                  <a:pt x="524237" y="2455"/>
                </a:lnTo>
                <a:lnTo>
                  <a:pt x="475615" y="0"/>
                </a:lnTo>
                <a:close/>
              </a:path>
            </a:pathLst>
          </a:custGeom>
          <a:solidFill>
            <a:srgbClr val="93C500"/>
          </a:solidFill>
        </p:spPr>
        <p:txBody>
          <a:bodyPr wrap="square" lIns="0" tIns="0" rIns="0" bIns="0" rtlCol="0"/>
          <a:lstStyle/>
          <a:p>
            <a:endParaRPr/>
          </a:p>
        </p:txBody>
      </p:sp>
      <p:sp>
        <p:nvSpPr>
          <p:cNvPr id="30" name="object 30"/>
          <p:cNvSpPr txBox="1"/>
          <p:nvPr/>
        </p:nvSpPr>
        <p:spPr>
          <a:xfrm>
            <a:off x="4235958" y="3404362"/>
            <a:ext cx="389255" cy="329565"/>
          </a:xfrm>
          <a:prstGeom prst="rect">
            <a:avLst/>
          </a:prstGeom>
        </p:spPr>
        <p:txBody>
          <a:bodyPr vert="horz" wrap="square" lIns="0" tIns="43815" rIns="0" bIns="0" rtlCol="0">
            <a:spAutoFit/>
          </a:bodyPr>
          <a:lstStyle/>
          <a:p>
            <a:pPr marL="44450" marR="5080" indent="-32384">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a:t>
            </a:r>
            <a:r>
              <a:rPr sz="1100" spc="-5" dirty="0">
                <a:solidFill>
                  <a:srgbClr val="FFFFFF"/>
                </a:solidFill>
                <a:latin typeface="Tw Cen MT"/>
                <a:cs typeface="Tw Cen MT"/>
              </a:rPr>
              <a:t>Batch</a:t>
            </a:r>
            <a:endParaRPr sz="1100">
              <a:latin typeface="Tw Cen MT"/>
              <a:cs typeface="Tw Cen MT"/>
            </a:endParaRPr>
          </a:p>
        </p:txBody>
      </p:sp>
      <p:sp>
        <p:nvSpPr>
          <p:cNvPr id="31" name="object 31"/>
          <p:cNvSpPr/>
          <p:nvPr/>
        </p:nvSpPr>
        <p:spPr>
          <a:xfrm>
            <a:off x="5445634" y="3021711"/>
            <a:ext cx="374015" cy="379095"/>
          </a:xfrm>
          <a:custGeom>
            <a:avLst/>
            <a:gdLst/>
            <a:ahLst/>
            <a:cxnLst/>
            <a:rect l="l" t="t" r="r" b="b"/>
            <a:pathLst>
              <a:path w="374014" h="379095">
                <a:moveTo>
                  <a:pt x="367230" y="228346"/>
                </a:moveTo>
                <a:lnTo>
                  <a:pt x="61849" y="228346"/>
                </a:lnTo>
                <a:lnTo>
                  <a:pt x="188087" y="378713"/>
                </a:lnTo>
                <a:lnTo>
                  <a:pt x="367230" y="228346"/>
                </a:lnTo>
                <a:close/>
              </a:path>
              <a:path w="374014" h="379095">
                <a:moveTo>
                  <a:pt x="28575" y="0"/>
                </a:moveTo>
                <a:lnTo>
                  <a:pt x="0" y="280288"/>
                </a:lnTo>
                <a:lnTo>
                  <a:pt x="61849" y="228346"/>
                </a:lnTo>
                <a:lnTo>
                  <a:pt x="367230" y="228346"/>
                </a:lnTo>
                <a:lnTo>
                  <a:pt x="373888" y="222758"/>
                </a:lnTo>
                <a:lnTo>
                  <a:pt x="247650" y="72389"/>
                </a:lnTo>
                <a:lnTo>
                  <a:pt x="309625" y="20447"/>
                </a:lnTo>
                <a:lnTo>
                  <a:pt x="28575" y="0"/>
                </a:lnTo>
                <a:close/>
              </a:path>
            </a:pathLst>
          </a:custGeom>
          <a:solidFill>
            <a:srgbClr val="C7DFAA"/>
          </a:solidFill>
        </p:spPr>
        <p:txBody>
          <a:bodyPr wrap="square" lIns="0" tIns="0" rIns="0" bIns="0" rtlCol="0"/>
          <a:lstStyle/>
          <a:p>
            <a:endParaRPr/>
          </a:p>
        </p:txBody>
      </p:sp>
      <p:sp>
        <p:nvSpPr>
          <p:cNvPr id="32" name="object 32"/>
          <p:cNvSpPr/>
          <p:nvPr/>
        </p:nvSpPr>
        <p:spPr>
          <a:xfrm>
            <a:off x="4573904" y="2040001"/>
            <a:ext cx="951230" cy="951230"/>
          </a:xfrm>
          <a:custGeom>
            <a:avLst/>
            <a:gdLst/>
            <a:ahLst/>
            <a:cxnLst/>
            <a:rect l="l" t="t" r="r" b="b"/>
            <a:pathLst>
              <a:path w="951229" h="951230">
                <a:moveTo>
                  <a:pt x="475615" y="0"/>
                </a:moveTo>
                <a:lnTo>
                  <a:pt x="426992" y="2454"/>
                </a:lnTo>
                <a:lnTo>
                  <a:pt x="379773" y="9658"/>
                </a:lnTo>
                <a:lnTo>
                  <a:pt x="334196" y="21374"/>
                </a:lnTo>
                <a:lnTo>
                  <a:pt x="290500" y="37361"/>
                </a:lnTo>
                <a:lnTo>
                  <a:pt x="248925" y="57382"/>
                </a:lnTo>
                <a:lnTo>
                  <a:pt x="209711" y="81197"/>
                </a:lnTo>
                <a:lnTo>
                  <a:pt x="173095" y="108568"/>
                </a:lnTo>
                <a:lnTo>
                  <a:pt x="139319" y="139255"/>
                </a:lnTo>
                <a:lnTo>
                  <a:pt x="108619" y="173020"/>
                </a:lnTo>
                <a:lnTo>
                  <a:pt x="81237" y="209624"/>
                </a:lnTo>
                <a:lnTo>
                  <a:pt x="57411" y="248828"/>
                </a:lnTo>
                <a:lnTo>
                  <a:pt x="37381" y="290393"/>
                </a:lnTo>
                <a:lnTo>
                  <a:pt x="21386" y="334080"/>
                </a:lnTo>
                <a:lnTo>
                  <a:pt x="9664" y="379651"/>
                </a:lnTo>
                <a:lnTo>
                  <a:pt x="2455" y="426866"/>
                </a:lnTo>
                <a:lnTo>
                  <a:pt x="0" y="475488"/>
                </a:lnTo>
                <a:lnTo>
                  <a:pt x="2455" y="524131"/>
                </a:lnTo>
                <a:lnTo>
                  <a:pt x="9664" y="571366"/>
                </a:lnTo>
                <a:lnTo>
                  <a:pt x="21386" y="616954"/>
                </a:lnTo>
                <a:lnTo>
                  <a:pt x="37381" y="660655"/>
                </a:lnTo>
                <a:lnTo>
                  <a:pt x="57411" y="702233"/>
                </a:lnTo>
                <a:lnTo>
                  <a:pt x="81237" y="741447"/>
                </a:lnTo>
                <a:lnTo>
                  <a:pt x="108619" y="778059"/>
                </a:lnTo>
                <a:lnTo>
                  <a:pt x="139319" y="811831"/>
                </a:lnTo>
                <a:lnTo>
                  <a:pt x="173095" y="842524"/>
                </a:lnTo>
                <a:lnTo>
                  <a:pt x="209711" y="869898"/>
                </a:lnTo>
                <a:lnTo>
                  <a:pt x="248925" y="893716"/>
                </a:lnTo>
                <a:lnTo>
                  <a:pt x="290500" y="913739"/>
                </a:lnTo>
                <a:lnTo>
                  <a:pt x="334196" y="929727"/>
                </a:lnTo>
                <a:lnTo>
                  <a:pt x="379773" y="941443"/>
                </a:lnTo>
                <a:lnTo>
                  <a:pt x="426992" y="948648"/>
                </a:lnTo>
                <a:lnTo>
                  <a:pt x="475615" y="951102"/>
                </a:lnTo>
                <a:lnTo>
                  <a:pt x="524237" y="948648"/>
                </a:lnTo>
                <a:lnTo>
                  <a:pt x="571456" y="941443"/>
                </a:lnTo>
                <a:lnTo>
                  <a:pt x="617033" y="929727"/>
                </a:lnTo>
                <a:lnTo>
                  <a:pt x="660729" y="913739"/>
                </a:lnTo>
                <a:lnTo>
                  <a:pt x="702304" y="893716"/>
                </a:lnTo>
                <a:lnTo>
                  <a:pt x="741518" y="869898"/>
                </a:lnTo>
                <a:lnTo>
                  <a:pt x="778134" y="842524"/>
                </a:lnTo>
                <a:lnTo>
                  <a:pt x="811910" y="811831"/>
                </a:lnTo>
                <a:lnTo>
                  <a:pt x="842610" y="778059"/>
                </a:lnTo>
                <a:lnTo>
                  <a:pt x="869992" y="741447"/>
                </a:lnTo>
                <a:lnTo>
                  <a:pt x="893818" y="702233"/>
                </a:lnTo>
                <a:lnTo>
                  <a:pt x="913848" y="660655"/>
                </a:lnTo>
                <a:lnTo>
                  <a:pt x="929843" y="616954"/>
                </a:lnTo>
                <a:lnTo>
                  <a:pt x="941565" y="571366"/>
                </a:lnTo>
                <a:lnTo>
                  <a:pt x="948774" y="524131"/>
                </a:lnTo>
                <a:lnTo>
                  <a:pt x="951230" y="475488"/>
                </a:lnTo>
                <a:lnTo>
                  <a:pt x="948774" y="426866"/>
                </a:lnTo>
                <a:lnTo>
                  <a:pt x="941565" y="379651"/>
                </a:lnTo>
                <a:lnTo>
                  <a:pt x="929843" y="334080"/>
                </a:lnTo>
                <a:lnTo>
                  <a:pt x="913848" y="290393"/>
                </a:lnTo>
                <a:lnTo>
                  <a:pt x="893818" y="248828"/>
                </a:lnTo>
                <a:lnTo>
                  <a:pt x="869992" y="209624"/>
                </a:lnTo>
                <a:lnTo>
                  <a:pt x="842610" y="173020"/>
                </a:lnTo>
                <a:lnTo>
                  <a:pt x="811910" y="139255"/>
                </a:lnTo>
                <a:lnTo>
                  <a:pt x="778134" y="108568"/>
                </a:lnTo>
                <a:lnTo>
                  <a:pt x="741518" y="81197"/>
                </a:lnTo>
                <a:lnTo>
                  <a:pt x="702304" y="57382"/>
                </a:lnTo>
                <a:lnTo>
                  <a:pt x="660729" y="37361"/>
                </a:lnTo>
                <a:lnTo>
                  <a:pt x="617033" y="21374"/>
                </a:lnTo>
                <a:lnTo>
                  <a:pt x="571456" y="9658"/>
                </a:lnTo>
                <a:lnTo>
                  <a:pt x="524237" y="2454"/>
                </a:lnTo>
                <a:lnTo>
                  <a:pt x="475615" y="0"/>
                </a:lnTo>
                <a:close/>
              </a:path>
            </a:pathLst>
          </a:custGeom>
          <a:solidFill>
            <a:srgbClr val="93C500"/>
          </a:solidFill>
        </p:spPr>
        <p:txBody>
          <a:bodyPr wrap="square" lIns="0" tIns="0" rIns="0" bIns="0" rtlCol="0"/>
          <a:lstStyle/>
          <a:p>
            <a:endParaRPr/>
          </a:p>
        </p:txBody>
      </p:sp>
      <p:sp>
        <p:nvSpPr>
          <p:cNvPr id="33" name="object 33"/>
          <p:cNvSpPr txBox="1"/>
          <p:nvPr/>
        </p:nvSpPr>
        <p:spPr>
          <a:xfrm>
            <a:off x="4855210" y="2331467"/>
            <a:ext cx="389255" cy="329565"/>
          </a:xfrm>
          <a:prstGeom prst="rect">
            <a:avLst/>
          </a:prstGeom>
        </p:spPr>
        <p:txBody>
          <a:bodyPr vert="horz" wrap="square" lIns="0" tIns="43815" rIns="0" bIns="0" rtlCol="0">
            <a:spAutoFit/>
          </a:bodyPr>
          <a:lstStyle/>
          <a:p>
            <a:pPr marL="27305" marR="5080" indent="-15240">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a:t>
            </a:r>
            <a:r>
              <a:rPr sz="1100" spc="-5" dirty="0">
                <a:solidFill>
                  <a:srgbClr val="FFFFFF"/>
                </a:solidFill>
                <a:latin typeface="Tw Cen MT"/>
                <a:cs typeface="Tw Cen MT"/>
              </a:rPr>
              <a:t>Social</a:t>
            </a:r>
            <a:endParaRPr sz="1100">
              <a:latin typeface="Tw Cen MT"/>
              <a:cs typeface="Tw Cen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4276090" cy="697230"/>
          </a:xfrm>
          <a:prstGeom prst="rect">
            <a:avLst/>
          </a:prstGeom>
        </p:spPr>
        <p:txBody>
          <a:bodyPr vert="horz" wrap="square" lIns="0" tIns="13335" rIns="0" bIns="0" rtlCol="0">
            <a:spAutoFit/>
          </a:bodyPr>
          <a:lstStyle/>
          <a:p>
            <a:pPr marL="12700">
              <a:spcBef>
                <a:spcPts val="105"/>
              </a:spcBef>
            </a:pPr>
            <a:r>
              <a:rPr dirty="0"/>
              <a:t>The Spring</a:t>
            </a:r>
            <a:r>
              <a:rPr spc="-110" dirty="0"/>
              <a:t> </a:t>
            </a:r>
            <a:r>
              <a:rPr dirty="0"/>
              <a:t>triangle</a:t>
            </a:r>
          </a:p>
        </p:txBody>
      </p:sp>
      <p:sp>
        <p:nvSpPr>
          <p:cNvPr id="3" name="object 3"/>
          <p:cNvSpPr/>
          <p:nvPr/>
        </p:nvSpPr>
        <p:spPr>
          <a:xfrm>
            <a:off x="3686555" y="1727466"/>
            <a:ext cx="5130800" cy="4178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FB96EB8882414C95352770F137BE02" ma:contentTypeVersion="0" ma:contentTypeDescription="Create a new document." ma:contentTypeScope="" ma:versionID="116388e0e3590ba5312f8b9b1c85239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5DC42-F5C5-4DFE-B5D9-3DCB453B6142}">
  <ds:schemaRefs>
    <ds:schemaRef ds:uri="http://schemas.microsoft.com/sharepoint/v3/contenttype/forms"/>
  </ds:schemaRefs>
</ds:datastoreItem>
</file>

<file path=customXml/itemProps2.xml><?xml version="1.0" encoding="utf-8"?>
<ds:datastoreItem xmlns:ds="http://schemas.openxmlformats.org/officeDocument/2006/customXml" ds:itemID="{622DAF1E-D2A2-4A44-959E-110DE6B8FC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0AEFE26-0C54-4347-8159-A41B1C255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3771</TotalTime>
  <Words>4662</Words>
  <Application>Microsoft Office PowerPoint</Application>
  <PresentationFormat>Custom</PresentationFormat>
  <Paragraphs>699</Paragraphs>
  <Slides>76</Slides>
  <Notes>12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Introduction to  Spring Framework</vt:lpstr>
      <vt:lpstr>Content</vt:lpstr>
      <vt:lpstr>Spring Framework history(1)</vt:lpstr>
      <vt:lpstr>Spring Framework history(2)</vt:lpstr>
      <vt:lpstr>Goals</vt:lpstr>
      <vt:lpstr>What is Spring Framework today?</vt:lpstr>
      <vt:lpstr>What is Spring Framework?</vt:lpstr>
      <vt:lpstr>The Spring projects</vt:lpstr>
      <vt:lpstr>The Spring triangle</vt:lpstr>
      <vt:lpstr>Dependency Injection Introduction to Concept</vt:lpstr>
      <vt:lpstr>Dependency Injection Introduction to Concept</vt:lpstr>
      <vt:lpstr>Dependency Injection Relationship Between DI and Inversion of Control</vt:lpstr>
      <vt:lpstr>Dependency Injection</vt:lpstr>
      <vt:lpstr>Dependency Injection</vt:lpstr>
      <vt:lpstr>Dependency Injection Code Example</vt:lpstr>
      <vt:lpstr>Dependency Injection Code Example</vt:lpstr>
      <vt:lpstr>Dependency Injection Code Example</vt:lpstr>
      <vt:lpstr>Constructor-based DI</vt:lpstr>
      <vt:lpstr>Constructor argument resolution</vt:lpstr>
      <vt:lpstr>Setter-based DI</vt:lpstr>
      <vt:lpstr>Constructor vs setter</vt:lpstr>
      <vt:lpstr>Slide 22</vt:lpstr>
      <vt:lpstr>Bean Scopes</vt:lpstr>
      <vt:lpstr>Dependency Injection Bean Scopes</vt:lpstr>
      <vt:lpstr>The prototype scope</vt:lpstr>
      <vt:lpstr>Spring - Java Based Configuration</vt:lpstr>
      <vt:lpstr>Spring Bean Auto wiring</vt:lpstr>
      <vt:lpstr>@Autowired annotation</vt:lpstr>
      <vt:lpstr>@Qualifier for conflict resolution</vt:lpstr>
      <vt:lpstr>Error safe autowiring with ‘required=false’</vt:lpstr>
      <vt:lpstr>Bean Life Cycle</vt:lpstr>
      <vt:lpstr>Bean Life Cycle</vt:lpstr>
      <vt:lpstr>Bean Life Cycle: Initialization</vt:lpstr>
      <vt:lpstr>Bean Life Cycle: Initialization</vt:lpstr>
      <vt:lpstr>Bean Life Cycle: Initialization</vt:lpstr>
      <vt:lpstr>Bean Life Cycle: Initialization</vt:lpstr>
      <vt:lpstr>Default initialization and destroy methods </vt:lpstr>
      <vt:lpstr>Bean Life Cycle</vt:lpstr>
      <vt:lpstr>Bean Life Cycle: Finalization</vt:lpstr>
      <vt:lpstr>Bean Life Cycle: Finalization</vt:lpstr>
      <vt:lpstr>Bean Life Cycle: Finalization</vt:lpstr>
      <vt:lpstr>Bean Life Cycle</vt:lpstr>
      <vt:lpstr>Bean Life Cycle: Destroying</vt:lpstr>
      <vt:lpstr>Spring - Bean Post Processors</vt:lpstr>
      <vt:lpstr>Spring - Bean Post Processors</vt:lpstr>
      <vt:lpstr>Spring - Injecting Collection</vt:lpstr>
      <vt:lpstr>Aspect Oriented Programming (AOP)</vt:lpstr>
      <vt:lpstr>Aspect Oriented Programming (AOP)</vt:lpstr>
      <vt:lpstr>Advice, Joinpoint and Pointcut</vt:lpstr>
      <vt:lpstr>Aspect Oriented Programming (AOP) Code Example</vt:lpstr>
      <vt:lpstr>Aspect Oriented Programming (AOP) Code Example</vt:lpstr>
      <vt:lpstr>Aspect Oriented Programming (AOP) Code Example</vt:lpstr>
      <vt:lpstr>Spring Modules</vt:lpstr>
      <vt:lpstr>Spring Modules</vt:lpstr>
      <vt:lpstr>Spring Modules</vt:lpstr>
      <vt:lpstr>Advantages of Using Spring Framework</vt:lpstr>
      <vt:lpstr>Introduction to  Spring Framework - Part 2</vt:lpstr>
      <vt:lpstr>Content</vt:lpstr>
      <vt:lpstr>Spring MVC</vt:lpstr>
      <vt:lpstr>Spring MVC MVC Bean Scopes</vt:lpstr>
      <vt:lpstr>Spring MVC</vt:lpstr>
      <vt:lpstr>Spring LifeCycle</vt:lpstr>
      <vt:lpstr>Spring MVC</vt:lpstr>
      <vt:lpstr>Spring MVC</vt:lpstr>
      <vt:lpstr>Spring MVC Controller &amp; View</vt:lpstr>
      <vt:lpstr>Spring – Forms Handling </vt:lpstr>
      <vt:lpstr>Spring – Stereotype annotations </vt:lpstr>
      <vt:lpstr>Spring MVC</vt:lpstr>
      <vt:lpstr>Spring RESTful Services</vt:lpstr>
      <vt:lpstr>Spring RESTful Services</vt:lpstr>
      <vt:lpstr>Spring RESTful Services</vt:lpstr>
      <vt:lpstr>Spring RESTful Services</vt:lpstr>
      <vt:lpstr>Spring RESTful Services</vt:lpstr>
      <vt:lpstr>Spring RESTful Services</vt:lpstr>
      <vt:lpstr>References</vt:lpstr>
      <vt:lpstr>Thank you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Framework</dc:title>
  <cp:lastModifiedBy>Admin</cp:lastModifiedBy>
  <cp:revision>33</cp:revision>
  <dcterms:created xsi:type="dcterms:W3CDTF">2020-03-17T19:37:33Z</dcterms:created>
  <dcterms:modified xsi:type="dcterms:W3CDTF">2021-08-31T13:20:47Z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2015-09-11T00:00:00Z</vt:filetime>
  </property>
  <property fmtid="{D5CDD505-2E9C-101B-9397-08002B2CF9AE}" pid="3" name="Creator">
    <vt:lpwstr>Microsoft® PowerPoint® 2013</vt:lpwstr>
  </property>
  <property fmtid="{D5CDD505-2E9C-101B-9397-08002B2CF9AE}" pid="4" name="LastSaved">
    <vt:filetime>2020-03-17T00:00:00Z</vt:filetime>
  </property>
  <property fmtid="{D5CDD505-2E9C-101B-9397-08002B2CF9AE}" pid="5" name="ContentTypeId">
    <vt:lpwstr>0x010100A1FB96EB8882414C95352770F137BE02</vt:lpwstr>
  </property>
</Properties>
</file>