
<file path=[Content_Types].xml><?xml version="1.0" encoding="utf-8"?>
<Types xmlns="http://schemas.openxmlformats.org/package/2006/content-types">
  <Default Extension="jpeg" ContentType="image/jpeg"/>
  <Default Extension="jpg" ContentType="image/jpeg"/>
  <Default Extension="mkv" ContentType="video/unknown"/>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50" autoAdjust="0"/>
    <p:restoredTop sz="94660"/>
  </p:normalViewPr>
  <p:slideViewPr>
    <p:cSldViewPr snapToGrid="0">
      <p:cViewPr varScale="1">
        <p:scale>
          <a:sx n="89" d="100"/>
          <a:sy n="89"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Data</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8DEE-4147-8FCA-E2038AC7AF64}"/>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8DEE-4147-8FCA-E2038AC7AF64}"/>
              </c:ext>
            </c:extLst>
          </c:dPt>
          <c:cat>
            <c:strRef>
              <c:f>Sheet1!$A$2:$A$5</c:f>
              <c:strCache>
                <c:ptCount val="2"/>
                <c:pt idx="0">
                  <c:v>Training</c:v>
                </c:pt>
                <c:pt idx="1">
                  <c:v>TEST</c:v>
                </c:pt>
              </c:strCache>
            </c:strRef>
          </c:cat>
          <c:val>
            <c:numRef>
              <c:f>Sheet1!$B$2:$B$5</c:f>
              <c:numCache>
                <c:formatCode>General</c:formatCode>
                <c:ptCount val="2"/>
                <c:pt idx="0">
                  <c:v>80</c:v>
                </c:pt>
                <c:pt idx="1">
                  <c:v>20</c:v>
                </c:pt>
              </c:numCache>
            </c:numRef>
          </c:val>
          <c:extLst>
            <c:ext xmlns:c16="http://schemas.microsoft.com/office/drawing/2014/chart" uri="{C3380CC4-5D6E-409C-BE32-E72D297353CC}">
              <c16:uniqueId val="{00000000-0B11-4C86-B991-020CDA1BDC6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5D2282-5ECB-4CFE-9D25-360BB5DE14E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BEBE4C0-1CC1-4891-AEC4-DA3D430224A7}">
      <dgm:prSet phldrT="[Text]" custT="1"/>
      <dgm:spPr/>
      <dgm:t>
        <a:bodyPr/>
        <a:lstStyle/>
        <a:p>
          <a:pPr algn="l"/>
          <a:r>
            <a:rPr lang="en-US" sz="1600" dirty="0" err="1">
              <a:solidFill>
                <a:schemeClr val="tx1"/>
              </a:solidFill>
            </a:rPr>
            <a:t>supprimer</a:t>
          </a:r>
          <a:r>
            <a:rPr lang="en-US" sz="1600" dirty="0">
              <a:solidFill>
                <a:schemeClr val="tx1"/>
              </a:solidFill>
            </a:rPr>
            <a:t> les </a:t>
          </a:r>
          <a:r>
            <a:rPr lang="en-US" sz="1600" dirty="0" err="1">
              <a:solidFill>
                <a:schemeClr val="tx1"/>
              </a:solidFill>
            </a:rPr>
            <a:t>données</a:t>
          </a:r>
          <a:r>
            <a:rPr lang="en-US" sz="1600" dirty="0">
              <a:solidFill>
                <a:schemeClr val="tx1"/>
              </a:solidFill>
            </a:rPr>
            <a:t> </a:t>
          </a:r>
          <a:r>
            <a:rPr lang="en-US" sz="1600" dirty="0" err="1">
              <a:solidFill>
                <a:schemeClr val="tx1"/>
              </a:solidFill>
            </a:rPr>
            <a:t>dupliquées</a:t>
          </a:r>
          <a:r>
            <a:rPr lang="en-US" sz="1600" dirty="0">
              <a:solidFill>
                <a:schemeClr val="tx1"/>
              </a:solidFill>
            </a:rPr>
            <a:t> </a:t>
          </a:r>
          <a:r>
            <a:rPr lang="en-US" sz="1600" dirty="0" err="1">
              <a:solidFill>
                <a:schemeClr val="tx1"/>
              </a:solidFill>
            </a:rPr>
            <a:t>ou</a:t>
          </a:r>
          <a:r>
            <a:rPr lang="en-US" sz="1600" dirty="0">
              <a:solidFill>
                <a:schemeClr val="tx1"/>
              </a:solidFill>
            </a:rPr>
            <a:t> qui </a:t>
          </a:r>
          <a:r>
            <a:rPr lang="en-US" sz="1600" dirty="0" err="1">
              <a:solidFill>
                <a:schemeClr val="tx1"/>
              </a:solidFill>
            </a:rPr>
            <a:t>n'ont</a:t>
          </a:r>
          <a:r>
            <a:rPr lang="en-US" sz="1600" dirty="0">
              <a:solidFill>
                <a:schemeClr val="tx1"/>
              </a:solidFill>
            </a:rPr>
            <a:t> pas de </a:t>
          </a:r>
          <a:r>
            <a:rPr lang="en-US" sz="1600" dirty="0" err="1">
              <a:solidFill>
                <a:schemeClr val="tx1"/>
              </a:solidFill>
            </a:rPr>
            <a:t>sens</a:t>
          </a:r>
          <a:r>
            <a:rPr lang="en-US" sz="1600" dirty="0">
              <a:solidFill>
                <a:schemeClr val="tx1"/>
              </a:solidFill>
            </a:rPr>
            <a:t> , et </a:t>
          </a:r>
          <a:r>
            <a:rPr lang="en-US" sz="1600" dirty="0" err="1">
              <a:solidFill>
                <a:schemeClr val="tx1"/>
              </a:solidFill>
            </a:rPr>
            <a:t>remplacer</a:t>
          </a:r>
          <a:r>
            <a:rPr lang="en-US" sz="1600" dirty="0">
              <a:solidFill>
                <a:schemeClr val="tx1"/>
              </a:solidFill>
            </a:rPr>
            <a:t> les NAN values </a:t>
          </a:r>
        </a:p>
      </dgm:t>
    </dgm:pt>
    <dgm:pt modelId="{6C9BE608-0AA7-478E-91AF-2BD19F21C945}" type="parTrans" cxnId="{0211D3B2-D4D0-459D-ACE3-08A09F48B999}">
      <dgm:prSet/>
      <dgm:spPr/>
      <dgm:t>
        <a:bodyPr/>
        <a:lstStyle/>
        <a:p>
          <a:endParaRPr lang="en-US"/>
        </a:p>
      </dgm:t>
    </dgm:pt>
    <dgm:pt modelId="{38D71864-AE17-4981-8CB1-1E79E3A2F20C}" type="sibTrans" cxnId="{0211D3B2-D4D0-459D-ACE3-08A09F48B999}">
      <dgm:prSet/>
      <dgm:spPr/>
      <dgm:t>
        <a:bodyPr/>
        <a:lstStyle/>
        <a:p>
          <a:endParaRPr lang="en-US"/>
        </a:p>
      </dgm:t>
    </dgm:pt>
    <dgm:pt modelId="{684931CB-8714-46D7-812C-44C591953A33}">
      <dgm:prSet phldrT="[Text]" custT="1"/>
      <dgm:spPr/>
      <dgm:t>
        <a:bodyPr/>
        <a:lstStyle/>
        <a:p>
          <a:pPr algn="l"/>
          <a:r>
            <a:rPr lang="en-US" sz="1600" dirty="0" err="1">
              <a:solidFill>
                <a:schemeClr val="tx1"/>
              </a:solidFill>
            </a:rPr>
            <a:t>Filtrer</a:t>
          </a:r>
          <a:r>
            <a:rPr lang="en-US" sz="1600" dirty="0">
              <a:solidFill>
                <a:schemeClr val="tx1"/>
              </a:solidFill>
            </a:rPr>
            <a:t> le </a:t>
          </a:r>
          <a:r>
            <a:rPr lang="en-US" sz="1600" dirty="0" err="1">
              <a:solidFill>
                <a:schemeClr val="tx1"/>
              </a:solidFill>
            </a:rPr>
            <a:t>contenu</a:t>
          </a:r>
          <a:r>
            <a:rPr lang="en-US" sz="1600" dirty="0">
              <a:solidFill>
                <a:schemeClr val="tx1"/>
              </a:solidFill>
            </a:rPr>
            <a:t> de :  liens URL , @user , </a:t>
          </a:r>
          <a:r>
            <a:rPr lang="en-US" sz="1600" dirty="0" err="1">
              <a:solidFill>
                <a:schemeClr val="tx1"/>
              </a:solidFill>
            </a:rPr>
            <a:t>hashtag,ponctuation</a:t>
          </a:r>
          <a:r>
            <a:rPr lang="en-US" sz="1600" dirty="0">
              <a:solidFill>
                <a:schemeClr val="tx1"/>
              </a:solidFill>
            </a:rPr>
            <a:t>, </a:t>
          </a:r>
          <a:r>
            <a:rPr lang="en-US" sz="1600" dirty="0" err="1">
              <a:solidFill>
                <a:schemeClr val="tx1"/>
              </a:solidFill>
            </a:rPr>
            <a:t>caracteres</a:t>
          </a:r>
          <a:r>
            <a:rPr lang="en-US" sz="1600" dirty="0">
              <a:solidFill>
                <a:schemeClr val="tx1"/>
              </a:solidFill>
            </a:rPr>
            <a:t> </a:t>
          </a:r>
          <a:r>
            <a:rPr lang="en-US" sz="1600" dirty="0" err="1">
              <a:solidFill>
                <a:schemeClr val="tx1"/>
              </a:solidFill>
            </a:rPr>
            <a:t>speciaux</a:t>
          </a:r>
          <a:r>
            <a:rPr lang="en-US" sz="1600" dirty="0">
              <a:solidFill>
                <a:schemeClr val="tx1"/>
              </a:solidFill>
            </a:rPr>
            <a:t>…        </a:t>
          </a:r>
        </a:p>
      </dgm:t>
    </dgm:pt>
    <dgm:pt modelId="{436636B0-219A-4BC3-9209-DF76CC2617B0}" type="parTrans" cxnId="{1F944CA1-5F04-4EDF-9D0B-2E1E54BD4999}">
      <dgm:prSet/>
      <dgm:spPr/>
      <dgm:t>
        <a:bodyPr/>
        <a:lstStyle/>
        <a:p>
          <a:endParaRPr lang="en-US"/>
        </a:p>
      </dgm:t>
    </dgm:pt>
    <dgm:pt modelId="{3C319EF4-B0A9-4D72-83E2-AD635CE0C983}" type="sibTrans" cxnId="{1F944CA1-5F04-4EDF-9D0B-2E1E54BD4999}">
      <dgm:prSet/>
      <dgm:spPr/>
      <dgm:t>
        <a:bodyPr/>
        <a:lstStyle/>
        <a:p>
          <a:endParaRPr lang="en-US"/>
        </a:p>
      </dgm:t>
    </dgm:pt>
    <dgm:pt modelId="{D9E67A03-208F-47F2-829D-637E0BF3C8BF}">
      <dgm:prSet phldrT="[Text]"/>
      <dgm:spPr/>
      <dgm:t>
        <a:bodyPr/>
        <a:lstStyle/>
        <a:p>
          <a:pPr algn="l"/>
          <a:r>
            <a:rPr lang="en-US" dirty="0" err="1">
              <a:solidFill>
                <a:schemeClr val="tx1"/>
              </a:solidFill>
            </a:rPr>
            <a:t>Tokeniser</a:t>
          </a:r>
          <a:r>
            <a:rPr lang="en-US" dirty="0">
              <a:solidFill>
                <a:schemeClr val="tx1"/>
              </a:solidFill>
            </a:rPr>
            <a:t>(</a:t>
          </a:r>
          <a:r>
            <a:rPr lang="fr-FR" b="0" i="0" dirty="0">
              <a:solidFill>
                <a:schemeClr val="tx1"/>
              </a:solidFill>
            </a:rPr>
            <a:t>découper les tweets en mots individuels</a:t>
          </a:r>
          <a:r>
            <a:rPr lang="en-US" dirty="0">
              <a:solidFill>
                <a:schemeClr val="tx1"/>
              </a:solidFill>
            </a:rPr>
            <a:t> ) le </a:t>
          </a:r>
          <a:r>
            <a:rPr lang="en-US" dirty="0" err="1">
              <a:solidFill>
                <a:schemeClr val="tx1"/>
              </a:solidFill>
            </a:rPr>
            <a:t>contenu</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utilisant</a:t>
          </a:r>
          <a:r>
            <a:rPr lang="en-US" dirty="0">
              <a:solidFill>
                <a:schemeClr val="tx1"/>
              </a:solidFill>
            </a:rPr>
            <a:t> la </a:t>
          </a:r>
          <a:r>
            <a:rPr lang="en-US" dirty="0" err="1">
              <a:solidFill>
                <a:schemeClr val="tx1"/>
              </a:solidFill>
            </a:rPr>
            <a:t>bibliothèque</a:t>
          </a:r>
          <a:r>
            <a:rPr lang="en-US" dirty="0">
              <a:solidFill>
                <a:schemeClr val="tx1"/>
              </a:solidFill>
            </a:rPr>
            <a:t> NLTK </a:t>
          </a:r>
        </a:p>
      </dgm:t>
    </dgm:pt>
    <dgm:pt modelId="{3D395D8D-0719-4245-A338-6E3F23BAD4F1}" type="parTrans" cxnId="{A0AB757F-30D9-4CC6-A5CD-9D7B705AAA82}">
      <dgm:prSet/>
      <dgm:spPr/>
      <dgm:t>
        <a:bodyPr/>
        <a:lstStyle/>
        <a:p>
          <a:endParaRPr lang="en-US"/>
        </a:p>
      </dgm:t>
    </dgm:pt>
    <dgm:pt modelId="{AA846AA1-39BE-4616-97F2-B485B9AF0AA5}" type="sibTrans" cxnId="{A0AB757F-30D9-4CC6-A5CD-9D7B705AAA82}">
      <dgm:prSet/>
      <dgm:spPr/>
      <dgm:t>
        <a:bodyPr/>
        <a:lstStyle/>
        <a:p>
          <a:endParaRPr lang="en-US"/>
        </a:p>
      </dgm:t>
    </dgm:pt>
    <dgm:pt modelId="{E3F3A018-BF62-494C-AEC7-A9F4F45B9708}">
      <dgm:prSet phldrT="[Text]" custT="1"/>
      <dgm:spPr/>
      <dgm:t>
        <a:bodyPr/>
        <a:lstStyle/>
        <a:p>
          <a:pPr algn="l"/>
          <a:r>
            <a:rPr lang="en-US" sz="1800" dirty="0" err="1">
              <a:solidFill>
                <a:schemeClr val="tx1"/>
              </a:solidFill>
            </a:rPr>
            <a:t>Filtrer</a:t>
          </a:r>
          <a:r>
            <a:rPr lang="en-US" sz="1800" dirty="0">
              <a:solidFill>
                <a:schemeClr val="tx1"/>
              </a:solidFill>
            </a:rPr>
            <a:t> les mots </a:t>
          </a:r>
          <a:r>
            <a:rPr lang="en-US" sz="1800" dirty="0" err="1">
              <a:solidFill>
                <a:schemeClr val="tx1"/>
              </a:solidFill>
            </a:rPr>
            <a:t>en</a:t>
          </a:r>
          <a:r>
            <a:rPr lang="en-US" sz="1800" dirty="0">
              <a:solidFill>
                <a:schemeClr val="tx1"/>
              </a:solidFill>
            </a:rPr>
            <a:t> </a:t>
          </a:r>
          <a:r>
            <a:rPr lang="en-US" sz="1800" dirty="0" err="1">
              <a:solidFill>
                <a:schemeClr val="tx1"/>
              </a:solidFill>
            </a:rPr>
            <a:t>supprimant</a:t>
          </a:r>
          <a:r>
            <a:rPr lang="en-US" sz="1800" dirty="0">
              <a:solidFill>
                <a:schemeClr val="tx1"/>
              </a:solidFill>
            </a:rPr>
            <a:t> </a:t>
          </a:r>
          <a:r>
            <a:rPr lang="en-US" sz="1800" dirty="0" err="1">
              <a:solidFill>
                <a:schemeClr val="tx1"/>
              </a:solidFill>
            </a:rPr>
            <a:t>ceux</a:t>
          </a:r>
          <a:r>
            <a:rPr lang="en-US" sz="1800" dirty="0">
              <a:solidFill>
                <a:schemeClr val="tx1"/>
              </a:solidFill>
            </a:rPr>
            <a:t> qui se </a:t>
          </a:r>
          <a:r>
            <a:rPr lang="en-US" sz="1800" dirty="0" err="1">
              <a:solidFill>
                <a:schemeClr val="tx1"/>
              </a:solidFill>
            </a:rPr>
            <a:t>trouvent</a:t>
          </a:r>
          <a:r>
            <a:rPr lang="en-US" sz="1800" dirty="0">
              <a:solidFill>
                <a:schemeClr val="tx1"/>
              </a:solidFill>
            </a:rPr>
            <a:t> dans la </a:t>
          </a:r>
          <a:r>
            <a:rPr lang="en-US" sz="1800" dirty="0" err="1">
              <a:solidFill>
                <a:schemeClr val="tx1"/>
              </a:solidFill>
            </a:rPr>
            <a:t>liste</a:t>
          </a:r>
          <a:r>
            <a:rPr lang="en-US" sz="1800" dirty="0">
              <a:solidFill>
                <a:schemeClr val="tx1"/>
              </a:solidFill>
            </a:rPr>
            <a:t> (</a:t>
          </a:r>
          <a:r>
            <a:rPr lang="en-US" sz="1800" dirty="0" err="1">
              <a:solidFill>
                <a:schemeClr val="tx1"/>
              </a:solidFill>
            </a:rPr>
            <a:t>stop_words</a:t>
          </a:r>
          <a:r>
            <a:rPr lang="en-US" sz="1800" dirty="0">
              <a:solidFill>
                <a:schemeClr val="tx1"/>
              </a:solidFill>
            </a:rPr>
            <a:t>) </a:t>
          </a:r>
        </a:p>
      </dgm:t>
    </dgm:pt>
    <dgm:pt modelId="{FF9E2922-D29C-4C97-B38A-7ADFD4E76E54}" type="parTrans" cxnId="{00E53D32-35E5-4CFB-BB78-5801018CBE9B}">
      <dgm:prSet/>
      <dgm:spPr/>
      <dgm:t>
        <a:bodyPr/>
        <a:lstStyle/>
        <a:p>
          <a:endParaRPr lang="en-US"/>
        </a:p>
      </dgm:t>
    </dgm:pt>
    <dgm:pt modelId="{372DF669-E86C-4F7D-A68D-CF611CB25D3D}" type="sibTrans" cxnId="{00E53D32-35E5-4CFB-BB78-5801018CBE9B}">
      <dgm:prSet/>
      <dgm:spPr/>
      <dgm:t>
        <a:bodyPr/>
        <a:lstStyle/>
        <a:p>
          <a:endParaRPr lang="en-US"/>
        </a:p>
      </dgm:t>
    </dgm:pt>
    <dgm:pt modelId="{EA37A4F9-D1D1-4E14-B063-6E7D20136F8D}">
      <dgm:prSet phldrT="[Text]"/>
      <dgm:spPr/>
      <dgm:t>
        <a:bodyPr/>
        <a:lstStyle/>
        <a:p>
          <a:pPr algn="l">
            <a:buFont typeface="Calibri" panose="020F0502020204030204" pitchFamily="34" charset="0"/>
            <a:buNone/>
          </a:pPr>
          <a:r>
            <a:rPr lang="en-US" dirty="0">
              <a:solidFill>
                <a:schemeClr val="tx1"/>
              </a:solidFill>
            </a:rPr>
            <a:t>Appliquer la </a:t>
          </a:r>
          <a:r>
            <a:rPr lang="en-US" dirty="0" err="1">
              <a:solidFill>
                <a:schemeClr val="tx1"/>
              </a:solidFill>
            </a:rPr>
            <a:t>fonction</a:t>
          </a:r>
          <a:r>
            <a:rPr lang="en-US" dirty="0">
              <a:solidFill>
                <a:schemeClr val="tx1"/>
              </a:solidFill>
            </a:rPr>
            <a:t> de stemming(</a:t>
          </a:r>
          <a:r>
            <a:rPr lang="fr-FR" b="0" i="0" dirty="0">
              <a:solidFill>
                <a:schemeClr val="tx1"/>
              </a:solidFill>
            </a:rPr>
            <a:t>réduction de mots à leur racine ou à leur forme de base</a:t>
          </a:r>
          <a:r>
            <a:rPr lang="en-US" dirty="0">
              <a:solidFill>
                <a:schemeClr val="tx1"/>
              </a:solidFill>
            </a:rPr>
            <a:t>)</a:t>
          </a:r>
        </a:p>
      </dgm:t>
    </dgm:pt>
    <dgm:pt modelId="{E0FF8176-329A-447A-84C6-BF951DC90297}" type="parTrans" cxnId="{D9FCD510-0984-4826-84D1-0677F56138BD}">
      <dgm:prSet/>
      <dgm:spPr/>
      <dgm:t>
        <a:bodyPr/>
        <a:lstStyle/>
        <a:p>
          <a:endParaRPr lang="en-US"/>
        </a:p>
      </dgm:t>
    </dgm:pt>
    <dgm:pt modelId="{4D021AB4-766F-4999-BFAC-2702BC960474}" type="sibTrans" cxnId="{D9FCD510-0984-4826-84D1-0677F56138BD}">
      <dgm:prSet/>
      <dgm:spPr/>
      <dgm:t>
        <a:bodyPr/>
        <a:lstStyle/>
        <a:p>
          <a:endParaRPr lang="en-US"/>
        </a:p>
      </dgm:t>
    </dgm:pt>
    <dgm:pt modelId="{A79C0243-C1A7-490E-BBF5-E9D54B9D655B}" type="pres">
      <dgm:prSet presAssocID="{C35D2282-5ECB-4CFE-9D25-360BB5DE14E3}" presName="diagram" presStyleCnt="0">
        <dgm:presLayoutVars>
          <dgm:dir/>
          <dgm:resizeHandles val="exact"/>
        </dgm:presLayoutVars>
      </dgm:prSet>
      <dgm:spPr/>
    </dgm:pt>
    <dgm:pt modelId="{7BA10AF3-B876-4EBC-BECD-B9FF7709FB22}" type="pres">
      <dgm:prSet presAssocID="{9BEBE4C0-1CC1-4891-AEC4-DA3D430224A7}" presName="node" presStyleLbl="node1" presStyleIdx="0" presStyleCnt="5">
        <dgm:presLayoutVars>
          <dgm:bulletEnabled val="1"/>
        </dgm:presLayoutVars>
      </dgm:prSet>
      <dgm:spPr/>
    </dgm:pt>
    <dgm:pt modelId="{B612AB7A-4F7A-4917-8ED4-C8F581750826}" type="pres">
      <dgm:prSet presAssocID="{38D71864-AE17-4981-8CB1-1E79E3A2F20C}" presName="sibTrans" presStyleLbl="sibTrans2D1" presStyleIdx="0" presStyleCnt="4"/>
      <dgm:spPr/>
    </dgm:pt>
    <dgm:pt modelId="{CA7B56F8-D092-453D-AD3E-689EB249F97A}" type="pres">
      <dgm:prSet presAssocID="{38D71864-AE17-4981-8CB1-1E79E3A2F20C}" presName="connectorText" presStyleLbl="sibTrans2D1" presStyleIdx="0" presStyleCnt="4"/>
      <dgm:spPr/>
    </dgm:pt>
    <dgm:pt modelId="{20618CB0-7542-430E-8FE1-7A7DE9CDE112}" type="pres">
      <dgm:prSet presAssocID="{684931CB-8714-46D7-812C-44C591953A33}" presName="node" presStyleLbl="node1" presStyleIdx="1" presStyleCnt="5">
        <dgm:presLayoutVars>
          <dgm:bulletEnabled val="1"/>
        </dgm:presLayoutVars>
      </dgm:prSet>
      <dgm:spPr/>
    </dgm:pt>
    <dgm:pt modelId="{271C8AC2-77BF-47AC-97E3-16F5E1A153EF}" type="pres">
      <dgm:prSet presAssocID="{3C319EF4-B0A9-4D72-83E2-AD635CE0C983}" presName="sibTrans" presStyleLbl="sibTrans2D1" presStyleIdx="1" presStyleCnt="4"/>
      <dgm:spPr/>
    </dgm:pt>
    <dgm:pt modelId="{22B5DF34-3089-4B61-B5E6-73FD953EBE3E}" type="pres">
      <dgm:prSet presAssocID="{3C319EF4-B0A9-4D72-83E2-AD635CE0C983}" presName="connectorText" presStyleLbl="sibTrans2D1" presStyleIdx="1" presStyleCnt="4"/>
      <dgm:spPr/>
    </dgm:pt>
    <dgm:pt modelId="{8AA5ECB8-4140-4B80-8D2D-7C2889972BD4}" type="pres">
      <dgm:prSet presAssocID="{D9E67A03-208F-47F2-829D-637E0BF3C8BF}" presName="node" presStyleLbl="node1" presStyleIdx="2" presStyleCnt="5" custScaleX="99743">
        <dgm:presLayoutVars>
          <dgm:bulletEnabled val="1"/>
        </dgm:presLayoutVars>
      </dgm:prSet>
      <dgm:spPr/>
    </dgm:pt>
    <dgm:pt modelId="{5BB0954E-AC99-4511-A322-295E493DC3EA}" type="pres">
      <dgm:prSet presAssocID="{AA846AA1-39BE-4616-97F2-B485B9AF0AA5}" presName="sibTrans" presStyleLbl="sibTrans2D1" presStyleIdx="2" presStyleCnt="4"/>
      <dgm:spPr/>
    </dgm:pt>
    <dgm:pt modelId="{EBDBD11C-76DB-4D4B-9E14-B9F2B6310B5F}" type="pres">
      <dgm:prSet presAssocID="{AA846AA1-39BE-4616-97F2-B485B9AF0AA5}" presName="connectorText" presStyleLbl="sibTrans2D1" presStyleIdx="2" presStyleCnt="4"/>
      <dgm:spPr/>
    </dgm:pt>
    <dgm:pt modelId="{F4ECF6C3-1B56-443C-A2D0-E009142A4826}" type="pres">
      <dgm:prSet presAssocID="{E3F3A018-BF62-494C-AEC7-A9F4F45B9708}" presName="node" presStyleLbl="node1" presStyleIdx="3" presStyleCnt="5">
        <dgm:presLayoutVars>
          <dgm:bulletEnabled val="1"/>
        </dgm:presLayoutVars>
      </dgm:prSet>
      <dgm:spPr/>
    </dgm:pt>
    <dgm:pt modelId="{2A59C696-7CE7-49ED-9E30-EF53C4B7B3F1}" type="pres">
      <dgm:prSet presAssocID="{372DF669-E86C-4F7D-A68D-CF611CB25D3D}" presName="sibTrans" presStyleLbl="sibTrans2D1" presStyleIdx="3" presStyleCnt="4"/>
      <dgm:spPr/>
    </dgm:pt>
    <dgm:pt modelId="{E9DE927D-2152-4939-8111-844E04EC9610}" type="pres">
      <dgm:prSet presAssocID="{372DF669-E86C-4F7D-A68D-CF611CB25D3D}" presName="connectorText" presStyleLbl="sibTrans2D1" presStyleIdx="3" presStyleCnt="4"/>
      <dgm:spPr/>
    </dgm:pt>
    <dgm:pt modelId="{E579A4E6-D2FF-4FAD-8571-6F0FCAA56C28}" type="pres">
      <dgm:prSet presAssocID="{EA37A4F9-D1D1-4E14-B063-6E7D20136F8D}" presName="node" presStyleLbl="node1" presStyleIdx="4" presStyleCnt="5">
        <dgm:presLayoutVars>
          <dgm:bulletEnabled val="1"/>
        </dgm:presLayoutVars>
      </dgm:prSet>
      <dgm:spPr/>
    </dgm:pt>
  </dgm:ptLst>
  <dgm:cxnLst>
    <dgm:cxn modelId="{B968C506-F89F-4FCE-AF0E-4BC70FA2FFF9}" type="presOf" srcId="{EA37A4F9-D1D1-4E14-B063-6E7D20136F8D}" destId="{E579A4E6-D2FF-4FAD-8571-6F0FCAA56C28}" srcOrd="0" destOrd="0" presId="urn:microsoft.com/office/officeart/2005/8/layout/process5"/>
    <dgm:cxn modelId="{D9FCD510-0984-4826-84D1-0677F56138BD}" srcId="{C35D2282-5ECB-4CFE-9D25-360BB5DE14E3}" destId="{EA37A4F9-D1D1-4E14-B063-6E7D20136F8D}" srcOrd="4" destOrd="0" parTransId="{E0FF8176-329A-447A-84C6-BF951DC90297}" sibTransId="{4D021AB4-766F-4999-BFAC-2702BC960474}"/>
    <dgm:cxn modelId="{E5CA0313-BDD7-4B8E-8172-3C34A7A82B84}" type="presOf" srcId="{38D71864-AE17-4981-8CB1-1E79E3A2F20C}" destId="{CA7B56F8-D092-453D-AD3E-689EB249F97A}" srcOrd="1" destOrd="0" presId="urn:microsoft.com/office/officeart/2005/8/layout/process5"/>
    <dgm:cxn modelId="{66A5231D-51DA-410D-B0C1-E3CF28B94853}" type="presOf" srcId="{9BEBE4C0-1CC1-4891-AEC4-DA3D430224A7}" destId="{7BA10AF3-B876-4EBC-BECD-B9FF7709FB22}" srcOrd="0" destOrd="0" presId="urn:microsoft.com/office/officeart/2005/8/layout/process5"/>
    <dgm:cxn modelId="{CBF0D62A-A5CF-4251-B89F-8D4B624A804C}" type="presOf" srcId="{372DF669-E86C-4F7D-A68D-CF611CB25D3D}" destId="{2A59C696-7CE7-49ED-9E30-EF53C4B7B3F1}" srcOrd="0" destOrd="0" presId="urn:microsoft.com/office/officeart/2005/8/layout/process5"/>
    <dgm:cxn modelId="{00E53D32-35E5-4CFB-BB78-5801018CBE9B}" srcId="{C35D2282-5ECB-4CFE-9D25-360BB5DE14E3}" destId="{E3F3A018-BF62-494C-AEC7-A9F4F45B9708}" srcOrd="3" destOrd="0" parTransId="{FF9E2922-D29C-4C97-B38A-7ADFD4E76E54}" sibTransId="{372DF669-E86C-4F7D-A68D-CF611CB25D3D}"/>
    <dgm:cxn modelId="{6F756339-F92F-41E6-AA92-7920D895ED31}" type="presOf" srcId="{3C319EF4-B0A9-4D72-83E2-AD635CE0C983}" destId="{271C8AC2-77BF-47AC-97E3-16F5E1A153EF}" srcOrd="0" destOrd="0" presId="urn:microsoft.com/office/officeart/2005/8/layout/process5"/>
    <dgm:cxn modelId="{400F306A-826A-417A-8A7B-9E763C81829D}" type="presOf" srcId="{C35D2282-5ECB-4CFE-9D25-360BB5DE14E3}" destId="{A79C0243-C1A7-490E-BBF5-E9D54B9D655B}" srcOrd="0" destOrd="0" presId="urn:microsoft.com/office/officeart/2005/8/layout/process5"/>
    <dgm:cxn modelId="{82305853-1699-47C7-BE6D-EA549F37D925}" type="presOf" srcId="{D9E67A03-208F-47F2-829D-637E0BF3C8BF}" destId="{8AA5ECB8-4140-4B80-8D2D-7C2889972BD4}" srcOrd="0" destOrd="0" presId="urn:microsoft.com/office/officeart/2005/8/layout/process5"/>
    <dgm:cxn modelId="{749DDB56-E91C-44DB-A067-7C03D46E5690}" type="presOf" srcId="{AA846AA1-39BE-4616-97F2-B485B9AF0AA5}" destId="{5BB0954E-AC99-4511-A322-295E493DC3EA}" srcOrd="0" destOrd="0" presId="urn:microsoft.com/office/officeart/2005/8/layout/process5"/>
    <dgm:cxn modelId="{6EEDB158-5C8F-4495-BD90-215B60920509}" type="presOf" srcId="{684931CB-8714-46D7-812C-44C591953A33}" destId="{20618CB0-7542-430E-8FE1-7A7DE9CDE112}" srcOrd="0" destOrd="0" presId="urn:microsoft.com/office/officeart/2005/8/layout/process5"/>
    <dgm:cxn modelId="{57BACC7A-0FDB-41FE-A909-C2CF9D808DBE}" type="presOf" srcId="{E3F3A018-BF62-494C-AEC7-A9F4F45B9708}" destId="{F4ECF6C3-1B56-443C-A2D0-E009142A4826}" srcOrd="0" destOrd="0" presId="urn:microsoft.com/office/officeart/2005/8/layout/process5"/>
    <dgm:cxn modelId="{A0AB757F-30D9-4CC6-A5CD-9D7B705AAA82}" srcId="{C35D2282-5ECB-4CFE-9D25-360BB5DE14E3}" destId="{D9E67A03-208F-47F2-829D-637E0BF3C8BF}" srcOrd="2" destOrd="0" parTransId="{3D395D8D-0719-4245-A338-6E3F23BAD4F1}" sibTransId="{AA846AA1-39BE-4616-97F2-B485B9AF0AA5}"/>
    <dgm:cxn modelId="{1F944CA1-5F04-4EDF-9D0B-2E1E54BD4999}" srcId="{C35D2282-5ECB-4CFE-9D25-360BB5DE14E3}" destId="{684931CB-8714-46D7-812C-44C591953A33}" srcOrd="1" destOrd="0" parTransId="{436636B0-219A-4BC3-9209-DF76CC2617B0}" sibTransId="{3C319EF4-B0A9-4D72-83E2-AD635CE0C983}"/>
    <dgm:cxn modelId="{0211D3B2-D4D0-459D-ACE3-08A09F48B999}" srcId="{C35D2282-5ECB-4CFE-9D25-360BB5DE14E3}" destId="{9BEBE4C0-1CC1-4891-AEC4-DA3D430224A7}" srcOrd="0" destOrd="0" parTransId="{6C9BE608-0AA7-478E-91AF-2BD19F21C945}" sibTransId="{38D71864-AE17-4981-8CB1-1E79E3A2F20C}"/>
    <dgm:cxn modelId="{3534D6C4-5293-49CF-857D-A8AAF505E49F}" type="presOf" srcId="{3C319EF4-B0A9-4D72-83E2-AD635CE0C983}" destId="{22B5DF34-3089-4B61-B5E6-73FD953EBE3E}" srcOrd="1" destOrd="0" presId="urn:microsoft.com/office/officeart/2005/8/layout/process5"/>
    <dgm:cxn modelId="{A0A1E9CF-D72C-4832-9C99-4255971E5EA5}" type="presOf" srcId="{AA846AA1-39BE-4616-97F2-B485B9AF0AA5}" destId="{EBDBD11C-76DB-4D4B-9E14-B9F2B6310B5F}" srcOrd="1" destOrd="0" presId="urn:microsoft.com/office/officeart/2005/8/layout/process5"/>
    <dgm:cxn modelId="{100592EB-233A-41F6-9C90-B69F4093A1F8}" type="presOf" srcId="{372DF669-E86C-4F7D-A68D-CF611CB25D3D}" destId="{E9DE927D-2152-4939-8111-844E04EC9610}" srcOrd="1" destOrd="0" presId="urn:microsoft.com/office/officeart/2005/8/layout/process5"/>
    <dgm:cxn modelId="{6C88A3EE-9441-424C-A85B-CCA9C9459D90}" type="presOf" srcId="{38D71864-AE17-4981-8CB1-1E79E3A2F20C}" destId="{B612AB7A-4F7A-4917-8ED4-C8F581750826}" srcOrd="0" destOrd="0" presId="urn:microsoft.com/office/officeart/2005/8/layout/process5"/>
    <dgm:cxn modelId="{1E5CF711-85E8-494A-8B8C-6FE8B1AEECEF}" type="presParOf" srcId="{A79C0243-C1A7-490E-BBF5-E9D54B9D655B}" destId="{7BA10AF3-B876-4EBC-BECD-B9FF7709FB22}" srcOrd="0" destOrd="0" presId="urn:microsoft.com/office/officeart/2005/8/layout/process5"/>
    <dgm:cxn modelId="{1AA5C571-C22F-454B-84DA-C55D3455AED7}" type="presParOf" srcId="{A79C0243-C1A7-490E-BBF5-E9D54B9D655B}" destId="{B612AB7A-4F7A-4917-8ED4-C8F581750826}" srcOrd="1" destOrd="0" presId="urn:microsoft.com/office/officeart/2005/8/layout/process5"/>
    <dgm:cxn modelId="{F0D21BC4-5F35-4A68-B6BC-D800AB921613}" type="presParOf" srcId="{B612AB7A-4F7A-4917-8ED4-C8F581750826}" destId="{CA7B56F8-D092-453D-AD3E-689EB249F97A}" srcOrd="0" destOrd="0" presId="urn:microsoft.com/office/officeart/2005/8/layout/process5"/>
    <dgm:cxn modelId="{9AA11B84-A93C-4194-8486-483C559D9BD9}" type="presParOf" srcId="{A79C0243-C1A7-490E-BBF5-E9D54B9D655B}" destId="{20618CB0-7542-430E-8FE1-7A7DE9CDE112}" srcOrd="2" destOrd="0" presId="urn:microsoft.com/office/officeart/2005/8/layout/process5"/>
    <dgm:cxn modelId="{87CC0373-16CF-44FA-9E9A-908D6EE44F1B}" type="presParOf" srcId="{A79C0243-C1A7-490E-BBF5-E9D54B9D655B}" destId="{271C8AC2-77BF-47AC-97E3-16F5E1A153EF}" srcOrd="3" destOrd="0" presId="urn:microsoft.com/office/officeart/2005/8/layout/process5"/>
    <dgm:cxn modelId="{FFDD81D1-7803-4919-8858-67BA650B248C}" type="presParOf" srcId="{271C8AC2-77BF-47AC-97E3-16F5E1A153EF}" destId="{22B5DF34-3089-4B61-B5E6-73FD953EBE3E}" srcOrd="0" destOrd="0" presId="urn:microsoft.com/office/officeart/2005/8/layout/process5"/>
    <dgm:cxn modelId="{98222695-F462-48A4-B82E-0973AFB7F86F}" type="presParOf" srcId="{A79C0243-C1A7-490E-BBF5-E9D54B9D655B}" destId="{8AA5ECB8-4140-4B80-8D2D-7C2889972BD4}" srcOrd="4" destOrd="0" presId="urn:microsoft.com/office/officeart/2005/8/layout/process5"/>
    <dgm:cxn modelId="{672F412D-6AC3-4B66-B347-14ED09037DE6}" type="presParOf" srcId="{A79C0243-C1A7-490E-BBF5-E9D54B9D655B}" destId="{5BB0954E-AC99-4511-A322-295E493DC3EA}" srcOrd="5" destOrd="0" presId="urn:microsoft.com/office/officeart/2005/8/layout/process5"/>
    <dgm:cxn modelId="{03484CBA-D818-4D2C-830C-9F9D63A8037E}" type="presParOf" srcId="{5BB0954E-AC99-4511-A322-295E493DC3EA}" destId="{EBDBD11C-76DB-4D4B-9E14-B9F2B6310B5F}" srcOrd="0" destOrd="0" presId="urn:microsoft.com/office/officeart/2005/8/layout/process5"/>
    <dgm:cxn modelId="{7B5D378E-8649-48B1-810F-B28CDA3366B9}" type="presParOf" srcId="{A79C0243-C1A7-490E-BBF5-E9D54B9D655B}" destId="{F4ECF6C3-1B56-443C-A2D0-E009142A4826}" srcOrd="6" destOrd="0" presId="urn:microsoft.com/office/officeart/2005/8/layout/process5"/>
    <dgm:cxn modelId="{E477D7B3-5D62-4D52-84B7-9AB5D34301FE}" type="presParOf" srcId="{A79C0243-C1A7-490E-BBF5-E9D54B9D655B}" destId="{2A59C696-7CE7-49ED-9E30-EF53C4B7B3F1}" srcOrd="7" destOrd="0" presId="urn:microsoft.com/office/officeart/2005/8/layout/process5"/>
    <dgm:cxn modelId="{FFB3B911-EFF4-4A23-A27A-7C42EA6A8CD7}" type="presParOf" srcId="{2A59C696-7CE7-49ED-9E30-EF53C4B7B3F1}" destId="{E9DE927D-2152-4939-8111-844E04EC9610}" srcOrd="0" destOrd="0" presId="urn:microsoft.com/office/officeart/2005/8/layout/process5"/>
    <dgm:cxn modelId="{E19E2E3B-0C2B-4061-9896-E7EEE232C3AD}" type="presParOf" srcId="{A79C0243-C1A7-490E-BBF5-E9D54B9D655B}" destId="{E579A4E6-D2FF-4FAD-8571-6F0FCAA56C2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0AF3-B876-4EBC-BECD-B9FF7709FB22}">
      <dsp:nvSpPr>
        <dsp:cNvPr id="0" name=""/>
        <dsp:cNvSpPr/>
      </dsp:nvSpPr>
      <dsp:spPr>
        <a:xfrm>
          <a:off x="2676" y="458177"/>
          <a:ext cx="2434588" cy="1460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supprimer</a:t>
          </a:r>
          <a:r>
            <a:rPr lang="en-US" sz="1600" kern="1200" dirty="0">
              <a:solidFill>
                <a:schemeClr val="tx1"/>
              </a:solidFill>
            </a:rPr>
            <a:t> les </a:t>
          </a:r>
          <a:r>
            <a:rPr lang="en-US" sz="1600" kern="1200" dirty="0" err="1">
              <a:solidFill>
                <a:schemeClr val="tx1"/>
              </a:solidFill>
            </a:rPr>
            <a:t>données</a:t>
          </a:r>
          <a:r>
            <a:rPr lang="en-US" sz="1600" kern="1200" dirty="0">
              <a:solidFill>
                <a:schemeClr val="tx1"/>
              </a:solidFill>
            </a:rPr>
            <a:t> </a:t>
          </a:r>
          <a:r>
            <a:rPr lang="en-US" sz="1600" kern="1200" dirty="0" err="1">
              <a:solidFill>
                <a:schemeClr val="tx1"/>
              </a:solidFill>
            </a:rPr>
            <a:t>dupliquées</a:t>
          </a:r>
          <a:r>
            <a:rPr lang="en-US" sz="1600" kern="1200" dirty="0">
              <a:solidFill>
                <a:schemeClr val="tx1"/>
              </a:solidFill>
            </a:rPr>
            <a:t> </a:t>
          </a:r>
          <a:r>
            <a:rPr lang="en-US" sz="1600" kern="1200" dirty="0" err="1">
              <a:solidFill>
                <a:schemeClr val="tx1"/>
              </a:solidFill>
            </a:rPr>
            <a:t>ou</a:t>
          </a:r>
          <a:r>
            <a:rPr lang="en-US" sz="1600" kern="1200" dirty="0">
              <a:solidFill>
                <a:schemeClr val="tx1"/>
              </a:solidFill>
            </a:rPr>
            <a:t> qui </a:t>
          </a:r>
          <a:r>
            <a:rPr lang="en-US" sz="1600" kern="1200" dirty="0" err="1">
              <a:solidFill>
                <a:schemeClr val="tx1"/>
              </a:solidFill>
            </a:rPr>
            <a:t>n'ont</a:t>
          </a:r>
          <a:r>
            <a:rPr lang="en-US" sz="1600" kern="1200" dirty="0">
              <a:solidFill>
                <a:schemeClr val="tx1"/>
              </a:solidFill>
            </a:rPr>
            <a:t> pas de </a:t>
          </a:r>
          <a:r>
            <a:rPr lang="en-US" sz="1600" kern="1200" dirty="0" err="1">
              <a:solidFill>
                <a:schemeClr val="tx1"/>
              </a:solidFill>
            </a:rPr>
            <a:t>sens</a:t>
          </a:r>
          <a:r>
            <a:rPr lang="en-US" sz="1600" kern="1200" dirty="0">
              <a:solidFill>
                <a:schemeClr val="tx1"/>
              </a:solidFill>
            </a:rPr>
            <a:t> , et </a:t>
          </a:r>
          <a:r>
            <a:rPr lang="en-US" sz="1600" kern="1200" dirty="0" err="1">
              <a:solidFill>
                <a:schemeClr val="tx1"/>
              </a:solidFill>
            </a:rPr>
            <a:t>remplacer</a:t>
          </a:r>
          <a:r>
            <a:rPr lang="en-US" sz="1600" kern="1200" dirty="0">
              <a:solidFill>
                <a:schemeClr val="tx1"/>
              </a:solidFill>
            </a:rPr>
            <a:t> les NAN values </a:t>
          </a:r>
        </a:p>
      </dsp:txBody>
      <dsp:txXfrm>
        <a:off x="45460" y="500961"/>
        <a:ext cx="2349020" cy="1375184"/>
      </dsp:txXfrm>
    </dsp:sp>
    <dsp:sp modelId="{B612AB7A-4F7A-4917-8ED4-C8F581750826}">
      <dsp:nvSpPr>
        <dsp:cNvPr id="0" name=""/>
        <dsp:cNvSpPr/>
      </dsp:nvSpPr>
      <dsp:spPr>
        <a:xfrm>
          <a:off x="2651508" y="886665"/>
          <a:ext cx="516132" cy="6037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651508" y="1007420"/>
        <a:ext cx="361292" cy="362267"/>
      </dsp:txXfrm>
    </dsp:sp>
    <dsp:sp modelId="{20618CB0-7542-430E-8FE1-7A7DE9CDE112}">
      <dsp:nvSpPr>
        <dsp:cNvPr id="0" name=""/>
        <dsp:cNvSpPr/>
      </dsp:nvSpPr>
      <dsp:spPr>
        <a:xfrm>
          <a:off x="3411100" y="458177"/>
          <a:ext cx="2434588" cy="1460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Filtrer</a:t>
          </a:r>
          <a:r>
            <a:rPr lang="en-US" sz="1600" kern="1200" dirty="0">
              <a:solidFill>
                <a:schemeClr val="tx1"/>
              </a:solidFill>
            </a:rPr>
            <a:t> le </a:t>
          </a:r>
          <a:r>
            <a:rPr lang="en-US" sz="1600" kern="1200" dirty="0" err="1">
              <a:solidFill>
                <a:schemeClr val="tx1"/>
              </a:solidFill>
            </a:rPr>
            <a:t>contenu</a:t>
          </a:r>
          <a:r>
            <a:rPr lang="en-US" sz="1600" kern="1200" dirty="0">
              <a:solidFill>
                <a:schemeClr val="tx1"/>
              </a:solidFill>
            </a:rPr>
            <a:t> de :  liens URL , @user , </a:t>
          </a:r>
          <a:r>
            <a:rPr lang="en-US" sz="1600" kern="1200" dirty="0" err="1">
              <a:solidFill>
                <a:schemeClr val="tx1"/>
              </a:solidFill>
            </a:rPr>
            <a:t>hashtag,ponctuation</a:t>
          </a:r>
          <a:r>
            <a:rPr lang="en-US" sz="1600" kern="1200" dirty="0">
              <a:solidFill>
                <a:schemeClr val="tx1"/>
              </a:solidFill>
            </a:rPr>
            <a:t>, </a:t>
          </a:r>
          <a:r>
            <a:rPr lang="en-US" sz="1600" kern="1200" dirty="0" err="1">
              <a:solidFill>
                <a:schemeClr val="tx1"/>
              </a:solidFill>
            </a:rPr>
            <a:t>caracteres</a:t>
          </a:r>
          <a:r>
            <a:rPr lang="en-US" sz="1600" kern="1200" dirty="0">
              <a:solidFill>
                <a:schemeClr val="tx1"/>
              </a:solidFill>
            </a:rPr>
            <a:t> </a:t>
          </a:r>
          <a:r>
            <a:rPr lang="en-US" sz="1600" kern="1200" dirty="0" err="1">
              <a:solidFill>
                <a:schemeClr val="tx1"/>
              </a:solidFill>
            </a:rPr>
            <a:t>speciaux</a:t>
          </a:r>
          <a:r>
            <a:rPr lang="en-US" sz="1600" kern="1200" dirty="0">
              <a:solidFill>
                <a:schemeClr val="tx1"/>
              </a:solidFill>
            </a:rPr>
            <a:t>…        </a:t>
          </a:r>
        </a:p>
      </dsp:txBody>
      <dsp:txXfrm>
        <a:off x="3453884" y="500961"/>
        <a:ext cx="2349020" cy="1375184"/>
      </dsp:txXfrm>
    </dsp:sp>
    <dsp:sp modelId="{271C8AC2-77BF-47AC-97E3-16F5E1A153EF}">
      <dsp:nvSpPr>
        <dsp:cNvPr id="0" name=""/>
        <dsp:cNvSpPr/>
      </dsp:nvSpPr>
      <dsp:spPr>
        <a:xfrm>
          <a:off x="6059932" y="886665"/>
          <a:ext cx="516132" cy="6037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059932" y="1007420"/>
        <a:ext cx="361292" cy="362267"/>
      </dsp:txXfrm>
    </dsp:sp>
    <dsp:sp modelId="{8AA5ECB8-4140-4B80-8D2D-7C2889972BD4}">
      <dsp:nvSpPr>
        <dsp:cNvPr id="0" name=""/>
        <dsp:cNvSpPr/>
      </dsp:nvSpPr>
      <dsp:spPr>
        <a:xfrm>
          <a:off x="6819523" y="458177"/>
          <a:ext cx="2428331" cy="1460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Tokeniser</a:t>
          </a:r>
          <a:r>
            <a:rPr lang="en-US" sz="1600" kern="1200" dirty="0">
              <a:solidFill>
                <a:schemeClr val="tx1"/>
              </a:solidFill>
            </a:rPr>
            <a:t>(</a:t>
          </a:r>
          <a:r>
            <a:rPr lang="fr-FR" sz="1600" b="0" i="0" kern="1200" dirty="0">
              <a:solidFill>
                <a:schemeClr val="tx1"/>
              </a:solidFill>
            </a:rPr>
            <a:t>découper les tweets en mots individuels</a:t>
          </a:r>
          <a:r>
            <a:rPr lang="en-US" sz="1600" kern="1200" dirty="0">
              <a:solidFill>
                <a:schemeClr val="tx1"/>
              </a:solidFill>
            </a:rPr>
            <a:t> ) le </a:t>
          </a:r>
          <a:r>
            <a:rPr lang="en-US" sz="1600" kern="1200" dirty="0" err="1">
              <a:solidFill>
                <a:schemeClr val="tx1"/>
              </a:solidFill>
            </a:rPr>
            <a:t>contenu</a:t>
          </a:r>
          <a:r>
            <a:rPr lang="en-US" sz="1600" kern="1200" dirty="0">
              <a:solidFill>
                <a:schemeClr val="tx1"/>
              </a:solidFill>
            </a:rPr>
            <a:t> </a:t>
          </a:r>
          <a:r>
            <a:rPr lang="en-US" sz="1600" kern="1200" dirty="0" err="1">
              <a:solidFill>
                <a:schemeClr val="tx1"/>
              </a:solidFill>
            </a:rPr>
            <a:t>en</a:t>
          </a:r>
          <a:r>
            <a:rPr lang="en-US" sz="1600" kern="1200" dirty="0">
              <a:solidFill>
                <a:schemeClr val="tx1"/>
              </a:solidFill>
            </a:rPr>
            <a:t> </a:t>
          </a:r>
          <a:r>
            <a:rPr lang="en-US" sz="1600" kern="1200" dirty="0" err="1">
              <a:solidFill>
                <a:schemeClr val="tx1"/>
              </a:solidFill>
            </a:rPr>
            <a:t>utilisant</a:t>
          </a:r>
          <a:r>
            <a:rPr lang="en-US" sz="1600" kern="1200" dirty="0">
              <a:solidFill>
                <a:schemeClr val="tx1"/>
              </a:solidFill>
            </a:rPr>
            <a:t> la </a:t>
          </a:r>
          <a:r>
            <a:rPr lang="en-US" sz="1600" kern="1200" dirty="0" err="1">
              <a:solidFill>
                <a:schemeClr val="tx1"/>
              </a:solidFill>
            </a:rPr>
            <a:t>bibliothèque</a:t>
          </a:r>
          <a:r>
            <a:rPr lang="en-US" sz="1600" kern="1200" dirty="0">
              <a:solidFill>
                <a:schemeClr val="tx1"/>
              </a:solidFill>
            </a:rPr>
            <a:t> NLTK </a:t>
          </a:r>
        </a:p>
      </dsp:txBody>
      <dsp:txXfrm>
        <a:off x="6862307" y="500961"/>
        <a:ext cx="2342763" cy="1375184"/>
      </dsp:txXfrm>
    </dsp:sp>
    <dsp:sp modelId="{5BB0954E-AC99-4511-A322-295E493DC3EA}">
      <dsp:nvSpPr>
        <dsp:cNvPr id="0" name=""/>
        <dsp:cNvSpPr/>
      </dsp:nvSpPr>
      <dsp:spPr>
        <a:xfrm rot="5404418">
          <a:off x="7774077" y="2089352"/>
          <a:ext cx="516133" cy="6037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7851109" y="2133174"/>
        <a:ext cx="362267" cy="361293"/>
      </dsp:txXfrm>
    </dsp:sp>
    <dsp:sp modelId="{F4ECF6C3-1B56-443C-A2D0-E009142A4826}">
      <dsp:nvSpPr>
        <dsp:cNvPr id="0" name=""/>
        <dsp:cNvSpPr/>
      </dsp:nvSpPr>
      <dsp:spPr>
        <a:xfrm>
          <a:off x="6813266" y="2892766"/>
          <a:ext cx="2434588" cy="1460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solidFill>
                <a:schemeClr val="tx1"/>
              </a:solidFill>
            </a:rPr>
            <a:t>Filtrer</a:t>
          </a:r>
          <a:r>
            <a:rPr lang="en-US" sz="1800" kern="1200" dirty="0">
              <a:solidFill>
                <a:schemeClr val="tx1"/>
              </a:solidFill>
            </a:rPr>
            <a:t> les mots </a:t>
          </a:r>
          <a:r>
            <a:rPr lang="en-US" sz="1800" kern="1200" dirty="0" err="1">
              <a:solidFill>
                <a:schemeClr val="tx1"/>
              </a:solidFill>
            </a:rPr>
            <a:t>en</a:t>
          </a:r>
          <a:r>
            <a:rPr lang="en-US" sz="1800" kern="1200" dirty="0">
              <a:solidFill>
                <a:schemeClr val="tx1"/>
              </a:solidFill>
            </a:rPr>
            <a:t> </a:t>
          </a:r>
          <a:r>
            <a:rPr lang="en-US" sz="1800" kern="1200" dirty="0" err="1">
              <a:solidFill>
                <a:schemeClr val="tx1"/>
              </a:solidFill>
            </a:rPr>
            <a:t>supprimant</a:t>
          </a:r>
          <a:r>
            <a:rPr lang="en-US" sz="1800" kern="1200" dirty="0">
              <a:solidFill>
                <a:schemeClr val="tx1"/>
              </a:solidFill>
            </a:rPr>
            <a:t> </a:t>
          </a:r>
          <a:r>
            <a:rPr lang="en-US" sz="1800" kern="1200" dirty="0" err="1">
              <a:solidFill>
                <a:schemeClr val="tx1"/>
              </a:solidFill>
            </a:rPr>
            <a:t>ceux</a:t>
          </a:r>
          <a:r>
            <a:rPr lang="en-US" sz="1800" kern="1200" dirty="0">
              <a:solidFill>
                <a:schemeClr val="tx1"/>
              </a:solidFill>
            </a:rPr>
            <a:t> qui se </a:t>
          </a:r>
          <a:r>
            <a:rPr lang="en-US" sz="1800" kern="1200" dirty="0" err="1">
              <a:solidFill>
                <a:schemeClr val="tx1"/>
              </a:solidFill>
            </a:rPr>
            <a:t>trouvent</a:t>
          </a:r>
          <a:r>
            <a:rPr lang="en-US" sz="1800" kern="1200" dirty="0">
              <a:solidFill>
                <a:schemeClr val="tx1"/>
              </a:solidFill>
            </a:rPr>
            <a:t> dans la </a:t>
          </a:r>
          <a:r>
            <a:rPr lang="en-US" sz="1800" kern="1200" dirty="0" err="1">
              <a:solidFill>
                <a:schemeClr val="tx1"/>
              </a:solidFill>
            </a:rPr>
            <a:t>liste</a:t>
          </a:r>
          <a:r>
            <a:rPr lang="en-US" sz="1800" kern="1200" dirty="0">
              <a:solidFill>
                <a:schemeClr val="tx1"/>
              </a:solidFill>
            </a:rPr>
            <a:t> (</a:t>
          </a:r>
          <a:r>
            <a:rPr lang="en-US" sz="1800" kern="1200" dirty="0" err="1">
              <a:solidFill>
                <a:schemeClr val="tx1"/>
              </a:solidFill>
            </a:rPr>
            <a:t>stop_words</a:t>
          </a:r>
          <a:r>
            <a:rPr lang="en-US" sz="1800" kern="1200" dirty="0">
              <a:solidFill>
                <a:schemeClr val="tx1"/>
              </a:solidFill>
            </a:rPr>
            <a:t>) </a:t>
          </a:r>
        </a:p>
      </dsp:txBody>
      <dsp:txXfrm>
        <a:off x="6856050" y="2935550"/>
        <a:ext cx="2349020" cy="1375184"/>
      </dsp:txXfrm>
    </dsp:sp>
    <dsp:sp modelId="{2A59C696-7CE7-49ED-9E30-EF53C4B7B3F1}">
      <dsp:nvSpPr>
        <dsp:cNvPr id="0" name=""/>
        <dsp:cNvSpPr/>
      </dsp:nvSpPr>
      <dsp:spPr>
        <a:xfrm rot="10800000">
          <a:off x="6082890" y="3321253"/>
          <a:ext cx="516132" cy="6037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6237730" y="3442008"/>
        <a:ext cx="361292" cy="362267"/>
      </dsp:txXfrm>
    </dsp:sp>
    <dsp:sp modelId="{E579A4E6-D2FF-4FAD-8571-6F0FCAA56C28}">
      <dsp:nvSpPr>
        <dsp:cNvPr id="0" name=""/>
        <dsp:cNvSpPr/>
      </dsp:nvSpPr>
      <dsp:spPr>
        <a:xfrm>
          <a:off x="3404843" y="2892766"/>
          <a:ext cx="2434588" cy="14607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Calibri" panose="020F0502020204030204" pitchFamily="34" charset="0"/>
            <a:buNone/>
          </a:pPr>
          <a:r>
            <a:rPr lang="en-US" sz="1600" kern="1200" dirty="0">
              <a:solidFill>
                <a:schemeClr val="tx1"/>
              </a:solidFill>
            </a:rPr>
            <a:t>Appliquer la </a:t>
          </a:r>
          <a:r>
            <a:rPr lang="en-US" sz="1600" kern="1200" dirty="0" err="1">
              <a:solidFill>
                <a:schemeClr val="tx1"/>
              </a:solidFill>
            </a:rPr>
            <a:t>fonction</a:t>
          </a:r>
          <a:r>
            <a:rPr lang="en-US" sz="1600" kern="1200" dirty="0">
              <a:solidFill>
                <a:schemeClr val="tx1"/>
              </a:solidFill>
            </a:rPr>
            <a:t> de stemming(</a:t>
          </a:r>
          <a:r>
            <a:rPr lang="fr-FR" sz="1600" b="0" i="0" kern="1200" dirty="0">
              <a:solidFill>
                <a:schemeClr val="tx1"/>
              </a:solidFill>
            </a:rPr>
            <a:t>réduction de mots à leur racine ou à leur forme de base</a:t>
          </a:r>
          <a:r>
            <a:rPr lang="en-US" sz="1600" kern="1200" dirty="0">
              <a:solidFill>
                <a:schemeClr val="tx1"/>
              </a:solidFill>
            </a:rPr>
            <a:t>)</a:t>
          </a:r>
        </a:p>
      </dsp:txBody>
      <dsp:txXfrm>
        <a:off x="3447627" y="2935550"/>
        <a:ext cx="2349020" cy="13751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299A-5A69-4DB2-B27A-A249D6366410}"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C85C6-5448-4A86-BCE3-ED61009CC9C0}" type="slidenum">
              <a:rPr lang="en-US" smtClean="0"/>
              <a:t>‹#›</a:t>
            </a:fld>
            <a:endParaRPr lang="en-US"/>
          </a:p>
        </p:txBody>
      </p:sp>
    </p:spTree>
    <p:extLst>
      <p:ext uri="{BB962C8B-B14F-4D97-AF65-F5344CB8AC3E}">
        <p14:creationId xmlns:p14="http://schemas.microsoft.com/office/powerpoint/2010/main" val="21102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D67ED4-8CEA-422C-A21E-5D80A34AF4B0}"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38792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E973A-C964-4C13-A892-55C53E9D08D0}"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50963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E67848-3432-422A-B795-44FB6859CA25}"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557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C9371-E150-4367-AD8D-C98FCCA4CBE8}"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298106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3FFB-6EED-4783-B22A-A3B6F7395D60}"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6694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232295-D1F3-4099-90F2-6D4F4DA9592A}"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2744646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0283-2556-4956-BFA5-439485F92BA5}"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491559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50DF32-0AC0-4E81-A0A9-9E11E4032086}"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79557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493619-B4EB-492F-AFDB-1877EA4566AB}"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86628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DD9AC-A069-4EE9-913E-1F967C2E16EE}" type="datetime1">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03186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D2A92-4893-44C0-9D96-B86ABB78614C}" type="datetime1">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266487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9D9C7-3BDA-4C74-AE26-4969A21D7E3F}" type="datetime1">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255033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997CC7-363A-4E9C-BC2B-1CDB3F6C8DBB}" type="datetime1">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122118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DAB4-8BC4-428E-9481-8557B2AEDA47}" type="datetime1">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50182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2FBDE-7F4C-4776-B7DC-5D57A2DF2476}" type="datetime1">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368040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8C47E4-DC94-4EE1-AFBC-1F1226592791}" type="datetime1">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3BAE2-1D70-4186-81ED-2F1918A53B18}" type="slidenum">
              <a:rPr lang="en-US" smtClean="0"/>
              <a:t>‹#›</a:t>
            </a:fld>
            <a:endParaRPr lang="en-US"/>
          </a:p>
        </p:txBody>
      </p:sp>
    </p:spTree>
    <p:extLst>
      <p:ext uri="{BB962C8B-B14F-4D97-AF65-F5344CB8AC3E}">
        <p14:creationId xmlns:p14="http://schemas.microsoft.com/office/powerpoint/2010/main" val="397289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7D48C2-0E70-4AA3-8254-7907F63BAF5A}" type="datetime1">
              <a:rPr lang="en-US" smtClean="0"/>
              <a:t>7/17/2023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93BAE2-1D70-4186-81ED-2F1918A53B18}" type="slidenum">
              <a:rPr lang="en-US" smtClean="0"/>
              <a:t>‹#›</a:t>
            </a:fld>
            <a:endParaRPr lang="en-US"/>
          </a:p>
        </p:txBody>
      </p:sp>
    </p:spTree>
    <p:extLst>
      <p:ext uri="{BB962C8B-B14F-4D97-AF65-F5344CB8AC3E}">
        <p14:creationId xmlns:p14="http://schemas.microsoft.com/office/powerpoint/2010/main" val="161418699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p797498e/twitter-entity-sentiment-analysi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19C0E-4B59-4F90-80B8-E6FACD76B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0542843-6ACA-4DDB-A0AE-6193F60D26EA}"/>
              </a:ext>
            </a:extLst>
          </p:cNvPr>
          <p:cNvSpPr txBox="1"/>
          <p:nvPr/>
        </p:nvSpPr>
        <p:spPr>
          <a:xfrm>
            <a:off x="363985" y="5086905"/>
            <a:ext cx="4536490" cy="1754326"/>
          </a:xfrm>
          <a:prstGeom prst="rect">
            <a:avLst/>
          </a:prstGeom>
          <a:noFill/>
        </p:spPr>
        <p:txBody>
          <a:bodyPr wrap="square" rtlCol="0">
            <a:spAutoFit/>
          </a:bodyPr>
          <a:lstStyle/>
          <a:p>
            <a:r>
              <a:rPr lang="en-US" b="1" i="1" dirty="0" err="1"/>
              <a:t>Réalisé</a:t>
            </a:r>
            <a:r>
              <a:rPr lang="en-US" b="1" i="1" dirty="0"/>
              <a:t> par :</a:t>
            </a:r>
          </a:p>
          <a:p>
            <a:r>
              <a:rPr lang="en-US" b="1" i="1" dirty="0"/>
              <a:t>ILIASS BARGACHE &amp; AYOUB EL ALAMI</a:t>
            </a:r>
          </a:p>
          <a:p>
            <a:r>
              <a:rPr lang="en-US" b="1" i="1" dirty="0" err="1"/>
              <a:t>Encadré</a:t>
            </a:r>
            <a:r>
              <a:rPr lang="en-US" b="1" i="1" dirty="0"/>
              <a:t> par :</a:t>
            </a:r>
          </a:p>
          <a:p>
            <a:r>
              <a:rPr lang="en-US" b="1" i="1" dirty="0" err="1">
                <a:effectLst/>
                <a:ea typeface="Calibri" panose="020F0502020204030204" pitchFamily="34" charset="0"/>
                <a:cs typeface="Times New Roman" panose="02020603050405020304" pitchFamily="18" charset="0"/>
              </a:rPr>
              <a:t>Mme</a:t>
            </a:r>
            <a:r>
              <a:rPr lang="en-US" b="1" i="1" dirty="0">
                <a:effectLst/>
                <a:ea typeface="Calibri" panose="020F0502020204030204" pitchFamily="34" charset="0"/>
                <a:cs typeface="Times New Roman" panose="02020603050405020304" pitchFamily="18" charset="0"/>
              </a:rPr>
              <a:t> HIND OUAZZANI</a:t>
            </a:r>
          </a:p>
          <a:p>
            <a:endParaRPr lang="en-US" dirty="0"/>
          </a:p>
          <a:p>
            <a:endParaRPr lang="en-US" dirty="0"/>
          </a:p>
        </p:txBody>
      </p:sp>
      <p:sp>
        <p:nvSpPr>
          <p:cNvPr id="2" name="Slide Number Placeholder 1">
            <a:extLst>
              <a:ext uri="{FF2B5EF4-FFF2-40B4-BE49-F238E27FC236}">
                <a16:creationId xmlns:a16="http://schemas.microsoft.com/office/drawing/2014/main" id="{7DD9F871-DC5F-41D5-8422-349B57CD8B91}"/>
              </a:ext>
            </a:extLst>
          </p:cNvPr>
          <p:cNvSpPr>
            <a:spLocks noGrp="1"/>
          </p:cNvSpPr>
          <p:nvPr>
            <p:ph type="sldNum" sz="quarter" idx="12"/>
          </p:nvPr>
        </p:nvSpPr>
        <p:spPr/>
        <p:txBody>
          <a:bodyPr/>
          <a:lstStyle/>
          <a:p>
            <a:fld id="{5393BAE2-1D70-4186-81ED-2F1918A53B18}" type="slidenum">
              <a:rPr lang="en-US" smtClean="0"/>
              <a:t>1</a:t>
            </a:fld>
            <a:endParaRPr lang="en-US"/>
          </a:p>
        </p:txBody>
      </p:sp>
    </p:spTree>
    <p:extLst>
      <p:ext uri="{BB962C8B-B14F-4D97-AF65-F5344CB8AC3E}">
        <p14:creationId xmlns:p14="http://schemas.microsoft.com/office/powerpoint/2010/main" val="2005222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11CB0-5D27-44FA-A687-9C8D06A070CE}"/>
              </a:ext>
            </a:extLst>
          </p:cNvPr>
          <p:cNvSpPr>
            <a:spLocks noGrp="1"/>
          </p:cNvSpPr>
          <p:nvPr>
            <p:ph idx="1"/>
          </p:nvPr>
        </p:nvSpPr>
        <p:spPr>
          <a:xfrm>
            <a:off x="488273" y="497151"/>
            <a:ext cx="9064100" cy="5672830"/>
          </a:xfrm>
        </p:spPr>
        <p:txBody>
          <a:bodyPr/>
          <a:lstStyle/>
          <a:p>
            <a:pPr marL="0" indent="0">
              <a:buNone/>
            </a:pPr>
            <a:r>
              <a:rPr lang="en-US" b="1" i="1" dirty="0">
                <a:solidFill>
                  <a:schemeClr val="accent2"/>
                </a:solidFill>
              </a:rPr>
              <a:t>Model</a:t>
            </a:r>
            <a:r>
              <a:rPr lang="en-US" dirty="0"/>
              <a:t>  </a:t>
            </a:r>
          </a:p>
          <a:p>
            <a:pPr marL="0" indent="0">
              <a:buNone/>
            </a:pPr>
            <a:r>
              <a:rPr lang="en-US" b="1" i="1" dirty="0">
                <a:solidFill>
                  <a:schemeClr val="accent5"/>
                </a:solidFill>
              </a:rPr>
              <a:t>Step 3 : </a:t>
            </a:r>
            <a:r>
              <a:rPr lang="en-US" b="1" i="1" dirty="0">
                <a:solidFill>
                  <a:srgbClr val="FFC000"/>
                </a:solidFill>
              </a:rPr>
              <a:t> </a:t>
            </a:r>
            <a:r>
              <a:rPr lang="en-US" b="1" i="1" dirty="0" err="1">
                <a:solidFill>
                  <a:schemeClr val="accent5"/>
                </a:solidFill>
              </a:rPr>
              <a:t>Utilisant</a:t>
            </a:r>
            <a:r>
              <a:rPr lang="en-US" b="1" i="1" dirty="0">
                <a:solidFill>
                  <a:schemeClr val="accent5"/>
                </a:solidFill>
              </a:rPr>
              <a:t> </a:t>
            </a:r>
            <a:r>
              <a:rPr lang="en-US" b="1" i="1" dirty="0" err="1">
                <a:solidFill>
                  <a:schemeClr val="accent5"/>
                </a:solidFill>
              </a:rPr>
              <a:t>GridSearchCV</a:t>
            </a:r>
            <a:r>
              <a:rPr lang="en-US" b="1" i="1" dirty="0">
                <a:solidFill>
                  <a:schemeClr val="accent5"/>
                </a:solidFill>
              </a:rPr>
              <a:t> avec  la Regression </a:t>
            </a:r>
            <a:r>
              <a:rPr lang="en-US" b="1" i="1" dirty="0" err="1">
                <a:solidFill>
                  <a:schemeClr val="accent5"/>
                </a:solidFill>
              </a:rPr>
              <a:t>Logistique</a:t>
            </a:r>
            <a:r>
              <a:rPr lang="en-US" b="1" i="1" dirty="0">
                <a:solidFill>
                  <a:schemeClr val="accent5"/>
                </a:solidFill>
              </a:rPr>
              <a:t> </a:t>
            </a:r>
          </a:p>
          <a:p>
            <a:pPr marL="0" indent="0">
              <a:buNone/>
            </a:pPr>
            <a:r>
              <a:rPr lang="fr-FR" b="1" i="1" dirty="0">
                <a:solidFill>
                  <a:schemeClr val="tx1"/>
                </a:solidFill>
              </a:rPr>
              <a:t>    </a:t>
            </a:r>
            <a:r>
              <a:rPr lang="fr-FR" b="1" i="1" dirty="0" err="1">
                <a:solidFill>
                  <a:srgbClr val="7030A0"/>
                </a:solidFill>
              </a:rPr>
              <a:t>GridSearchCV</a:t>
            </a:r>
            <a:r>
              <a:rPr lang="fr-FR" dirty="0">
                <a:solidFill>
                  <a:schemeClr val="tx1"/>
                </a:solidFill>
              </a:rPr>
              <a:t> est une fonctionnalité du module</a:t>
            </a:r>
            <a:r>
              <a:rPr lang="fr-FR" dirty="0">
                <a:solidFill>
                  <a:srgbClr val="7030A0"/>
                </a:solidFill>
              </a:rPr>
              <a:t> </a:t>
            </a:r>
            <a:r>
              <a:rPr lang="fr-FR" b="1" i="1" dirty="0" err="1">
                <a:solidFill>
                  <a:srgbClr val="7030A0"/>
                </a:solidFill>
              </a:rPr>
              <a:t>scikit-learn</a:t>
            </a:r>
            <a:r>
              <a:rPr lang="fr-FR" dirty="0">
                <a:solidFill>
                  <a:schemeClr val="tx1"/>
                </a:solidFill>
              </a:rPr>
              <a:t>, utilisée pour effectuer une recherche exhaustive des hyperparamètres optimaux pour un modèle d'apprentissage automatique</a:t>
            </a:r>
          </a:p>
          <a:p>
            <a:pPr marL="0" indent="0">
              <a:buNone/>
            </a:pPr>
            <a:r>
              <a:rPr lang="fr-FR" b="1" i="1" dirty="0" err="1">
                <a:solidFill>
                  <a:srgbClr val="00B0F0"/>
                </a:solidFill>
              </a:rPr>
              <a:t>Results</a:t>
            </a:r>
            <a:r>
              <a:rPr lang="fr-FR" b="1" i="1" dirty="0">
                <a:solidFill>
                  <a:srgbClr val="00B0F0"/>
                </a:solidFill>
              </a:rPr>
              <a:t> </a:t>
            </a:r>
          </a:p>
          <a:p>
            <a:pPr marL="0" indent="0">
              <a:buNone/>
            </a:pPr>
            <a:endParaRPr lang="en-US" b="1" i="1" dirty="0">
              <a:solidFill>
                <a:srgbClr val="00B0F0"/>
              </a:solidFill>
            </a:endParaRPr>
          </a:p>
        </p:txBody>
      </p:sp>
      <p:pic>
        <p:nvPicPr>
          <p:cNvPr id="5" name="Picture 4">
            <a:extLst>
              <a:ext uri="{FF2B5EF4-FFF2-40B4-BE49-F238E27FC236}">
                <a16:creationId xmlns:a16="http://schemas.microsoft.com/office/drawing/2014/main" id="{7597B583-8BD2-4EDC-A21E-25CB0304A1FA}"/>
              </a:ext>
            </a:extLst>
          </p:cNvPr>
          <p:cNvPicPr>
            <a:picLocks noChangeAspect="1"/>
          </p:cNvPicPr>
          <p:nvPr/>
        </p:nvPicPr>
        <p:blipFill>
          <a:blip r:embed="rId2"/>
          <a:stretch>
            <a:fillRect/>
          </a:stretch>
        </p:blipFill>
        <p:spPr>
          <a:xfrm>
            <a:off x="2167979" y="2681277"/>
            <a:ext cx="6381217" cy="3799422"/>
          </a:xfrm>
          <a:prstGeom prst="rect">
            <a:avLst/>
          </a:prstGeom>
        </p:spPr>
      </p:pic>
      <p:sp>
        <p:nvSpPr>
          <p:cNvPr id="2" name="Slide Number Placeholder 1">
            <a:extLst>
              <a:ext uri="{FF2B5EF4-FFF2-40B4-BE49-F238E27FC236}">
                <a16:creationId xmlns:a16="http://schemas.microsoft.com/office/drawing/2014/main" id="{37488DDE-8C69-4C41-B6FF-7AF3484BC3EC}"/>
              </a:ext>
            </a:extLst>
          </p:cNvPr>
          <p:cNvSpPr>
            <a:spLocks noGrp="1"/>
          </p:cNvSpPr>
          <p:nvPr>
            <p:ph type="sldNum" sz="quarter" idx="12"/>
          </p:nvPr>
        </p:nvSpPr>
        <p:spPr/>
        <p:txBody>
          <a:bodyPr/>
          <a:lstStyle/>
          <a:p>
            <a:fld id="{5393BAE2-1D70-4186-81ED-2F1918A53B18}" type="slidenum">
              <a:rPr lang="en-US" smtClean="0"/>
              <a:t>10</a:t>
            </a:fld>
            <a:endParaRPr lang="en-US"/>
          </a:p>
        </p:txBody>
      </p:sp>
    </p:spTree>
    <p:extLst>
      <p:ext uri="{BB962C8B-B14F-4D97-AF65-F5344CB8AC3E}">
        <p14:creationId xmlns:p14="http://schemas.microsoft.com/office/powerpoint/2010/main" val="4189316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5AA60-AC77-4F7F-ACD4-95656059B74E}"/>
              </a:ext>
            </a:extLst>
          </p:cNvPr>
          <p:cNvSpPr>
            <a:spLocks noGrp="1"/>
          </p:cNvSpPr>
          <p:nvPr>
            <p:ph idx="1"/>
          </p:nvPr>
        </p:nvSpPr>
        <p:spPr>
          <a:xfrm>
            <a:off x="677334" y="568171"/>
            <a:ext cx="8596668" cy="5473191"/>
          </a:xfrm>
        </p:spPr>
        <p:txBody>
          <a:bodyPr/>
          <a:lstStyle/>
          <a:p>
            <a:pPr marL="0" indent="0">
              <a:buNone/>
            </a:pPr>
            <a:r>
              <a:rPr lang="en-US" b="1" i="1" dirty="0">
                <a:solidFill>
                  <a:srgbClr val="FFC000"/>
                </a:solidFill>
              </a:rPr>
              <a:t> </a:t>
            </a:r>
            <a:r>
              <a:rPr lang="en-US" b="1" i="1" dirty="0">
                <a:solidFill>
                  <a:schemeClr val="accent2"/>
                </a:solidFill>
              </a:rPr>
              <a:t>Model</a:t>
            </a:r>
          </a:p>
          <a:p>
            <a:pPr marL="0" indent="0">
              <a:buNone/>
            </a:pPr>
            <a:r>
              <a:rPr lang="en-US" b="1" i="1" dirty="0">
                <a:solidFill>
                  <a:schemeClr val="accent5"/>
                </a:solidFill>
              </a:rPr>
              <a:t>  Step 4 : </a:t>
            </a:r>
            <a:r>
              <a:rPr lang="en-US" b="1" i="1" dirty="0">
                <a:solidFill>
                  <a:srgbClr val="FFC000"/>
                </a:solidFill>
              </a:rPr>
              <a:t> </a:t>
            </a:r>
            <a:r>
              <a:rPr lang="en-US" b="1" i="1" dirty="0" err="1">
                <a:solidFill>
                  <a:schemeClr val="accent5"/>
                </a:solidFill>
              </a:rPr>
              <a:t>Utilisant</a:t>
            </a:r>
            <a:r>
              <a:rPr lang="en-US" b="1" i="1" dirty="0">
                <a:solidFill>
                  <a:schemeClr val="accent5"/>
                </a:solidFill>
              </a:rPr>
              <a:t> </a:t>
            </a:r>
            <a:r>
              <a:rPr lang="en-US" b="1" i="1" dirty="0" err="1">
                <a:solidFill>
                  <a:schemeClr val="accent5"/>
                </a:solidFill>
              </a:rPr>
              <a:t>LinearSVC</a:t>
            </a:r>
            <a:endParaRPr lang="en-US" b="1" i="1" dirty="0">
              <a:solidFill>
                <a:schemeClr val="accent5"/>
              </a:solidFill>
            </a:endParaRPr>
          </a:p>
          <a:p>
            <a:pPr marL="0" indent="0">
              <a:buNone/>
            </a:pPr>
            <a:r>
              <a:rPr lang="fr-FR" b="1" i="1" dirty="0">
                <a:solidFill>
                  <a:schemeClr val="tx2"/>
                </a:solidFill>
              </a:rPr>
              <a:t>   </a:t>
            </a:r>
            <a:r>
              <a:rPr lang="fr-FR" b="1" i="1" dirty="0" err="1">
                <a:solidFill>
                  <a:srgbClr val="7030A0"/>
                </a:solidFill>
              </a:rPr>
              <a:t>LinearSVC</a:t>
            </a:r>
            <a:r>
              <a:rPr lang="fr-FR" dirty="0">
                <a:solidFill>
                  <a:schemeClr val="tx2"/>
                </a:solidFill>
              </a:rPr>
              <a:t> est un </a:t>
            </a:r>
            <a:r>
              <a:rPr lang="fr-FR" b="1" i="1" dirty="0">
                <a:solidFill>
                  <a:srgbClr val="7030A0"/>
                </a:solidFill>
              </a:rPr>
              <a:t>algorithme d'apprentissage </a:t>
            </a:r>
            <a:r>
              <a:rPr lang="fr-FR" dirty="0">
                <a:solidFill>
                  <a:schemeClr val="tx2"/>
                </a:solidFill>
              </a:rPr>
              <a:t>automatique  de la </a:t>
            </a:r>
            <a:r>
              <a:rPr lang="fr-FR" dirty="0" err="1">
                <a:solidFill>
                  <a:schemeClr val="tx2"/>
                </a:solidFill>
              </a:rPr>
              <a:t>bibliotheque</a:t>
            </a:r>
            <a:r>
              <a:rPr lang="fr-FR" b="1" i="1" dirty="0">
                <a:solidFill>
                  <a:schemeClr val="tx2"/>
                </a:solidFill>
              </a:rPr>
              <a:t> </a:t>
            </a:r>
            <a:r>
              <a:rPr lang="fr-FR" b="1" i="1" dirty="0" err="1">
                <a:solidFill>
                  <a:srgbClr val="7030A0"/>
                </a:solidFill>
              </a:rPr>
              <a:t>sickit-learn</a:t>
            </a:r>
            <a:r>
              <a:rPr lang="fr-FR" b="1" i="1" dirty="0">
                <a:solidFill>
                  <a:schemeClr val="tx2"/>
                </a:solidFill>
              </a:rPr>
              <a:t> </a:t>
            </a:r>
            <a:r>
              <a:rPr lang="fr-FR" dirty="0">
                <a:solidFill>
                  <a:schemeClr val="tx2"/>
                </a:solidFill>
              </a:rPr>
              <a:t>utilisé pour la classification binaire ou </a:t>
            </a:r>
            <a:r>
              <a:rPr lang="fr-FR" dirty="0" err="1">
                <a:solidFill>
                  <a:schemeClr val="tx2"/>
                </a:solidFill>
              </a:rPr>
              <a:t>multiclasse</a:t>
            </a:r>
            <a:r>
              <a:rPr lang="fr-FR" dirty="0">
                <a:solidFill>
                  <a:schemeClr val="tx2"/>
                </a:solidFill>
              </a:rPr>
              <a:t>. Il s'agit d'une variante de la machine à vecteurs de support (SVM) qui utilise une fonction de décision linéaire pour séparer les classes dans un espace vectoriel</a:t>
            </a:r>
          </a:p>
          <a:p>
            <a:pPr marL="0" indent="0">
              <a:buNone/>
            </a:pPr>
            <a:r>
              <a:rPr lang="fr-FR" dirty="0" err="1">
                <a:solidFill>
                  <a:srgbClr val="00B0F0"/>
                </a:solidFill>
              </a:rPr>
              <a:t>Results</a:t>
            </a:r>
            <a:r>
              <a:rPr lang="fr-FR" dirty="0">
                <a:solidFill>
                  <a:srgbClr val="00B0F0"/>
                </a:solidFill>
              </a:rPr>
              <a:t> </a:t>
            </a:r>
            <a:endParaRPr lang="en-US" dirty="0">
              <a:solidFill>
                <a:srgbClr val="00B0F0"/>
              </a:solidFill>
            </a:endParaRPr>
          </a:p>
          <a:p>
            <a:pPr marL="0" indent="0">
              <a:buNone/>
            </a:pPr>
            <a:endParaRPr lang="en-US" b="1" i="1" dirty="0">
              <a:solidFill>
                <a:srgbClr val="7030A0"/>
              </a:solidFill>
            </a:endParaRPr>
          </a:p>
          <a:p>
            <a:endParaRPr lang="en-US" dirty="0"/>
          </a:p>
        </p:txBody>
      </p:sp>
      <p:pic>
        <p:nvPicPr>
          <p:cNvPr id="5" name="Picture 4">
            <a:extLst>
              <a:ext uri="{FF2B5EF4-FFF2-40B4-BE49-F238E27FC236}">
                <a16:creationId xmlns:a16="http://schemas.microsoft.com/office/drawing/2014/main" id="{845BD05C-B4D9-48E9-B5C1-0BB682987CFC}"/>
              </a:ext>
            </a:extLst>
          </p:cNvPr>
          <p:cNvPicPr>
            <a:picLocks noChangeAspect="1"/>
          </p:cNvPicPr>
          <p:nvPr/>
        </p:nvPicPr>
        <p:blipFill>
          <a:blip r:embed="rId2"/>
          <a:stretch>
            <a:fillRect/>
          </a:stretch>
        </p:blipFill>
        <p:spPr>
          <a:xfrm>
            <a:off x="2351593" y="2733077"/>
            <a:ext cx="6179848" cy="3556752"/>
          </a:xfrm>
          <a:prstGeom prst="rect">
            <a:avLst/>
          </a:prstGeom>
        </p:spPr>
      </p:pic>
      <p:sp>
        <p:nvSpPr>
          <p:cNvPr id="2" name="Slide Number Placeholder 1">
            <a:extLst>
              <a:ext uri="{FF2B5EF4-FFF2-40B4-BE49-F238E27FC236}">
                <a16:creationId xmlns:a16="http://schemas.microsoft.com/office/drawing/2014/main" id="{8D7BCDFF-54BF-443E-B7F4-147107B05723}"/>
              </a:ext>
            </a:extLst>
          </p:cNvPr>
          <p:cNvSpPr>
            <a:spLocks noGrp="1"/>
          </p:cNvSpPr>
          <p:nvPr>
            <p:ph type="sldNum" sz="quarter" idx="12"/>
          </p:nvPr>
        </p:nvSpPr>
        <p:spPr/>
        <p:txBody>
          <a:bodyPr/>
          <a:lstStyle/>
          <a:p>
            <a:fld id="{5393BAE2-1D70-4186-81ED-2F1918A53B18}" type="slidenum">
              <a:rPr lang="en-US" smtClean="0"/>
              <a:t>11</a:t>
            </a:fld>
            <a:endParaRPr lang="en-US"/>
          </a:p>
        </p:txBody>
      </p:sp>
    </p:spTree>
    <p:extLst>
      <p:ext uri="{BB962C8B-B14F-4D97-AF65-F5344CB8AC3E}">
        <p14:creationId xmlns:p14="http://schemas.microsoft.com/office/powerpoint/2010/main" val="3715023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9441-B605-4CAE-9794-259313C3B23D}"/>
              </a:ext>
            </a:extLst>
          </p:cNvPr>
          <p:cNvSpPr>
            <a:spLocks noGrp="1"/>
          </p:cNvSpPr>
          <p:nvPr>
            <p:ph type="title"/>
          </p:nvPr>
        </p:nvSpPr>
        <p:spPr>
          <a:xfrm>
            <a:off x="677334" y="609600"/>
            <a:ext cx="8596668" cy="491231"/>
          </a:xfrm>
        </p:spPr>
        <p:txBody>
          <a:bodyPr>
            <a:normAutofit fontScale="90000"/>
          </a:bodyPr>
          <a:lstStyle/>
          <a:p>
            <a:r>
              <a:rPr lang="en-US" dirty="0"/>
              <a:t>Interface </a:t>
            </a:r>
            <a:r>
              <a:rPr lang="en-US" dirty="0" err="1"/>
              <a:t>Graphique</a:t>
            </a:r>
            <a:endParaRPr lang="en-US" dirty="0"/>
          </a:p>
        </p:txBody>
      </p:sp>
      <p:sp>
        <p:nvSpPr>
          <p:cNvPr id="3" name="Content Placeholder 2">
            <a:extLst>
              <a:ext uri="{FF2B5EF4-FFF2-40B4-BE49-F238E27FC236}">
                <a16:creationId xmlns:a16="http://schemas.microsoft.com/office/drawing/2014/main" id="{355C8EEA-ABFB-4C17-8E87-BE298C4A5CE1}"/>
              </a:ext>
            </a:extLst>
          </p:cNvPr>
          <p:cNvSpPr>
            <a:spLocks noGrp="1"/>
          </p:cNvSpPr>
          <p:nvPr>
            <p:ph idx="1"/>
          </p:nvPr>
        </p:nvSpPr>
        <p:spPr>
          <a:xfrm>
            <a:off x="677334" y="1216241"/>
            <a:ext cx="8596668" cy="4825121"/>
          </a:xfrm>
        </p:spPr>
        <p:txBody>
          <a:bodyPr/>
          <a:lstStyle/>
          <a:p>
            <a:r>
              <a:rPr lang="fr-FR" dirty="0"/>
              <a:t>  Une interface graphique dans un projet d'IA revêt une importance cruciale. Elle permet de visualiser les résultats du modèle de manière claire et intuitive. De plus, elle facilite l'interaction avec le système, en ajustant les paramètres et en explorant les options disponibles</a:t>
            </a:r>
            <a:endParaRPr lang="en-US" dirty="0"/>
          </a:p>
          <a:p>
            <a:endParaRPr lang="en-US" dirty="0"/>
          </a:p>
          <a:p>
            <a:r>
              <a:rPr lang="en-US" dirty="0"/>
              <a:t>  </a:t>
            </a:r>
            <a:r>
              <a:rPr lang="en-US" dirty="0" err="1"/>
              <a:t>Utilisant</a:t>
            </a:r>
            <a:r>
              <a:rPr lang="en-US" dirty="0"/>
              <a:t> </a:t>
            </a:r>
            <a:r>
              <a:rPr lang="en-US" b="1" i="1" dirty="0">
                <a:solidFill>
                  <a:srgbClr val="7030A0"/>
                </a:solidFill>
              </a:rPr>
              <a:t>HTML,CSS </a:t>
            </a:r>
            <a:r>
              <a:rPr lang="en-US" dirty="0">
                <a:solidFill>
                  <a:schemeClr val="tx1"/>
                </a:solidFill>
              </a:rPr>
              <a:t>pour </a:t>
            </a:r>
            <a:r>
              <a:rPr lang="en-US" dirty="0" err="1">
                <a:solidFill>
                  <a:schemeClr val="tx1"/>
                </a:solidFill>
              </a:rPr>
              <a:t>creer</a:t>
            </a:r>
            <a:r>
              <a:rPr lang="en-US" dirty="0">
                <a:solidFill>
                  <a:schemeClr val="tx1"/>
                </a:solidFill>
              </a:rPr>
              <a:t> </a:t>
            </a:r>
            <a:r>
              <a:rPr lang="en-US" dirty="0" err="1">
                <a:solidFill>
                  <a:schemeClr val="tx1"/>
                </a:solidFill>
              </a:rPr>
              <a:t>notre</a:t>
            </a:r>
            <a:r>
              <a:rPr lang="en-US" dirty="0">
                <a:solidFill>
                  <a:schemeClr val="tx1"/>
                </a:solidFill>
              </a:rPr>
              <a:t> interface et </a:t>
            </a:r>
            <a:r>
              <a:rPr lang="en-US" b="1" i="1" dirty="0">
                <a:solidFill>
                  <a:srgbClr val="7030A0"/>
                </a:solidFill>
              </a:rPr>
              <a:t>Flask</a:t>
            </a:r>
            <a:r>
              <a:rPr lang="en-US" dirty="0">
                <a:solidFill>
                  <a:schemeClr val="tx1"/>
                </a:solidFill>
              </a:rPr>
              <a:t> pour connecter </a:t>
            </a:r>
            <a:r>
              <a:rPr lang="en-US" dirty="0" err="1">
                <a:solidFill>
                  <a:schemeClr val="tx1"/>
                </a:solidFill>
              </a:rPr>
              <a:t>notre</a:t>
            </a:r>
            <a:r>
              <a:rPr lang="en-US" dirty="0">
                <a:solidFill>
                  <a:schemeClr val="tx1"/>
                </a:solidFill>
              </a:rPr>
              <a:t> model</a:t>
            </a:r>
          </a:p>
          <a:p>
            <a:endParaRPr lang="en-US" dirty="0">
              <a:solidFill>
                <a:schemeClr val="tx1"/>
              </a:solidFill>
            </a:endParaRPr>
          </a:p>
          <a:p>
            <a:r>
              <a:rPr lang="en-US" dirty="0">
                <a:solidFill>
                  <a:schemeClr val="tx1"/>
                </a:solidFill>
              </a:rPr>
              <a:t>   Video </a:t>
            </a:r>
            <a:r>
              <a:rPr lang="en-US" dirty="0" err="1">
                <a:solidFill>
                  <a:schemeClr val="tx1"/>
                </a:solidFill>
              </a:rPr>
              <a:t>démonstrative</a:t>
            </a:r>
            <a:r>
              <a:rPr lang="en-US" dirty="0">
                <a:solidFill>
                  <a:schemeClr val="tx1"/>
                </a:solidFill>
              </a:rPr>
              <a:t> de </a:t>
            </a:r>
            <a:r>
              <a:rPr lang="en-US" dirty="0" err="1">
                <a:solidFill>
                  <a:schemeClr val="tx1"/>
                </a:solidFill>
              </a:rPr>
              <a:t>notre</a:t>
            </a:r>
            <a:r>
              <a:rPr lang="en-US" dirty="0">
                <a:solidFill>
                  <a:schemeClr val="tx1"/>
                </a:solidFill>
              </a:rPr>
              <a:t> interface :</a:t>
            </a:r>
            <a:endParaRPr lang="en-US" b="1" i="1" dirty="0">
              <a:solidFill>
                <a:srgbClr val="7030A0"/>
              </a:solidFill>
            </a:endParaRPr>
          </a:p>
        </p:txBody>
      </p:sp>
      <p:sp>
        <p:nvSpPr>
          <p:cNvPr id="4" name="Slide Number Placeholder 3">
            <a:extLst>
              <a:ext uri="{FF2B5EF4-FFF2-40B4-BE49-F238E27FC236}">
                <a16:creationId xmlns:a16="http://schemas.microsoft.com/office/drawing/2014/main" id="{512EC131-8C83-41E9-AF73-9368FA1674E7}"/>
              </a:ext>
            </a:extLst>
          </p:cNvPr>
          <p:cNvSpPr>
            <a:spLocks noGrp="1"/>
          </p:cNvSpPr>
          <p:nvPr>
            <p:ph type="sldNum" sz="quarter" idx="12"/>
          </p:nvPr>
        </p:nvSpPr>
        <p:spPr/>
        <p:txBody>
          <a:bodyPr/>
          <a:lstStyle/>
          <a:p>
            <a:fld id="{5393BAE2-1D70-4186-81ED-2F1918A53B18}" type="slidenum">
              <a:rPr lang="en-US" smtClean="0"/>
              <a:t>12</a:t>
            </a:fld>
            <a:endParaRPr lang="en-US"/>
          </a:p>
        </p:txBody>
      </p:sp>
    </p:spTree>
    <p:extLst>
      <p:ext uri="{BB962C8B-B14F-4D97-AF65-F5344CB8AC3E}">
        <p14:creationId xmlns:p14="http://schemas.microsoft.com/office/powerpoint/2010/main" val="110521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D4EF-559E-46E0-900C-F873BA40D799}"/>
              </a:ext>
            </a:extLst>
          </p:cNvPr>
          <p:cNvSpPr>
            <a:spLocks noGrp="1"/>
          </p:cNvSpPr>
          <p:nvPr>
            <p:ph type="title"/>
          </p:nvPr>
        </p:nvSpPr>
        <p:spPr/>
        <p:txBody>
          <a:bodyPr/>
          <a:lstStyle/>
          <a:p>
            <a:endParaRPr lang="en-US"/>
          </a:p>
        </p:txBody>
      </p:sp>
      <p:pic>
        <p:nvPicPr>
          <p:cNvPr id="4" name="2023-05-22 11-27-48">
            <a:hlinkClick r:id="" action="ppaction://media"/>
            <a:extLst>
              <a:ext uri="{FF2B5EF4-FFF2-40B4-BE49-F238E27FC236}">
                <a16:creationId xmlns:a16="http://schemas.microsoft.com/office/drawing/2014/main" id="{40FEBFE4-80C2-46BD-9BBA-EEEF3BCF026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17756"/>
            <a:ext cx="12192000" cy="6858000"/>
          </a:xfrm>
        </p:spPr>
      </p:pic>
      <p:sp>
        <p:nvSpPr>
          <p:cNvPr id="3" name="Slide Number Placeholder 2">
            <a:extLst>
              <a:ext uri="{FF2B5EF4-FFF2-40B4-BE49-F238E27FC236}">
                <a16:creationId xmlns:a16="http://schemas.microsoft.com/office/drawing/2014/main" id="{3118268C-65EC-408E-A45F-92C75C323287}"/>
              </a:ext>
            </a:extLst>
          </p:cNvPr>
          <p:cNvSpPr>
            <a:spLocks noGrp="1"/>
          </p:cNvSpPr>
          <p:nvPr>
            <p:ph type="sldNum" sz="quarter" idx="12"/>
          </p:nvPr>
        </p:nvSpPr>
        <p:spPr/>
        <p:txBody>
          <a:bodyPr/>
          <a:lstStyle/>
          <a:p>
            <a:fld id="{5393BAE2-1D70-4186-81ED-2F1918A53B18}" type="slidenum">
              <a:rPr lang="en-US" smtClean="0"/>
              <a:t>13</a:t>
            </a:fld>
            <a:endParaRPr lang="en-US"/>
          </a:p>
        </p:txBody>
      </p:sp>
    </p:spTree>
    <p:extLst>
      <p:ext uri="{BB962C8B-B14F-4D97-AF65-F5344CB8AC3E}">
        <p14:creationId xmlns:p14="http://schemas.microsoft.com/office/powerpoint/2010/main" val="1804036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91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32E5-0CB0-4F21-BF91-E89131F3F1C6}"/>
              </a:ext>
            </a:extLst>
          </p:cNvPr>
          <p:cNvSpPr>
            <a:spLocks noGrp="1"/>
          </p:cNvSpPr>
          <p:nvPr>
            <p:ph type="title"/>
          </p:nvPr>
        </p:nvSpPr>
        <p:spPr>
          <a:xfrm>
            <a:off x="677334" y="609600"/>
            <a:ext cx="8596668" cy="766439"/>
          </a:xfrm>
        </p:spPr>
        <p:txBody>
          <a:bodyPr/>
          <a:lstStyle/>
          <a:p>
            <a:r>
              <a:rPr lang="en-US" dirty="0"/>
              <a:t>Conclusion</a:t>
            </a:r>
          </a:p>
        </p:txBody>
      </p:sp>
      <p:sp>
        <p:nvSpPr>
          <p:cNvPr id="3" name="Content Placeholder 2">
            <a:extLst>
              <a:ext uri="{FF2B5EF4-FFF2-40B4-BE49-F238E27FC236}">
                <a16:creationId xmlns:a16="http://schemas.microsoft.com/office/drawing/2014/main" id="{278FBF24-27E9-45A5-87E5-DBDE69F03021}"/>
              </a:ext>
            </a:extLst>
          </p:cNvPr>
          <p:cNvSpPr>
            <a:spLocks noGrp="1"/>
          </p:cNvSpPr>
          <p:nvPr>
            <p:ph idx="1"/>
          </p:nvPr>
        </p:nvSpPr>
        <p:spPr>
          <a:xfrm>
            <a:off x="677334" y="1376039"/>
            <a:ext cx="8596668" cy="4665323"/>
          </a:xfrm>
        </p:spPr>
        <p:txBody>
          <a:bodyPr/>
          <a:lstStyle/>
          <a:p>
            <a:r>
              <a:rPr lang="fr-FR" dirty="0"/>
              <a:t>   Notre projet s'est concentré sur la mise en œuvre d'un système d'analyse de sentiment sur Twitter. Grâce à ce projet, nous avons exploré l'abondance d'informations disponibles sur Twitter et extrait des insights précieux sur les sentiments des utilisateurs envers différents sujets.</a:t>
            </a:r>
          </a:p>
          <a:p>
            <a:endParaRPr lang="fr-FR" dirty="0"/>
          </a:p>
          <a:p>
            <a:r>
              <a:rPr lang="fr-FR" dirty="0"/>
              <a:t>  Au cours de la présentation, nous avons exposé les différentes étapes de notre projet, de la collecte des données, en passant par le prétraitement des données, l'ingénierie des caractéristiques et l'entraînement d'un modèle de classification des sentiments .</a:t>
            </a:r>
          </a:p>
          <a:p>
            <a:pPr marL="0" indent="0">
              <a:buNone/>
            </a:pPr>
            <a:endParaRPr lang="fr-FR" dirty="0"/>
          </a:p>
        </p:txBody>
      </p:sp>
      <p:sp>
        <p:nvSpPr>
          <p:cNvPr id="4" name="Slide Number Placeholder 3">
            <a:extLst>
              <a:ext uri="{FF2B5EF4-FFF2-40B4-BE49-F238E27FC236}">
                <a16:creationId xmlns:a16="http://schemas.microsoft.com/office/drawing/2014/main" id="{19C2BECB-F9AC-473B-8717-42DF53AC577C}"/>
              </a:ext>
            </a:extLst>
          </p:cNvPr>
          <p:cNvSpPr>
            <a:spLocks noGrp="1"/>
          </p:cNvSpPr>
          <p:nvPr>
            <p:ph type="sldNum" sz="quarter" idx="12"/>
          </p:nvPr>
        </p:nvSpPr>
        <p:spPr/>
        <p:txBody>
          <a:bodyPr/>
          <a:lstStyle/>
          <a:p>
            <a:fld id="{5393BAE2-1D70-4186-81ED-2F1918A53B18}" type="slidenum">
              <a:rPr lang="en-US" smtClean="0"/>
              <a:t>14</a:t>
            </a:fld>
            <a:endParaRPr lang="en-US"/>
          </a:p>
        </p:txBody>
      </p:sp>
    </p:spTree>
    <p:extLst>
      <p:ext uri="{BB962C8B-B14F-4D97-AF65-F5344CB8AC3E}">
        <p14:creationId xmlns:p14="http://schemas.microsoft.com/office/powerpoint/2010/main" val="26667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9D93-BD4B-41F5-95E5-B7CAB0D4CA78}"/>
              </a:ext>
            </a:extLst>
          </p:cNvPr>
          <p:cNvSpPr>
            <a:spLocks noGrp="1"/>
          </p:cNvSpPr>
          <p:nvPr>
            <p:ph type="title"/>
          </p:nvPr>
        </p:nvSpPr>
        <p:spPr/>
        <p:txBody>
          <a:bodyPr/>
          <a:lstStyle/>
          <a:p>
            <a:r>
              <a:rPr lang="en-US" b="1" i="1" dirty="0"/>
              <a:t>Plan</a:t>
            </a:r>
          </a:p>
        </p:txBody>
      </p:sp>
      <p:sp>
        <p:nvSpPr>
          <p:cNvPr id="3" name="Content Placeholder 2">
            <a:extLst>
              <a:ext uri="{FF2B5EF4-FFF2-40B4-BE49-F238E27FC236}">
                <a16:creationId xmlns:a16="http://schemas.microsoft.com/office/drawing/2014/main" id="{8C97889D-C3CD-4887-B13F-85FA96EC7832}"/>
              </a:ext>
            </a:extLst>
          </p:cNvPr>
          <p:cNvSpPr>
            <a:spLocks noGrp="1"/>
          </p:cNvSpPr>
          <p:nvPr>
            <p:ph idx="1"/>
          </p:nvPr>
        </p:nvSpPr>
        <p:spPr>
          <a:xfrm>
            <a:off x="677334" y="1855433"/>
            <a:ext cx="8596668" cy="4185929"/>
          </a:xfrm>
        </p:spPr>
        <p:txBody>
          <a:bodyPr/>
          <a:lstStyle/>
          <a:p>
            <a:pPr marL="0" indent="0">
              <a:buNone/>
            </a:pPr>
            <a:r>
              <a:rPr lang="en-US" sz="2000" dirty="0"/>
              <a:t>  Introduction</a:t>
            </a:r>
          </a:p>
          <a:p>
            <a:pPr marL="0" indent="0">
              <a:buNone/>
            </a:pPr>
            <a:r>
              <a:rPr lang="en-US" sz="2000" dirty="0"/>
              <a:t>  </a:t>
            </a:r>
            <a:r>
              <a:rPr lang="en-US" sz="2000" dirty="0" err="1"/>
              <a:t>Problématique</a:t>
            </a:r>
            <a:endParaRPr lang="en-US" sz="2000" dirty="0"/>
          </a:p>
          <a:p>
            <a:pPr marL="0" indent="0">
              <a:buNone/>
            </a:pPr>
            <a:r>
              <a:rPr lang="en-US" sz="2000" dirty="0"/>
              <a:t>  </a:t>
            </a:r>
            <a:r>
              <a:rPr lang="en-US" sz="2000" dirty="0" err="1"/>
              <a:t>Outils</a:t>
            </a:r>
            <a:r>
              <a:rPr lang="en-US" sz="2000" dirty="0"/>
              <a:t> </a:t>
            </a:r>
            <a:r>
              <a:rPr lang="en-US" sz="2000" dirty="0" err="1"/>
              <a:t>utilisés</a:t>
            </a:r>
            <a:endParaRPr lang="en-US" sz="2000" dirty="0"/>
          </a:p>
          <a:p>
            <a:pPr marL="0" indent="0">
              <a:buNone/>
            </a:pPr>
            <a:r>
              <a:rPr lang="en-US" sz="2000" dirty="0"/>
              <a:t>  Data-set</a:t>
            </a:r>
          </a:p>
          <a:p>
            <a:pPr marL="0" indent="0">
              <a:buNone/>
            </a:pPr>
            <a:r>
              <a:rPr lang="en-US" sz="2000" dirty="0"/>
              <a:t>  Model</a:t>
            </a:r>
          </a:p>
          <a:p>
            <a:pPr marL="0" indent="0">
              <a:buNone/>
            </a:pPr>
            <a:r>
              <a:rPr lang="en-US" sz="2000" dirty="0"/>
              <a:t>  </a:t>
            </a:r>
            <a:r>
              <a:rPr lang="en-US" sz="2000" dirty="0" err="1"/>
              <a:t>Implémentation</a:t>
            </a:r>
            <a:r>
              <a:rPr lang="en-US" sz="2000" dirty="0"/>
              <a:t> </a:t>
            </a:r>
            <a:r>
              <a:rPr lang="en-US" sz="2000" dirty="0" err="1"/>
              <a:t>Graphique</a:t>
            </a:r>
            <a:endParaRPr lang="en-US" sz="2000" dirty="0"/>
          </a:p>
          <a:p>
            <a:pPr marL="0" indent="0">
              <a:buNone/>
            </a:pPr>
            <a:r>
              <a:rPr lang="en-US" sz="2000" dirty="0"/>
              <a:t>  Conclusion</a:t>
            </a:r>
          </a:p>
          <a:p>
            <a:pPr marL="0" indent="0">
              <a:buNone/>
            </a:pPr>
            <a:endParaRPr lang="en-US" dirty="0"/>
          </a:p>
        </p:txBody>
      </p:sp>
      <p:sp>
        <p:nvSpPr>
          <p:cNvPr id="4" name="Slide Number Placeholder 3">
            <a:extLst>
              <a:ext uri="{FF2B5EF4-FFF2-40B4-BE49-F238E27FC236}">
                <a16:creationId xmlns:a16="http://schemas.microsoft.com/office/drawing/2014/main" id="{B0F1FFB3-C714-4615-9B5A-ACA655181C4B}"/>
              </a:ext>
            </a:extLst>
          </p:cNvPr>
          <p:cNvSpPr>
            <a:spLocks noGrp="1"/>
          </p:cNvSpPr>
          <p:nvPr>
            <p:ph type="sldNum" sz="quarter" idx="12"/>
          </p:nvPr>
        </p:nvSpPr>
        <p:spPr/>
        <p:txBody>
          <a:bodyPr/>
          <a:lstStyle/>
          <a:p>
            <a:fld id="{5393BAE2-1D70-4186-81ED-2F1918A53B18}" type="slidenum">
              <a:rPr lang="en-US" smtClean="0"/>
              <a:t>2</a:t>
            </a:fld>
            <a:endParaRPr lang="en-US"/>
          </a:p>
        </p:txBody>
      </p:sp>
    </p:spTree>
    <p:extLst>
      <p:ext uri="{BB962C8B-B14F-4D97-AF65-F5344CB8AC3E}">
        <p14:creationId xmlns:p14="http://schemas.microsoft.com/office/powerpoint/2010/main" val="192551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A220-FDF8-4D94-80DB-5EACAFBFEBE9}"/>
              </a:ext>
            </a:extLst>
          </p:cNvPr>
          <p:cNvSpPr>
            <a:spLocks noGrp="1"/>
          </p:cNvSpPr>
          <p:nvPr>
            <p:ph type="title"/>
          </p:nvPr>
        </p:nvSpPr>
        <p:spPr/>
        <p:txBody>
          <a:bodyPr/>
          <a:lstStyle/>
          <a:p>
            <a:r>
              <a:rPr lang="en-US" b="1" i="1" dirty="0"/>
              <a:t>Introduction</a:t>
            </a:r>
          </a:p>
        </p:txBody>
      </p:sp>
      <p:sp>
        <p:nvSpPr>
          <p:cNvPr id="3" name="Content Placeholder 2">
            <a:extLst>
              <a:ext uri="{FF2B5EF4-FFF2-40B4-BE49-F238E27FC236}">
                <a16:creationId xmlns:a16="http://schemas.microsoft.com/office/drawing/2014/main" id="{37F6F78F-4D5C-4E75-9E84-A57B90512156}"/>
              </a:ext>
            </a:extLst>
          </p:cNvPr>
          <p:cNvSpPr>
            <a:spLocks noGrp="1"/>
          </p:cNvSpPr>
          <p:nvPr>
            <p:ph idx="1"/>
          </p:nvPr>
        </p:nvSpPr>
        <p:spPr/>
        <p:txBody>
          <a:bodyPr/>
          <a:lstStyle/>
          <a:p>
            <a:r>
              <a:rPr lang="fr-FR" dirty="0"/>
              <a:t>Les plateformes des </a:t>
            </a:r>
            <a:r>
              <a:rPr lang="fr-FR" dirty="0" err="1"/>
              <a:t>reseaux</a:t>
            </a:r>
            <a:r>
              <a:rPr lang="fr-FR" dirty="0"/>
              <a:t> sociaux comme Twitter sont devenues une source massive d'opinion publique en temps réel.</a:t>
            </a:r>
          </a:p>
          <a:p>
            <a:pPr marL="0" indent="0">
              <a:buNone/>
            </a:pPr>
            <a:endParaRPr lang="fr-FR" dirty="0"/>
          </a:p>
          <a:p>
            <a:r>
              <a:rPr lang="fr-FR" dirty="0"/>
              <a:t>Comprendre le sentiment exprimé dans les tweets peut fournir des informations précieuses aux entreprises, aux spécialistes du marketing , aux chercheurs …</a:t>
            </a:r>
          </a:p>
          <a:p>
            <a:endParaRPr lang="fr-FR" dirty="0"/>
          </a:p>
          <a:p>
            <a:r>
              <a:rPr lang="fr-FR" dirty="0"/>
              <a:t>Utilisant les techniques de traitement du langage naturel et d'apprentissage automatique, nous pouvons acquérir une meilleure compréhension de l'opinion publique et prendre des décisions basées sur les données.</a:t>
            </a:r>
            <a:endParaRPr lang="en-US" dirty="0"/>
          </a:p>
        </p:txBody>
      </p:sp>
      <p:sp>
        <p:nvSpPr>
          <p:cNvPr id="4" name="Slide Number Placeholder 3">
            <a:extLst>
              <a:ext uri="{FF2B5EF4-FFF2-40B4-BE49-F238E27FC236}">
                <a16:creationId xmlns:a16="http://schemas.microsoft.com/office/drawing/2014/main" id="{CAA9B6A8-8611-41F2-878D-504BFF11CE47}"/>
              </a:ext>
            </a:extLst>
          </p:cNvPr>
          <p:cNvSpPr>
            <a:spLocks noGrp="1"/>
          </p:cNvSpPr>
          <p:nvPr>
            <p:ph type="sldNum" sz="quarter" idx="12"/>
          </p:nvPr>
        </p:nvSpPr>
        <p:spPr/>
        <p:txBody>
          <a:bodyPr/>
          <a:lstStyle/>
          <a:p>
            <a:fld id="{5393BAE2-1D70-4186-81ED-2F1918A53B18}" type="slidenum">
              <a:rPr lang="en-US" smtClean="0"/>
              <a:t>3</a:t>
            </a:fld>
            <a:endParaRPr lang="en-US"/>
          </a:p>
        </p:txBody>
      </p:sp>
    </p:spTree>
    <p:extLst>
      <p:ext uri="{BB962C8B-B14F-4D97-AF65-F5344CB8AC3E}">
        <p14:creationId xmlns:p14="http://schemas.microsoft.com/office/powerpoint/2010/main" val="360163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E529-C1B0-45DD-933E-7D4CDF2E5E70}"/>
              </a:ext>
            </a:extLst>
          </p:cNvPr>
          <p:cNvSpPr>
            <a:spLocks noGrp="1"/>
          </p:cNvSpPr>
          <p:nvPr>
            <p:ph type="title"/>
          </p:nvPr>
        </p:nvSpPr>
        <p:spPr>
          <a:xfrm>
            <a:off x="677334" y="609600"/>
            <a:ext cx="8596668" cy="775317"/>
          </a:xfrm>
        </p:spPr>
        <p:txBody>
          <a:bodyPr>
            <a:normAutofit/>
          </a:bodyPr>
          <a:lstStyle/>
          <a:p>
            <a:r>
              <a:rPr lang="en-US" b="1" i="1" dirty="0" err="1">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Problématique</a:t>
            </a:r>
            <a:endParaRPr lang="en-US" b="1" i="1" dirty="0">
              <a:solidFill>
                <a:schemeClr val="accent2"/>
              </a:solidFill>
            </a:endParaRPr>
          </a:p>
        </p:txBody>
      </p:sp>
      <p:sp>
        <p:nvSpPr>
          <p:cNvPr id="3" name="Content Placeholder 2">
            <a:extLst>
              <a:ext uri="{FF2B5EF4-FFF2-40B4-BE49-F238E27FC236}">
                <a16:creationId xmlns:a16="http://schemas.microsoft.com/office/drawing/2014/main" id="{5A04A280-3735-4511-802F-EF9F571D3349}"/>
              </a:ext>
            </a:extLst>
          </p:cNvPr>
          <p:cNvSpPr>
            <a:spLocks noGrp="1"/>
          </p:cNvSpPr>
          <p:nvPr>
            <p:ph idx="1"/>
          </p:nvPr>
        </p:nvSpPr>
        <p:spPr>
          <a:xfrm>
            <a:off x="677334" y="1500327"/>
            <a:ext cx="8596668" cy="4541036"/>
          </a:xfrm>
        </p:spPr>
        <p:txBody>
          <a:bodyPr/>
          <a:lstStyle/>
          <a:p>
            <a:pPr marL="0" indent="0">
              <a:buNone/>
            </a:pPr>
            <a:endParaRPr lang="en-US" dirty="0"/>
          </a:p>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omment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développer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un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modèle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d'analyse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 sentiment des tweets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efficace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et précis malgré les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spécificités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 la langue et les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contraintes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inhérentes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aux tweets,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afin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fournir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informations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pertinentes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pour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comprendre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les opinions et les attitudes des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utilisateurs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sur les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réseaux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sociaux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i="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A8861565-FB4F-4893-BE98-1CF2AE992CB9}"/>
              </a:ext>
            </a:extLst>
          </p:cNvPr>
          <p:cNvSpPr>
            <a:spLocks noGrp="1"/>
          </p:cNvSpPr>
          <p:nvPr>
            <p:ph type="sldNum" sz="quarter" idx="12"/>
          </p:nvPr>
        </p:nvSpPr>
        <p:spPr/>
        <p:txBody>
          <a:bodyPr/>
          <a:lstStyle/>
          <a:p>
            <a:fld id="{5393BAE2-1D70-4186-81ED-2F1918A53B18}" type="slidenum">
              <a:rPr lang="en-US" smtClean="0"/>
              <a:t>4</a:t>
            </a:fld>
            <a:endParaRPr lang="en-US"/>
          </a:p>
        </p:txBody>
      </p:sp>
    </p:spTree>
    <p:extLst>
      <p:ext uri="{BB962C8B-B14F-4D97-AF65-F5344CB8AC3E}">
        <p14:creationId xmlns:p14="http://schemas.microsoft.com/office/powerpoint/2010/main" val="198527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6166A-6154-4EBD-ACC5-C1F7809B3122}"/>
              </a:ext>
            </a:extLst>
          </p:cNvPr>
          <p:cNvSpPr>
            <a:spLocks noGrp="1"/>
          </p:cNvSpPr>
          <p:nvPr>
            <p:ph idx="1"/>
          </p:nvPr>
        </p:nvSpPr>
        <p:spPr>
          <a:xfrm>
            <a:off x="1255048" y="3878649"/>
            <a:ext cx="7634796" cy="2058479"/>
          </a:xfrm>
        </p:spPr>
        <p:txBody>
          <a:bodyPr/>
          <a:lstStyle/>
          <a:p>
            <a:endParaRPr lang="en-US" dirty="0"/>
          </a:p>
          <a:p>
            <a:endParaRPr lang="en-US" dirty="0"/>
          </a:p>
          <a:p>
            <a:endParaRPr lang="en-US" dirty="0"/>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1243DFCF-BACD-48B0-B45D-8CFDBE71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696" y="1347247"/>
            <a:ext cx="866311" cy="3693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415F6A3-CDB5-449B-8F4D-D1509685B5B0}"/>
              </a:ext>
            </a:extLst>
          </p:cNvPr>
          <p:cNvSpPr>
            <a:spLocks noGrp="1"/>
          </p:cNvSpPr>
          <p:nvPr>
            <p:ph type="title"/>
          </p:nvPr>
        </p:nvSpPr>
        <p:spPr>
          <a:xfrm>
            <a:off x="677334" y="609600"/>
            <a:ext cx="8596668" cy="748683"/>
          </a:xfrm>
        </p:spPr>
        <p:txBody>
          <a:bodyPr>
            <a:normAutofit fontScale="90000"/>
          </a:bodyPr>
          <a:lstStyle/>
          <a:p>
            <a:r>
              <a:rPr lang="en-US" sz="3600" b="1" dirty="0" err="1"/>
              <a:t>Outils</a:t>
            </a:r>
            <a:r>
              <a:rPr lang="en-US" sz="3600" b="1" dirty="0"/>
              <a:t> </a:t>
            </a:r>
            <a:r>
              <a:rPr lang="en-US" sz="3600" b="1" dirty="0" err="1"/>
              <a:t>utilisés</a:t>
            </a:r>
            <a:br>
              <a:rPr lang="en-US" sz="3600" b="1" dirty="0"/>
            </a:br>
            <a:r>
              <a:rPr lang="en-US" b="1" dirty="0"/>
              <a:t> </a:t>
            </a:r>
          </a:p>
        </p:txBody>
      </p:sp>
      <p:sp>
        <p:nvSpPr>
          <p:cNvPr id="5" name="TextBox 4">
            <a:extLst>
              <a:ext uri="{FF2B5EF4-FFF2-40B4-BE49-F238E27FC236}">
                <a16:creationId xmlns:a16="http://schemas.microsoft.com/office/drawing/2014/main" id="{570E46A4-BEDB-4CE1-B5B4-E4B2EF07D899}"/>
              </a:ext>
            </a:extLst>
          </p:cNvPr>
          <p:cNvSpPr txBox="1"/>
          <p:nvPr/>
        </p:nvSpPr>
        <p:spPr>
          <a:xfrm>
            <a:off x="2606818" y="1269857"/>
            <a:ext cx="3920231" cy="369332"/>
          </a:xfrm>
          <a:prstGeom prst="rect">
            <a:avLst/>
          </a:prstGeom>
          <a:noFill/>
        </p:spPr>
        <p:txBody>
          <a:bodyPr wrap="square" rtlCol="0">
            <a:spAutoFit/>
          </a:bodyPr>
          <a:lstStyle/>
          <a:p>
            <a:r>
              <a:rPr lang="en-US" b="0" i="0" dirty="0" err="1">
                <a:solidFill>
                  <a:srgbClr val="202124"/>
                </a:solidFill>
                <a:effectLst/>
                <a:latin typeface="Google Sans"/>
              </a:rPr>
              <a:t>Environnement</a:t>
            </a:r>
            <a:r>
              <a:rPr lang="en-US" b="0" i="0" dirty="0">
                <a:solidFill>
                  <a:srgbClr val="202124"/>
                </a:solidFill>
                <a:effectLst/>
                <a:latin typeface="Google Sans"/>
              </a:rPr>
              <a:t> de </a:t>
            </a:r>
            <a:r>
              <a:rPr lang="en-US" b="0" i="0" dirty="0" err="1">
                <a:solidFill>
                  <a:srgbClr val="202124"/>
                </a:solidFill>
                <a:effectLst/>
                <a:latin typeface="Google Sans"/>
              </a:rPr>
              <a:t>développement</a:t>
            </a:r>
            <a:endParaRPr lang="en-US" dirty="0"/>
          </a:p>
        </p:txBody>
      </p:sp>
      <p:pic>
        <p:nvPicPr>
          <p:cNvPr id="2054" name="Picture 6">
            <a:extLst>
              <a:ext uri="{FF2B5EF4-FFF2-40B4-BE49-F238E27FC236}">
                <a16:creationId xmlns:a16="http://schemas.microsoft.com/office/drawing/2014/main" id="{42EE3393-ABAC-4700-93CD-A6156C45B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334" y="2076664"/>
            <a:ext cx="941033" cy="3693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BBE019-80D6-4B16-B95C-39447D64A5C8}"/>
              </a:ext>
            </a:extLst>
          </p:cNvPr>
          <p:cNvSpPr txBox="1"/>
          <p:nvPr/>
        </p:nvSpPr>
        <p:spPr>
          <a:xfrm>
            <a:off x="2513121" y="2034412"/>
            <a:ext cx="3325427" cy="369332"/>
          </a:xfrm>
          <a:prstGeom prst="rect">
            <a:avLst/>
          </a:prstGeom>
          <a:noFill/>
        </p:spPr>
        <p:txBody>
          <a:bodyPr wrap="square" rtlCol="0">
            <a:spAutoFit/>
          </a:bodyPr>
          <a:lstStyle/>
          <a:p>
            <a:r>
              <a:rPr lang="en-US" dirty="0">
                <a:latin typeface="Google Sans"/>
              </a:rPr>
              <a:t>Framework de python </a:t>
            </a:r>
          </a:p>
        </p:txBody>
      </p:sp>
      <p:pic>
        <p:nvPicPr>
          <p:cNvPr id="2056" name="Picture 8">
            <a:extLst>
              <a:ext uri="{FF2B5EF4-FFF2-40B4-BE49-F238E27FC236}">
                <a16:creationId xmlns:a16="http://schemas.microsoft.com/office/drawing/2014/main" id="{24C7F817-8152-4C55-9257-663D1133F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500" y="3670818"/>
            <a:ext cx="1926494" cy="10737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141417-76E0-4FDB-965C-90D6357C14C6}"/>
              </a:ext>
            </a:extLst>
          </p:cNvPr>
          <p:cNvSpPr txBox="1"/>
          <p:nvPr/>
        </p:nvSpPr>
        <p:spPr>
          <a:xfrm>
            <a:off x="588557" y="2783013"/>
            <a:ext cx="6287611" cy="584775"/>
          </a:xfrm>
          <a:prstGeom prst="rect">
            <a:avLst/>
          </a:prstGeom>
          <a:noFill/>
        </p:spPr>
        <p:txBody>
          <a:bodyPr wrap="square" rtlCol="0">
            <a:spAutoFit/>
          </a:bodyPr>
          <a:lstStyle/>
          <a:p>
            <a:r>
              <a:rPr lang="en-US" sz="3200" b="1" i="1" dirty="0" err="1">
                <a:solidFill>
                  <a:schemeClr val="accent1"/>
                </a:solidFill>
                <a:latin typeface="Google Sans"/>
              </a:rPr>
              <a:t>bibliothèques</a:t>
            </a:r>
            <a:r>
              <a:rPr lang="en-US" sz="3200" b="1" i="1" dirty="0">
                <a:solidFill>
                  <a:schemeClr val="accent1"/>
                </a:solidFill>
                <a:latin typeface="Google Sans"/>
              </a:rPr>
              <a:t> de </a:t>
            </a:r>
            <a:r>
              <a:rPr lang="en-US" sz="3200" b="1" i="1" dirty="0" err="1">
                <a:solidFill>
                  <a:schemeClr val="accent1"/>
                </a:solidFill>
                <a:latin typeface="Google Sans"/>
              </a:rPr>
              <a:t>traitements</a:t>
            </a:r>
            <a:r>
              <a:rPr lang="en-US" sz="3200" b="1" i="1" dirty="0">
                <a:solidFill>
                  <a:schemeClr val="accent1"/>
                </a:solidFill>
                <a:latin typeface="Google Sans"/>
              </a:rPr>
              <a:t> </a:t>
            </a:r>
          </a:p>
        </p:txBody>
      </p:sp>
      <p:pic>
        <p:nvPicPr>
          <p:cNvPr id="2058" name="Picture 10" descr="Logo">
            <a:extLst>
              <a:ext uri="{FF2B5EF4-FFF2-40B4-BE49-F238E27FC236}">
                <a16:creationId xmlns:a16="http://schemas.microsoft.com/office/drawing/2014/main" id="{9F75FE92-E955-434A-A277-1FCF6AF0D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257" y="3648870"/>
            <a:ext cx="2135822" cy="119890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upload.wikimedia.org/wikipedia/commons/thumb/0/...">
            <a:extLst>
              <a:ext uri="{FF2B5EF4-FFF2-40B4-BE49-F238E27FC236}">
                <a16:creationId xmlns:a16="http://schemas.microsoft.com/office/drawing/2014/main" id="{100BC012-6706-4387-9DEC-CB3C70572C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761" y="3398225"/>
            <a:ext cx="2020924" cy="127001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4" descr="GitHub - mwaskom/seaborn: Statistical data visualization in Python">
            <a:extLst>
              <a:ext uri="{FF2B5EF4-FFF2-40B4-BE49-F238E27FC236}">
                <a16:creationId xmlns:a16="http://schemas.microsoft.com/office/drawing/2014/main" id="{C7A36565-D760-4C38-9687-DEC8119FE1FE}"/>
              </a:ext>
            </a:extLst>
          </p:cNvPr>
          <p:cNvSpPr>
            <a:spLocks noChangeAspect="1" noChangeArrowheads="1"/>
          </p:cNvSpPr>
          <p:nvPr/>
        </p:nvSpPr>
        <p:spPr bwMode="auto">
          <a:xfrm>
            <a:off x="5943600" y="3276600"/>
            <a:ext cx="3457852" cy="11465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Is Seaborn too assertive at times? | by Pragya Verma | Analytics Vidhya |  Medium">
            <a:extLst>
              <a:ext uri="{FF2B5EF4-FFF2-40B4-BE49-F238E27FC236}">
                <a16:creationId xmlns:a16="http://schemas.microsoft.com/office/drawing/2014/main" id="{94F1A89B-6093-4D13-82B9-D79B3A57A2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7812" y="4843338"/>
            <a:ext cx="1780712" cy="152494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upload.wikimedia.org/wikipedia/commons/thumb/e/...">
            <a:extLst>
              <a:ext uri="{FF2B5EF4-FFF2-40B4-BE49-F238E27FC236}">
                <a16:creationId xmlns:a16="http://schemas.microsoft.com/office/drawing/2014/main" id="{E8D7F7B2-5699-4594-8293-6FB8BA9AA3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3343" y="5133263"/>
            <a:ext cx="1780712" cy="100216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NumPy - Wikipedia">
            <a:extLst>
              <a:ext uri="{FF2B5EF4-FFF2-40B4-BE49-F238E27FC236}">
                <a16:creationId xmlns:a16="http://schemas.microsoft.com/office/drawing/2014/main" id="{52BA8C8F-BDFC-4717-BB18-6A56265379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874" y="5195183"/>
            <a:ext cx="2020924" cy="8916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907C013-878A-4933-BCCA-B568BBA7EADD}"/>
              </a:ext>
            </a:extLst>
          </p:cNvPr>
          <p:cNvSpPr>
            <a:spLocks noGrp="1"/>
          </p:cNvSpPr>
          <p:nvPr>
            <p:ph type="sldNum" sz="quarter" idx="12"/>
          </p:nvPr>
        </p:nvSpPr>
        <p:spPr/>
        <p:txBody>
          <a:bodyPr/>
          <a:lstStyle/>
          <a:p>
            <a:fld id="{5393BAE2-1D70-4186-81ED-2F1918A53B18}" type="slidenum">
              <a:rPr lang="en-US" smtClean="0"/>
              <a:t>5</a:t>
            </a:fld>
            <a:endParaRPr lang="en-US"/>
          </a:p>
        </p:txBody>
      </p:sp>
    </p:spTree>
    <p:extLst>
      <p:ext uri="{BB962C8B-B14F-4D97-AF65-F5344CB8AC3E}">
        <p14:creationId xmlns:p14="http://schemas.microsoft.com/office/powerpoint/2010/main" val="198169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76CB-7254-4CE5-8774-74ACFF5E6CC4}"/>
              </a:ext>
            </a:extLst>
          </p:cNvPr>
          <p:cNvSpPr>
            <a:spLocks noGrp="1"/>
          </p:cNvSpPr>
          <p:nvPr>
            <p:ph type="title"/>
          </p:nvPr>
        </p:nvSpPr>
        <p:spPr/>
        <p:txBody>
          <a:bodyPr/>
          <a:lstStyle/>
          <a:p>
            <a:r>
              <a:rPr lang="en-US" dirty="0"/>
              <a:t>Data-Set</a:t>
            </a:r>
          </a:p>
        </p:txBody>
      </p:sp>
      <p:pic>
        <p:nvPicPr>
          <p:cNvPr id="4" name="Content Placeholder 3" title="Figure 1">
            <a:extLst>
              <a:ext uri="{FF2B5EF4-FFF2-40B4-BE49-F238E27FC236}">
                <a16:creationId xmlns:a16="http://schemas.microsoft.com/office/drawing/2014/main" id="{6D1D96D1-DFEF-498A-985B-3414E25377B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7334" y="1136342"/>
            <a:ext cx="8949556" cy="4406253"/>
          </a:xfrm>
          <a:prstGeom prst="rect">
            <a:avLst/>
          </a:prstGeom>
        </p:spPr>
      </p:pic>
      <p:sp>
        <p:nvSpPr>
          <p:cNvPr id="6" name="TextBox 5">
            <a:extLst>
              <a:ext uri="{FF2B5EF4-FFF2-40B4-BE49-F238E27FC236}">
                <a16:creationId xmlns:a16="http://schemas.microsoft.com/office/drawing/2014/main" id="{EE354DE5-7448-4022-BAEB-64EE0AA2DA9C}"/>
              </a:ext>
            </a:extLst>
          </p:cNvPr>
          <p:cNvSpPr txBox="1"/>
          <p:nvPr/>
        </p:nvSpPr>
        <p:spPr>
          <a:xfrm>
            <a:off x="677334" y="5542595"/>
            <a:ext cx="6995603"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https://www.kaggle.com/datasets/jp797498e/twitter-entity-sentiment-analysis</a:t>
            </a:r>
            <a:endParaRPr lang="en-US" sz="18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Slide Number Placeholder 2">
            <a:extLst>
              <a:ext uri="{FF2B5EF4-FFF2-40B4-BE49-F238E27FC236}">
                <a16:creationId xmlns:a16="http://schemas.microsoft.com/office/drawing/2014/main" id="{2EA2C259-4D77-451D-9F19-E3F8A61F5A63}"/>
              </a:ext>
            </a:extLst>
          </p:cNvPr>
          <p:cNvSpPr>
            <a:spLocks noGrp="1"/>
          </p:cNvSpPr>
          <p:nvPr>
            <p:ph type="sldNum" sz="quarter" idx="12"/>
          </p:nvPr>
        </p:nvSpPr>
        <p:spPr/>
        <p:txBody>
          <a:bodyPr/>
          <a:lstStyle/>
          <a:p>
            <a:fld id="{5393BAE2-1D70-4186-81ED-2F1918A53B18}" type="slidenum">
              <a:rPr lang="en-US" smtClean="0"/>
              <a:t>6</a:t>
            </a:fld>
            <a:endParaRPr lang="en-US"/>
          </a:p>
        </p:txBody>
      </p:sp>
    </p:spTree>
    <p:extLst>
      <p:ext uri="{BB962C8B-B14F-4D97-AF65-F5344CB8AC3E}">
        <p14:creationId xmlns:p14="http://schemas.microsoft.com/office/powerpoint/2010/main" val="3775361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C9D2-7323-4748-AC90-15376C294643}"/>
              </a:ext>
            </a:extLst>
          </p:cNvPr>
          <p:cNvSpPr>
            <a:spLocks noGrp="1"/>
          </p:cNvSpPr>
          <p:nvPr>
            <p:ph type="title"/>
          </p:nvPr>
        </p:nvSpPr>
        <p:spPr>
          <a:xfrm>
            <a:off x="677334" y="609600"/>
            <a:ext cx="8596668" cy="686540"/>
          </a:xfrm>
        </p:spPr>
        <p:txBody>
          <a:bodyPr>
            <a:normAutofit fontScale="90000"/>
          </a:bodyPr>
          <a:lstStyle/>
          <a:p>
            <a:r>
              <a:rPr lang="en-US" b="1" i="1" dirty="0"/>
              <a:t>Data-Set</a:t>
            </a:r>
            <a:br>
              <a:rPr lang="en-US" dirty="0">
                <a:solidFill>
                  <a:srgbClr val="0070C0"/>
                </a:solidFill>
              </a:rPr>
            </a:br>
            <a:r>
              <a:rPr lang="en-US" dirty="0" err="1">
                <a:solidFill>
                  <a:srgbClr val="0070C0"/>
                </a:solidFill>
              </a:rPr>
              <a:t>Nettoyage</a:t>
            </a:r>
            <a:r>
              <a:rPr lang="en-US" dirty="0">
                <a:solidFill>
                  <a:srgbClr val="0070C0"/>
                </a:solidFill>
              </a:rPr>
              <a:t> et pre-processing</a:t>
            </a:r>
          </a:p>
        </p:txBody>
      </p:sp>
      <p:graphicFrame>
        <p:nvGraphicFramePr>
          <p:cNvPr id="4" name="Content Placeholder 3">
            <a:extLst>
              <a:ext uri="{FF2B5EF4-FFF2-40B4-BE49-F238E27FC236}">
                <a16:creationId xmlns:a16="http://schemas.microsoft.com/office/drawing/2014/main" id="{1F7BD144-BCEF-4006-A6C9-9E8C5358F6AC}"/>
              </a:ext>
            </a:extLst>
          </p:cNvPr>
          <p:cNvGraphicFramePr>
            <a:graphicFrameLocks noGrp="1"/>
          </p:cNvGraphicFramePr>
          <p:nvPr>
            <p:ph idx="1"/>
            <p:extLst>
              <p:ext uri="{D42A27DB-BD31-4B8C-83A1-F6EECF244321}">
                <p14:modId xmlns:p14="http://schemas.microsoft.com/office/powerpoint/2010/main" val="2959520730"/>
              </p:ext>
            </p:extLst>
          </p:nvPr>
        </p:nvGraphicFramePr>
        <p:xfrm>
          <a:off x="408373" y="1296140"/>
          <a:ext cx="9250532" cy="4811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CADE4E0-7E3C-4BE8-B577-368298900821}"/>
              </a:ext>
            </a:extLst>
          </p:cNvPr>
          <p:cNvSpPr>
            <a:spLocks noGrp="1"/>
          </p:cNvSpPr>
          <p:nvPr>
            <p:ph type="sldNum" sz="quarter" idx="12"/>
          </p:nvPr>
        </p:nvSpPr>
        <p:spPr/>
        <p:txBody>
          <a:bodyPr/>
          <a:lstStyle/>
          <a:p>
            <a:fld id="{5393BAE2-1D70-4186-81ED-2F1918A53B18}" type="slidenum">
              <a:rPr lang="en-US" smtClean="0"/>
              <a:t>7</a:t>
            </a:fld>
            <a:endParaRPr lang="en-US"/>
          </a:p>
        </p:txBody>
      </p:sp>
    </p:spTree>
    <p:extLst>
      <p:ext uri="{BB962C8B-B14F-4D97-AF65-F5344CB8AC3E}">
        <p14:creationId xmlns:p14="http://schemas.microsoft.com/office/powerpoint/2010/main" val="4211550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1482-C8F7-43C2-8A5D-E43F7D49A1D1}"/>
              </a:ext>
            </a:extLst>
          </p:cNvPr>
          <p:cNvSpPr>
            <a:spLocks noGrp="1"/>
          </p:cNvSpPr>
          <p:nvPr>
            <p:ph type="title"/>
          </p:nvPr>
        </p:nvSpPr>
        <p:spPr/>
        <p:txBody>
          <a:bodyPr/>
          <a:lstStyle/>
          <a:p>
            <a:r>
              <a:rPr lang="en-US" b="1" i="1" dirty="0"/>
              <a:t>Model</a:t>
            </a:r>
          </a:p>
        </p:txBody>
      </p:sp>
      <p:sp>
        <p:nvSpPr>
          <p:cNvPr id="3" name="Content Placeholder 2">
            <a:extLst>
              <a:ext uri="{FF2B5EF4-FFF2-40B4-BE49-F238E27FC236}">
                <a16:creationId xmlns:a16="http://schemas.microsoft.com/office/drawing/2014/main" id="{38C360B6-BEF2-4F2B-B4E7-B304D42F2CE9}"/>
              </a:ext>
            </a:extLst>
          </p:cNvPr>
          <p:cNvSpPr>
            <a:spLocks noGrp="1"/>
          </p:cNvSpPr>
          <p:nvPr>
            <p:ph idx="1"/>
          </p:nvPr>
        </p:nvSpPr>
        <p:spPr>
          <a:xfrm>
            <a:off x="677334" y="1376039"/>
            <a:ext cx="8596668" cy="4665323"/>
          </a:xfrm>
        </p:spPr>
        <p:txBody>
          <a:bodyPr/>
          <a:lstStyle/>
          <a:p>
            <a:pPr marL="0" indent="0">
              <a:buNone/>
            </a:pPr>
            <a:r>
              <a:rPr lang="en-US" b="1" i="1" dirty="0">
                <a:solidFill>
                  <a:schemeClr val="accent5"/>
                </a:solidFill>
              </a:rPr>
              <a:t>Step 1 : Separation des </a:t>
            </a:r>
            <a:r>
              <a:rPr lang="en-US" b="1" i="1" dirty="0" err="1">
                <a:solidFill>
                  <a:schemeClr val="accent5"/>
                </a:solidFill>
              </a:rPr>
              <a:t>Données</a:t>
            </a:r>
            <a:r>
              <a:rPr lang="en-US" b="1" i="1" dirty="0">
                <a:solidFill>
                  <a:schemeClr val="accent5"/>
                </a:solidFill>
              </a:rPr>
              <a:t> </a:t>
            </a:r>
          </a:p>
          <a:p>
            <a:pPr marL="0" indent="0">
              <a:buNone/>
            </a:pPr>
            <a:endParaRPr lang="en-US" dirty="0"/>
          </a:p>
        </p:txBody>
      </p:sp>
      <p:graphicFrame>
        <p:nvGraphicFramePr>
          <p:cNvPr id="6" name="Chart 5">
            <a:extLst>
              <a:ext uri="{FF2B5EF4-FFF2-40B4-BE49-F238E27FC236}">
                <a16:creationId xmlns:a16="http://schemas.microsoft.com/office/drawing/2014/main" id="{B69BDF9C-3361-4CB3-B6C7-5A232918A9ED}"/>
              </a:ext>
            </a:extLst>
          </p:cNvPr>
          <p:cNvGraphicFramePr/>
          <p:nvPr>
            <p:extLst>
              <p:ext uri="{D42A27DB-BD31-4B8C-83A1-F6EECF244321}">
                <p14:modId xmlns:p14="http://schemas.microsoft.com/office/powerpoint/2010/main" val="49441687"/>
              </p:ext>
            </p:extLst>
          </p:nvPr>
        </p:nvGraphicFramePr>
        <p:xfrm>
          <a:off x="2734324" y="1300440"/>
          <a:ext cx="7368466" cy="5370882"/>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821F1FF9-9B6E-4293-9F3E-F97908F170E7}"/>
              </a:ext>
            </a:extLst>
          </p:cNvPr>
          <p:cNvSpPr>
            <a:spLocks noGrp="1"/>
          </p:cNvSpPr>
          <p:nvPr>
            <p:ph type="sldNum" sz="quarter" idx="12"/>
          </p:nvPr>
        </p:nvSpPr>
        <p:spPr/>
        <p:txBody>
          <a:bodyPr/>
          <a:lstStyle/>
          <a:p>
            <a:fld id="{5393BAE2-1D70-4186-81ED-2F1918A53B18}" type="slidenum">
              <a:rPr lang="en-US" smtClean="0"/>
              <a:t>8</a:t>
            </a:fld>
            <a:endParaRPr lang="en-US"/>
          </a:p>
        </p:txBody>
      </p:sp>
    </p:spTree>
    <p:extLst>
      <p:ext uri="{BB962C8B-B14F-4D97-AF65-F5344CB8AC3E}">
        <p14:creationId xmlns:p14="http://schemas.microsoft.com/office/powerpoint/2010/main" val="517238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1F10-633A-49D0-BC34-FD97F7B0F546}"/>
              </a:ext>
            </a:extLst>
          </p:cNvPr>
          <p:cNvSpPr>
            <a:spLocks noGrp="1"/>
          </p:cNvSpPr>
          <p:nvPr>
            <p:ph type="title"/>
          </p:nvPr>
        </p:nvSpPr>
        <p:spPr>
          <a:xfrm flipV="1">
            <a:off x="677334" y="559293"/>
            <a:ext cx="8596668" cy="5030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B43A1A0-77BE-4FDC-BE8A-F42BAB3459BF}"/>
              </a:ext>
            </a:extLst>
          </p:cNvPr>
          <p:cNvSpPr>
            <a:spLocks noGrp="1"/>
          </p:cNvSpPr>
          <p:nvPr>
            <p:ph idx="1"/>
          </p:nvPr>
        </p:nvSpPr>
        <p:spPr>
          <a:xfrm>
            <a:off x="677334" y="754548"/>
            <a:ext cx="8596668" cy="5348904"/>
          </a:xfrm>
        </p:spPr>
        <p:txBody>
          <a:bodyPr/>
          <a:lstStyle/>
          <a:p>
            <a:pPr marL="0" indent="0">
              <a:buNone/>
            </a:pPr>
            <a:r>
              <a:rPr lang="en-US" b="1" i="1" dirty="0">
                <a:solidFill>
                  <a:schemeClr val="accent2">
                    <a:lumMod val="75000"/>
                  </a:schemeClr>
                </a:solidFill>
              </a:rPr>
              <a:t>Model</a:t>
            </a:r>
          </a:p>
          <a:p>
            <a:pPr marL="0" indent="0">
              <a:buNone/>
            </a:pPr>
            <a:r>
              <a:rPr lang="en-US" b="1" i="1" dirty="0">
                <a:solidFill>
                  <a:schemeClr val="accent5"/>
                </a:solidFill>
              </a:rPr>
              <a:t>Step 2 : Regression </a:t>
            </a:r>
            <a:r>
              <a:rPr lang="en-US" b="1" i="1" dirty="0" err="1">
                <a:solidFill>
                  <a:schemeClr val="accent5"/>
                </a:solidFill>
              </a:rPr>
              <a:t>Logistique</a:t>
            </a:r>
            <a:endParaRPr lang="en-US" b="1" i="1" dirty="0">
              <a:solidFill>
                <a:schemeClr val="accent5"/>
              </a:solidFill>
            </a:endParaRPr>
          </a:p>
          <a:p>
            <a:pPr marL="0" indent="0">
              <a:buNone/>
            </a:pPr>
            <a:r>
              <a:rPr lang="en-US" dirty="0"/>
              <a:t>   </a:t>
            </a:r>
            <a:r>
              <a:rPr lang="en-US" dirty="0" err="1"/>
              <a:t>Puisque</a:t>
            </a:r>
            <a:r>
              <a:rPr lang="en-US" dirty="0"/>
              <a:t> </a:t>
            </a:r>
            <a:r>
              <a:rPr lang="en-US" dirty="0" err="1"/>
              <a:t>notre</a:t>
            </a:r>
            <a:r>
              <a:rPr lang="en-US" dirty="0"/>
              <a:t> </a:t>
            </a:r>
            <a:r>
              <a:rPr lang="en-US" dirty="0" err="1"/>
              <a:t>probleme</a:t>
            </a:r>
            <a:r>
              <a:rPr lang="en-US" dirty="0"/>
              <a:t> </a:t>
            </a:r>
            <a:r>
              <a:rPr lang="en-US" dirty="0" err="1"/>
              <a:t>est</a:t>
            </a:r>
            <a:r>
              <a:rPr lang="en-US" dirty="0"/>
              <a:t> de type classification </a:t>
            </a:r>
            <a:r>
              <a:rPr lang="en-US" dirty="0" err="1"/>
              <a:t>on’a</a:t>
            </a:r>
            <a:r>
              <a:rPr lang="en-US" dirty="0"/>
              <a:t> </a:t>
            </a:r>
            <a:r>
              <a:rPr lang="en-US" dirty="0" err="1"/>
              <a:t>utiliser</a:t>
            </a:r>
            <a:r>
              <a:rPr lang="en-US" dirty="0"/>
              <a:t> le model de </a:t>
            </a:r>
            <a:r>
              <a:rPr lang="en-US" b="1" i="1" dirty="0">
                <a:solidFill>
                  <a:srgbClr val="7030A0"/>
                </a:solidFill>
              </a:rPr>
              <a:t>Regression </a:t>
            </a:r>
            <a:r>
              <a:rPr lang="en-US" b="1" i="1" dirty="0" err="1">
                <a:solidFill>
                  <a:srgbClr val="7030A0"/>
                </a:solidFill>
              </a:rPr>
              <a:t>Logistique</a:t>
            </a:r>
            <a:r>
              <a:rPr lang="en-US" b="1" i="1" dirty="0">
                <a:solidFill>
                  <a:srgbClr val="7030A0"/>
                </a:solidFill>
              </a:rPr>
              <a:t> </a:t>
            </a:r>
            <a:r>
              <a:rPr lang="en-US" dirty="0"/>
              <a:t>de  la </a:t>
            </a:r>
            <a:r>
              <a:rPr lang="en-US" dirty="0" err="1"/>
              <a:t>bibliotheque</a:t>
            </a:r>
            <a:r>
              <a:rPr lang="en-US" dirty="0"/>
              <a:t> </a:t>
            </a:r>
            <a:r>
              <a:rPr lang="en-US" b="1" i="1" dirty="0">
                <a:solidFill>
                  <a:srgbClr val="7030A0"/>
                </a:solidFill>
              </a:rPr>
              <a:t>SICKITLEARN</a:t>
            </a:r>
          </a:p>
          <a:p>
            <a:pPr marL="0" indent="0">
              <a:buNone/>
            </a:pPr>
            <a:r>
              <a:rPr lang="en-US" b="1" i="1" dirty="0">
                <a:solidFill>
                  <a:srgbClr val="00B0F0"/>
                </a:solidFill>
              </a:rPr>
              <a:t>Results </a:t>
            </a:r>
          </a:p>
          <a:p>
            <a:pPr marL="0" indent="0">
              <a:buNone/>
            </a:pPr>
            <a:endParaRPr lang="en-US" b="1" i="1" dirty="0">
              <a:solidFill>
                <a:schemeClr val="accent5"/>
              </a:solidFill>
            </a:endParaRPr>
          </a:p>
          <a:p>
            <a:pPr marL="0" indent="0">
              <a:buNone/>
            </a:pPr>
            <a:r>
              <a:rPr lang="en-US" dirty="0"/>
              <a:t>      </a:t>
            </a:r>
          </a:p>
        </p:txBody>
      </p:sp>
      <p:pic>
        <p:nvPicPr>
          <p:cNvPr id="6" name="Picture 5">
            <a:extLst>
              <a:ext uri="{FF2B5EF4-FFF2-40B4-BE49-F238E27FC236}">
                <a16:creationId xmlns:a16="http://schemas.microsoft.com/office/drawing/2014/main" id="{680C7FAD-ABB3-48FF-9939-F306CB01401E}"/>
              </a:ext>
            </a:extLst>
          </p:cNvPr>
          <p:cNvPicPr>
            <a:picLocks noChangeAspect="1"/>
          </p:cNvPicPr>
          <p:nvPr/>
        </p:nvPicPr>
        <p:blipFill>
          <a:blip r:embed="rId2"/>
          <a:stretch>
            <a:fillRect/>
          </a:stretch>
        </p:blipFill>
        <p:spPr>
          <a:xfrm>
            <a:off x="2088507" y="2539125"/>
            <a:ext cx="6531710" cy="3797312"/>
          </a:xfrm>
          <a:prstGeom prst="rect">
            <a:avLst/>
          </a:prstGeom>
        </p:spPr>
      </p:pic>
      <p:sp>
        <p:nvSpPr>
          <p:cNvPr id="4" name="Slide Number Placeholder 3">
            <a:extLst>
              <a:ext uri="{FF2B5EF4-FFF2-40B4-BE49-F238E27FC236}">
                <a16:creationId xmlns:a16="http://schemas.microsoft.com/office/drawing/2014/main" id="{4ADA52BE-973A-47F0-812E-88B89CCFE2EC}"/>
              </a:ext>
            </a:extLst>
          </p:cNvPr>
          <p:cNvSpPr>
            <a:spLocks noGrp="1"/>
          </p:cNvSpPr>
          <p:nvPr>
            <p:ph type="sldNum" sz="quarter" idx="12"/>
          </p:nvPr>
        </p:nvSpPr>
        <p:spPr/>
        <p:txBody>
          <a:bodyPr/>
          <a:lstStyle/>
          <a:p>
            <a:fld id="{5393BAE2-1D70-4186-81ED-2F1918A53B18}" type="slidenum">
              <a:rPr lang="en-US" smtClean="0"/>
              <a:t>9</a:t>
            </a:fld>
            <a:endParaRPr lang="en-US"/>
          </a:p>
        </p:txBody>
      </p:sp>
    </p:spTree>
    <p:extLst>
      <p:ext uri="{BB962C8B-B14F-4D97-AF65-F5344CB8AC3E}">
        <p14:creationId xmlns:p14="http://schemas.microsoft.com/office/powerpoint/2010/main" val="1253068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584</TotalTime>
  <Words>571</Words>
  <Application>Microsoft Office PowerPoint</Application>
  <PresentationFormat>Widescreen</PresentationFormat>
  <Paragraphs>80</Paragraphs>
  <Slides>14</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Google Sans</vt:lpstr>
      <vt:lpstr>Times New Roman</vt:lpstr>
      <vt:lpstr>Trebuchet MS</vt:lpstr>
      <vt:lpstr>Wingdings 3</vt:lpstr>
      <vt:lpstr>Facet</vt:lpstr>
      <vt:lpstr>PowerPoint Presentation</vt:lpstr>
      <vt:lpstr>Plan</vt:lpstr>
      <vt:lpstr>Introduction</vt:lpstr>
      <vt:lpstr>Problématique</vt:lpstr>
      <vt:lpstr>Outils utilisés  </vt:lpstr>
      <vt:lpstr>Data-Set</vt:lpstr>
      <vt:lpstr>Data-Set Nettoyage et pre-processing</vt:lpstr>
      <vt:lpstr>Model</vt:lpstr>
      <vt:lpstr>PowerPoint Presentation</vt:lpstr>
      <vt:lpstr>PowerPoint Presentation</vt:lpstr>
      <vt:lpstr>PowerPoint Presentation</vt:lpstr>
      <vt:lpstr>Interface Graphique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iliass bargache</dc:creator>
  <cp:lastModifiedBy>iliass bargache</cp:lastModifiedBy>
  <cp:revision>37</cp:revision>
  <dcterms:created xsi:type="dcterms:W3CDTF">2023-05-21T17:29:56Z</dcterms:created>
  <dcterms:modified xsi:type="dcterms:W3CDTF">2023-07-17T17:05:55Z</dcterms:modified>
</cp:coreProperties>
</file>