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93507-B723-004A-ADF3-EB593C9AA0D7}" type="doc">
      <dgm:prSet loTypeId="urn:microsoft.com/office/officeart/2005/8/layout/process5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62DD1D-FF3B-D543-92A0-7E34A00CBC94}">
      <dgm:prSet phldrT="[Text]"/>
      <dgm:spPr/>
      <dgm:t>
        <a:bodyPr/>
        <a:lstStyle/>
        <a:p>
          <a:r>
            <a:rPr lang="en-US"/>
            <a:t>Read CSV and import Metro Vancouver FSAs</a:t>
          </a:r>
        </a:p>
      </dgm:t>
    </dgm:pt>
    <dgm:pt modelId="{CA8BB0B6-9EA7-514B-BD11-02EC572D9C96}" type="parTrans" cxnId="{E6AB6813-F111-2448-AAAB-A7840882B06F}">
      <dgm:prSet/>
      <dgm:spPr/>
      <dgm:t>
        <a:bodyPr/>
        <a:lstStyle/>
        <a:p>
          <a:endParaRPr lang="en-US"/>
        </a:p>
      </dgm:t>
    </dgm:pt>
    <dgm:pt modelId="{A9EB009B-87FA-CC46-B804-4A6593871223}" type="sibTrans" cxnId="{E6AB6813-F111-2448-AAAB-A7840882B06F}">
      <dgm:prSet/>
      <dgm:spPr/>
      <dgm:t>
        <a:bodyPr/>
        <a:lstStyle/>
        <a:p>
          <a:endParaRPr lang="en-US"/>
        </a:p>
      </dgm:t>
    </dgm:pt>
    <dgm:pt modelId="{42B557DF-8747-AF42-9131-204CD573D596}">
      <dgm:prSet phldrT="[Text]"/>
      <dgm:spPr/>
      <dgm:t>
        <a:bodyPr/>
        <a:lstStyle/>
        <a:p>
          <a:r>
            <a:rPr lang="en-US"/>
            <a:t>Query the Geolocation Service and get coordinates</a:t>
          </a:r>
        </a:p>
      </dgm:t>
    </dgm:pt>
    <dgm:pt modelId="{3B9A8B64-48CE-2E4B-A2A6-7AA7159C610D}" type="parTrans" cxnId="{0893D5F5-8DF0-864A-9A83-987F1535D7D8}">
      <dgm:prSet/>
      <dgm:spPr/>
      <dgm:t>
        <a:bodyPr/>
        <a:lstStyle/>
        <a:p>
          <a:endParaRPr lang="en-US"/>
        </a:p>
      </dgm:t>
    </dgm:pt>
    <dgm:pt modelId="{E635B6DF-CEC4-EF49-AB2F-ABEF701B8D5E}" type="sibTrans" cxnId="{0893D5F5-8DF0-864A-9A83-987F1535D7D8}">
      <dgm:prSet/>
      <dgm:spPr/>
      <dgm:t>
        <a:bodyPr/>
        <a:lstStyle/>
        <a:p>
          <a:endParaRPr lang="en-US"/>
        </a:p>
      </dgm:t>
    </dgm:pt>
    <dgm:pt modelId="{F65B438D-58EB-3F47-99E2-099B19B41EDD}">
      <dgm:prSet phldrT="[Text]"/>
      <dgm:spPr/>
      <dgm:t>
        <a:bodyPr/>
        <a:lstStyle/>
        <a:p>
          <a:r>
            <a:rPr lang="en-US"/>
            <a:t>Join the income and FSA coordinates datasets</a:t>
          </a:r>
        </a:p>
      </dgm:t>
    </dgm:pt>
    <dgm:pt modelId="{F8715DD1-FB5E-544F-A99D-47C7CA551C82}" type="parTrans" cxnId="{35830F72-5790-754C-907E-F7776E087265}">
      <dgm:prSet/>
      <dgm:spPr/>
      <dgm:t>
        <a:bodyPr/>
        <a:lstStyle/>
        <a:p>
          <a:endParaRPr lang="en-US"/>
        </a:p>
      </dgm:t>
    </dgm:pt>
    <dgm:pt modelId="{09183DA9-6EC3-5346-B047-7F2828F5B6AD}" type="sibTrans" cxnId="{35830F72-5790-754C-907E-F7776E087265}">
      <dgm:prSet/>
      <dgm:spPr/>
      <dgm:t>
        <a:bodyPr/>
        <a:lstStyle/>
        <a:p>
          <a:endParaRPr lang="en-US"/>
        </a:p>
      </dgm:t>
    </dgm:pt>
    <dgm:pt modelId="{B1C6C877-7181-924F-BA0A-9B791C479F3F}">
      <dgm:prSet phldrT="[Text]"/>
      <dgm:spPr/>
      <dgm:t>
        <a:bodyPr/>
        <a:lstStyle/>
        <a:p>
          <a:r>
            <a:rPr lang="en-US"/>
            <a:t>Read CSV and import median household income from 2016 Canada Census</a:t>
          </a:r>
        </a:p>
      </dgm:t>
    </dgm:pt>
    <dgm:pt modelId="{3DF79118-B034-0049-AD1C-416152DB3215}" type="parTrans" cxnId="{ABEA0066-91DA-584C-830C-0BFD2446ED33}">
      <dgm:prSet/>
      <dgm:spPr/>
      <dgm:t>
        <a:bodyPr/>
        <a:lstStyle/>
        <a:p>
          <a:endParaRPr lang="en-US"/>
        </a:p>
      </dgm:t>
    </dgm:pt>
    <dgm:pt modelId="{CAD86F73-42B6-C146-B109-2AE60625229A}" type="sibTrans" cxnId="{ABEA0066-91DA-584C-830C-0BFD2446ED33}">
      <dgm:prSet/>
      <dgm:spPr/>
      <dgm:t>
        <a:bodyPr/>
        <a:lstStyle/>
        <a:p>
          <a:endParaRPr lang="en-US"/>
        </a:p>
      </dgm:t>
    </dgm:pt>
    <dgm:pt modelId="{4EAB2381-9447-5247-903F-C4451D656BF7}">
      <dgm:prSet phldrT="[Text]"/>
      <dgm:spPr/>
      <dgm:t>
        <a:bodyPr/>
        <a:lstStyle/>
        <a:p>
          <a:r>
            <a:rPr lang="en-US"/>
            <a:t>Normalize the income and prepare for KMeans Clustering</a:t>
          </a:r>
        </a:p>
      </dgm:t>
    </dgm:pt>
    <dgm:pt modelId="{CBBDA449-6794-1A4A-A056-4CB87BDAB90D}" type="parTrans" cxnId="{1739124E-67B2-4C4B-B7C0-17708719E32E}">
      <dgm:prSet/>
      <dgm:spPr/>
      <dgm:t>
        <a:bodyPr/>
        <a:lstStyle/>
        <a:p>
          <a:endParaRPr lang="en-US"/>
        </a:p>
      </dgm:t>
    </dgm:pt>
    <dgm:pt modelId="{57699CF6-313E-004F-9BD5-1761539093C4}" type="sibTrans" cxnId="{1739124E-67B2-4C4B-B7C0-17708719E32E}">
      <dgm:prSet/>
      <dgm:spPr/>
      <dgm:t>
        <a:bodyPr/>
        <a:lstStyle/>
        <a:p>
          <a:endParaRPr lang="en-US"/>
        </a:p>
      </dgm:t>
    </dgm:pt>
    <dgm:pt modelId="{4BBC8C42-635E-6449-A134-C90686E62DB9}">
      <dgm:prSet/>
      <dgm:spPr/>
      <dgm:t>
        <a:bodyPr/>
        <a:lstStyle/>
        <a:p>
          <a:r>
            <a:rPr lang="en-US"/>
            <a:t>Run the sklearn's KMeans algorirhtm</a:t>
          </a:r>
        </a:p>
      </dgm:t>
    </dgm:pt>
    <dgm:pt modelId="{9F0CD994-640E-894E-B96E-EB1C6E6EA6F1}" type="parTrans" cxnId="{866B3FDE-187D-464D-AB7A-A39443A01FDD}">
      <dgm:prSet/>
      <dgm:spPr/>
      <dgm:t>
        <a:bodyPr/>
        <a:lstStyle/>
        <a:p>
          <a:endParaRPr lang="en-US"/>
        </a:p>
      </dgm:t>
    </dgm:pt>
    <dgm:pt modelId="{141AC6FF-B1F1-1348-9DBC-0A773D188CA6}" type="sibTrans" cxnId="{866B3FDE-187D-464D-AB7A-A39443A01FDD}">
      <dgm:prSet/>
      <dgm:spPr/>
      <dgm:t>
        <a:bodyPr/>
        <a:lstStyle/>
        <a:p>
          <a:endParaRPr lang="en-US"/>
        </a:p>
      </dgm:t>
    </dgm:pt>
    <dgm:pt modelId="{AD4FEEAC-F25D-E249-9552-7A3090F58C99}">
      <dgm:prSet/>
      <dgm:spPr/>
      <dgm:t>
        <a:bodyPr/>
        <a:lstStyle/>
        <a:p>
          <a:r>
            <a:rPr lang="en-US"/>
            <a:t>Visualize the results in Folium</a:t>
          </a:r>
        </a:p>
      </dgm:t>
    </dgm:pt>
    <dgm:pt modelId="{478C8803-4119-CB4E-933A-FAC5E9241275}" type="parTrans" cxnId="{42CCD54C-0AFF-4E40-8719-01F98AAC7D7E}">
      <dgm:prSet/>
      <dgm:spPr/>
      <dgm:t>
        <a:bodyPr/>
        <a:lstStyle/>
        <a:p>
          <a:endParaRPr lang="en-US"/>
        </a:p>
      </dgm:t>
    </dgm:pt>
    <dgm:pt modelId="{7F0F8E13-AA37-3245-A955-F08671FB3AEC}" type="sibTrans" cxnId="{42CCD54C-0AFF-4E40-8719-01F98AAC7D7E}">
      <dgm:prSet/>
      <dgm:spPr/>
      <dgm:t>
        <a:bodyPr/>
        <a:lstStyle/>
        <a:p>
          <a:endParaRPr lang="en-US"/>
        </a:p>
      </dgm:t>
    </dgm:pt>
    <dgm:pt modelId="{D0E74AA2-3C36-874E-BEA3-CDF1BBFC7507}" type="pres">
      <dgm:prSet presAssocID="{EAD93507-B723-004A-ADF3-EB593C9AA0D7}" presName="diagram" presStyleCnt="0">
        <dgm:presLayoutVars>
          <dgm:dir/>
          <dgm:resizeHandles val="exact"/>
        </dgm:presLayoutVars>
      </dgm:prSet>
      <dgm:spPr/>
    </dgm:pt>
    <dgm:pt modelId="{14B91D40-88C5-C14B-8E61-9240606210C3}" type="pres">
      <dgm:prSet presAssocID="{9762DD1D-FF3B-D543-92A0-7E34A00CBC94}" presName="node" presStyleLbl="node1" presStyleIdx="0" presStyleCnt="7">
        <dgm:presLayoutVars>
          <dgm:bulletEnabled val="1"/>
        </dgm:presLayoutVars>
      </dgm:prSet>
      <dgm:spPr/>
    </dgm:pt>
    <dgm:pt modelId="{6303E053-F723-A348-AD93-33D38292B6B2}" type="pres">
      <dgm:prSet presAssocID="{A9EB009B-87FA-CC46-B804-4A6593871223}" presName="sibTrans" presStyleLbl="sibTrans2D1" presStyleIdx="0" presStyleCnt="6"/>
      <dgm:spPr/>
    </dgm:pt>
    <dgm:pt modelId="{045341FF-3BCF-F64B-987D-A88F7B2AC571}" type="pres">
      <dgm:prSet presAssocID="{A9EB009B-87FA-CC46-B804-4A6593871223}" presName="connectorText" presStyleLbl="sibTrans2D1" presStyleIdx="0" presStyleCnt="6"/>
      <dgm:spPr/>
    </dgm:pt>
    <dgm:pt modelId="{25BAB79E-787C-3F4E-8F13-045214EA4FF9}" type="pres">
      <dgm:prSet presAssocID="{42B557DF-8747-AF42-9131-204CD573D596}" presName="node" presStyleLbl="node1" presStyleIdx="1" presStyleCnt="7">
        <dgm:presLayoutVars>
          <dgm:bulletEnabled val="1"/>
        </dgm:presLayoutVars>
      </dgm:prSet>
      <dgm:spPr/>
    </dgm:pt>
    <dgm:pt modelId="{4F5A771F-7F2E-1D4B-827F-737C2F535390}" type="pres">
      <dgm:prSet presAssocID="{E635B6DF-CEC4-EF49-AB2F-ABEF701B8D5E}" presName="sibTrans" presStyleLbl="sibTrans2D1" presStyleIdx="1" presStyleCnt="6"/>
      <dgm:spPr/>
    </dgm:pt>
    <dgm:pt modelId="{6C163431-9736-F544-9648-DD354A98A1BF}" type="pres">
      <dgm:prSet presAssocID="{E635B6DF-CEC4-EF49-AB2F-ABEF701B8D5E}" presName="connectorText" presStyleLbl="sibTrans2D1" presStyleIdx="1" presStyleCnt="6"/>
      <dgm:spPr/>
    </dgm:pt>
    <dgm:pt modelId="{ADCD91BA-F3E0-3042-8F70-EFA4DFFB9535}" type="pres">
      <dgm:prSet presAssocID="{B1C6C877-7181-924F-BA0A-9B791C479F3F}" presName="node" presStyleLbl="node1" presStyleIdx="2" presStyleCnt="7">
        <dgm:presLayoutVars>
          <dgm:bulletEnabled val="1"/>
        </dgm:presLayoutVars>
      </dgm:prSet>
      <dgm:spPr/>
    </dgm:pt>
    <dgm:pt modelId="{5640CC07-E374-614E-8F44-2DC423D56625}" type="pres">
      <dgm:prSet presAssocID="{CAD86F73-42B6-C146-B109-2AE60625229A}" presName="sibTrans" presStyleLbl="sibTrans2D1" presStyleIdx="2" presStyleCnt="6"/>
      <dgm:spPr/>
    </dgm:pt>
    <dgm:pt modelId="{B14FF899-C73E-914A-B5C7-30901DE29CB9}" type="pres">
      <dgm:prSet presAssocID="{CAD86F73-42B6-C146-B109-2AE60625229A}" presName="connectorText" presStyleLbl="sibTrans2D1" presStyleIdx="2" presStyleCnt="6"/>
      <dgm:spPr/>
    </dgm:pt>
    <dgm:pt modelId="{C015148B-A843-8347-A91D-9D932511665F}" type="pres">
      <dgm:prSet presAssocID="{F65B438D-58EB-3F47-99E2-099B19B41EDD}" presName="node" presStyleLbl="node1" presStyleIdx="3" presStyleCnt="7">
        <dgm:presLayoutVars>
          <dgm:bulletEnabled val="1"/>
        </dgm:presLayoutVars>
      </dgm:prSet>
      <dgm:spPr/>
    </dgm:pt>
    <dgm:pt modelId="{2BCC3C1C-0061-AD46-86EE-195C1DA4743A}" type="pres">
      <dgm:prSet presAssocID="{09183DA9-6EC3-5346-B047-7F2828F5B6AD}" presName="sibTrans" presStyleLbl="sibTrans2D1" presStyleIdx="3" presStyleCnt="6"/>
      <dgm:spPr/>
    </dgm:pt>
    <dgm:pt modelId="{D2F71B38-376D-A642-A06F-0C36FD1B82B4}" type="pres">
      <dgm:prSet presAssocID="{09183DA9-6EC3-5346-B047-7F2828F5B6AD}" presName="connectorText" presStyleLbl="sibTrans2D1" presStyleIdx="3" presStyleCnt="6"/>
      <dgm:spPr/>
    </dgm:pt>
    <dgm:pt modelId="{DD90BA9E-2580-474D-985F-9774088FC77D}" type="pres">
      <dgm:prSet presAssocID="{4EAB2381-9447-5247-903F-C4451D656BF7}" presName="node" presStyleLbl="node1" presStyleIdx="4" presStyleCnt="7">
        <dgm:presLayoutVars>
          <dgm:bulletEnabled val="1"/>
        </dgm:presLayoutVars>
      </dgm:prSet>
      <dgm:spPr/>
    </dgm:pt>
    <dgm:pt modelId="{941BB3D6-14FF-D04D-B85E-1F76A520221E}" type="pres">
      <dgm:prSet presAssocID="{57699CF6-313E-004F-9BD5-1761539093C4}" presName="sibTrans" presStyleLbl="sibTrans2D1" presStyleIdx="4" presStyleCnt="6"/>
      <dgm:spPr/>
    </dgm:pt>
    <dgm:pt modelId="{51BC001C-0B28-5947-AD81-B4BA114717EF}" type="pres">
      <dgm:prSet presAssocID="{57699CF6-313E-004F-9BD5-1761539093C4}" presName="connectorText" presStyleLbl="sibTrans2D1" presStyleIdx="4" presStyleCnt="6"/>
      <dgm:spPr/>
    </dgm:pt>
    <dgm:pt modelId="{163B9D94-6679-B247-978A-EFC0873D08F3}" type="pres">
      <dgm:prSet presAssocID="{4BBC8C42-635E-6449-A134-C90686E62DB9}" presName="node" presStyleLbl="node1" presStyleIdx="5" presStyleCnt="7">
        <dgm:presLayoutVars>
          <dgm:bulletEnabled val="1"/>
        </dgm:presLayoutVars>
      </dgm:prSet>
      <dgm:spPr/>
    </dgm:pt>
    <dgm:pt modelId="{C391659F-3040-784E-99D9-1FCE65BD505F}" type="pres">
      <dgm:prSet presAssocID="{141AC6FF-B1F1-1348-9DBC-0A773D188CA6}" presName="sibTrans" presStyleLbl="sibTrans2D1" presStyleIdx="5" presStyleCnt="6"/>
      <dgm:spPr/>
    </dgm:pt>
    <dgm:pt modelId="{2676BC54-F0D6-CE49-874B-34B38D8C2F8B}" type="pres">
      <dgm:prSet presAssocID="{141AC6FF-B1F1-1348-9DBC-0A773D188CA6}" presName="connectorText" presStyleLbl="sibTrans2D1" presStyleIdx="5" presStyleCnt="6"/>
      <dgm:spPr/>
    </dgm:pt>
    <dgm:pt modelId="{A1E35CE2-5411-0E49-A1E9-929C6109EBF8}" type="pres">
      <dgm:prSet presAssocID="{AD4FEEAC-F25D-E249-9552-7A3090F58C99}" presName="node" presStyleLbl="node1" presStyleIdx="6" presStyleCnt="7">
        <dgm:presLayoutVars>
          <dgm:bulletEnabled val="1"/>
        </dgm:presLayoutVars>
      </dgm:prSet>
      <dgm:spPr/>
    </dgm:pt>
  </dgm:ptLst>
  <dgm:cxnLst>
    <dgm:cxn modelId="{1CCE5F09-7E58-2044-A414-4E3F5146665A}" type="presOf" srcId="{A9EB009B-87FA-CC46-B804-4A6593871223}" destId="{045341FF-3BCF-F64B-987D-A88F7B2AC571}" srcOrd="1" destOrd="0" presId="urn:microsoft.com/office/officeart/2005/8/layout/process5"/>
    <dgm:cxn modelId="{3ADA460A-2316-1B4E-A546-ACA426879DFC}" type="presOf" srcId="{4BBC8C42-635E-6449-A134-C90686E62DB9}" destId="{163B9D94-6679-B247-978A-EFC0873D08F3}" srcOrd="0" destOrd="0" presId="urn:microsoft.com/office/officeart/2005/8/layout/process5"/>
    <dgm:cxn modelId="{E6AB6813-F111-2448-AAAB-A7840882B06F}" srcId="{EAD93507-B723-004A-ADF3-EB593C9AA0D7}" destId="{9762DD1D-FF3B-D543-92A0-7E34A00CBC94}" srcOrd="0" destOrd="0" parTransId="{CA8BB0B6-9EA7-514B-BD11-02EC572D9C96}" sibTransId="{A9EB009B-87FA-CC46-B804-4A6593871223}"/>
    <dgm:cxn modelId="{9758441D-C889-0647-9008-D5577D1FF2D2}" type="presOf" srcId="{B1C6C877-7181-924F-BA0A-9B791C479F3F}" destId="{ADCD91BA-F3E0-3042-8F70-EFA4DFFB9535}" srcOrd="0" destOrd="0" presId="urn:microsoft.com/office/officeart/2005/8/layout/process5"/>
    <dgm:cxn modelId="{7ACBD622-8D40-8548-BA03-7E0337F3D0CF}" type="presOf" srcId="{09183DA9-6EC3-5346-B047-7F2828F5B6AD}" destId="{D2F71B38-376D-A642-A06F-0C36FD1B82B4}" srcOrd="1" destOrd="0" presId="urn:microsoft.com/office/officeart/2005/8/layout/process5"/>
    <dgm:cxn modelId="{AD426A3A-9356-0E4F-9580-9B294754D957}" type="presOf" srcId="{42B557DF-8747-AF42-9131-204CD573D596}" destId="{25BAB79E-787C-3F4E-8F13-045214EA4FF9}" srcOrd="0" destOrd="0" presId="urn:microsoft.com/office/officeart/2005/8/layout/process5"/>
    <dgm:cxn modelId="{39AEC63B-C64C-E845-A19E-624F5D674932}" type="presOf" srcId="{E635B6DF-CEC4-EF49-AB2F-ABEF701B8D5E}" destId="{6C163431-9736-F544-9648-DD354A98A1BF}" srcOrd="1" destOrd="0" presId="urn:microsoft.com/office/officeart/2005/8/layout/process5"/>
    <dgm:cxn modelId="{51D49247-4B80-A848-BC10-B3EBD64AD0BE}" type="presOf" srcId="{F65B438D-58EB-3F47-99E2-099B19B41EDD}" destId="{C015148B-A843-8347-A91D-9D932511665F}" srcOrd="0" destOrd="0" presId="urn:microsoft.com/office/officeart/2005/8/layout/process5"/>
    <dgm:cxn modelId="{42CCD54C-0AFF-4E40-8719-01F98AAC7D7E}" srcId="{EAD93507-B723-004A-ADF3-EB593C9AA0D7}" destId="{AD4FEEAC-F25D-E249-9552-7A3090F58C99}" srcOrd="6" destOrd="0" parTransId="{478C8803-4119-CB4E-933A-FAC5E9241275}" sibTransId="{7F0F8E13-AA37-3245-A955-F08671FB3AEC}"/>
    <dgm:cxn modelId="{632AB94D-6372-994F-84E3-981C41D07CE7}" type="presOf" srcId="{141AC6FF-B1F1-1348-9DBC-0A773D188CA6}" destId="{2676BC54-F0D6-CE49-874B-34B38D8C2F8B}" srcOrd="1" destOrd="0" presId="urn:microsoft.com/office/officeart/2005/8/layout/process5"/>
    <dgm:cxn modelId="{1739124E-67B2-4C4B-B7C0-17708719E32E}" srcId="{EAD93507-B723-004A-ADF3-EB593C9AA0D7}" destId="{4EAB2381-9447-5247-903F-C4451D656BF7}" srcOrd="4" destOrd="0" parTransId="{CBBDA449-6794-1A4A-A056-4CB87BDAB90D}" sibTransId="{57699CF6-313E-004F-9BD5-1761539093C4}"/>
    <dgm:cxn modelId="{9385A763-EF7A-FE44-9E01-FD57B93DD788}" type="presOf" srcId="{4EAB2381-9447-5247-903F-C4451D656BF7}" destId="{DD90BA9E-2580-474D-985F-9774088FC77D}" srcOrd="0" destOrd="0" presId="urn:microsoft.com/office/officeart/2005/8/layout/process5"/>
    <dgm:cxn modelId="{ABEA0066-91DA-584C-830C-0BFD2446ED33}" srcId="{EAD93507-B723-004A-ADF3-EB593C9AA0D7}" destId="{B1C6C877-7181-924F-BA0A-9B791C479F3F}" srcOrd="2" destOrd="0" parTransId="{3DF79118-B034-0049-AD1C-416152DB3215}" sibTransId="{CAD86F73-42B6-C146-B109-2AE60625229A}"/>
    <dgm:cxn modelId="{9E572D71-4404-AA48-91B1-0D3A904967E5}" type="presOf" srcId="{E635B6DF-CEC4-EF49-AB2F-ABEF701B8D5E}" destId="{4F5A771F-7F2E-1D4B-827F-737C2F535390}" srcOrd="0" destOrd="0" presId="urn:microsoft.com/office/officeart/2005/8/layout/process5"/>
    <dgm:cxn modelId="{35830F72-5790-754C-907E-F7776E087265}" srcId="{EAD93507-B723-004A-ADF3-EB593C9AA0D7}" destId="{F65B438D-58EB-3F47-99E2-099B19B41EDD}" srcOrd="3" destOrd="0" parTransId="{F8715DD1-FB5E-544F-A99D-47C7CA551C82}" sibTransId="{09183DA9-6EC3-5346-B047-7F2828F5B6AD}"/>
    <dgm:cxn modelId="{95CCDE84-4874-C24D-8650-EE2ECF9DC536}" type="presOf" srcId="{09183DA9-6EC3-5346-B047-7F2828F5B6AD}" destId="{2BCC3C1C-0061-AD46-86EE-195C1DA4743A}" srcOrd="0" destOrd="0" presId="urn:microsoft.com/office/officeart/2005/8/layout/process5"/>
    <dgm:cxn modelId="{9E4D8BA3-9AE6-404A-AF80-53EB96601EAB}" type="presOf" srcId="{CAD86F73-42B6-C146-B109-2AE60625229A}" destId="{B14FF899-C73E-914A-B5C7-30901DE29CB9}" srcOrd="1" destOrd="0" presId="urn:microsoft.com/office/officeart/2005/8/layout/process5"/>
    <dgm:cxn modelId="{D9CA46B5-B819-AB4B-BBBC-29243ED64D6E}" type="presOf" srcId="{CAD86F73-42B6-C146-B109-2AE60625229A}" destId="{5640CC07-E374-614E-8F44-2DC423D56625}" srcOrd="0" destOrd="0" presId="urn:microsoft.com/office/officeart/2005/8/layout/process5"/>
    <dgm:cxn modelId="{C8AF44BE-33DB-1D48-AD7C-FAFD4C84C08B}" type="presOf" srcId="{EAD93507-B723-004A-ADF3-EB593C9AA0D7}" destId="{D0E74AA2-3C36-874E-BEA3-CDF1BBFC7507}" srcOrd="0" destOrd="0" presId="urn:microsoft.com/office/officeart/2005/8/layout/process5"/>
    <dgm:cxn modelId="{5721DDCA-829C-894A-AFEE-8B6BC97F1554}" type="presOf" srcId="{57699CF6-313E-004F-9BD5-1761539093C4}" destId="{51BC001C-0B28-5947-AD81-B4BA114717EF}" srcOrd="1" destOrd="0" presId="urn:microsoft.com/office/officeart/2005/8/layout/process5"/>
    <dgm:cxn modelId="{567133D0-F7E2-E74C-BD56-82CE98FE72E0}" type="presOf" srcId="{9762DD1D-FF3B-D543-92A0-7E34A00CBC94}" destId="{14B91D40-88C5-C14B-8E61-9240606210C3}" srcOrd="0" destOrd="0" presId="urn:microsoft.com/office/officeart/2005/8/layout/process5"/>
    <dgm:cxn modelId="{866B3FDE-187D-464D-AB7A-A39443A01FDD}" srcId="{EAD93507-B723-004A-ADF3-EB593C9AA0D7}" destId="{4BBC8C42-635E-6449-A134-C90686E62DB9}" srcOrd="5" destOrd="0" parTransId="{9F0CD994-640E-894E-B96E-EB1C6E6EA6F1}" sibTransId="{141AC6FF-B1F1-1348-9DBC-0A773D188CA6}"/>
    <dgm:cxn modelId="{BA971CEC-753D-864D-9B21-AEC88E08C0FF}" type="presOf" srcId="{57699CF6-313E-004F-9BD5-1761539093C4}" destId="{941BB3D6-14FF-D04D-B85E-1F76A520221E}" srcOrd="0" destOrd="0" presId="urn:microsoft.com/office/officeart/2005/8/layout/process5"/>
    <dgm:cxn modelId="{618CB7F2-5DB3-D84E-8FB1-180F45CA1232}" type="presOf" srcId="{A9EB009B-87FA-CC46-B804-4A6593871223}" destId="{6303E053-F723-A348-AD93-33D38292B6B2}" srcOrd="0" destOrd="0" presId="urn:microsoft.com/office/officeart/2005/8/layout/process5"/>
    <dgm:cxn modelId="{E68216F5-97DB-9949-8BBB-F31B06ABEA83}" type="presOf" srcId="{AD4FEEAC-F25D-E249-9552-7A3090F58C99}" destId="{A1E35CE2-5411-0E49-A1E9-929C6109EBF8}" srcOrd="0" destOrd="0" presId="urn:microsoft.com/office/officeart/2005/8/layout/process5"/>
    <dgm:cxn modelId="{0893D5F5-8DF0-864A-9A83-987F1535D7D8}" srcId="{EAD93507-B723-004A-ADF3-EB593C9AA0D7}" destId="{42B557DF-8747-AF42-9131-204CD573D596}" srcOrd="1" destOrd="0" parTransId="{3B9A8B64-48CE-2E4B-A2A6-7AA7159C610D}" sibTransId="{E635B6DF-CEC4-EF49-AB2F-ABEF701B8D5E}"/>
    <dgm:cxn modelId="{E2E269FF-9130-754F-81AD-96C001E50B43}" type="presOf" srcId="{141AC6FF-B1F1-1348-9DBC-0A773D188CA6}" destId="{C391659F-3040-784E-99D9-1FCE65BD505F}" srcOrd="0" destOrd="0" presId="urn:microsoft.com/office/officeart/2005/8/layout/process5"/>
    <dgm:cxn modelId="{A1F14ABC-07DC-5849-8387-9B4568C05C71}" type="presParOf" srcId="{D0E74AA2-3C36-874E-BEA3-CDF1BBFC7507}" destId="{14B91D40-88C5-C14B-8E61-9240606210C3}" srcOrd="0" destOrd="0" presId="urn:microsoft.com/office/officeart/2005/8/layout/process5"/>
    <dgm:cxn modelId="{188BAC6D-1AED-0E4D-8607-35B0DE6C5CEC}" type="presParOf" srcId="{D0E74AA2-3C36-874E-BEA3-CDF1BBFC7507}" destId="{6303E053-F723-A348-AD93-33D38292B6B2}" srcOrd="1" destOrd="0" presId="urn:microsoft.com/office/officeart/2005/8/layout/process5"/>
    <dgm:cxn modelId="{F93EAEAB-B881-0E42-BAB7-B8FC806F4E1F}" type="presParOf" srcId="{6303E053-F723-A348-AD93-33D38292B6B2}" destId="{045341FF-3BCF-F64B-987D-A88F7B2AC571}" srcOrd="0" destOrd="0" presId="urn:microsoft.com/office/officeart/2005/8/layout/process5"/>
    <dgm:cxn modelId="{9013B9DB-7139-6543-83A5-99C014760E80}" type="presParOf" srcId="{D0E74AA2-3C36-874E-BEA3-CDF1BBFC7507}" destId="{25BAB79E-787C-3F4E-8F13-045214EA4FF9}" srcOrd="2" destOrd="0" presId="urn:microsoft.com/office/officeart/2005/8/layout/process5"/>
    <dgm:cxn modelId="{59508171-592A-424B-BCD4-0C898346816C}" type="presParOf" srcId="{D0E74AA2-3C36-874E-BEA3-CDF1BBFC7507}" destId="{4F5A771F-7F2E-1D4B-827F-737C2F535390}" srcOrd="3" destOrd="0" presId="urn:microsoft.com/office/officeart/2005/8/layout/process5"/>
    <dgm:cxn modelId="{1171ADA3-5165-DF4B-B03D-0EC1A74372A3}" type="presParOf" srcId="{4F5A771F-7F2E-1D4B-827F-737C2F535390}" destId="{6C163431-9736-F544-9648-DD354A98A1BF}" srcOrd="0" destOrd="0" presId="urn:microsoft.com/office/officeart/2005/8/layout/process5"/>
    <dgm:cxn modelId="{2311E0BF-F381-7E4C-951A-5A922F7AEF39}" type="presParOf" srcId="{D0E74AA2-3C36-874E-BEA3-CDF1BBFC7507}" destId="{ADCD91BA-F3E0-3042-8F70-EFA4DFFB9535}" srcOrd="4" destOrd="0" presId="urn:microsoft.com/office/officeart/2005/8/layout/process5"/>
    <dgm:cxn modelId="{00194DAC-DF36-614A-81B6-6CF6A8D02AB1}" type="presParOf" srcId="{D0E74AA2-3C36-874E-BEA3-CDF1BBFC7507}" destId="{5640CC07-E374-614E-8F44-2DC423D56625}" srcOrd="5" destOrd="0" presId="urn:microsoft.com/office/officeart/2005/8/layout/process5"/>
    <dgm:cxn modelId="{C2CE7DEC-30B2-004C-AAB0-90D6327CF89D}" type="presParOf" srcId="{5640CC07-E374-614E-8F44-2DC423D56625}" destId="{B14FF899-C73E-914A-B5C7-30901DE29CB9}" srcOrd="0" destOrd="0" presId="urn:microsoft.com/office/officeart/2005/8/layout/process5"/>
    <dgm:cxn modelId="{0F22B169-FFE8-CD4E-9FC5-C873516C26DD}" type="presParOf" srcId="{D0E74AA2-3C36-874E-BEA3-CDF1BBFC7507}" destId="{C015148B-A843-8347-A91D-9D932511665F}" srcOrd="6" destOrd="0" presId="urn:microsoft.com/office/officeart/2005/8/layout/process5"/>
    <dgm:cxn modelId="{09A9E418-F19B-EE4D-9E3A-76086980A9E3}" type="presParOf" srcId="{D0E74AA2-3C36-874E-BEA3-CDF1BBFC7507}" destId="{2BCC3C1C-0061-AD46-86EE-195C1DA4743A}" srcOrd="7" destOrd="0" presId="urn:microsoft.com/office/officeart/2005/8/layout/process5"/>
    <dgm:cxn modelId="{8D4120BF-D575-1E49-A5EF-FD120EBB0E6E}" type="presParOf" srcId="{2BCC3C1C-0061-AD46-86EE-195C1DA4743A}" destId="{D2F71B38-376D-A642-A06F-0C36FD1B82B4}" srcOrd="0" destOrd="0" presId="urn:microsoft.com/office/officeart/2005/8/layout/process5"/>
    <dgm:cxn modelId="{04670443-A595-5544-B411-C86343B9C569}" type="presParOf" srcId="{D0E74AA2-3C36-874E-BEA3-CDF1BBFC7507}" destId="{DD90BA9E-2580-474D-985F-9774088FC77D}" srcOrd="8" destOrd="0" presId="urn:microsoft.com/office/officeart/2005/8/layout/process5"/>
    <dgm:cxn modelId="{3FD942E2-1253-B84A-9FD8-F80DF1CB024F}" type="presParOf" srcId="{D0E74AA2-3C36-874E-BEA3-CDF1BBFC7507}" destId="{941BB3D6-14FF-D04D-B85E-1F76A520221E}" srcOrd="9" destOrd="0" presId="urn:microsoft.com/office/officeart/2005/8/layout/process5"/>
    <dgm:cxn modelId="{FA45762E-EF60-314E-80F7-FA5C50FDD502}" type="presParOf" srcId="{941BB3D6-14FF-D04D-B85E-1F76A520221E}" destId="{51BC001C-0B28-5947-AD81-B4BA114717EF}" srcOrd="0" destOrd="0" presId="urn:microsoft.com/office/officeart/2005/8/layout/process5"/>
    <dgm:cxn modelId="{B9362BFE-8BF5-4F40-ADA2-8AA27C80D304}" type="presParOf" srcId="{D0E74AA2-3C36-874E-BEA3-CDF1BBFC7507}" destId="{163B9D94-6679-B247-978A-EFC0873D08F3}" srcOrd="10" destOrd="0" presId="urn:microsoft.com/office/officeart/2005/8/layout/process5"/>
    <dgm:cxn modelId="{5D6C0090-92CD-2D49-B442-44A69F3A87E8}" type="presParOf" srcId="{D0E74AA2-3C36-874E-BEA3-CDF1BBFC7507}" destId="{C391659F-3040-784E-99D9-1FCE65BD505F}" srcOrd="11" destOrd="0" presId="urn:microsoft.com/office/officeart/2005/8/layout/process5"/>
    <dgm:cxn modelId="{E750429A-1158-544B-BB5D-B97B4508BB41}" type="presParOf" srcId="{C391659F-3040-784E-99D9-1FCE65BD505F}" destId="{2676BC54-F0D6-CE49-874B-34B38D8C2F8B}" srcOrd="0" destOrd="0" presId="urn:microsoft.com/office/officeart/2005/8/layout/process5"/>
    <dgm:cxn modelId="{52B3BD4E-7B43-284A-8DCB-936F533DB96A}" type="presParOf" srcId="{D0E74AA2-3C36-874E-BEA3-CDF1BBFC7507}" destId="{A1E35CE2-5411-0E49-A1E9-929C6109EBF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91D40-88C5-C14B-8E61-9240606210C3}">
      <dsp:nvSpPr>
        <dsp:cNvPr id="0" name=""/>
        <dsp:cNvSpPr/>
      </dsp:nvSpPr>
      <dsp:spPr>
        <a:xfrm>
          <a:off x="4219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CSV and import Metro Vancouver FSAs</a:t>
          </a:r>
        </a:p>
      </dsp:txBody>
      <dsp:txXfrm>
        <a:off x="36638" y="347309"/>
        <a:ext cx="1779923" cy="1042019"/>
      </dsp:txXfrm>
    </dsp:sp>
    <dsp:sp modelId="{6303E053-F723-A348-AD93-33D38292B6B2}">
      <dsp:nvSpPr>
        <dsp:cNvPr id="0" name=""/>
        <dsp:cNvSpPr/>
      </dsp:nvSpPr>
      <dsp:spPr>
        <a:xfrm>
          <a:off x="2011320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11320" y="731068"/>
        <a:ext cx="273762" cy="274500"/>
      </dsp:txXfrm>
    </dsp:sp>
    <dsp:sp modelId="{25BAB79E-787C-3F4E-8F13-045214EA4FF9}">
      <dsp:nvSpPr>
        <dsp:cNvPr id="0" name=""/>
        <dsp:cNvSpPr/>
      </dsp:nvSpPr>
      <dsp:spPr>
        <a:xfrm>
          <a:off x="2586885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29994"/>
                <a:satOff val="-324"/>
                <a:lumOff val="254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829994"/>
                <a:satOff val="-324"/>
                <a:lumOff val="254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829994"/>
                <a:satOff val="-324"/>
                <a:lumOff val="254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the Geolocation Service and get coordinates</a:t>
          </a:r>
        </a:p>
      </dsp:txBody>
      <dsp:txXfrm>
        <a:off x="2619304" y="347309"/>
        <a:ext cx="1779923" cy="1042019"/>
      </dsp:txXfrm>
    </dsp:sp>
    <dsp:sp modelId="{4F5A771F-7F2E-1D4B-827F-737C2F535390}">
      <dsp:nvSpPr>
        <dsp:cNvPr id="0" name=""/>
        <dsp:cNvSpPr/>
      </dsp:nvSpPr>
      <dsp:spPr>
        <a:xfrm>
          <a:off x="4593986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995993"/>
                <a:satOff val="-389"/>
                <a:lumOff val="3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93986" y="731068"/>
        <a:ext cx="273762" cy="274500"/>
      </dsp:txXfrm>
    </dsp:sp>
    <dsp:sp modelId="{ADCD91BA-F3E0-3042-8F70-EFA4DFFB9535}">
      <dsp:nvSpPr>
        <dsp:cNvPr id="0" name=""/>
        <dsp:cNvSpPr/>
      </dsp:nvSpPr>
      <dsp:spPr>
        <a:xfrm>
          <a:off x="5169552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1659989"/>
                <a:satOff val="-648"/>
                <a:lumOff val="509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CSV and import median household income from 2016 Canada Census</a:t>
          </a:r>
        </a:p>
      </dsp:txBody>
      <dsp:txXfrm>
        <a:off x="5201971" y="347309"/>
        <a:ext cx="1779923" cy="1042019"/>
      </dsp:txXfrm>
    </dsp:sp>
    <dsp:sp modelId="{5640CC07-E374-614E-8F44-2DC423D56625}">
      <dsp:nvSpPr>
        <dsp:cNvPr id="0" name=""/>
        <dsp:cNvSpPr/>
      </dsp:nvSpPr>
      <dsp:spPr>
        <a:xfrm>
          <a:off x="7176653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1991987"/>
                <a:satOff val="-777"/>
                <a:lumOff val="611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76653" y="731068"/>
        <a:ext cx="273762" cy="274500"/>
      </dsp:txXfrm>
    </dsp:sp>
    <dsp:sp modelId="{C015148B-A843-8347-A91D-9D932511665F}">
      <dsp:nvSpPr>
        <dsp:cNvPr id="0" name=""/>
        <dsp:cNvSpPr/>
      </dsp:nvSpPr>
      <dsp:spPr>
        <a:xfrm>
          <a:off x="7752218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2489983"/>
                <a:satOff val="-971"/>
                <a:lumOff val="764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Join the income and FSA coordinates datasets</a:t>
          </a:r>
        </a:p>
      </dsp:txBody>
      <dsp:txXfrm>
        <a:off x="7784637" y="347309"/>
        <a:ext cx="1779923" cy="1042019"/>
      </dsp:txXfrm>
    </dsp:sp>
    <dsp:sp modelId="{2BCC3C1C-0061-AD46-86EE-195C1DA4743A}">
      <dsp:nvSpPr>
        <dsp:cNvPr id="0" name=""/>
        <dsp:cNvSpPr/>
      </dsp:nvSpPr>
      <dsp:spPr>
        <a:xfrm rot="5400000">
          <a:off x="8479055" y="155088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2987980"/>
                <a:satOff val="-1166"/>
                <a:lumOff val="917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8537350" y="1584086"/>
        <a:ext cx="274500" cy="273762"/>
      </dsp:txXfrm>
    </dsp:sp>
    <dsp:sp modelId="{DD90BA9E-2580-474D-985F-9774088FC77D}">
      <dsp:nvSpPr>
        <dsp:cNvPr id="0" name=""/>
        <dsp:cNvSpPr/>
      </dsp:nvSpPr>
      <dsp:spPr>
        <a:xfrm>
          <a:off x="7752218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3319977"/>
                <a:satOff val="-1295"/>
                <a:lumOff val="1019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Normalize the income and prepare for KMeans Clustering</a:t>
          </a:r>
        </a:p>
      </dsp:txBody>
      <dsp:txXfrm>
        <a:off x="7784637" y="2192071"/>
        <a:ext cx="1779923" cy="1042019"/>
      </dsp:txXfrm>
    </dsp:sp>
    <dsp:sp modelId="{941BB3D6-14FF-D04D-B85E-1F76A520221E}">
      <dsp:nvSpPr>
        <dsp:cNvPr id="0" name=""/>
        <dsp:cNvSpPr/>
      </dsp:nvSpPr>
      <dsp:spPr>
        <a:xfrm rot="10800000">
          <a:off x="7198790" y="248433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3983973"/>
                <a:satOff val="-1554"/>
                <a:lumOff val="1223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316117" y="2575830"/>
        <a:ext cx="273762" cy="274500"/>
      </dsp:txXfrm>
    </dsp:sp>
    <dsp:sp modelId="{163B9D94-6679-B247-978A-EFC0873D08F3}">
      <dsp:nvSpPr>
        <dsp:cNvPr id="0" name=""/>
        <dsp:cNvSpPr/>
      </dsp:nvSpPr>
      <dsp:spPr>
        <a:xfrm>
          <a:off x="5169552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49971"/>
                <a:satOff val="-1619"/>
                <a:lumOff val="1274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149971"/>
                <a:satOff val="-1619"/>
                <a:lumOff val="1274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149971"/>
                <a:satOff val="-1619"/>
                <a:lumOff val="1274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the sklearn's KMeans algorirhtm</a:t>
          </a:r>
        </a:p>
      </dsp:txBody>
      <dsp:txXfrm>
        <a:off x="5201971" y="2192071"/>
        <a:ext cx="1779923" cy="1042019"/>
      </dsp:txXfrm>
    </dsp:sp>
    <dsp:sp modelId="{C391659F-3040-784E-99D9-1FCE65BD505F}">
      <dsp:nvSpPr>
        <dsp:cNvPr id="0" name=""/>
        <dsp:cNvSpPr/>
      </dsp:nvSpPr>
      <dsp:spPr>
        <a:xfrm rot="10800000">
          <a:off x="4616123" y="248433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733450" y="2575830"/>
        <a:ext cx="273762" cy="274500"/>
      </dsp:txXfrm>
    </dsp:sp>
    <dsp:sp modelId="{A1E35CE2-5411-0E49-A1E9-929C6109EBF8}">
      <dsp:nvSpPr>
        <dsp:cNvPr id="0" name=""/>
        <dsp:cNvSpPr/>
      </dsp:nvSpPr>
      <dsp:spPr>
        <a:xfrm>
          <a:off x="2586885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the results in Folium</a:t>
          </a:r>
        </a:p>
      </dsp:txBody>
      <dsp:txXfrm>
        <a:off x="2619304" y="2192071"/>
        <a:ext cx="1779923" cy="10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FA06-14C3-334D-9FF6-E92790963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Segmentation of Shops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20C5E-71EB-F948-B116-7ED54B13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by </a:t>
            </a:r>
            <a:br>
              <a:rPr lang="en-CA" sz="2400" dirty="0"/>
            </a:br>
            <a:r>
              <a:rPr lang="en-CA" sz="2400" dirty="0"/>
              <a:t>Median Household Income </a:t>
            </a:r>
            <a:br>
              <a:rPr lang="en-CA" sz="2400" dirty="0"/>
            </a:br>
            <a:r>
              <a:rPr lang="en-CA" sz="2400" dirty="0"/>
              <a:t>in Metro Vancouver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B0AD-9550-BF40-9E86-220096E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591-65FA-9B45-8576-32F44A79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Find segmentation of shops and effect of income levels</a:t>
            </a:r>
          </a:p>
          <a:p>
            <a:r>
              <a:rPr lang="en-US" dirty="0"/>
              <a:t>Location: Metro Vancouver</a:t>
            </a:r>
          </a:p>
          <a:p>
            <a:r>
              <a:rPr lang="en-US" dirty="0"/>
              <a:t>Reasons for this location: </a:t>
            </a:r>
          </a:p>
          <a:p>
            <a:pPr lvl="1"/>
            <a:r>
              <a:rPr lang="en-US" dirty="0"/>
              <a:t>Highly diverse urban area</a:t>
            </a:r>
          </a:p>
          <a:p>
            <a:pPr lvl="1"/>
            <a:r>
              <a:rPr lang="en-US" dirty="0"/>
              <a:t>Wide range of income level</a:t>
            </a:r>
          </a:p>
          <a:p>
            <a:pPr lvl="1"/>
            <a:r>
              <a:rPr lang="en-US" dirty="0"/>
              <a:t>Large collection of shops</a:t>
            </a:r>
          </a:p>
        </p:txBody>
      </p:sp>
    </p:spTree>
    <p:extLst>
      <p:ext uri="{BB962C8B-B14F-4D97-AF65-F5344CB8AC3E}">
        <p14:creationId xmlns:p14="http://schemas.microsoft.com/office/powerpoint/2010/main" val="38718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01FA-8179-D74D-A95C-6AAD0174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0168-C98F-6D47-AF05-DC2906C6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 Census Profile from Statistics Canada</a:t>
            </a:r>
          </a:p>
          <a:p>
            <a:r>
              <a:rPr lang="en-US" dirty="0"/>
              <a:t>Geolocation Services API</a:t>
            </a:r>
          </a:p>
          <a:p>
            <a:r>
              <a:rPr lang="en-US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30409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30B1-3F9C-5F48-917E-C8708521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1D92-3D25-7946-939C-05575448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Jupyter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727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DD3-5443-154B-B63C-B9C339C3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B90E1-F510-5844-99FD-FFEB8B7E1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342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6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7F1E-E8E0-6D43-8028-3B30C36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35142-A25D-D546-8BC3-4A9A1D9DE4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0078" y="2294760"/>
            <a:ext cx="5964243" cy="3563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C6F05-A402-6E40-BA4C-B36AB1EDD6F2}"/>
              </a:ext>
            </a:extLst>
          </p:cNvPr>
          <p:cNvSpPr txBox="1"/>
          <p:nvPr/>
        </p:nvSpPr>
        <p:spPr>
          <a:xfrm>
            <a:off x="9411855" y="2844800"/>
            <a:ext cx="253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Color: Clusters based on common restaurants</a:t>
            </a:r>
          </a:p>
          <a:p>
            <a:endParaRPr lang="en-US" dirty="0"/>
          </a:p>
          <a:p>
            <a:r>
              <a:rPr lang="en-US" dirty="0"/>
              <a:t>Size: Median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401052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824F-2DC6-B24E-9748-CC66F6CF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08686-0470-3743-A9DC-BAB105A00E3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t="12859" b="12859"/>
          <a:stretch/>
        </p:blipFill>
        <p:spPr bwMode="auto">
          <a:xfrm>
            <a:off x="2144049" y="1582289"/>
            <a:ext cx="3454297" cy="2122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F9FC-5426-3B4D-881F-D5AAF32BF633}"/>
              </a:ext>
            </a:extLst>
          </p:cNvPr>
          <p:cNvSpPr txBox="1"/>
          <p:nvPr/>
        </p:nvSpPr>
        <p:spPr>
          <a:xfrm>
            <a:off x="1853051" y="3705061"/>
            <a:ext cx="4036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Red Cluster:</a:t>
            </a:r>
          </a:p>
          <a:p>
            <a:r>
              <a:rPr lang="en-US" dirty="0"/>
              <a:t>Most Common Shops: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Grocery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Apparel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Pharmacy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Liquor Store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Income: </a:t>
            </a:r>
            <a:r>
              <a:rPr lang="en-CA" dirty="0"/>
              <a:t>$95407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5373F-0E4E-8949-B5BB-027354D3EFD5}"/>
              </a:ext>
            </a:extLst>
          </p:cNvPr>
          <p:cNvPicPr/>
          <p:nvPr/>
        </p:nvPicPr>
        <p:blipFill>
          <a:blip r:embed="rId3"/>
          <a:srcRect t="14307" b="14307"/>
          <a:stretch/>
        </p:blipFill>
        <p:spPr bwMode="auto">
          <a:xfrm>
            <a:off x="6207241" y="1519725"/>
            <a:ext cx="3813810" cy="2185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F20B-F978-024A-82E9-CE19A9861395}"/>
              </a:ext>
            </a:extLst>
          </p:cNvPr>
          <p:cNvSpPr txBox="1"/>
          <p:nvPr/>
        </p:nvSpPr>
        <p:spPr>
          <a:xfrm>
            <a:off x="6096000" y="3705061"/>
            <a:ext cx="4036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Green Cluster:</a:t>
            </a:r>
          </a:p>
          <a:p>
            <a:r>
              <a:rPr lang="en-US" dirty="0"/>
              <a:t>Most Common Shops: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Big Box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Supermarket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Discount Store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Income: </a:t>
            </a:r>
            <a:r>
              <a:rPr lang="en-CA" dirty="0"/>
              <a:t>$91936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A1E0-B246-C44A-A64A-4941C41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3B48-10B3-8E41-8FE0-91BCA99C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income -&gt; More expensive shops</a:t>
            </a:r>
          </a:p>
          <a:p>
            <a:r>
              <a:rPr lang="en-US" dirty="0"/>
              <a:t>More factors may affect the shop categories, such as: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3103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6DDC-DE20-414F-A04B-7951B828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505F-74B0-0041-995C-D60F7F165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Bingbing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6189006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198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Segmentation of Shops</vt:lpstr>
      <vt:lpstr>Background</vt:lpstr>
      <vt:lpstr>Data Source</vt:lpstr>
      <vt:lpstr>Methodology</vt:lpstr>
      <vt:lpstr>Data Process Pipeline</vt:lpstr>
      <vt:lpstr>Results</vt:lpstr>
      <vt:lpstr>Example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Restaurants</dc:title>
  <dc:creator>Zhongjie Shen</dc:creator>
  <cp:lastModifiedBy>Zhongjie Shen</cp:lastModifiedBy>
  <cp:revision>29</cp:revision>
  <dcterms:created xsi:type="dcterms:W3CDTF">2020-12-01T05:25:55Z</dcterms:created>
  <dcterms:modified xsi:type="dcterms:W3CDTF">2020-12-13T06:10:47Z</dcterms:modified>
</cp:coreProperties>
</file>