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279094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Introduction to Neuro-Marketing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528780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Neuro-marketing is a rapidly evolving field that utilizes insights from neuroscience to better understand consumer behavior and decision-making. By studying the subconscious responses of the brain, marketers can create more effective and targeted campaigns.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9187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Understanding the Gen Z Demographic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360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Digital Natives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0540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Gen Z, born between 1997 and 2012, are true digital natives who have grown up with constant access to technology and social media.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36050"/>
            <a:ext cx="30439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Diverse and Inclusive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0540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generation is the most racially and ethnically diverse in history, and they prioritize brands that champion diversity and inclusivity.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360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Socially Conscious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05407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Gen Z is known for their strong social and environmental consciousness, and they expect brands to be purpose-driven and socially responsible.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2837" y="749498"/>
            <a:ext cx="9387126" cy="1321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203"/>
              </a:lnSpc>
              <a:buNone/>
            </a:pPr>
            <a:r>
              <a:rPr lang="en-US" sz="4162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The Power of Subconscious Decision-Making</a:t>
            </a:r>
            <a:endParaRPr lang="en-US" sz="4162" dirty="0"/>
          </a:p>
        </p:txBody>
      </p:sp>
      <p:sp>
        <p:nvSpPr>
          <p:cNvPr id="6" name="Shape 3"/>
          <p:cNvSpPr/>
          <p:nvPr/>
        </p:nvSpPr>
        <p:spPr>
          <a:xfrm>
            <a:off x="1088827" y="2388156"/>
            <a:ext cx="42267" cy="5091827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7" name="Shape 4"/>
          <p:cNvSpPr/>
          <p:nvPr/>
        </p:nvSpPr>
        <p:spPr>
          <a:xfrm>
            <a:off x="1347728" y="2769930"/>
            <a:ext cx="739973" cy="42267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8" name="Shape 5"/>
          <p:cNvSpPr/>
          <p:nvPr/>
        </p:nvSpPr>
        <p:spPr>
          <a:xfrm>
            <a:off x="872073" y="2553295"/>
            <a:ext cx="475655" cy="475655"/>
          </a:xfrm>
          <a:prstGeom prst="roundRect">
            <a:avLst>
              <a:gd name="adj" fmla="val 26670"/>
            </a:avLst>
          </a:prstGeom>
          <a:solidFill>
            <a:srgbClr val="DED6FF"/>
          </a:solidFill>
          <a:ln/>
        </p:spPr>
      </p:sp>
      <p:sp>
        <p:nvSpPr>
          <p:cNvPr id="9" name="Text 6"/>
          <p:cNvSpPr/>
          <p:nvPr/>
        </p:nvSpPr>
        <p:spPr>
          <a:xfrm>
            <a:off x="1039118" y="2592824"/>
            <a:ext cx="141446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22"/>
              </a:lnSpc>
              <a:buNone/>
            </a:pPr>
            <a:r>
              <a:rPr lang="en-US" sz="249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497" dirty="0"/>
          </a:p>
        </p:txBody>
      </p:sp>
      <p:sp>
        <p:nvSpPr>
          <p:cNvPr id="10" name="Text 7"/>
          <p:cNvSpPr/>
          <p:nvPr/>
        </p:nvSpPr>
        <p:spPr>
          <a:xfrm>
            <a:off x="2272665" y="2599492"/>
            <a:ext cx="2642830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01"/>
              </a:lnSpc>
              <a:buNone/>
            </a:pPr>
            <a:r>
              <a:rPr lang="en-US" sz="2081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Emotional Triggers</a:t>
            </a:r>
            <a:endParaRPr lang="en-US" sz="2081" dirty="0"/>
          </a:p>
        </p:txBody>
      </p:sp>
      <p:sp>
        <p:nvSpPr>
          <p:cNvPr id="11" name="Text 8"/>
          <p:cNvSpPr/>
          <p:nvPr/>
        </p:nvSpPr>
        <p:spPr>
          <a:xfrm>
            <a:off x="2272665" y="3056692"/>
            <a:ext cx="7907298" cy="676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64"/>
              </a:lnSpc>
              <a:buNone/>
            </a:pPr>
            <a:r>
              <a:rPr lang="en-US" sz="166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Neuro-marketing research suggests that much of our decision-making is driven by subconscious, emotional responses rather than conscious, rational thought.</a:t>
            </a:r>
            <a:endParaRPr lang="en-US" sz="1665" dirty="0"/>
          </a:p>
        </p:txBody>
      </p:sp>
      <p:sp>
        <p:nvSpPr>
          <p:cNvPr id="12" name="Shape 9"/>
          <p:cNvSpPr/>
          <p:nvPr/>
        </p:nvSpPr>
        <p:spPr>
          <a:xfrm>
            <a:off x="1347728" y="4537650"/>
            <a:ext cx="739973" cy="42267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13" name="Shape 10"/>
          <p:cNvSpPr/>
          <p:nvPr/>
        </p:nvSpPr>
        <p:spPr>
          <a:xfrm>
            <a:off x="872073" y="4321016"/>
            <a:ext cx="475655" cy="475655"/>
          </a:xfrm>
          <a:prstGeom prst="roundRect">
            <a:avLst>
              <a:gd name="adj" fmla="val 26670"/>
            </a:avLst>
          </a:prstGeom>
          <a:solidFill>
            <a:srgbClr val="DED6FF"/>
          </a:solidFill>
          <a:ln/>
        </p:spPr>
      </p:sp>
      <p:sp>
        <p:nvSpPr>
          <p:cNvPr id="14" name="Text 11"/>
          <p:cNvSpPr/>
          <p:nvPr/>
        </p:nvSpPr>
        <p:spPr>
          <a:xfrm>
            <a:off x="1012210" y="4360545"/>
            <a:ext cx="195382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22"/>
              </a:lnSpc>
              <a:buNone/>
            </a:pPr>
            <a:r>
              <a:rPr lang="en-US" sz="249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497" dirty="0"/>
          </a:p>
        </p:txBody>
      </p:sp>
      <p:sp>
        <p:nvSpPr>
          <p:cNvPr id="15" name="Text 12"/>
          <p:cNvSpPr/>
          <p:nvPr/>
        </p:nvSpPr>
        <p:spPr>
          <a:xfrm>
            <a:off x="2272665" y="4367213"/>
            <a:ext cx="2642830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01"/>
              </a:lnSpc>
              <a:buNone/>
            </a:pPr>
            <a:r>
              <a:rPr lang="en-US" sz="2081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Sensory Cues</a:t>
            </a:r>
            <a:endParaRPr lang="en-US" sz="2081" dirty="0"/>
          </a:p>
        </p:txBody>
      </p:sp>
      <p:sp>
        <p:nvSpPr>
          <p:cNvPr id="16" name="Text 13"/>
          <p:cNvSpPr/>
          <p:nvPr/>
        </p:nvSpPr>
        <p:spPr>
          <a:xfrm>
            <a:off x="2272665" y="4824413"/>
            <a:ext cx="7907298" cy="676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64"/>
              </a:lnSpc>
              <a:buNone/>
            </a:pPr>
            <a:r>
              <a:rPr lang="en-US" sz="166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Things like color, sound, and smell can have a powerful impact on our subconscious perceptions and purchasing decisions.</a:t>
            </a:r>
            <a:endParaRPr lang="en-US" sz="1665" dirty="0"/>
          </a:p>
        </p:txBody>
      </p:sp>
      <p:sp>
        <p:nvSpPr>
          <p:cNvPr id="17" name="Shape 14"/>
          <p:cNvSpPr/>
          <p:nvPr/>
        </p:nvSpPr>
        <p:spPr>
          <a:xfrm>
            <a:off x="1347728" y="6305371"/>
            <a:ext cx="739973" cy="42267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18" name="Shape 15"/>
          <p:cNvSpPr/>
          <p:nvPr/>
        </p:nvSpPr>
        <p:spPr>
          <a:xfrm>
            <a:off x="872073" y="6088737"/>
            <a:ext cx="475655" cy="475655"/>
          </a:xfrm>
          <a:prstGeom prst="roundRect">
            <a:avLst>
              <a:gd name="adj" fmla="val 26670"/>
            </a:avLst>
          </a:prstGeom>
          <a:solidFill>
            <a:srgbClr val="DED6FF"/>
          </a:solidFill>
          <a:ln/>
        </p:spPr>
      </p:sp>
      <p:sp>
        <p:nvSpPr>
          <p:cNvPr id="19" name="Text 16"/>
          <p:cNvSpPr/>
          <p:nvPr/>
        </p:nvSpPr>
        <p:spPr>
          <a:xfrm>
            <a:off x="1012210" y="6128266"/>
            <a:ext cx="195382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22"/>
              </a:lnSpc>
              <a:buNone/>
            </a:pPr>
            <a:r>
              <a:rPr lang="en-US" sz="249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497" dirty="0"/>
          </a:p>
        </p:txBody>
      </p:sp>
      <p:sp>
        <p:nvSpPr>
          <p:cNvPr id="20" name="Text 17"/>
          <p:cNvSpPr/>
          <p:nvPr/>
        </p:nvSpPr>
        <p:spPr>
          <a:xfrm>
            <a:off x="2272665" y="6134933"/>
            <a:ext cx="2642830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01"/>
              </a:lnSpc>
              <a:buNone/>
            </a:pPr>
            <a:r>
              <a:rPr lang="en-US" sz="2081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Cognitive Biases</a:t>
            </a:r>
            <a:endParaRPr lang="en-US" sz="2081" dirty="0"/>
          </a:p>
        </p:txBody>
      </p:sp>
      <p:sp>
        <p:nvSpPr>
          <p:cNvPr id="21" name="Text 18"/>
          <p:cNvSpPr/>
          <p:nvPr/>
        </p:nvSpPr>
        <p:spPr>
          <a:xfrm>
            <a:off x="2272665" y="6592133"/>
            <a:ext cx="7907298" cy="676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64"/>
              </a:lnSpc>
              <a:buNone/>
            </a:pPr>
            <a:r>
              <a:rPr lang="en-US" sz="166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Marketers can leverage various cognitive biases, such as the halo effect or anchoring bias, to influence consumer behavior.</a:t>
            </a:r>
            <a:endParaRPr lang="en-US" sz="1665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9468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Neuro-Marketing Techniques and Strategies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0136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6" name="Text 4"/>
          <p:cNvSpPr/>
          <p:nvPr/>
        </p:nvSpPr>
        <p:spPr>
          <a:xfrm>
            <a:off x="2213610" y="334303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377684"/>
            <a:ext cx="43797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Electroencephalography (EEG)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85810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Measures brain activity to understand emotional responses and attention levels.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30136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0" name="Text 8"/>
          <p:cNvSpPr/>
          <p:nvPr/>
        </p:nvSpPr>
        <p:spPr>
          <a:xfrm>
            <a:off x="7573566" y="334303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37768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Eye Tracking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85810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Tracks eye movements to determine what visuals capture consumer focus.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466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4" name="Text 12"/>
          <p:cNvSpPr/>
          <p:nvPr/>
        </p:nvSpPr>
        <p:spPr>
          <a:xfrm>
            <a:off x="2185273" y="5006340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0987"/>
            <a:ext cx="44440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Functional Magnetic Resonance Imaging (fMRI)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868591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Measures neural activity to identify which brain regions are activated by marketing stimuli.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466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8" name="Text 16"/>
          <p:cNvSpPr/>
          <p:nvPr/>
        </p:nvSpPr>
        <p:spPr>
          <a:xfrm>
            <a:off x="7578685" y="5006340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09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Biometrics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1404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Measures physiological responses like heart rate, skin conductance, and facial expressions.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40303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Implications of Neuro-Marketing on Gen Z Consumers</a:t>
            </a:r>
            <a:endParaRPr lang="en-US" sz="4374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3125033"/>
            <a:ext cx="3518059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0163" y="43469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Authenticity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0163" y="4827389"/>
            <a:ext cx="307371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Gen Z values authenticity and is more likely to respond to marketing that feels genuine and aligns with their values.</a:t>
            </a:r>
            <a:endParaRPr lang="en-US" sz="17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052" y="3125033"/>
            <a:ext cx="3518178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8222" y="43469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Personalization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8222" y="4827389"/>
            <a:ext cx="307383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Neuro-marketing techniques can help brands create highly personalized experiences that resonate with Gen Z's individual preferences.</a:t>
            </a:r>
            <a:endParaRPr lang="en-US" sz="175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229" y="3125033"/>
            <a:ext cx="3518178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296400" y="43469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Sustainability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296400" y="4827389"/>
            <a:ext cx="307383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Eco-conscious Gen Z consumers are drawn to brands that demonstrate a commitment to sustainability and social responsibility.</a:t>
            </a:r>
            <a:endParaRPr lang="en-US" sz="1750" dirty="0"/>
          </a:p>
        </p:txBody>
      </p:sp>
      <p:pic>
        <p:nvPicPr>
          <p:cNvPr id="16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9620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Ethical Considerations in Neuro-Marketing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29295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DED6FF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1514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Transparency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631883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Brands should be transparent about their use of neuro-marketing techniques and obtain informed consent from consumers.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929295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DED6FF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1514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Privacy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631883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Strict data privacy policies must be in place to protect consumer information gathered through neuro-marketing research.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142428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DED6FF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3645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Manipulation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84501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Neuro-marketing should avoid exploiting subconscious biases in a way that manipulates or harms consumers.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42428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DED6FF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3645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Regulation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84501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Policymakers and industry groups should establish clear guidelines and regulations to ensure the ethical use of neuro-marketing.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2945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Measuring the Effectiveness of Neuro-Marketing Campaigns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162538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940135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Neurological Metrics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767739"/>
            <a:ext cx="238863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Measures like brain activity, eye tracking, and biometric signals can quantify the subconscious impact of marketing stimuli.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81" y="3162538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940135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Sales Performance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767739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Analyzing sales data and conversion rates can reveal the real-world impact of neuro-marketing campaigns.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3162538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940135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Consumer Feedback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767739"/>
            <a:ext cx="238863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Collecting qualitative feedback and self-reported data from consumers can complement neurological metrics.</a:t>
            </a:r>
            <a:endParaRPr lang="en-US" sz="175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656" y="3162538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940135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Marketing Analytics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767739"/>
            <a:ext cx="238875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Applying advanced analytics and machine learning can uncover deeper insights from neuro-marketing data.</a:t>
            </a:r>
            <a:endParaRPr lang="en-US" sz="1750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990481"/>
            <a:ext cx="865191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 and Future Trends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129195"/>
            <a:ext cx="10554414" cy="1703308"/>
          </a:xfrm>
          <a:prstGeom prst="rect">
            <a:avLst/>
          </a:prstGeom>
          <a:solidFill>
            <a:srgbClr val="DED6FF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270046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Emerging Technologies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41181" y="2270046"/>
            <a:ext cx="482905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Advancements in technologies like virtual reality, augmented reality, and brain-computer interfaces will further enhance neuro-marketing capabilities.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260163" y="3973354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Ethical Frameworks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3973354"/>
            <a:ext cx="482905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As neuro-marketing becomes more widespread, the development of robust ethical guidelines and regulations will be crucial.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037993" y="5535811"/>
            <a:ext cx="10554414" cy="1703308"/>
          </a:xfrm>
          <a:prstGeom prst="rect">
            <a:avLst/>
          </a:prstGeom>
          <a:solidFill>
            <a:srgbClr val="DED6FF"/>
          </a:solidFill>
          <a:ln/>
        </p:spPr>
      </p:sp>
      <p:sp>
        <p:nvSpPr>
          <p:cNvPr id="11" name="Text 9"/>
          <p:cNvSpPr/>
          <p:nvPr/>
        </p:nvSpPr>
        <p:spPr>
          <a:xfrm>
            <a:off x="2260163" y="5676662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Personalization and Relevance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1181" y="5676662"/>
            <a:ext cx="482905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Neuro-marketing will enable brands to create increasingly personalized and relevant experiences that resonate with the unique preferences of Gen Z consumers.</a:t>
            </a:r>
            <a:endParaRPr lang="en-US" sz="1750" dirty="0"/>
          </a:p>
        </p:txBody>
      </p:sp>
      <p:pic>
        <p:nvPicPr>
          <p:cNvPr id="1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2024-05-15T06:33:10Z</dcterms:created>
  <dcterms:modified xsi:type="dcterms:W3CDTF">2024-05-15T06:33:10Z</dcterms:modified>
</cp:coreProperties>
</file>