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3" r:id="rId6"/>
    <p:sldId id="261" r:id="rId7"/>
    <p:sldId id="264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B51480-5180-462A-A0CF-3B54A4A64CF9}" v="48" dt="2024-01-25T17:09:57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955D-92D7-4112-A17A-086BD0F5D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0F295-E2B9-48F5-B3BE-A8994F3CB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B8F78-167D-489C-BFA7-E4DE3E8D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5523-D8AF-44B7-815F-ED380E4E4BF1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A999F-7B6E-46E8-944B-C7F2F719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57841-1942-4916-8E9E-66A82B41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8034-A1E4-4536-8A7A-8AE9185A9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38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868D-AE12-4314-825D-1BF7E2FA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E1352-1C4D-4197-B97F-25D2FDBA7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3A462-2EE6-4448-84AF-4894769B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5523-D8AF-44B7-815F-ED380E4E4BF1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46E3D-4B82-4360-97F2-838C7B0C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94C9D-3B04-450B-B9BB-39682D95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8034-A1E4-4536-8A7A-8AE9185A9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08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7B132-850D-4115-BC02-0E5AADF36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C356A-269F-4DA9-AFB1-0C6988DAC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EA985-E010-4FA3-B3A2-58C8C3B8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5523-D8AF-44B7-815F-ED380E4E4BF1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C8C07-8511-4A12-96C5-EAAE1C6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A5D3F-8AB4-48E2-AC52-CE7FD6C4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8034-A1E4-4536-8A7A-8AE9185A9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85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3204-F9B0-4389-B9FE-4CB57F5D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C00B8-9874-425D-87F7-BD8329C5A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67215-51A2-41DE-917C-460F7A69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5523-D8AF-44B7-815F-ED380E4E4BF1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48B8B-17F2-4AE2-A530-AFC535AA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97442-6871-4D31-B88F-00B9EABD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8034-A1E4-4536-8A7A-8AE9185A9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83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59AED-D0C5-48B9-A7B1-12EB49AF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2A3D5-CCB8-4CBE-A9DA-30729C62C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2378E-DEF3-4823-B145-51B6D8AE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5523-D8AF-44B7-815F-ED380E4E4BF1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1D5CC-6135-437D-B464-4F18F23EA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EEE25-5D47-40A5-8348-BB54A1C3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8034-A1E4-4536-8A7A-8AE9185A9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2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BFA6-ECB9-4820-9C3D-7A9D3321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9F09-BB44-4102-9829-F207D6DC4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80493-C984-4078-8A8A-2E02B1A76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8284C-23CC-4AAA-9149-8A28F41A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5523-D8AF-44B7-815F-ED380E4E4BF1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E6691-5FC2-4B60-A94F-024CD5C6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8E84C-26B0-446E-BDA9-457885BD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8034-A1E4-4536-8A7A-8AE9185A9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24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4957-8169-48F8-B1A7-B4976A96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ACB96-6AC1-495C-83AD-D67A93499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E01F0-B3E1-4E6A-8C85-7525A748F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1F781-A12E-49B7-B074-A0AB816B5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FB3D5-AE5E-44B5-AD3D-D796E79EC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0487C-CBB7-48E3-BFAC-CE12E9BC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5523-D8AF-44B7-815F-ED380E4E4BF1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4DB23-AC24-45FB-B659-489F69B2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8BED2-6F70-449A-B273-09302E10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8034-A1E4-4536-8A7A-8AE9185A9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86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CB1B-00B8-4D6F-9A7B-5F6DB8A4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CAEEE-3308-40CA-A21A-C9F7BB9D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5523-D8AF-44B7-815F-ED380E4E4BF1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75261-914B-436B-B503-3AAFEB3B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F4BBE-4A94-4DB3-8FD6-5D705E32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8034-A1E4-4536-8A7A-8AE9185A9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9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C082B-FF8F-4AE2-931E-D346C90D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5523-D8AF-44B7-815F-ED380E4E4BF1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16670-4BE2-4803-AB04-E99A48BE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8A971-38A8-4303-827B-7BD81304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8034-A1E4-4536-8A7A-8AE9185A9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81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52D8-DA21-4DE0-B5EA-51081AF8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C5DCB-31E4-480D-AAB5-4B655F61D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14242-D50F-4DA1-82E9-5C03B2687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4A6CC-7369-49C4-9E44-71DDF633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5523-D8AF-44B7-815F-ED380E4E4BF1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FFE45-4EA6-4AF6-9257-5A324C60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DA317-CE96-4695-9930-F446362C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8034-A1E4-4536-8A7A-8AE9185A9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2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0254-D9F9-4B86-BCC3-14CFBF3A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8B592-BEDE-4FBB-A6FE-8CE990B25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A8DEF-5B8B-4832-A9FF-98082A14A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17942-FF4B-46B3-B579-91DDFFD8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5523-D8AF-44B7-815F-ED380E4E4BF1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E9CE7-B510-451D-9E29-F6F64713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807EE-C619-4B47-8E91-F4C4B2BA6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8034-A1E4-4536-8A7A-8AE9185A9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70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868AF-049D-4538-9E08-21403429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B1621-5916-4829-9B0D-B41DC3CB9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DF6E2-4F21-474F-AD37-F451827F8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C5523-D8AF-44B7-815F-ED380E4E4BF1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4B412-D4B4-40A1-8BFA-F7703312E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B688F-D969-4AA1-AFDC-B6209A306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08034-A1E4-4536-8A7A-8AE9185A9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52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diamondgallery.com/wooden-tile/t/thank-you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65131A-6712-4620-BD6E-48CB8F0968C3}"/>
              </a:ext>
            </a:extLst>
          </p:cNvPr>
          <p:cNvSpPr txBox="1"/>
          <p:nvPr/>
        </p:nvSpPr>
        <p:spPr>
          <a:xfrm>
            <a:off x="8518358" y="4831882"/>
            <a:ext cx="2656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Submitted : Bhargavi P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               Lakshmi</a:t>
            </a:r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75C7B7-BFA6-E58D-DAF8-7E59F56DC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6E25C8-9FD7-A13B-F745-E3B6B1018E3B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thebluediamondgallery.com/wooden-tile/t/thank-you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65270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8B297B-2E31-48CC-8F98-3B6713CCD1F8}"/>
              </a:ext>
            </a:extLst>
          </p:cNvPr>
          <p:cNvSpPr/>
          <p:nvPr/>
        </p:nvSpPr>
        <p:spPr>
          <a:xfrm>
            <a:off x="899160" y="579120"/>
            <a:ext cx="10393680" cy="569976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     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17F007-2ACD-4185-BD1B-8E95AA044971}"/>
              </a:ext>
            </a:extLst>
          </p:cNvPr>
          <p:cNvSpPr txBox="1"/>
          <p:nvPr/>
        </p:nvSpPr>
        <p:spPr>
          <a:xfrm>
            <a:off x="1564640" y="1055152"/>
            <a:ext cx="9062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DEFINATION OF  MOTIVATION</a:t>
            </a:r>
            <a:endParaRPr lang="en-IN" sz="3200" b="1" i="1" u="sng" dirty="0">
              <a:solidFill>
                <a:schemeClr val="accent4">
                  <a:lumMod val="20000"/>
                  <a:lumOff val="8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E2E08-75A2-4129-9F09-0B94242C3184}"/>
              </a:ext>
            </a:extLst>
          </p:cNvPr>
          <p:cNvSpPr txBox="1"/>
          <p:nvPr/>
        </p:nvSpPr>
        <p:spPr>
          <a:xfrm>
            <a:off x="4968240" y="3219210"/>
            <a:ext cx="5598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880A99-0CE9-456F-9BF9-3AE18B943C7B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5BE18E-FAE8-4E6F-8A6F-CDC0B3AE8CCA}"/>
              </a:ext>
            </a:extLst>
          </p:cNvPr>
          <p:cNvSpPr txBox="1"/>
          <p:nvPr/>
        </p:nvSpPr>
        <p:spPr>
          <a:xfrm flipH="1" flipV="1">
            <a:off x="5674359" y="3798331"/>
            <a:ext cx="1524002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B7C601-5256-4ABF-A51C-EC9A5E934F90}"/>
              </a:ext>
            </a:extLst>
          </p:cNvPr>
          <p:cNvSpPr txBox="1"/>
          <p:nvPr/>
        </p:nvSpPr>
        <p:spPr>
          <a:xfrm>
            <a:off x="1625600" y="1887794"/>
            <a:ext cx="93078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The act or process of stimulating to </a:t>
            </a:r>
            <a:r>
              <a:rPr lang="en-US" sz="32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action,providind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an</a:t>
            </a:r>
          </a:p>
          <a:p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Incentive or motive, especially for an act.</a:t>
            </a:r>
          </a:p>
          <a:p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Motive is the urge ,</a:t>
            </a:r>
            <a:r>
              <a:rPr lang="en-US" sz="2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need,want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or desire that includes a person to work.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Motivation is a kind of internal energy which drives a person to do something in order to achieve something.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“To motivate is to induce people to act in a desired manner.”</a:t>
            </a:r>
          </a:p>
          <a:p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84A1B7-2D90-4AF9-B92F-BBFCE4E6C454}"/>
              </a:ext>
            </a:extLst>
          </p:cNvPr>
          <p:cNvSpPr txBox="1"/>
          <p:nvPr/>
        </p:nvSpPr>
        <p:spPr>
          <a:xfrm>
            <a:off x="1120877" y="2700735"/>
            <a:ext cx="504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2446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057C0EEB-9A79-4352-8609-DEFAF8B9A036}"/>
              </a:ext>
            </a:extLst>
          </p:cNvPr>
          <p:cNvSpPr/>
          <p:nvPr/>
        </p:nvSpPr>
        <p:spPr>
          <a:xfrm>
            <a:off x="105877" y="1014235"/>
            <a:ext cx="11665819" cy="1135781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28179CCD-513E-465A-85B9-FC0EAE1465B1}"/>
              </a:ext>
            </a:extLst>
          </p:cNvPr>
          <p:cNvSpPr/>
          <p:nvPr/>
        </p:nvSpPr>
        <p:spPr>
          <a:xfrm>
            <a:off x="11957786" y="1014234"/>
            <a:ext cx="256674" cy="1135781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4F3E4AFE-1C6F-407A-817F-93FC51C1BE12}"/>
              </a:ext>
            </a:extLst>
          </p:cNvPr>
          <p:cNvSpPr/>
          <p:nvPr/>
        </p:nvSpPr>
        <p:spPr>
          <a:xfrm>
            <a:off x="105877" y="1349935"/>
            <a:ext cx="11550317" cy="4774131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D6EEA-919D-47C8-9B1E-DD44AEB96865}"/>
              </a:ext>
            </a:extLst>
          </p:cNvPr>
          <p:cNvSpPr txBox="1"/>
          <p:nvPr/>
        </p:nvSpPr>
        <p:spPr>
          <a:xfrm>
            <a:off x="105877" y="952901"/>
            <a:ext cx="57174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>
              <a:solidFill>
                <a:schemeClr val="accent4">
                  <a:lumMod val="75000"/>
                </a:schemeClr>
              </a:solidFill>
              <a:latin typeface="Bahnschrift Light" panose="020B0502040204020203" pitchFamily="34" charset="0"/>
            </a:endParaRPr>
          </a:p>
          <a:p>
            <a:endParaRPr lang="en-US" i="1" dirty="0">
              <a:solidFill>
                <a:schemeClr val="accent4">
                  <a:lumMod val="75000"/>
                </a:schemeClr>
              </a:solidFill>
              <a:latin typeface="Bahnschrift Light" panose="020B0502040204020203" pitchFamily="34" charset="0"/>
            </a:endParaRPr>
          </a:p>
          <a:p>
            <a:endParaRPr lang="en-US" i="1" dirty="0">
              <a:solidFill>
                <a:schemeClr val="accent4">
                  <a:lumMod val="75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4">
                    <a:lumMod val="75000"/>
                  </a:schemeClr>
                </a:solidFill>
                <a:latin typeface="Bahnschrift Light" panose="020B0502040204020203" pitchFamily="34" charset="0"/>
              </a:rPr>
              <a:t>Extrinsic Motivation </a:t>
            </a:r>
            <a:r>
              <a:rPr lang="en-US" dirty="0">
                <a:latin typeface="Bahnschrift Light" panose="020B0502040204020203" pitchFamily="34" charset="0"/>
              </a:rPr>
              <a:t>-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Light" panose="020B0502040204020203" pitchFamily="34" charset="0"/>
              </a:rPr>
              <a:t>Extrinsic motivation is when we are motivated to perform a behavior or engage in ana activity because we want to earn a reward  or avoid punishment. You will engage in behavior not because you find it satisfying, but because you expect to get something in return or avoid something unpleasant</a:t>
            </a:r>
            <a:r>
              <a:rPr lang="en-US" dirty="0">
                <a:latin typeface="Bahnschrift Light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4">
                    <a:lumMod val="75000"/>
                  </a:schemeClr>
                </a:solidFill>
                <a:latin typeface="Bahnschrift Light" panose="020B0502040204020203" pitchFamily="34" charset="0"/>
              </a:rPr>
              <a:t>Intrinsic Motivation </a:t>
            </a:r>
            <a:r>
              <a:rPr lang="en-US" dirty="0">
                <a:latin typeface="Bahnschrift Light" panose="020B0502040204020203" pitchFamily="34" charset="0"/>
              </a:rPr>
              <a:t>–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ahnschrift Light" panose="020B0502040204020203" pitchFamily="34" charset="0"/>
              </a:rPr>
              <a:t>intrinsic motivation is when you engage in a behavior because you find it rewarding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Bahnschrift Light" panose="020B0502040204020203" pitchFamily="34" charset="0"/>
              </a:rPr>
              <a:t>. You are performance an activity for its own sake rather than from the desire for some external reward. The </a:t>
            </a:r>
            <a:r>
              <a:rPr lang="en-IN" dirty="0" err="1">
                <a:solidFill>
                  <a:schemeClr val="accent2">
                    <a:lumMod val="50000"/>
                  </a:schemeClr>
                </a:solidFill>
                <a:latin typeface="Bahnschrift Light" panose="020B0502040204020203" pitchFamily="34" charset="0"/>
              </a:rPr>
              <a:t>behavior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Bahnschrift Light" panose="020B0502040204020203" pitchFamily="34" charset="0"/>
              </a:rPr>
              <a:t> itself is its own reward</a:t>
            </a:r>
            <a:r>
              <a:rPr lang="en-IN" dirty="0">
                <a:latin typeface="Bahnschrift Light" panose="020B0502040204020203" pitchFamily="34" charset="0"/>
              </a:rPr>
              <a:t>.</a:t>
            </a:r>
            <a:endParaRPr lang="en-US" dirty="0">
              <a:latin typeface="Bahnschrift Ligh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034494-152D-4599-81A4-19DD1A2AA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678" y="2160817"/>
            <a:ext cx="2877955" cy="3222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68FD8A-8FD3-43CB-AA49-274834CA0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114" y="2160817"/>
            <a:ext cx="2752624" cy="32221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148936-EAC7-4318-8798-CB7007AEBC8A}"/>
              </a:ext>
            </a:extLst>
          </p:cNvPr>
          <p:cNvSpPr txBox="1"/>
          <p:nvPr/>
        </p:nvSpPr>
        <p:spPr>
          <a:xfrm>
            <a:off x="664143" y="298383"/>
            <a:ext cx="10818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2">
                    <a:lumMod val="50000"/>
                  </a:schemeClr>
                </a:solidFill>
                <a:latin typeface="Bell MT" panose="02020503060305020303" pitchFamily="18" charset="0"/>
              </a:rPr>
              <a:t>EXTRINSIC AND  INTRINSIC MOTIVATION</a:t>
            </a:r>
            <a:endParaRPr lang="en-IN" sz="3200" i="1" dirty="0">
              <a:solidFill>
                <a:schemeClr val="accent2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32565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E350E90A-0311-4DA5-A0AC-9566C4EFE99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35AE6-2D0D-4515-AADB-66346FDD3F20}"/>
              </a:ext>
            </a:extLst>
          </p:cNvPr>
          <p:cNvSpPr txBox="1"/>
          <p:nvPr/>
        </p:nvSpPr>
        <p:spPr>
          <a:xfrm>
            <a:off x="1244600" y="261063"/>
            <a:ext cx="10769600" cy="58477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2">
                    <a:lumMod val="10000"/>
                  </a:schemeClr>
                </a:solidFill>
                <a:latin typeface="Bell MT" panose="02020503060305020303" pitchFamily="18" charset="0"/>
              </a:rPr>
              <a:t>                        </a:t>
            </a:r>
            <a:r>
              <a:rPr lang="en-US" sz="3200" b="1" i="1" u="sng" dirty="0">
                <a:solidFill>
                  <a:schemeClr val="accent4"/>
                </a:solidFill>
                <a:latin typeface="Bell MT" panose="02020503060305020303" pitchFamily="18" charset="0"/>
              </a:rPr>
              <a:t> </a:t>
            </a:r>
            <a:r>
              <a:rPr lang="en-US" sz="3200" b="1" i="1" u="sng" dirty="0">
                <a:solidFill>
                  <a:schemeClr val="tx2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WORK MOTIVATION</a:t>
            </a:r>
            <a:endParaRPr lang="en-IN" sz="3200" b="1" i="1" u="sng" dirty="0">
              <a:solidFill>
                <a:schemeClr val="tx2">
                  <a:lumMod val="20000"/>
                  <a:lumOff val="8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9FAAD78-8AD7-4611-871A-8E70B6C9B56E}"/>
              </a:ext>
            </a:extLst>
          </p:cNvPr>
          <p:cNvSpPr/>
          <p:nvPr/>
        </p:nvSpPr>
        <p:spPr>
          <a:xfrm>
            <a:off x="0" y="0"/>
            <a:ext cx="1066800" cy="68580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00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570805-4792-45BB-8962-901499F42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24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6894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95CDBF9A-B127-4886-91C2-55DD5EE99A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20B0C-F0FE-4F4B-AE52-F7BA0802F9EF}"/>
              </a:ext>
            </a:extLst>
          </p:cNvPr>
          <p:cNvSpPr txBox="1"/>
          <p:nvPr/>
        </p:nvSpPr>
        <p:spPr>
          <a:xfrm>
            <a:off x="1520792" y="490889"/>
            <a:ext cx="457520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r>
              <a:rPr lang="en-US" sz="5400" dirty="0"/>
              <a:t>Theories</a:t>
            </a:r>
          </a:p>
          <a:p>
            <a:endParaRPr lang="en-US" sz="4400" dirty="0"/>
          </a:p>
          <a:p>
            <a:r>
              <a:rPr lang="en-US" sz="4400" dirty="0"/>
              <a:t>   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8CA75C5-D371-4974-B026-A2BF2050E758}"/>
              </a:ext>
            </a:extLst>
          </p:cNvPr>
          <p:cNvSpPr/>
          <p:nvPr/>
        </p:nvSpPr>
        <p:spPr>
          <a:xfrm>
            <a:off x="624038" y="551047"/>
            <a:ext cx="10897402" cy="5777564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9E9BAF-E753-44CB-94C5-97CE24A81FBE}"/>
              </a:ext>
            </a:extLst>
          </p:cNvPr>
          <p:cNvSpPr txBox="1"/>
          <p:nvPr/>
        </p:nvSpPr>
        <p:spPr>
          <a:xfrm>
            <a:off x="1164656" y="1057162"/>
            <a:ext cx="821997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r>
              <a:rPr lang="en-US" sz="5400" dirty="0">
                <a:latin typeface="Bahnschrift Light SemiCondensed" panose="020B0502040204020203" pitchFamily="34" charset="0"/>
              </a:rPr>
              <a:t>Theories of motivation</a:t>
            </a:r>
            <a:endParaRPr lang="en-IN" sz="5400" dirty="0">
              <a:latin typeface="Bahnschrift Light SemiCondense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8CBA0-FF27-4CC8-BDB6-9962F5E8F1C4}"/>
              </a:ext>
            </a:extLst>
          </p:cNvPr>
          <p:cNvSpPr txBox="1"/>
          <p:nvPr/>
        </p:nvSpPr>
        <p:spPr>
          <a:xfrm>
            <a:off x="1164656" y="3712945"/>
            <a:ext cx="93172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Maslow’s Need Hierarchy Theory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Hertzberg’s two factors theory</a:t>
            </a:r>
          </a:p>
          <a:p>
            <a:endParaRPr lang="en-IN" sz="280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3CD4AE19-A488-4A19-A031-415749732F05}"/>
              </a:ext>
            </a:extLst>
          </p:cNvPr>
          <p:cNvSpPr/>
          <p:nvPr/>
        </p:nvSpPr>
        <p:spPr>
          <a:xfrm flipH="1">
            <a:off x="9022882" y="3712945"/>
            <a:ext cx="3169118" cy="3145055"/>
          </a:xfrm>
          <a:prstGeom prst="rt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3A0FD4-8C81-4E9D-85AD-8D304D7AC64A}"/>
              </a:ext>
            </a:extLst>
          </p:cNvPr>
          <p:cNvCxnSpPr>
            <a:cxnSpLocks/>
          </p:cNvCxnSpPr>
          <p:nvPr/>
        </p:nvCxnSpPr>
        <p:spPr>
          <a:xfrm flipV="1">
            <a:off x="652914" y="6285298"/>
            <a:ext cx="10915048" cy="43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BA0DA9-43EA-4E50-93E3-E4CD9C2C488E}"/>
              </a:ext>
            </a:extLst>
          </p:cNvPr>
          <p:cNvCxnSpPr>
            <a:cxnSpLocks/>
          </p:cNvCxnSpPr>
          <p:nvPr/>
        </p:nvCxnSpPr>
        <p:spPr>
          <a:xfrm flipH="1" flipV="1">
            <a:off x="11521440" y="3468701"/>
            <a:ext cx="46522" cy="2838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986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8B297B-2E31-48CC-8F98-3B6713CCD1F8}"/>
              </a:ext>
            </a:extLst>
          </p:cNvPr>
          <p:cNvSpPr/>
          <p:nvPr/>
        </p:nvSpPr>
        <p:spPr>
          <a:xfrm>
            <a:off x="899160" y="528320"/>
            <a:ext cx="10393680" cy="569976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     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32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         </a:t>
            </a:r>
            <a:endParaRPr lang="en-US" sz="3200" b="1" i="1" u="sng" dirty="0">
              <a:solidFill>
                <a:schemeClr val="accent2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  <a:p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  <a:p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E2E08-75A2-4129-9F09-0B94242C3184}"/>
              </a:ext>
            </a:extLst>
          </p:cNvPr>
          <p:cNvSpPr txBox="1"/>
          <p:nvPr/>
        </p:nvSpPr>
        <p:spPr>
          <a:xfrm>
            <a:off x="4968240" y="3219210"/>
            <a:ext cx="5598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880A99-0CE9-456F-9BF9-3AE18B943C7B}"/>
              </a:ext>
            </a:extLst>
          </p:cNvPr>
          <p:cNvSpPr txBox="1"/>
          <p:nvPr/>
        </p:nvSpPr>
        <p:spPr>
          <a:xfrm>
            <a:off x="5638800" y="303276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5BE18E-FAE8-4E6F-8A6F-CDC0B3AE8CCA}"/>
              </a:ext>
            </a:extLst>
          </p:cNvPr>
          <p:cNvSpPr txBox="1"/>
          <p:nvPr/>
        </p:nvSpPr>
        <p:spPr>
          <a:xfrm flipH="1" flipV="1">
            <a:off x="5674359" y="3798331"/>
            <a:ext cx="1524002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84A1B7-2D90-4AF9-B92F-BBFCE4E6C454}"/>
              </a:ext>
            </a:extLst>
          </p:cNvPr>
          <p:cNvSpPr txBox="1"/>
          <p:nvPr/>
        </p:nvSpPr>
        <p:spPr>
          <a:xfrm>
            <a:off x="1120877" y="2700735"/>
            <a:ext cx="504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D26242D-F83D-4CB9-BD16-36BF2768C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" y="0"/>
            <a:ext cx="10393680" cy="6858000"/>
          </a:xfrm>
          <a:prstGeom prst="rect">
            <a:avLst/>
          </a:prstGeom>
        </p:spPr>
      </p:pic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D5AB86BA-957C-4917-8C43-CDE2C81D6241}"/>
              </a:ext>
            </a:extLst>
          </p:cNvPr>
          <p:cNvSpPr/>
          <p:nvPr/>
        </p:nvSpPr>
        <p:spPr>
          <a:xfrm>
            <a:off x="0" y="0"/>
            <a:ext cx="899160" cy="68580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/>
              </a:solidFill>
            </a:endParaRP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2D384883-C884-4083-A308-8047085468BA}"/>
              </a:ext>
            </a:extLst>
          </p:cNvPr>
          <p:cNvSpPr/>
          <p:nvPr/>
        </p:nvSpPr>
        <p:spPr>
          <a:xfrm>
            <a:off x="11292840" y="0"/>
            <a:ext cx="899160" cy="68580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972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442810-5D26-43B5-8A84-5DC50FB8078C}"/>
              </a:ext>
            </a:extLst>
          </p:cNvPr>
          <p:cNvCxnSpPr>
            <a:cxnSpLocks/>
          </p:cNvCxnSpPr>
          <p:nvPr/>
        </p:nvCxnSpPr>
        <p:spPr>
          <a:xfrm>
            <a:off x="6179419" y="252181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62F1585-7794-4074-BBC8-9E5622A89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" y="680720"/>
            <a:ext cx="10739120" cy="549656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9C7A6-2440-5B86-4BAE-9A1B583A5A9B}"/>
              </a:ext>
            </a:extLst>
          </p:cNvPr>
          <p:cNvCxnSpPr/>
          <p:nvPr/>
        </p:nvCxnSpPr>
        <p:spPr>
          <a:xfrm>
            <a:off x="822960" y="680720"/>
            <a:ext cx="10515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707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4ACBF5E5-E377-A0A9-41FF-130DD5ADE0F0}"/>
              </a:ext>
            </a:extLst>
          </p:cNvPr>
          <p:cNvSpPr/>
          <p:nvPr/>
        </p:nvSpPr>
        <p:spPr>
          <a:xfrm>
            <a:off x="0" y="6263642"/>
            <a:ext cx="11902440" cy="594357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79FACB33-7929-148B-BCC1-9DC599695B9D}"/>
              </a:ext>
            </a:extLst>
          </p:cNvPr>
          <p:cNvSpPr/>
          <p:nvPr/>
        </p:nvSpPr>
        <p:spPr>
          <a:xfrm>
            <a:off x="12070080" y="6263642"/>
            <a:ext cx="121920" cy="594358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AC77D1-67B0-A935-49D6-9C97B7533E02}"/>
              </a:ext>
            </a:extLst>
          </p:cNvPr>
          <p:cNvCxnSpPr/>
          <p:nvPr/>
        </p:nvCxnSpPr>
        <p:spPr>
          <a:xfrm>
            <a:off x="121920" y="1135380"/>
            <a:ext cx="12131040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2EF7F9A-4C9F-6714-6F2A-489845963CC7}"/>
              </a:ext>
            </a:extLst>
          </p:cNvPr>
          <p:cNvSpPr txBox="1"/>
          <p:nvPr/>
        </p:nvSpPr>
        <p:spPr>
          <a:xfrm>
            <a:off x="2072640" y="603012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Case Study on Employee Motivation in XYZ Company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9FBAF-9D2C-CEB6-86F5-4B06F5E2E198}"/>
              </a:ext>
            </a:extLst>
          </p:cNvPr>
          <p:cNvSpPr txBox="1"/>
          <p:nvPr/>
        </p:nvSpPr>
        <p:spPr>
          <a:xfrm>
            <a:off x="589280" y="1554480"/>
            <a:ext cx="108610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Introduction: Motivating employees is crucial for enhancing performance, job satisfaction, and overall organizational success. This case study focuses on XYZ Company, a technology firm with approximately 300 employees, and how it effectively fosters motivation among its workforce.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Background: XYZ Company operates in a highly competitive industry with rapidly changing market demands. To maintain a competitive edge, it recognizes the significance of motivated employees who are committed to achieving individual and organizational goals. </a:t>
            </a:r>
          </a:p>
          <a:p>
            <a:endParaRPr lang="en-US" dirty="0"/>
          </a:p>
          <a:p>
            <a:r>
              <a:rPr lang="en-US" dirty="0"/>
              <a:t>Challenges: Before implementing its motivation strategies, XYZ Company faced several challenges, including low employee morale, lack of engagement, and a decline in productivity. High turnover rates were a major concern, leading to disruptions in workflow and increased recruitment and training costs.</a:t>
            </a:r>
          </a:p>
        </p:txBody>
      </p:sp>
    </p:spTree>
    <p:extLst>
      <p:ext uri="{BB962C8B-B14F-4D97-AF65-F5344CB8AC3E}">
        <p14:creationId xmlns:p14="http://schemas.microsoft.com/office/powerpoint/2010/main" val="2329952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95CDBF9A-B127-4886-91C2-55DD5EE99A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20B0C-F0FE-4F4B-AE52-F7BA0802F9EF}"/>
              </a:ext>
            </a:extLst>
          </p:cNvPr>
          <p:cNvSpPr txBox="1"/>
          <p:nvPr/>
        </p:nvSpPr>
        <p:spPr>
          <a:xfrm>
            <a:off x="1520792" y="490889"/>
            <a:ext cx="457520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r>
              <a:rPr lang="en-US" sz="5400" dirty="0"/>
              <a:t>Theories</a:t>
            </a:r>
          </a:p>
          <a:p>
            <a:endParaRPr lang="en-US" sz="4400" dirty="0"/>
          </a:p>
          <a:p>
            <a:r>
              <a:rPr lang="en-US" sz="4400" dirty="0"/>
              <a:t>   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8CA75C5-D371-4974-B026-A2BF2050E758}"/>
              </a:ext>
            </a:extLst>
          </p:cNvPr>
          <p:cNvSpPr/>
          <p:nvPr/>
        </p:nvSpPr>
        <p:spPr>
          <a:xfrm>
            <a:off x="624038" y="551047"/>
            <a:ext cx="10897402" cy="5777564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8CBA0-FF27-4CC8-BDB6-9962F5E8F1C4}"/>
              </a:ext>
            </a:extLst>
          </p:cNvPr>
          <p:cNvSpPr txBox="1"/>
          <p:nvPr/>
        </p:nvSpPr>
        <p:spPr>
          <a:xfrm>
            <a:off x="1164656" y="3712945"/>
            <a:ext cx="9317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IN" sz="280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3CD4AE19-A488-4A19-A031-415749732F05}"/>
              </a:ext>
            </a:extLst>
          </p:cNvPr>
          <p:cNvSpPr/>
          <p:nvPr/>
        </p:nvSpPr>
        <p:spPr>
          <a:xfrm flipH="1">
            <a:off x="9022882" y="3712945"/>
            <a:ext cx="3169118" cy="3145055"/>
          </a:xfrm>
          <a:prstGeom prst="rt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3A0FD4-8C81-4E9D-85AD-8D304D7AC64A}"/>
              </a:ext>
            </a:extLst>
          </p:cNvPr>
          <p:cNvCxnSpPr>
            <a:cxnSpLocks/>
          </p:cNvCxnSpPr>
          <p:nvPr/>
        </p:nvCxnSpPr>
        <p:spPr>
          <a:xfrm flipV="1">
            <a:off x="652914" y="6285298"/>
            <a:ext cx="10915048" cy="43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BA0DA9-43EA-4E50-93E3-E4CD9C2C488E}"/>
              </a:ext>
            </a:extLst>
          </p:cNvPr>
          <p:cNvCxnSpPr>
            <a:cxnSpLocks/>
          </p:cNvCxnSpPr>
          <p:nvPr/>
        </p:nvCxnSpPr>
        <p:spPr>
          <a:xfrm flipH="1" flipV="1">
            <a:off x="11521440" y="3468701"/>
            <a:ext cx="46522" cy="2838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3BEC265-3A83-65D1-8847-D81AEB722139}"/>
              </a:ext>
            </a:extLst>
          </p:cNvPr>
          <p:cNvSpPr txBox="1"/>
          <p:nvPr/>
        </p:nvSpPr>
        <p:spPr>
          <a:xfrm>
            <a:off x="763398" y="738231"/>
            <a:ext cx="1046107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Motivation Strategies: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Establishing a Clear Vision and Goal 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Providing Opportunities for Skill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Offering Performance-Based Incentives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Encouraging Employee Engagement and 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Results and Outcomes: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Increased Employee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Productivity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Turnover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Innovation and Creativity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Conclusion: </a:t>
            </a:r>
            <a:r>
              <a:rPr lang="en-US" dirty="0"/>
              <a:t>Motivating employees is a continuous process that requires a strategic approach. XYZ Company's case study demonstrates the positive impact of implementing effective motivation strategies. By aligning organizational goals with employees' aspirations, providing growth opportunities, and promoting a positive work environment, XYZ Company has successfully cultivated a motivated workforce, resulting in increased productivity, reduced turnover, and improved overall performance.</a:t>
            </a:r>
          </a:p>
        </p:txBody>
      </p:sp>
    </p:spTree>
    <p:extLst>
      <p:ext uri="{BB962C8B-B14F-4D97-AF65-F5344CB8AC3E}">
        <p14:creationId xmlns:p14="http://schemas.microsoft.com/office/powerpoint/2010/main" val="378952281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465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Black</vt:lpstr>
      <vt:lpstr>Bahnschrift Light</vt:lpstr>
      <vt:lpstr>Bahnschrift Light SemiCondensed</vt:lpstr>
      <vt:lpstr>Baskerville Old Face</vt:lpstr>
      <vt:lpstr>Bell MT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mounesh gouda</dc:creator>
  <cp:lastModifiedBy>bhargavi partheeban</cp:lastModifiedBy>
  <cp:revision>22</cp:revision>
  <dcterms:created xsi:type="dcterms:W3CDTF">2023-12-29T15:48:50Z</dcterms:created>
  <dcterms:modified xsi:type="dcterms:W3CDTF">2024-01-25T17:15:46Z</dcterms:modified>
</cp:coreProperties>
</file>