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65" r:id="rId2"/>
    <p:sldId id="269" r:id="rId3"/>
    <p:sldId id="261" r:id="rId4"/>
    <p:sldId id="263" r:id="rId5"/>
    <p:sldId id="264" r:id="rId6"/>
    <p:sldId id="274" r:id="rId7"/>
    <p:sldId id="270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raj, Kumar (Cognizant)" initials="NK(" lastIdx="1" clrIdx="0">
    <p:extLst>
      <p:ext uri="{19B8F6BF-5375-455C-9EA6-DF929625EA0E}">
        <p15:presenceInfo xmlns:p15="http://schemas.microsoft.com/office/powerpoint/2012/main" userId="S-1-5-21-1178368992-402679808-390482200-1952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842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2132093689191451E-4"/>
          <c:y val="6.7722224045022117E-3"/>
          <c:w val="0.92429714751435077"/>
          <c:h val="0.749165065289245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Sheet3!$J$17</c:f>
              <c:strCache>
                <c:ptCount val="1"/>
                <c:pt idx="0">
                  <c:v>Current State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sp3d>
              <a:contourClr>
                <a:schemeClr val="tx1">
                  <a:lumMod val="65000"/>
                  <a:lumOff val="3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9.9513929305539688E-3"/>
                  <c:y val="0.197344039990744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Sheet3!$J$18</c:f>
              <c:numCache>
                <c:formatCode>0%</c:formatCode>
                <c:ptCount val="1"/>
                <c:pt idx="0">
                  <c:v>0.39</c:v>
                </c:pt>
              </c:numCache>
            </c:numRef>
          </c:val>
        </c:ser>
        <c:ser>
          <c:idx val="1"/>
          <c:order val="1"/>
          <c:tx>
            <c:strRef>
              <c:f>Sheet3!$K$17</c:f>
              <c:strCache>
                <c:ptCount val="1"/>
                <c:pt idx="0">
                  <c:v>6 Month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sp3d>
              <a:contourClr>
                <a:schemeClr val="tx1">
                  <a:lumMod val="65000"/>
                  <a:lumOff val="3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0.197344039990744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Sheet3!$K$18</c:f>
              <c:numCache>
                <c:formatCode>0%</c:formatCode>
                <c:ptCount val="1"/>
                <c:pt idx="0">
                  <c:v>0.51</c:v>
                </c:pt>
              </c:numCache>
            </c:numRef>
          </c:val>
        </c:ser>
        <c:ser>
          <c:idx val="2"/>
          <c:order val="2"/>
          <c:tx>
            <c:strRef>
              <c:f>Sheet3!$L$17</c:f>
              <c:strCache>
                <c:ptCount val="1"/>
                <c:pt idx="0">
                  <c:v>12 Month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sp3d>
              <a:contourClr>
                <a:schemeClr val="tx1">
                  <a:lumMod val="65000"/>
                  <a:lumOff val="3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9.9513929305539688E-3"/>
                  <c:y val="0.197344039990744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 smtClean="0"/>
                      <a:t>68%</a:t>
                    </a:r>
                    <a:endParaRPr lang="en-US" b="1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Sheet3!$L$18</c:f>
              <c:numCache>
                <c:formatCode>0%</c:formatCode>
                <c:ptCount val="1"/>
                <c:pt idx="0">
                  <c:v>0.69</c:v>
                </c:pt>
              </c:numCache>
            </c:numRef>
          </c:val>
        </c:ser>
        <c:ser>
          <c:idx val="3"/>
          <c:order val="3"/>
          <c:tx>
            <c:strRef>
              <c:f>Sheet3!$M$17</c:f>
              <c:strCache>
                <c:ptCount val="1"/>
                <c:pt idx="0">
                  <c:v>18 Month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  <a:sp3d>
              <a:contourClr>
                <a:schemeClr val="tx1">
                  <a:lumMod val="65000"/>
                  <a:lumOff val="3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2.4878482326385837E-3"/>
                  <c:y val="0.197344039990744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Sheet3!$M$18</c:f>
              <c:numCache>
                <c:formatCode>0%</c:formatCode>
                <c:ptCount val="1"/>
                <c:pt idx="0">
                  <c:v>0.86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3668944"/>
        <c:axId val="373659984"/>
        <c:axId val="0"/>
      </c:bar3DChart>
      <c:catAx>
        <c:axId val="373668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659984"/>
        <c:crosses val="autoZero"/>
        <c:auto val="1"/>
        <c:lblAlgn val="ctr"/>
        <c:lblOffset val="100"/>
        <c:noMultiLvlLbl val="0"/>
      </c:catAx>
      <c:valAx>
        <c:axId val="3736599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7366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472101737150907"/>
          <c:y val="0.82712123129612014"/>
          <c:w val="0.7189761992428535"/>
          <c:h val="8.85482336287831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14FE0-0D37-4C1E-B6B8-59D8ECE29A6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8DC4AB-1CA0-43A7-865A-368903DA847A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Current State</a:t>
          </a:r>
          <a:endParaRPr lang="en-US" dirty="0"/>
        </a:p>
      </dgm:t>
    </dgm:pt>
    <dgm:pt modelId="{9B1458A0-53C8-4D80-92FD-229E6C9463E3}" type="parTrans" cxnId="{FB09F761-F4F5-4610-83D2-3D01A4403938}">
      <dgm:prSet/>
      <dgm:spPr/>
      <dgm:t>
        <a:bodyPr/>
        <a:lstStyle/>
        <a:p>
          <a:endParaRPr lang="en-US"/>
        </a:p>
      </dgm:t>
    </dgm:pt>
    <dgm:pt modelId="{CB4DAD78-421F-4B9C-9B99-C61D1DBD50E8}" type="sibTrans" cxnId="{FB09F761-F4F5-4610-83D2-3D01A4403938}">
      <dgm:prSet/>
      <dgm:spPr/>
      <dgm:t>
        <a:bodyPr/>
        <a:lstStyle/>
        <a:p>
          <a:endParaRPr lang="en-US"/>
        </a:p>
      </dgm:t>
    </dgm:pt>
    <dgm:pt modelId="{BE59284B-D4CC-45E2-BBED-2567BAF18911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15%</a:t>
          </a:r>
          <a:endParaRPr lang="en-US" dirty="0"/>
        </a:p>
      </dgm:t>
    </dgm:pt>
    <dgm:pt modelId="{8B4DA227-8081-4531-B1CB-EDAE3113074D}" type="parTrans" cxnId="{81991A37-D45F-409C-940E-CAC0FED6F434}">
      <dgm:prSet/>
      <dgm:spPr/>
      <dgm:t>
        <a:bodyPr/>
        <a:lstStyle/>
        <a:p>
          <a:endParaRPr lang="en-US"/>
        </a:p>
      </dgm:t>
    </dgm:pt>
    <dgm:pt modelId="{ACCB12CA-A337-4566-A899-962A651F77FC}" type="sibTrans" cxnId="{81991A37-D45F-409C-940E-CAC0FED6F434}">
      <dgm:prSet/>
      <dgm:spPr/>
      <dgm:t>
        <a:bodyPr/>
        <a:lstStyle/>
        <a:p>
          <a:endParaRPr lang="en-US"/>
        </a:p>
      </dgm:t>
    </dgm:pt>
    <dgm:pt modelId="{EA19DF12-81FC-458B-85CE-D2AE4E9A43A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6 Month</a:t>
          </a:r>
          <a:endParaRPr lang="en-US" dirty="0"/>
        </a:p>
      </dgm:t>
    </dgm:pt>
    <dgm:pt modelId="{828137B1-682C-4217-A449-E0B2797ADB05}" type="parTrans" cxnId="{2423C36A-3DCF-4DBD-B57C-E480BC1208EE}">
      <dgm:prSet/>
      <dgm:spPr/>
      <dgm:t>
        <a:bodyPr/>
        <a:lstStyle/>
        <a:p>
          <a:endParaRPr lang="en-US"/>
        </a:p>
      </dgm:t>
    </dgm:pt>
    <dgm:pt modelId="{306F5A7C-28C9-4B66-AB19-16BA0DC2033C}" type="sibTrans" cxnId="{2423C36A-3DCF-4DBD-B57C-E480BC1208EE}">
      <dgm:prSet/>
      <dgm:spPr/>
      <dgm:t>
        <a:bodyPr/>
        <a:lstStyle/>
        <a:p>
          <a:endParaRPr lang="en-US"/>
        </a:p>
      </dgm:t>
    </dgm:pt>
    <dgm:pt modelId="{56F4EFDA-38F7-4F5B-8827-BD84E4022D7C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38%</a:t>
          </a:r>
          <a:endParaRPr lang="en-US" dirty="0"/>
        </a:p>
      </dgm:t>
    </dgm:pt>
    <dgm:pt modelId="{E0ABF4C8-D9B3-43F9-8B69-064FA4E1832F}" type="parTrans" cxnId="{3F7961BF-C763-4F98-9442-3969C353ED08}">
      <dgm:prSet/>
      <dgm:spPr/>
      <dgm:t>
        <a:bodyPr/>
        <a:lstStyle/>
        <a:p>
          <a:endParaRPr lang="en-US"/>
        </a:p>
      </dgm:t>
    </dgm:pt>
    <dgm:pt modelId="{0961F5BA-DB8D-4B4F-8384-EA8FABC6F8B1}" type="sibTrans" cxnId="{3F7961BF-C763-4F98-9442-3969C353ED08}">
      <dgm:prSet/>
      <dgm:spPr/>
      <dgm:t>
        <a:bodyPr/>
        <a:lstStyle/>
        <a:p>
          <a:endParaRPr lang="en-US"/>
        </a:p>
      </dgm:t>
    </dgm:pt>
    <dgm:pt modelId="{7266DD4F-F48B-481A-8515-40DF72E8690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12 Month</a:t>
          </a:r>
          <a:endParaRPr lang="en-US" dirty="0"/>
        </a:p>
      </dgm:t>
    </dgm:pt>
    <dgm:pt modelId="{A9ED3047-5C00-4379-84BE-897CD2E08416}" type="parTrans" cxnId="{D8FAFA89-243C-4C2E-B456-73A805EB60DE}">
      <dgm:prSet/>
      <dgm:spPr/>
      <dgm:t>
        <a:bodyPr/>
        <a:lstStyle/>
        <a:p>
          <a:endParaRPr lang="en-US"/>
        </a:p>
      </dgm:t>
    </dgm:pt>
    <dgm:pt modelId="{F3799385-4D87-409B-B96B-3D1639AC010C}" type="sibTrans" cxnId="{D8FAFA89-243C-4C2E-B456-73A805EB60DE}">
      <dgm:prSet/>
      <dgm:spPr/>
      <dgm:t>
        <a:bodyPr/>
        <a:lstStyle/>
        <a:p>
          <a:endParaRPr lang="en-US"/>
        </a:p>
      </dgm:t>
    </dgm:pt>
    <dgm:pt modelId="{A5125A88-1E95-4B06-B05B-47A0C4F97A17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62%</a:t>
          </a:r>
          <a:endParaRPr lang="en-US" dirty="0"/>
        </a:p>
      </dgm:t>
    </dgm:pt>
    <dgm:pt modelId="{59CE4166-F377-431B-9BA3-DCF610C565A2}" type="parTrans" cxnId="{966DA385-DBC9-4ED1-B77A-3A9A606D9285}">
      <dgm:prSet/>
      <dgm:spPr/>
      <dgm:t>
        <a:bodyPr/>
        <a:lstStyle/>
        <a:p>
          <a:endParaRPr lang="en-US"/>
        </a:p>
      </dgm:t>
    </dgm:pt>
    <dgm:pt modelId="{096AD4B3-3413-428C-B231-66FCBF5F867F}" type="sibTrans" cxnId="{966DA385-DBC9-4ED1-B77A-3A9A606D9285}">
      <dgm:prSet/>
      <dgm:spPr/>
      <dgm:t>
        <a:bodyPr/>
        <a:lstStyle/>
        <a:p>
          <a:endParaRPr lang="en-US"/>
        </a:p>
      </dgm:t>
    </dgm:pt>
    <dgm:pt modelId="{AFEBDC0C-A839-40E0-A316-F7074FDEE4E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18 Month</a:t>
          </a:r>
          <a:endParaRPr lang="en-US" dirty="0"/>
        </a:p>
      </dgm:t>
    </dgm:pt>
    <dgm:pt modelId="{CA4846AB-4C89-4164-A399-B37BA4874AA8}" type="parTrans" cxnId="{198C4903-EAF7-4CDB-9ACD-495B67F799E9}">
      <dgm:prSet/>
      <dgm:spPr/>
      <dgm:t>
        <a:bodyPr/>
        <a:lstStyle/>
        <a:p>
          <a:endParaRPr lang="en-US"/>
        </a:p>
      </dgm:t>
    </dgm:pt>
    <dgm:pt modelId="{8ECFBDC3-08D7-45C0-BC5A-DDDDC314B39B}" type="sibTrans" cxnId="{198C4903-EAF7-4CDB-9ACD-495B67F799E9}">
      <dgm:prSet/>
      <dgm:spPr/>
      <dgm:t>
        <a:bodyPr/>
        <a:lstStyle/>
        <a:p>
          <a:endParaRPr lang="en-US"/>
        </a:p>
      </dgm:t>
    </dgm:pt>
    <dgm:pt modelId="{9FC1226F-67EB-40AF-82C1-8E0755AC8D59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85%</a:t>
          </a:r>
          <a:endParaRPr lang="en-US" dirty="0"/>
        </a:p>
      </dgm:t>
    </dgm:pt>
    <dgm:pt modelId="{7C79CCC7-D911-4C2F-8276-3E7E0B8E4883}" type="parTrans" cxnId="{C194A9BC-AD65-4693-A5B2-67DA9B340310}">
      <dgm:prSet/>
      <dgm:spPr/>
      <dgm:t>
        <a:bodyPr/>
        <a:lstStyle/>
        <a:p>
          <a:endParaRPr lang="en-US"/>
        </a:p>
      </dgm:t>
    </dgm:pt>
    <dgm:pt modelId="{CA2A2E9E-BD0B-484E-8516-8708BCB35C24}" type="sibTrans" cxnId="{C194A9BC-AD65-4693-A5B2-67DA9B340310}">
      <dgm:prSet/>
      <dgm:spPr/>
      <dgm:t>
        <a:bodyPr/>
        <a:lstStyle/>
        <a:p>
          <a:endParaRPr lang="en-US"/>
        </a:p>
      </dgm:t>
    </dgm:pt>
    <dgm:pt modelId="{0CE346FC-EC7D-4D9B-B7B4-B4C396B518B6}" type="pres">
      <dgm:prSet presAssocID="{C9314FE0-0D37-4C1E-B6B8-59D8ECE29A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34E00A-2BA6-423A-BA03-1A4C3AD42940}" type="pres">
      <dgm:prSet presAssocID="{C08DC4AB-1CA0-43A7-865A-368903DA847A}" presName="compNode" presStyleCnt="0"/>
      <dgm:spPr/>
    </dgm:pt>
    <dgm:pt modelId="{B6AD9AED-B4CE-4778-ACA3-760FBEF50363}" type="pres">
      <dgm:prSet presAssocID="{C08DC4AB-1CA0-43A7-865A-368903DA847A}" presName="noGeometry" presStyleCnt="0"/>
      <dgm:spPr/>
    </dgm:pt>
    <dgm:pt modelId="{C960AD6E-271F-49B5-808A-18ECDD128E96}" type="pres">
      <dgm:prSet presAssocID="{C08DC4AB-1CA0-43A7-865A-368903DA847A}" presName="childTextVisible" presStyleLbl="bgAccFollowNode1" presStyleIdx="0" presStyleCnt="4" custScaleX="1019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AC325-27C0-48F6-B1C5-8C9278BAFFDF}" type="pres">
      <dgm:prSet presAssocID="{C08DC4AB-1CA0-43A7-865A-368903DA847A}" presName="childTextHidden" presStyleLbl="bgAccFollowNode1" presStyleIdx="0" presStyleCnt="4"/>
      <dgm:spPr/>
      <dgm:t>
        <a:bodyPr/>
        <a:lstStyle/>
        <a:p>
          <a:endParaRPr lang="en-US"/>
        </a:p>
      </dgm:t>
    </dgm:pt>
    <dgm:pt modelId="{FE4D2948-AC70-4776-B318-C7487EBC8D25}" type="pres">
      <dgm:prSet presAssocID="{C08DC4AB-1CA0-43A7-865A-368903DA847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CD792-DC38-4B16-B425-A8B0BB4A921E}" type="pres">
      <dgm:prSet presAssocID="{C08DC4AB-1CA0-43A7-865A-368903DA847A}" presName="aSpace" presStyleCnt="0"/>
      <dgm:spPr/>
    </dgm:pt>
    <dgm:pt modelId="{FB04EDFD-E912-4413-B75A-E6437CCC407C}" type="pres">
      <dgm:prSet presAssocID="{EA19DF12-81FC-458B-85CE-D2AE4E9A43A7}" presName="compNode" presStyleCnt="0"/>
      <dgm:spPr/>
    </dgm:pt>
    <dgm:pt modelId="{5D3A42C2-BECE-426A-9A58-86EB4D07C287}" type="pres">
      <dgm:prSet presAssocID="{EA19DF12-81FC-458B-85CE-D2AE4E9A43A7}" presName="noGeometry" presStyleCnt="0"/>
      <dgm:spPr/>
    </dgm:pt>
    <dgm:pt modelId="{399B10FC-8C4F-4A4A-B559-E555ACE5E6D5}" type="pres">
      <dgm:prSet presAssocID="{EA19DF12-81FC-458B-85CE-D2AE4E9A43A7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470C1-8A39-4311-A2B9-2E165FCC20BA}" type="pres">
      <dgm:prSet presAssocID="{EA19DF12-81FC-458B-85CE-D2AE4E9A43A7}" presName="childTextHidden" presStyleLbl="bgAccFollowNode1" presStyleIdx="1" presStyleCnt="4"/>
      <dgm:spPr/>
      <dgm:t>
        <a:bodyPr/>
        <a:lstStyle/>
        <a:p>
          <a:endParaRPr lang="en-US"/>
        </a:p>
      </dgm:t>
    </dgm:pt>
    <dgm:pt modelId="{B534CB5E-076E-44BA-AFC8-9140F8A1FFD1}" type="pres">
      <dgm:prSet presAssocID="{EA19DF12-81FC-458B-85CE-D2AE4E9A43A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6EF2B-1E2F-4F54-8B59-5AC77158BDCB}" type="pres">
      <dgm:prSet presAssocID="{EA19DF12-81FC-458B-85CE-D2AE4E9A43A7}" presName="aSpace" presStyleCnt="0"/>
      <dgm:spPr/>
    </dgm:pt>
    <dgm:pt modelId="{5A8AC7CB-2837-45FA-9FE0-536F0046C952}" type="pres">
      <dgm:prSet presAssocID="{7266DD4F-F48B-481A-8515-40DF72E8690D}" presName="compNode" presStyleCnt="0"/>
      <dgm:spPr/>
    </dgm:pt>
    <dgm:pt modelId="{6F7CBE17-E5B1-4E8F-9A47-E2448FD705A8}" type="pres">
      <dgm:prSet presAssocID="{7266DD4F-F48B-481A-8515-40DF72E8690D}" presName="noGeometry" presStyleCnt="0"/>
      <dgm:spPr/>
    </dgm:pt>
    <dgm:pt modelId="{8C9BE3C9-49E8-426C-B0C4-635B4D5B3F82}" type="pres">
      <dgm:prSet presAssocID="{7266DD4F-F48B-481A-8515-40DF72E8690D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D9A03-7812-4725-B977-049205353837}" type="pres">
      <dgm:prSet presAssocID="{7266DD4F-F48B-481A-8515-40DF72E8690D}" presName="childTextHidden" presStyleLbl="bgAccFollowNode1" presStyleIdx="2" presStyleCnt="4"/>
      <dgm:spPr/>
      <dgm:t>
        <a:bodyPr/>
        <a:lstStyle/>
        <a:p>
          <a:endParaRPr lang="en-US"/>
        </a:p>
      </dgm:t>
    </dgm:pt>
    <dgm:pt modelId="{4D980337-97B3-4D86-B03B-DE329DE24764}" type="pres">
      <dgm:prSet presAssocID="{7266DD4F-F48B-481A-8515-40DF72E8690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4A02A-B686-4454-93D3-357D055917E0}" type="pres">
      <dgm:prSet presAssocID="{7266DD4F-F48B-481A-8515-40DF72E8690D}" presName="aSpace" presStyleCnt="0"/>
      <dgm:spPr/>
    </dgm:pt>
    <dgm:pt modelId="{AC57C82C-AF2D-43AA-83BA-AAA7A15E141D}" type="pres">
      <dgm:prSet presAssocID="{AFEBDC0C-A839-40E0-A316-F7074FDEE4E3}" presName="compNode" presStyleCnt="0"/>
      <dgm:spPr/>
    </dgm:pt>
    <dgm:pt modelId="{C27452EA-A5D4-4230-90A8-7CBFBFA644C9}" type="pres">
      <dgm:prSet presAssocID="{AFEBDC0C-A839-40E0-A316-F7074FDEE4E3}" presName="noGeometry" presStyleCnt="0"/>
      <dgm:spPr/>
    </dgm:pt>
    <dgm:pt modelId="{234B40AD-8F12-4F08-82E5-8C63C0DC8F05}" type="pres">
      <dgm:prSet presAssocID="{AFEBDC0C-A839-40E0-A316-F7074FDEE4E3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5E7D4-E6B0-4733-9BD7-55E82BC04030}" type="pres">
      <dgm:prSet presAssocID="{AFEBDC0C-A839-40E0-A316-F7074FDEE4E3}" presName="childTextHidden" presStyleLbl="bgAccFollowNode1" presStyleIdx="3" presStyleCnt="4"/>
      <dgm:spPr/>
      <dgm:t>
        <a:bodyPr/>
        <a:lstStyle/>
        <a:p>
          <a:endParaRPr lang="en-US"/>
        </a:p>
      </dgm:t>
    </dgm:pt>
    <dgm:pt modelId="{0915096A-9F8B-4BDE-80CE-B235B9CF7A54}" type="pres">
      <dgm:prSet presAssocID="{AFEBDC0C-A839-40E0-A316-F7074FDEE4E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05DDB2-8142-4CE9-B29C-08DFCCB531DF}" type="presOf" srcId="{BE59284B-D4CC-45E2-BBED-2567BAF18911}" destId="{C960AD6E-271F-49B5-808A-18ECDD128E96}" srcOrd="0" destOrd="0" presId="urn:microsoft.com/office/officeart/2005/8/layout/hProcess6"/>
    <dgm:cxn modelId="{198C4903-EAF7-4CDB-9ACD-495B67F799E9}" srcId="{C9314FE0-0D37-4C1E-B6B8-59D8ECE29A64}" destId="{AFEBDC0C-A839-40E0-A316-F7074FDEE4E3}" srcOrd="3" destOrd="0" parTransId="{CA4846AB-4C89-4164-A399-B37BA4874AA8}" sibTransId="{8ECFBDC3-08D7-45C0-BC5A-DDDDC314B39B}"/>
    <dgm:cxn modelId="{BF38A4AC-51B6-4BE5-8F34-FCDF894E3DE9}" type="presOf" srcId="{9FC1226F-67EB-40AF-82C1-8E0755AC8D59}" destId="{0145E7D4-E6B0-4733-9BD7-55E82BC04030}" srcOrd="1" destOrd="0" presId="urn:microsoft.com/office/officeart/2005/8/layout/hProcess6"/>
    <dgm:cxn modelId="{6B9CA257-9458-4027-B95B-B5799CD015D8}" type="presOf" srcId="{C9314FE0-0D37-4C1E-B6B8-59D8ECE29A64}" destId="{0CE346FC-EC7D-4D9B-B7B4-B4C396B518B6}" srcOrd="0" destOrd="0" presId="urn:microsoft.com/office/officeart/2005/8/layout/hProcess6"/>
    <dgm:cxn modelId="{59FA2282-62D2-455C-AA5E-2FF5DC1E2694}" type="presOf" srcId="{BE59284B-D4CC-45E2-BBED-2567BAF18911}" destId="{941AC325-27C0-48F6-B1C5-8C9278BAFFDF}" srcOrd="1" destOrd="0" presId="urn:microsoft.com/office/officeart/2005/8/layout/hProcess6"/>
    <dgm:cxn modelId="{81991A37-D45F-409C-940E-CAC0FED6F434}" srcId="{C08DC4AB-1CA0-43A7-865A-368903DA847A}" destId="{BE59284B-D4CC-45E2-BBED-2567BAF18911}" srcOrd="0" destOrd="0" parTransId="{8B4DA227-8081-4531-B1CB-EDAE3113074D}" sibTransId="{ACCB12CA-A337-4566-A899-962A651F77FC}"/>
    <dgm:cxn modelId="{20C85CAB-88BD-4E42-82D6-DD4B026BD157}" type="presOf" srcId="{7266DD4F-F48B-481A-8515-40DF72E8690D}" destId="{4D980337-97B3-4D86-B03B-DE329DE24764}" srcOrd="0" destOrd="0" presId="urn:microsoft.com/office/officeart/2005/8/layout/hProcess6"/>
    <dgm:cxn modelId="{C194A9BC-AD65-4693-A5B2-67DA9B340310}" srcId="{AFEBDC0C-A839-40E0-A316-F7074FDEE4E3}" destId="{9FC1226F-67EB-40AF-82C1-8E0755AC8D59}" srcOrd="0" destOrd="0" parTransId="{7C79CCC7-D911-4C2F-8276-3E7E0B8E4883}" sibTransId="{CA2A2E9E-BD0B-484E-8516-8708BCB35C24}"/>
    <dgm:cxn modelId="{3F7961BF-C763-4F98-9442-3969C353ED08}" srcId="{EA19DF12-81FC-458B-85CE-D2AE4E9A43A7}" destId="{56F4EFDA-38F7-4F5B-8827-BD84E4022D7C}" srcOrd="0" destOrd="0" parTransId="{E0ABF4C8-D9B3-43F9-8B69-064FA4E1832F}" sibTransId="{0961F5BA-DB8D-4B4F-8384-EA8FABC6F8B1}"/>
    <dgm:cxn modelId="{AB73526A-4904-461E-A1A4-0A0664186016}" type="presOf" srcId="{EA19DF12-81FC-458B-85CE-D2AE4E9A43A7}" destId="{B534CB5E-076E-44BA-AFC8-9140F8A1FFD1}" srcOrd="0" destOrd="0" presId="urn:microsoft.com/office/officeart/2005/8/layout/hProcess6"/>
    <dgm:cxn modelId="{D8FAFA89-243C-4C2E-B456-73A805EB60DE}" srcId="{C9314FE0-0D37-4C1E-B6B8-59D8ECE29A64}" destId="{7266DD4F-F48B-481A-8515-40DF72E8690D}" srcOrd="2" destOrd="0" parTransId="{A9ED3047-5C00-4379-84BE-897CD2E08416}" sibTransId="{F3799385-4D87-409B-B96B-3D1639AC010C}"/>
    <dgm:cxn modelId="{38913D67-FB9D-4D28-B8B3-138BA4EED5B9}" type="presOf" srcId="{56F4EFDA-38F7-4F5B-8827-BD84E4022D7C}" destId="{388470C1-8A39-4311-A2B9-2E165FCC20BA}" srcOrd="1" destOrd="0" presId="urn:microsoft.com/office/officeart/2005/8/layout/hProcess6"/>
    <dgm:cxn modelId="{2270BC10-9A64-40D4-9A52-DD03DD10D698}" type="presOf" srcId="{AFEBDC0C-A839-40E0-A316-F7074FDEE4E3}" destId="{0915096A-9F8B-4BDE-80CE-B235B9CF7A54}" srcOrd="0" destOrd="0" presId="urn:microsoft.com/office/officeart/2005/8/layout/hProcess6"/>
    <dgm:cxn modelId="{B458B0E1-6ADA-419A-90B8-D1C51A0B6B33}" type="presOf" srcId="{C08DC4AB-1CA0-43A7-865A-368903DA847A}" destId="{FE4D2948-AC70-4776-B318-C7487EBC8D25}" srcOrd="0" destOrd="0" presId="urn:microsoft.com/office/officeart/2005/8/layout/hProcess6"/>
    <dgm:cxn modelId="{966DA385-DBC9-4ED1-B77A-3A9A606D9285}" srcId="{7266DD4F-F48B-481A-8515-40DF72E8690D}" destId="{A5125A88-1E95-4B06-B05B-47A0C4F97A17}" srcOrd="0" destOrd="0" parTransId="{59CE4166-F377-431B-9BA3-DCF610C565A2}" sibTransId="{096AD4B3-3413-428C-B231-66FCBF5F867F}"/>
    <dgm:cxn modelId="{476481C9-BA54-4332-BDC2-188CED0795D2}" type="presOf" srcId="{A5125A88-1E95-4B06-B05B-47A0C4F97A17}" destId="{3C3D9A03-7812-4725-B977-049205353837}" srcOrd="1" destOrd="0" presId="urn:microsoft.com/office/officeart/2005/8/layout/hProcess6"/>
    <dgm:cxn modelId="{EEAA453F-3913-43CE-A160-2A1590CE2CDD}" type="presOf" srcId="{56F4EFDA-38F7-4F5B-8827-BD84E4022D7C}" destId="{399B10FC-8C4F-4A4A-B559-E555ACE5E6D5}" srcOrd="0" destOrd="0" presId="urn:microsoft.com/office/officeart/2005/8/layout/hProcess6"/>
    <dgm:cxn modelId="{FD71C010-E8D5-4BED-9DAD-EF845BBE8F77}" type="presOf" srcId="{9FC1226F-67EB-40AF-82C1-8E0755AC8D59}" destId="{234B40AD-8F12-4F08-82E5-8C63C0DC8F05}" srcOrd="0" destOrd="0" presId="urn:microsoft.com/office/officeart/2005/8/layout/hProcess6"/>
    <dgm:cxn modelId="{FB09F761-F4F5-4610-83D2-3D01A4403938}" srcId="{C9314FE0-0D37-4C1E-B6B8-59D8ECE29A64}" destId="{C08DC4AB-1CA0-43A7-865A-368903DA847A}" srcOrd="0" destOrd="0" parTransId="{9B1458A0-53C8-4D80-92FD-229E6C9463E3}" sibTransId="{CB4DAD78-421F-4B9C-9B99-C61D1DBD50E8}"/>
    <dgm:cxn modelId="{2423C36A-3DCF-4DBD-B57C-E480BC1208EE}" srcId="{C9314FE0-0D37-4C1E-B6B8-59D8ECE29A64}" destId="{EA19DF12-81FC-458B-85CE-D2AE4E9A43A7}" srcOrd="1" destOrd="0" parTransId="{828137B1-682C-4217-A449-E0B2797ADB05}" sibTransId="{306F5A7C-28C9-4B66-AB19-16BA0DC2033C}"/>
    <dgm:cxn modelId="{438A2F4C-AC15-485F-BF3D-BE993D8A7FAD}" type="presOf" srcId="{A5125A88-1E95-4B06-B05B-47A0C4F97A17}" destId="{8C9BE3C9-49E8-426C-B0C4-635B4D5B3F82}" srcOrd="0" destOrd="0" presId="urn:microsoft.com/office/officeart/2005/8/layout/hProcess6"/>
    <dgm:cxn modelId="{38620D9D-992E-4F2F-B743-9CB7CFFBD56E}" type="presParOf" srcId="{0CE346FC-EC7D-4D9B-B7B4-B4C396B518B6}" destId="{D634E00A-2BA6-423A-BA03-1A4C3AD42940}" srcOrd="0" destOrd="0" presId="urn:microsoft.com/office/officeart/2005/8/layout/hProcess6"/>
    <dgm:cxn modelId="{0805F9BF-3098-4CFC-8E9D-112A2F5817C5}" type="presParOf" srcId="{D634E00A-2BA6-423A-BA03-1A4C3AD42940}" destId="{B6AD9AED-B4CE-4778-ACA3-760FBEF50363}" srcOrd="0" destOrd="0" presId="urn:microsoft.com/office/officeart/2005/8/layout/hProcess6"/>
    <dgm:cxn modelId="{721FB09C-12FB-45E2-8E97-FC600C5141A6}" type="presParOf" srcId="{D634E00A-2BA6-423A-BA03-1A4C3AD42940}" destId="{C960AD6E-271F-49B5-808A-18ECDD128E96}" srcOrd="1" destOrd="0" presId="urn:microsoft.com/office/officeart/2005/8/layout/hProcess6"/>
    <dgm:cxn modelId="{2A50BA7B-DDC5-4338-AC4B-28BA494F0A3E}" type="presParOf" srcId="{D634E00A-2BA6-423A-BA03-1A4C3AD42940}" destId="{941AC325-27C0-48F6-B1C5-8C9278BAFFDF}" srcOrd="2" destOrd="0" presId="urn:microsoft.com/office/officeart/2005/8/layout/hProcess6"/>
    <dgm:cxn modelId="{34D7C68D-E792-494D-BD82-D35172D7AAA6}" type="presParOf" srcId="{D634E00A-2BA6-423A-BA03-1A4C3AD42940}" destId="{FE4D2948-AC70-4776-B318-C7487EBC8D25}" srcOrd="3" destOrd="0" presId="urn:microsoft.com/office/officeart/2005/8/layout/hProcess6"/>
    <dgm:cxn modelId="{A233C3A8-22A1-412A-8795-CF3D9AD0D1F3}" type="presParOf" srcId="{0CE346FC-EC7D-4D9B-B7B4-B4C396B518B6}" destId="{ACBCD792-DC38-4B16-B425-A8B0BB4A921E}" srcOrd="1" destOrd="0" presId="urn:microsoft.com/office/officeart/2005/8/layout/hProcess6"/>
    <dgm:cxn modelId="{85BF28CD-8818-4628-AB1B-BF675F3332CC}" type="presParOf" srcId="{0CE346FC-EC7D-4D9B-B7B4-B4C396B518B6}" destId="{FB04EDFD-E912-4413-B75A-E6437CCC407C}" srcOrd="2" destOrd="0" presId="urn:microsoft.com/office/officeart/2005/8/layout/hProcess6"/>
    <dgm:cxn modelId="{1D1C2F74-E13A-4B71-8056-693CB6F6BC1C}" type="presParOf" srcId="{FB04EDFD-E912-4413-B75A-E6437CCC407C}" destId="{5D3A42C2-BECE-426A-9A58-86EB4D07C287}" srcOrd="0" destOrd="0" presId="urn:microsoft.com/office/officeart/2005/8/layout/hProcess6"/>
    <dgm:cxn modelId="{7C861A68-8F5F-4F25-B0DE-AE8D4742AFCE}" type="presParOf" srcId="{FB04EDFD-E912-4413-B75A-E6437CCC407C}" destId="{399B10FC-8C4F-4A4A-B559-E555ACE5E6D5}" srcOrd="1" destOrd="0" presId="urn:microsoft.com/office/officeart/2005/8/layout/hProcess6"/>
    <dgm:cxn modelId="{E3065B05-92A5-432F-A1BD-739679775B4F}" type="presParOf" srcId="{FB04EDFD-E912-4413-B75A-E6437CCC407C}" destId="{388470C1-8A39-4311-A2B9-2E165FCC20BA}" srcOrd="2" destOrd="0" presId="urn:microsoft.com/office/officeart/2005/8/layout/hProcess6"/>
    <dgm:cxn modelId="{CDB170ED-BDD5-47D8-840A-694E086DFC63}" type="presParOf" srcId="{FB04EDFD-E912-4413-B75A-E6437CCC407C}" destId="{B534CB5E-076E-44BA-AFC8-9140F8A1FFD1}" srcOrd="3" destOrd="0" presId="urn:microsoft.com/office/officeart/2005/8/layout/hProcess6"/>
    <dgm:cxn modelId="{A23451EF-3D6B-458A-8CD3-C108D41F2F72}" type="presParOf" srcId="{0CE346FC-EC7D-4D9B-B7B4-B4C396B518B6}" destId="{0E46EF2B-1E2F-4F54-8B59-5AC77158BDCB}" srcOrd="3" destOrd="0" presId="urn:microsoft.com/office/officeart/2005/8/layout/hProcess6"/>
    <dgm:cxn modelId="{D2E8DEA6-1F9B-4963-A162-A2E39E3B9DFC}" type="presParOf" srcId="{0CE346FC-EC7D-4D9B-B7B4-B4C396B518B6}" destId="{5A8AC7CB-2837-45FA-9FE0-536F0046C952}" srcOrd="4" destOrd="0" presId="urn:microsoft.com/office/officeart/2005/8/layout/hProcess6"/>
    <dgm:cxn modelId="{F8051DF6-8DCA-4E1B-97EA-758A755E4AAC}" type="presParOf" srcId="{5A8AC7CB-2837-45FA-9FE0-536F0046C952}" destId="{6F7CBE17-E5B1-4E8F-9A47-E2448FD705A8}" srcOrd="0" destOrd="0" presId="urn:microsoft.com/office/officeart/2005/8/layout/hProcess6"/>
    <dgm:cxn modelId="{CD8496B1-C3DA-4223-9610-FDBA41194DB9}" type="presParOf" srcId="{5A8AC7CB-2837-45FA-9FE0-536F0046C952}" destId="{8C9BE3C9-49E8-426C-B0C4-635B4D5B3F82}" srcOrd="1" destOrd="0" presId="urn:microsoft.com/office/officeart/2005/8/layout/hProcess6"/>
    <dgm:cxn modelId="{B45D5F93-2EAC-44D5-A4C9-3E2DBD4214B7}" type="presParOf" srcId="{5A8AC7CB-2837-45FA-9FE0-536F0046C952}" destId="{3C3D9A03-7812-4725-B977-049205353837}" srcOrd="2" destOrd="0" presId="urn:microsoft.com/office/officeart/2005/8/layout/hProcess6"/>
    <dgm:cxn modelId="{33A0A49F-8D64-43E9-B337-23A111931E50}" type="presParOf" srcId="{5A8AC7CB-2837-45FA-9FE0-536F0046C952}" destId="{4D980337-97B3-4D86-B03B-DE329DE24764}" srcOrd="3" destOrd="0" presId="urn:microsoft.com/office/officeart/2005/8/layout/hProcess6"/>
    <dgm:cxn modelId="{FCFD7A07-E417-4499-AAA5-5AE009FFE179}" type="presParOf" srcId="{0CE346FC-EC7D-4D9B-B7B4-B4C396B518B6}" destId="{79E4A02A-B686-4454-93D3-357D055917E0}" srcOrd="5" destOrd="0" presId="urn:microsoft.com/office/officeart/2005/8/layout/hProcess6"/>
    <dgm:cxn modelId="{C39742A8-B1A6-4566-9CAB-1E2067BFADCE}" type="presParOf" srcId="{0CE346FC-EC7D-4D9B-B7B4-B4C396B518B6}" destId="{AC57C82C-AF2D-43AA-83BA-AAA7A15E141D}" srcOrd="6" destOrd="0" presId="urn:microsoft.com/office/officeart/2005/8/layout/hProcess6"/>
    <dgm:cxn modelId="{B2B7F4A6-0036-46FB-8752-88803B1CDF83}" type="presParOf" srcId="{AC57C82C-AF2D-43AA-83BA-AAA7A15E141D}" destId="{C27452EA-A5D4-4230-90A8-7CBFBFA644C9}" srcOrd="0" destOrd="0" presId="urn:microsoft.com/office/officeart/2005/8/layout/hProcess6"/>
    <dgm:cxn modelId="{68C2C022-340D-447D-962B-7D0105877C41}" type="presParOf" srcId="{AC57C82C-AF2D-43AA-83BA-AAA7A15E141D}" destId="{234B40AD-8F12-4F08-82E5-8C63C0DC8F05}" srcOrd="1" destOrd="0" presId="urn:microsoft.com/office/officeart/2005/8/layout/hProcess6"/>
    <dgm:cxn modelId="{01725C4E-DC7D-4078-8A42-AD4A04FF911D}" type="presParOf" srcId="{AC57C82C-AF2D-43AA-83BA-AAA7A15E141D}" destId="{0145E7D4-E6B0-4733-9BD7-55E82BC04030}" srcOrd="2" destOrd="0" presId="urn:microsoft.com/office/officeart/2005/8/layout/hProcess6"/>
    <dgm:cxn modelId="{4B29BFA3-A872-4B0E-BB35-A821D179F57D}" type="presParOf" srcId="{AC57C82C-AF2D-43AA-83BA-AAA7A15E141D}" destId="{0915096A-9F8B-4BDE-80CE-B235B9CF7A5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314FE0-0D37-4C1E-B6B8-59D8ECE29A6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8DC4AB-1CA0-43A7-865A-368903DA847A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Current State</a:t>
          </a:r>
          <a:endParaRPr lang="en-US" dirty="0"/>
        </a:p>
      </dgm:t>
    </dgm:pt>
    <dgm:pt modelId="{9B1458A0-53C8-4D80-92FD-229E6C9463E3}" type="parTrans" cxnId="{FB09F761-F4F5-4610-83D2-3D01A4403938}">
      <dgm:prSet/>
      <dgm:spPr/>
      <dgm:t>
        <a:bodyPr/>
        <a:lstStyle/>
        <a:p>
          <a:endParaRPr lang="en-US"/>
        </a:p>
      </dgm:t>
    </dgm:pt>
    <dgm:pt modelId="{CB4DAD78-421F-4B9C-9B99-C61D1DBD50E8}" type="sibTrans" cxnId="{FB09F761-F4F5-4610-83D2-3D01A4403938}">
      <dgm:prSet/>
      <dgm:spPr/>
      <dgm:t>
        <a:bodyPr/>
        <a:lstStyle/>
        <a:p>
          <a:endParaRPr lang="en-US"/>
        </a:p>
      </dgm:t>
    </dgm:pt>
    <dgm:pt modelId="{BE59284B-D4CC-45E2-BBED-2567BAF18911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27%</a:t>
          </a:r>
          <a:endParaRPr lang="en-US" dirty="0"/>
        </a:p>
      </dgm:t>
    </dgm:pt>
    <dgm:pt modelId="{8B4DA227-8081-4531-B1CB-EDAE3113074D}" type="parTrans" cxnId="{81991A37-D45F-409C-940E-CAC0FED6F434}">
      <dgm:prSet/>
      <dgm:spPr/>
      <dgm:t>
        <a:bodyPr/>
        <a:lstStyle/>
        <a:p>
          <a:endParaRPr lang="en-US"/>
        </a:p>
      </dgm:t>
    </dgm:pt>
    <dgm:pt modelId="{ACCB12CA-A337-4566-A899-962A651F77FC}" type="sibTrans" cxnId="{81991A37-D45F-409C-940E-CAC0FED6F434}">
      <dgm:prSet/>
      <dgm:spPr/>
      <dgm:t>
        <a:bodyPr/>
        <a:lstStyle/>
        <a:p>
          <a:endParaRPr lang="en-US"/>
        </a:p>
      </dgm:t>
    </dgm:pt>
    <dgm:pt modelId="{EA19DF12-81FC-458B-85CE-D2AE4E9A43A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6 Month</a:t>
          </a:r>
          <a:endParaRPr lang="en-US" dirty="0"/>
        </a:p>
      </dgm:t>
    </dgm:pt>
    <dgm:pt modelId="{828137B1-682C-4217-A449-E0B2797ADB05}" type="parTrans" cxnId="{2423C36A-3DCF-4DBD-B57C-E480BC1208EE}">
      <dgm:prSet/>
      <dgm:spPr/>
      <dgm:t>
        <a:bodyPr/>
        <a:lstStyle/>
        <a:p>
          <a:endParaRPr lang="en-US"/>
        </a:p>
      </dgm:t>
    </dgm:pt>
    <dgm:pt modelId="{306F5A7C-28C9-4B66-AB19-16BA0DC2033C}" type="sibTrans" cxnId="{2423C36A-3DCF-4DBD-B57C-E480BC1208EE}">
      <dgm:prSet/>
      <dgm:spPr/>
      <dgm:t>
        <a:bodyPr/>
        <a:lstStyle/>
        <a:p>
          <a:endParaRPr lang="en-US"/>
        </a:p>
      </dgm:t>
    </dgm:pt>
    <dgm:pt modelId="{56F4EFDA-38F7-4F5B-8827-BD84E4022D7C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45%</a:t>
          </a:r>
          <a:endParaRPr lang="en-US" dirty="0"/>
        </a:p>
      </dgm:t>
    </dgm:pt>
    <dgm:pt modelId="{E0ABF4C8-D9B3-43F9-8B69-064FA4E1832F}" type="parTrans" cxnId="{3F7961BF-C763-4F98-9442-3969C353ED08}">
      <dgm:prSet/>
      <dgm:spPr/>
      <dgm:t>
        <a:bodyPr/>
        <a:lstStyle/>
        <a:p>
          <a:endParaRPr lang="en-US"/>
        </a:p>
      </dgm:t>
    </dgm:pt>
    <dgm:pt modelId="{0961F5BA-DB8D-4B4F-8384-EA8FABC6F8B1}" type="sibTrans" cxnId="{3F7961BF-C763-4F98-9442-3969C353ED08}">
      <dgm:prSet/>
      <dgm:spPr/>
      <dgm:t>
        <a:bodyPr/>
        <a:lstStyle/>
        <a:p>
          <a:endParaRPr lang="en-US"/>
        </a:p>
      </dgm:t>
    </dgm:pt>
    <dgm:pt modelId="{7266DD4F-F48B-481A-8515-40DF72E8690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12 Month</a:t>
          </a:r>
          <a:endParaRPr lang="en-US" dirty="0"/>
        </a:p>
      </dgm:t>
    </dgm:pt>
    <dgm:pt modelId="{A9ED3047-5C00-4379-84BE-897CD2E08416}" type="parTrans" cxnId="{D8FAFA89-243C-4C2E-B456-73A805EB60DE}">
      <dgm:prSet/>
      <dgm:spPr/>
      <dgm:t>
        <a:bodyPr/>
        <a:lstStyle/>
        <a:p>
          <a:endParaRPr lang="en-US"/>
        </a:p>
      </dgm:t>
    </dgm:pt>
    <dgm:pt modelId="{F3799385-4D87-409B-B96B-3D1639AC010C}" type="sibTrans" cxnId="{D8FAFA89-243C-4C2E-B456-73A805EB60DE}">
      <dgm:prSet/>
      <dgm:spPr/>
      <dgm:t>
        <a:bodyPr/>
        <a:lstStyle/>
        <a:p>
          <a:endParaRPr lang="en-US"/>
        </a:p>
      </dgm:t>
    </dgm:pt>
    <dgm:pt modelId="{A5125A88-1E95-4B06-B05B-47A0C4F97A17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64%</a:t>
          </a:r>
          <a:endParaRPr lang="en-US" dirty="0"/>
        </a:p>
      </dgm:t>
    </dgm:pt>
    <dgm:pt modelId="{59CE4166-F377-431B-9BA3-DCF610C565A2}" type="parTrans" cxnId="{966DA385-DBC9-4ED1-B77A-3A9A606D9285}">
      <dgm:prSet/>
      <dgm:spPr/>
      <dgm:t>
        <a:bodyPr/>
        <a:lstStyle/>
        <a:p>
          <a:endParaRPr lang="en-US"/>
        </a:p>
      </dgm:t>
    </dgm:pt>
    <dgm:pt modelId="{096AD4B3-3413-428C-B231-66FCBF5F867F}" type="sibTrans" cxnId="{966DA385-DBC9-4ED1-B77A-3A9A606D9285}">
      <dgm:prSet/>
      <dgm:spPr/>
      <dgm:t>
        <a:bodyPr/>
        <a:lstStyle/>
        <a:p>
          <a:endParaRPr lang="en-US"/>
        </a:p>
      </dgm:t>
    </dgm:pt>
    <dgm:pt modelId="{AFEBDC0C-A839-40E0-A316-F7074FDEE4E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18 Month</a:t>
          </a:r>
          <a:endParaRPr lang="en-US" dirty="0"/>
        </a:p>
      </dgm:t>
    </dgm:pt>
    <dgm:pt modelId="{CA4846AB-4C89-4164-A399-B37BA4874AA8}" type="parTrans" cxnId="{198C4903-EAF7-4CDB-9ACD-495B67F799E9}">
      <dgm:prSet/>
      <dgm:spPr/>
      <dgm:t>
        <a:bodyPr/>
        <a:lstStyle/>
        <a:p>
          <a:endParaRPr lang="en-US"/>
        </a:p>
      </dgm:t>
    </dgm:pt>
    <dgm:pt modelId="{8ECFBDC3-08D7-45C0-BC5A-DDDDC314B39B}" type="sibTrans" cxnId="{198C4903-EAF7-4CDB-9ACD-495B67F799E9}">
      <dgm:prSet/>
      <dgm:spPr/>
      <dgm:t>
        <a:bodyPr/>
        <a:lstStyle/>
        <a:p>
          <a:endParaRPr lang="en-US"/>
        </a:p>
      </dgm:t>
    </dgm:pt>
    <dgm:pt modelId="{9FC1226F-67EB-40AF-82C1-8E0755AC8D59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83%</a:t>
          </a:r>
          <a:endParaRPr lang="en-US" dirty="0"/>
        </a:p>
      </dgm:t>
    </dgm:pt>
    <dgm:pt modelId="{7C79CCC7-D911-4C2F-8276-3E7E0B8E4883}" type="parTrans" cxnId="{C194A9BC-AD65-4693-A5B2-67DA9B340310}">
      <dgm:prSet/>
      <dgm:spPr/>
      <dgm:t>
        <a:bodyPr/>
        <a:lstStyle/>
        <a:p>
          <a:endParaRPr lang="en-US"/>
        </a:p>
      </dgm:t>
    </dgm:pt>
    <dgm:pt modelId="{CA2A2E9E-BD0B-484E-8516-8708BCB35C24}" type="sibTrans" cxnId="{C194A9BC-AD65-4693-A5B2-67DA9B340310}">
      <dgm:prSet/>
      <dgm:spPr/>
      <dgm:t>
        <a:bodyPr/>
        <a:lstStyle/>
        <a:p>
          <a:endParaRPr lang="en-US"/>
        </a:p>
      </dgm:t>
    </dgm:pt>
    <dgm:pt modelId="{0CE346FC-EC7D-4D9B-B7B4-B4C396B518B6}" type="pres">
      <dgm:prSet presAssocID="{C9314FE0-0D37-4C1E-B6B8-59D8ECE29A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34E00A-2BA6-423A-BA03-1A4C3AD42940}" type="pres">
      <dgm:prSet presAssocID="{C08DC4AB-1CA0-43A7-865A-368903DA847A}" presName="compNode" presStyleCnt="0"/>
      <dgm:spPr/>
    </dgm:pt>
    <dgm:pt modelId="{B6AD9AED-B4CE-4778-ACA3-760FBEF50363}" type="pres">
      <dgm:prSet presAssocID="{C08DC4AB-1CA0-43A7-865A-368903DA847A}" presName="noGeometry" presStyleCnt="0"/>
      <dgm:spPr/>
    </dgm:pt>
    <dgm:pt modelId="{C960AD6E-271F-49B5-808A-18ECDD128E96}" type="pres">
      <dgm:prSet presAssocID="{C08DC4AB-1CA0-43A7-865A-368903DA847A}" presName="childTextVisible" presStyleLbl="bgAccFollowNode1" presStyleIdx="0" presStyleCnt="4" custScaleX="1019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AC325-27C0-48F6-B1C5-8C9278BAFFDF}" type="pres">
      <dgm:prSet presAssocID="{C08DC4AB-1CA0-43A7-865A-368903DA847A}" presName="childTextHidden" presStyleLbl="bgAccFollowNode1" presStyleIdx="0" presStyleCnt="4"/>
      <dgm:spPr/>
      <dgm:t>
        <a:bodyPr/>
        <a:lstStyle/>
        <a:p>
          <a:endParaRPr lang="en-US"/>
        </a:p>
      </dgm:t>
    </dgm:pt>
    <dgm:pt modelId="{FE4D2948-AC70-4776-B318-C7487EBC8D25}" type="pres">
      <dgm:prSet presAssocID="{C08DC4AB-1CA0-43A7-865A-368903DA847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CD792-DC38-4B16-B425-A8B0BB4A921E}" type="pres">
      <dgm:prSet presAssocID="{C08DC4AB-1CA0-43A7-865A-368903DA847A}" presName="aSpace" presStyleCnt="0"/>
      <dgm:spPr/>
    </dgm:pt>
    <dgm:pt modelId="{FB04EDFD-E912-4413-B75A-E6437CCC407C}" type="pres">
      <dgm:prSet presAssocID="{EA19DF12-81FC-458B-85CE-D2AE4E9A43A7}" presName="compNode" presStyleCnt="0"/>
      <dgm:spPr/>
    </dgm:pt>
    <dgm:pt modelId="{5D3A42C2-BECE-426A-9A58-86EB4D07C287}" type="pres">
      <dgm:prSet presAssocID="{EA19DF12-81FC-458B-85CE-D2AE4E9A43A7}" presName="noGeometry" presStyleCnt="0"/>
      <dgm:spPr/>
    </dgm:pt>
    <dgm:pt modelId="{399B10FC-8C4F-4A4A-B559-E555ACE5E6D5}" type="pres">
      <dgm:prSet presAssocID="{EA19DF12-81FC-458B-85CE-D2AE4E9A43A7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470C1-8A39-4311-A2B9-2E165FCC20BA}" type="pres">
      <dgm:prSet presAssocID="{EA19DF12-81FC-458B-85CE-D2AE4E9A43A7}" presName="childTextHidden" presStyleLbl="bgAccFollowNode1" presStyleIdx="1" presStyleCnt="4"/>
      <dgm:spPr/>
      <dgm:t>
        <a:bodyPr/>
        <a:lstStyle/>
        <a:p>
          <a:endParaRPr lang="en-US"/>
        </a:p>
      </dgm:t>
    </dgm:pt>
    <dgm:pt modelId="{B534CB5E-076E-44BA-AFC8-9140F8A1FFD1}" type="pres">
      <dgm:prSet presAssocID="{EA19DF12-81FC-458B-85CE-D2AE4E9A43A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6EF2B-1E2F-4F54-8B59-5AC77158BDCB}" type="pres">
      <dgm:prSet presAssocID="{EA19DF12-81FC-458B-85CE-D2AE4E9A43A7}" presName="aSpace" presStyleCnt="0"/>
      <dgm:spPr/>
    </dgm:pt>
    <dgm:pt modelId="{5A8AC7CB-2837-45FA-9FE0-536F0046C952}" type="pres">
      <dgm:prSet presAssocID="{7266DD4F-F48B-481A-8515-40DF72E8690D}" presName="compNode" presStyleCnt="0"/>
      <dgm:spPr/>
    </dgm:pt>
    <dgm:pt modelId="{6F7CBE17-E5B1-4E8F-9A47-E2448FD705A8}" type="pres">
      <dgm:prSet presAssocID="{7266DD4F-F48B-481A-8515-40DF72E8690D}" presName="noGeometry" presStyleCnt="0"/>
      <dgm:spPr/>
    </dgm:pt>
    <dgm:pt modelId="{8C9BE3C9-49E8-426C-B0C4-635B4D5B3F82}" type="pres">
      <dgm:prSet presAssocID="{7266DD4F-F48B-481A-8515-40DF72E8690D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D9A03-7812-4725-B977-049205353837}" type="pres">
      <dgm:prSet presAssocID="{7266DD4F-F48B-481A-8515-40DF72E8690D}" presName="childTextHidden" presStyleLbl="bgAccFollowNode1" presStyleIdx="2" presStyleCnt="4"/>
      <dgm:spPr/>
      <dgm:t>
        <a:bodyPr/>
        <a:lstStyle/>
        <a:p>
          <a:endParaRPr lang="en-US"/>
        </a:p>
      </dgm:t>
    </dgm:pt>
    <dgm:pt modelId="{4D980337-97B3-4D86-B03B-DE329DE24764}" type="pres">
      <dgm:prSet presAssocID="{7266DD4F-F48B-481A-8515-40DF72E8690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4A02A-B686-4454-93D3-357D055917E0}" type="pres">
      <dgm:prSet presAssocID="{7266DD4F-F48B-481A-8515-40DF72E8690D}" presName="aSpace" presStyleCnt="0"/>
      <dgm:spPr/>
    </dgm:pt>
    <dgm:pt modelId="{AC57C82C-AF2D-43AA-83BA-AAA7A15E141D}" type="pres">
      <dgm:prSet presAssocID="{AFEBDC0C-A839-40E0-A316-F7074FDEE4E3}" presName="compNode" presStyleCnt="0"/>
      <dgm:spPr/>
    </dgm:pt>
    <dgm:pt modelId="{C27452EA-A5D4-4230-90A8-7CBFBFA644C9}" type="pres">
      <dgm:prSet presAssocID="{AFEBDC0C-A839-40E0-A316-F7074FDEE4E3}" presName="noGeometry" presStyleCnt="0"/>
      <dgm:spPr/>
    </dgm:pt>
    <dgm:pt modelId="{234B40AD-8F12-4F08-82E5-8C63C0DC8F05}" type="pres">
      <dgm:prSet presAssocID="{AFEBDC0C-A839-40E0-A316-F7074FDEE4E3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5E7D4-E6B0-4733-9BD7-55E82BC04030}" type="pres">
      <dgm:prSet presAssocID="{AFEBDC0C-A839-40E0-A316-F7074FDEE4E3}" presName="childTextHidden" presStyleLbl="bgAccFollowNode1" presStyleIdx="3" presStyleCnt="4"/>
      <dgm:spPr/>
      <dgm:t>
        <a:bodyPr/>
        <a:lstStyle/>
        <a:p>
          <a:endParaRPr lang="en-US"/>
        </a:p>
      </dgm:t>
    </dgm:pt>
    <dgm:pt modelId="{0915096A-9F8B-4BDE-80CE-B235B9CF7A54}" type="pres">
      <dgm:prSet presAssocID="{AFEBDC0C-A839-40E0-A316-F7074FDEE4E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6A0621-ABC0-4F23-91CD-647B0FA6374E}" type="presOf" srcId="{AFEBDC0C-A839-40E0-A316-F7074FDEE4E3}" destId="{0915096A-9F8B-4BDE-80CE-B235B9CF7A54}" srcOrd="0" destOrd="0" presId="urn:microsoft.com/office/officeart/2005/8/layout/hProcess6"/>
    <dgm:cxn modelId="{C194A9BC-AD65-4693-A5B2-67DA9B340310}" srcId="{AFEBDC0C-A839-40E0-A316-F7074FDEE4E3}" destId="{9FC1226F-67EB-40AF-82C1-8E0755AC8D59}" srcOrd="0" destOrd="0" parTransId="{7C79CCC7-D911-4C2F-8276-3E7E0B8E4883}" sibTransId="{CA2A2E9E-BD0B-484E-8516-8708BCB35C24}"/>
    <dgm:cxn modelId="{BED7B27D-3407-4DB5-80C6-C20894DCDBE1}" type="presOf" srcId="{7266DD4F-F48B-481A-8515-40DF72E8690D}" destId="{4D980337-97B3-4D86-B03B-DE329DE24764}" srcOrd="0" destOrd="0" presId="urn:microsoft.com/office/officeart/2005/8/layout/hProcess6"/>
    <dgm:cxn modelId="{0559335A-D265-47DF-91D0-F81F65B3BBEF}" type="presOf" srcId="{56F4EFDA-38F7-4F5B-8827-BD84E4022D7C}" destId="{399B10FC-8C4F-4A4A-B559-E555ACE5E6D5}" srcOrd="0" destOrd="0" presId="urn:microsoft.com/office/officeart/2005/8/layout/hProcess6"/>
    <dgm:cxn modelId="{95C9CF6A-5603-4375-A386-E19A8BE1BBB2}" type="presOf" srcId="{C08DC4AB-1CA0-43A7-865A-368903DA847A}" destId="{FE4D2948-AC70-4776-B318-C7487EBC8D25}" srcOrd="0" destOrd="0" presId="urn:microsoft.com/office/officeart/2005/8/layout/hProcess6"/>
    <dgm:cxn modelId="{81991A37-D45F-409C-940E-CAC0FED6F434}" srcId="{C08DC4AB-1CA0-43A7-865A-368903DA847A}" destId="{BE59284B-D4CC-45E2-BBED-2567BAF18911}" srcOrd="0" destOrd="0" parTransId="{8B4DA227-8081-4531-B1CB-EDAE3113074D}" sibTransId="{ACCB12CA-A337-4566-A899-962A651F77FC}"/>
    <dgm:cxn modelId="{AED81779-1153-4A7A-A610-B5CDE27DE7DF}" type="presOf" srcId="{A5125A88-1E95-4B06-B05B-47A0C4F97A17}" destId="{3C3D9A03-7812-4725-B977-049205353837}" srcOrd="1" destOrd="0" presId="urn:microsoft.com/office/officeart/2005/8/layout/hProcess6"/>
    <dgm:cxn modelId="{FB09F761-F4F5-4610-83D2-3D01A4403938}" srcId="{C9314FE0-0D37-4C1E-B6B8-59D8ECE29A64}" destId="{C08DC4AB-1CA0-43A7-865A-368903DA847A}" srcOrd="0" destOrd="0" parTransId="{9B1458A0-53C8-4D80-92FD-229E6C9463E3}" sibTransId="{CB4DAD78-421F-4B9C-9B99-C61D1DBD50E8}"/>
    <dgm:cxn modelId="{62D9F421-FF15-47CE-823D-121AD5452A78}" type="presOf" srcId="{9FC1226F-67EB-40AF-82C1-8E0755AC8D59}" destId="{234B40AD-8F12-4F08-82E5-8C63C0DC8F05}" srcOrd="0" destOrd="0" presId="urn:microsoft.com/office/officeart/2005/8/layout/hProcess6"/>
    <dgm:cxn modelId="{16276852-0023-4CB3-A47E-98B2B735B61D}" type="presOf" srcId="{C9314FE0-0D37-4C1E-B6B8-59D8ECE29A64}" destId="{0CE346FC-EC7D-4D9B-B7B4-B4C396B518B6}" srcOrd="0" destOrd="0" presId="urn:microsoft.com/office/officeart/2005/8/layout/hProcess6"/>
    <dgm:cxn modelId="{966DA385-DBC9-4ED1-B77A-3A9A606D9285}" srcId="{7266DD4F-F48B-481A-8515-40DF72E8690D}" destId="{A5125A88-1E95-4B06-B05B-47A0C4F97A17}" srcOrd="0" destOrd="0" parTransId="{59CE4166-F377-431B-9BA3-DCF610C565A2}" sibTransId="{096AD4B3-3413-428C-B231-66FCBF5F867F}"/>
    <dgm:cxn modelId="{50CE05F2-96BE-49B6-90AC-D95F5832F841}" type="presOf" srcId="{56F4EFDA-38F7-4F5B-8827-BD84E4022D7C}" destId="{388470C1-8A39-4311-A2B9-2E165FCC20BA}" srcOrd="1" destOrd="0" presId="urn:microsoft.com/office/officeart/2005/8/layout/hProcess6"/>
    <dgm:cxn modelId="{BDBA0BB9-AE1A-4FBB-B124-A6662B4A50C9}" type="presOf" srcId="{BE59284B-D4CC-45E2-BBED-2567BAF18911}" destId="{C960AD6E-271F-49B5-808A-18ECDD128E96}" srcOrd="0" destOrd="0" presId="urn:microsoft.com/office/officeart/2005/8/layout/hProcess6"/>
    <dgm:cxn modelId="{3F7961BF-C763-4F98-9442-3969C353ED08}" srcId="{EA19DF12-81FC-458B-85CE-D2AE4E9A43A7}" destId="{56F4EFDA-38F7-4F5B-8827-BD84E4022D7C}" srcOrd="0" destOrd="0" parTransId="{E0ABF4C8-D9B3-43F9-8B69-064FA4E1832F}" sibTransId="{0961F5BA-DB8D-4B4F-8384-EA8FABC6F8B1}"/>
    <dgm:cxn modelId="{2C943C2F-B2A6-4FC8-9282-AE31B864B19B}" type="presOf" srcId="{BE59284B-D4CC-45E2-BBED-2567BAF18911}" destId="{941AC325-27C0-48F6-B1C5-8C9278BAFFDF}" srcOrd="1" destOrd="0" presId="urn:microsoft.com/office/officeart/2005/8/layout/hProcess6"/>
    <dgm:cxn modelId="{48DCBFF2-CA4C-4B5C-9C17-CDF4B9477D79}" type="presOf" srcId="{EA19DF12-81FC-458B-85CE-D2AE4E9A43A7}" destId="{B534CB5E-076E-44BA-AFC8-9140F8A1FFD1}" srcOrd="0" destOrd="0" presId="urn:microsoft.com/office/officeart/2005/8/layout/hProcess6"/>
    <dgm:cxn modelId="{B75BBCEE-D5C3-4D11-B895-9B81714FFBA3}" type="presOf" srcId="{9FC1226F-67EB-40AF-82C1-8E0755AC8D59}" destId="{0145E7D4-E6B0-4733-9BD7-55E82BC04030}" srcOrd="1" destOrd="0" presId="urn:microsoft.com/office/officeart/2005/8/layout/hProcess6"/>
    <dgm:cxn modelId="{2423C36A-3DCF-4DBD-B57C-E480BC1208EE}" srcId="{C9314FE0-0D37-4C1E-B6B8-59D8ECE29A64}" destId="{EA19DF12-81FC-458B-85CE-D2AE4E9A43A7}" srcOrd="1" destOrd="0" parTransId="{828137B1-682C-4217-A449-E0B2797ADB05}" sibTransId="{306F5A7C-28C9-4B66-AB19-16BA0DC2033C}"/>
    <dgm:cxn modelId="{36518E0E-2145-4100-939D-C34487C6D5DD}" type="presOf" srcId="{A5125A88-1E95-4B06-B05B-47A0C4F97A17}" destId="{8C9BE3C9-49E8-426C-B0C4-635B4D5B3F82}" srcOrd="0" destOrd="0" presId="urn:microsoft.com/office/officeart/2005/8/layout/hProcess6"/>
    <dgm:cxn modelId="{198C4903-EAF7-4CDB-9ACD-495B67F799E9}" srcId="{C9314FE0-0D37-4C1E-B6B8-59D8ECE29A64}" destId="{AFEBDC0C-A839-40E0-A316-F7074FDEE4E3}" srcOrd="3" destOrd="0" parTransId="{CA4846AB-4C89-4164-A399-B37BA4874AA8}" sibTransId="{8ECFBDC3-08D7-45C0-BC5A-DDDDC314B39B}"/>
    <dgm:cxn modelId="{D8FAFA89-243C-4C2E-B456-73A805EB60DE}" srcId="{C9314FE0-0D37-4C1E-B6B8-59D8ECE29A64}" destId="{7266DD4F-F48B-481A-8515-40DF72E8690D}" srcOrd="2" destOrd="0" parTransId="{A9ED3047-5C00-4379-84BE-897CD2E08416}" sibTransId="{F3799385-4D87-409B-B96B-3D1639AC010C}"/>
    <dgm:cxn modelId="{0836DD48-9353-42EC-846A-8BA4691F1D66}" type="presParOf" srcId="{0CE346FC-EC7D-4D9B-B7B4-B4C396B518B6}" destId="{D634E00A-2BA6-423A-BA03-1A4C3AD42940}" srcOrd="0" destOrd="0" presId="urn:microsoft.com/office/officeart/2005/8/layout/hProcess6"/>
    <dgm:cxn modelId="{6B8BAAF7-7774-4177-8EAB-9A2BB3BBCA28}" type="presParOf" srcId="{D634E00A-2BA6-423A-BA03-1A4C3AD42940}" destId="{B6AD9AED-B4CE-4778-ACA3-760FBEF50363}" srcOrd="0" destOrd="0" presId="urn:microsoft.com/office/officeart/2005/8/layout/hProcess6"/>
    <dgm:cxn modelId="{D925ABDC-0602-48ED-924D-2CADD06212A5}" type="presParOf" srcId="{D634E00A-2BA6-423A-BA03-1A4C3AD42940}" destId="{C960AD6E-271F-49B5-808A-18ECDD128E96}" srcOrd="1" destOrd="0" presId="urn:microsoft.com/office/officeart/2005/8/layout/hProcess6"/>
    <dgm:cxn modelId="{1C74B9B2-2A53-440D-A710-AF25E708B4DF}" type="presParOf" srcId="{D634E00A-2BA6-423A-BA03-1A4C3AD42940}" destId="{941AC325-27C0-48F6-B1C5-8C9278BAFFDF}" srcOrd="2" destOrd="0" presId="urn:microsoft.com/office/officeart/2005/8/layout/hProcess6"/>
    <dgm:cxn modelId="{32C6318B-4CE3-4D2B-911E-A4E807EAB76C}" type="presParOf" srcId="{D634E00A-2BA6-423A-BA03-1A4C3AD42940}" destId="{FE4D2948-AC70-4776-B318-C7487EBC8D25}" srcOrd="3" destOrd="0" presId="urn:microsoft.com/office/officeart/2005/8/layout/hProcess6"/>
    <dgm:cxn modelId="{EE3B34FA-0209-4FA3-9556-F6C7E682E5B9}" type="presParOf" srcId="{0CE346FC-EC7D-4D9B-B7B4-B4C396B518B6}" destId="{ACBCD792-DC38-4B16-B425-A8B0BB4A921E}" srcOrd="1" destOrd="0" presId="urn:microsoft.com/office/officeart/2005/8/layout/hProcess6"/>
    <dgm:cxn modelId="{9CCC3EF0-CFFA-4829-BAE0-F03D18755CFA}" type="presParOf" srcId="{0CE346FC-EC7D-4D9B-B7B4-B4C396B518B6}" destId="{FB04EDFD-E912-4413-B75A-E6437CCC407C}" srcOrd="2" destOrd="0" presId="urn:microsoft.com/office/officeart/2005/8/layout/hProcess6"/>
    <dgm:cxn modelId="{CA6B7A57-CF58-4E56-AFFA-5EF238EDB127}" type="presParOf" srcId="{FB04EDFD-E912-4413-B75A-E6437CCC407C}" destId="{5D3A42C2-BECE-426A-9A58-86EB4D07C287}" srcOrd="0" destOrd="0" presId="urn:microsoft.com/office/officeart/2005/8/layout/hProcess6"/>
    <dgm:cxn modelId="{E2471FBA-B4B2-409E-9884-5A8F5528CD57}" type="presParOf" srcId="{FB04EDFD-E912-4413-B75A-E6437CCC407C}" destId="{399B10FC-8C4F-4A4A-B559-E555ACE5E6D5}" srcOrd="1" destOrd="0" presId="urn:microsoft.com/office/officeart/2005/8/layout/hProcess6"/>
    <dgm:cxn modelId="{C0C7A3D3-3570-42B7-88BB-7A0BADDCF5CD}" type="presParOf" srcId="{FB04EDFD-E912-4413-B75A-E6437CCC407C}" destId="{388470C1-8A39-4311-A2B9-2E165FCC20BA}" srcOrd="2" destOrd="0" presId="urn:microsoft.com/office/officeart/2005/8/layout/hProcess6"/>
    <dgm:cxn modelId="{12D617CB-A3DE-4E48-B33B-C1E1870E544C}" type="presParOf" srcId="{FB04EDFD-E912-4413-B75A-E6437CCC407C}" destId="{B534CB5E-076E-44BA-AFC8-9140F8A1FFD1}" srcOrd="3" destOrd="0" presId="urn:microsoft.com/office/officeart/2005/8/layout/hProcess6"/>
    <dgm:cxn modelId="{95023056-0248-47C0-AA50-A0DC18B0C222}" type="presParOf" srcId="{0CE346FC-EC7D-4D9B-B7B4-B4C396B518B6}" destId="{0E46EF2B-1E2F-4F54-8B59-5AC77158BDCB}" srcOrd="3" destOrd="0" presId="urn:microsoft.com/office/officeart/2005/8/layout/hProcess6"/>
    <dgm:cxn modelId="{E01F26D6-9141-47D2-BC12-7B436986DADD}" type="presParOf" srcId="{0CE346FC-EC7D-4D9B-B7B4-B4C396B518B6}" destId="{5A8AC7CB-2837-45FA-9FE0-536F0046C952}" srcOrd="4" destOrd="0" presId="urn:microsoft.com/office/officeart/2005/8/layout/hProcess6"/>
    <dgm:cxn modelId="{AE7D9175-AD72-46DA-8D64-F38776198C00}" type="presParOf" srcId="{5A8AC7CB-2837-45FA-9FE0-536F0046C952}" destId="{6F7CBE17-E5B1-4E8F-9A47-E2448FD705A8}" srcOrd="0" destOrd="0" presId="urn:microsoft.com/office/officeart/2005/8/layout/hProcess6"/>
    <dgm:cxn modelId="{2711B615-BF5E-4865-B042-6E5E3EFEB083}" type="presParOf" srcId="{5A8AC7CB-2837-45FA-9FE0-536F0046C952}" destId="{8C9BE3C9-49E8-426C-B0C4-635B4D5B3F82}" srcOrd="1" destOrd="0" presId="urn:microsoft.com/office/officeart/2005/8/layout/hProcess6"/>
    <dgm:cxn modelId="{6441BF18-EE1F-4EC0-911C-B7D385E36B5C}" type="presParOf" srcId="{5A8AC7CB-2837-45FA-9FE0-536F0046C952}" destId="{3C3D9A03-7812-4725-B977-049205353837}" srcOrd="2" destOrd="0" presId="urn:microsoft.com/office/officeart/2005/8/layout/hProcess6"/>
    <dgm:cxn modelId="{1FB28D61-4020-4986-9C6A-2B9C547191F0}" type="presParOf" srcId="{5A8AC7CB-2837-45FA-9FE0-536F0046C952}" destId="{4D980337-97B3-4D86-B03B-DE329DE24764}" srcOrd="3" destOrd="0" presId="urn:microsoft.com/office/officeart/2005/8/layout/hProcess6"/>
    <dgm:cxn modelId="{B3CD0688-C64C-4D61-A689-C5F3A2F84F85}" type="presParOf" srcId="{0CE346FC-EC7D-4D9B-B7B4-B4C396B518B6}" destId="{79E4A02A-B686-4454-93D3-357D055917E0}" srcOrd="5" destOrd="0" presId="urn:microsoft.com/office/officeart/2005/8/layout/hProcess6"/>
    <dgm:cxn modelId="{C7B7CAD2-9E59-41A7-878C-427E87246BC1}" type="presParOf" srcId="{0CE346FC-EC7D-4D9B-B7B4-B4C396B518B6}" destId="{AC57C82C-AF2D-43AA-83BA-AAA7A15E141D}" srcOrd="6" destOrd="0" presId="urn:microsoft.com/office/officeart/2005/8/layout/hProcess6"/>
    <dgm:cxn modelId="{C1D1931D-0C11-454F-9BA7-DF30320B0486}" type="presParOf" srcId="{AC57C82C-AF2D-43AA-83BA-AAA7A15E141D}" destId="{C27452EA-A5D4-4230-90A8-7CBFBFA644C9}" srcOrd="0" destOrd="0" presId="urn:microsoft.com/office/officeart/2005/8/layout/hProcess6"/>
    <dgm:cxn modelId="{6896ACD6-6772-41AF-A86D-800E50FCB672}" type="presParOf" srcId="{AC57C82C-AF2D-43AA-83BA-AAA7A15E141D}" destId="{234B40AD-8F12-4F08-82E5-8C63C0DC8F05}" srcOrd="1" destOrd="0" presId="urn:microsoft.com/office/officeart/2005/8/layout/hProcess6"/>
    <dgm:cxn modelId="{60216556-1AED-4C7D-8C90-A51D2AC17861}" type="presParOf" srcId="{AC57C82C-AF2D-43AA-83BA-AAA7A15E141D}" destId="{0145E7D4-E6B0-4733-9BD7-55E82BC04030}" srcOrd="2" destOrd="0" presId="urn:microsoft.com/office/officeart/2005/8/layout/hProcess6"/>
    <dgm:cxn modelId="{D66EFAF8-82E2-4BD2-8520-C1518C983775}" type="presParOf" srcId="{AC57C82C-AF2D-43AA-83BA-AAA7A15E141D}" destId="{0915096A-9F8B-4BDE-80CE-B235B9CF7A5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314FE0-0D37-4C1E-B6B8-59D8ECE29A6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8DC4AB-1CA0-43A7-865A-368903DA847A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Current State</a:t>
          </a:r>
          <a:endParaRPr lang="en-US" dirty="0"/>
        </a:p>
      </dgm:t>
    </dgm:pt>
    <dgm:pt modelId="{9B1458A0-53C8-4D80-92FD-229E6C9463E3}" type="parTrans" cxnId="{FB09F761-F4F5-4610-83D2-3D01A4403938}">
      <dgm:prSet/>
      <dgm:spPr/>
      <dgm:t>
        <a:bodyPr/>
        <a:lstStyle/>
        <a:p>
          <a:endParaRPr lang="en-US"/>
        </a:p>
      </dgm:t>
    </dgm:pt>
    <dgm:pt modelId="{CB4DAD78-421F-4B9C-9B99-C61D1DBD50E8}" type="sibTrans" cxnId="{FB09F761-F4F5-4610-83D2-3D01A4403938}">
      <dgm:prSet/>
      <dgm:spPr/>
      <dgm:t>
        <a:bodyPr/>
        <a:lstStyle/>
        <a:p>
          <a:endParaRPr lang="en-US"/>
        </a:p>
      </dgm:t>
    </dgm:pt>
    <dgm:pt modelId="{BE59284B-D4CC-45E2-BBED-2567BAF18911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60%</a:t>
          </a:r>
          <a:endParaRPr lang="en-US" dirty="0"/>
        </a:p>
      </dgm:t>
    </dgm:pt>
    <dgm:pt modelId="{8B4DA227-8081-4531-B1CB-EDAE3113074D}" type="parTrans" cxnId="{81991A37-D45F-409C-940E-CAC0FED6F434}">
      <dgm:prSet/>
      <dgm:spPr/>
      <dgm:t>
        <a:bodyPr/>
        <a:lstStyle/>
        <a:p>
          <a:endParaRPr lang="en-US"/>
        </a:p>
      </dgm:t>
    </dgm:pt>
    <dgm:pt modelId="{ACCB12CA-A337-4566-A899-962A651F77FC}" type="sibTrans" cxnId="{81991A37-D45F-409C-940E-CAC0FED6F434}">
      <dgm:prSet/>
      <dgm:spPr/>
      <dgm:t>
        <a:bodyPr/>
        <a:lstStyle/>
        <a:p>
          <a:endParaRPr lang="en-US"/>
        </a:p>
      </dgm:t>
    </dgm:pt>
    <dgm:pt modelId="{EA19DF12-81FC-458B-85CE-D2AE4E9A43A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6 Month</a:t>
          </a:r>
          <a:endParaRPr lang="en-US" dirty="0"/>
        </a:p>
      </dgm:t>
    </dgm:pt>
    <dgm:pt modelId="{828137B1-682C-4217-A449-E0B2797ADB05}" type="parTrans" cxnId="{2423C36A-3DCF-4DBD-B57C-E480BC1208EE}">
      <dgm:prSet/>
      <dgm:spPr/>
      <dgm:t>
        <a:bodyPr/>
        <a:lstStyle/>
        <a:p>
          <a:endParaRPr lang="en-US"/>
        </a:p>
      </dgm:t>
    </dgm:pt>
    <dgm:pt modelId="{306F5A7C-28C9-4B66-AB19-16BA0DC2033C}" type="sibTrans" cxnId="{2423C36A-3DCF-4DBD-B57C-E480BC1208EE}">
      <dgm:prSet/>
      <dgm:spPr/>
      <dgm:t>
        <a:bodyPr/>
        <a:lstStyle/>
        <a:p>
          <a:endParaRPr lang="en-US"/>
        </a:p>
      </dgm:t>
    </dgm:pt>
    <dgm:pt modelId="{56F4EFDA-38F7-4F5B-8827-BD84E4022D7C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70%</a:t>
          </a:r>
          <a:endParaRPr lang="en-US" dirty="0"/>
        </a:p>
      </dgm:t>
    </dgm:pt>
    <dgm:pt modelId="{E0ABF4C8-D9B3-43F9-8B69-064FA4E1832F}" type="parTrans" cxnId="{3F7961BF-C763-4F98-9442-3969C353ED08}">
      <dgm:prSet/>
      <dgm:spPr/>
      <dgm:t>
        <a:bodyPr/>
        <a:lstStyle/>
        <a:p>
          <a:endParaRPr lang="en-US"/>
        </a:p>
      </dgm:t>
    </dgm:pt>
    <dgm:pt modelId="{0961F5BA-DB8D-4B4F-8384-EA8FABC6F8B1}" type="sibTrans" cxnId="{3F7961BF-C763-4F98-9442-3969C353ED08}">
      <dgm:prSet/>
      <dgm:spPr/>
      <dgm:t>
        <a:bodyPr/>
        <a:lstStyle/>
        <a:p>
          <a:endParaRPr lang="en-US"/>
        </a:p>
      </dgm:t>
    </dgm:pt>
    <dgm:pt modelId="{7266DD4F-F48B-481A-8515-40DF72E8690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12 Month</a:t>
          </a:r>
          <a:endParaRPr lang="en-US" dirty="0"/>
        </a:p>
      </dgm:t>
    </dgm:pt>
    <dgm:pt modelId="{A9ED3047-5C00-4379-84BE-897CD2E08416}" type="parTrans" cxnId="{D8FAFA89-243C-4C2E-B456-73A805EB60DE}">
      <dgm:prSet/>
      <dgm:spPr/>
      <dgm:t>
        <a:bodyPr/>
        <a:lstStyle/>
        <a:p>
          <a:endParaRPr lang="en-US"/>
        </a:p>
      </dgm:t>
    </dgm:pt>
    <dgm:pt modelId="{F3799385-4D87-409B-B96B-3D1639AC010C}" type="sibTrans" cxnId="{D8FAFA89-243C-4C2E-B456-73A805EB60DE}">
      <dgm:prSet/>
      <dgm:spPr/>
      <dgm:t>
        <a:bodyPr/>
        <a:lstStyle/>
        <a:p>
          <a:endParaRPr lang="en-US"/>
        </a:p>
      </dgm:t>
    </dgm:pt>
    <dgm:pt modelId="{A5125A88-1E95-4B06-B05B-47A0C4F97A17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81%</a:t>
          </a:r>
          <a:endParaRPr lang="en-US" dirty="0"/>
        </a:p>
      </dgm:t>
    </dgm:pt>
    <dgm:pt modelId="{59CE4166-F377-431B-9BA3-DCF610C565A2}" type="parTrans" cxnId="{966DA385-DBC9-4ED1-B77A-3A9A606D9285}">
      <dgm:prSet/>
      <dgm:spPr/>
      <dgm:t>
        <a:bodyPr/>
        <a:lstStyle/>
        <a:p>
          <a:endParaRPr lang="en-US"/>
        </a:p>
      </dgm:t>
    </dgm:pt>
    <dgm:pt modelId="{096AD4B3-3413-428C-B231-66FCBF5F867F}" type="sibTrans" cxnId="{966DA385-DBC9-4ED1-B77A-3A9A606D9285}">
      <dgm:prSet/>
      <dgm:spPr/>
      <dgm:t>
        <a:bodyPr/>
        <a:lstStyle/>
        <a:p>
          <a:endParaRPr lang="en-US"/>
        </a:p>
      </dgm:t>
    </dgm:pt>
    <dgm:pt modelId="{AFEBDC0C-A839-40E0-A316-F7074FDEE4E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18 Month</a:t>
          </a:r>
          <a:endParaRPr lang="en-US" dirty="0"/>
        </a:p>
      </dgm:t>
    </dgm:pt>
    <dgm:pt modelId="{CA4846AB-4C89-4164-A399-B37BA4874AA8}" type="parTrans" cxnId="{198C4903-EAF7-4CDB-9ACD-495B67F799E9}">
      <dgm:prSet/>
      <dgm:spPr/>
      <dgm:t>
        <a:bodyPr/>
        <a:lstStyle/>
        <a:p>
          <a:endParaRPr lang="en-US"/>
        </a:p>
      </dgm:t>
    </dgm:pt>
    <dgm:pt modelId="{8ECFBDC3-08D7-45C0-BC5A-DDDDC314B39B}" type="sibTrans" cxnId="{198C4903-EAF7-4CDB-9ACD-495B67F799E9}">
      <dgm:prSet/>
      <dgm:spPr/>
      <dgm:t>
        <a:bodyPr/>
        <a:lstStyle/>
        <a:p>
          <a:endParaRPr lang="en-US"/>
        </a:p>
      </dgm:t>
    </dgm:pt>
    <dgm:pt modelId="{9FC1226F-67EB-40AF-82C1-8E0755AC8D59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91%</a:t>
          </a:r>
          <a:endParaRPr lang="en-US" dirty="0"/>
        </a:p>
      </dgm:t>
    </dgm:pt>
    <dgm:pt modelId="{7C79CCC7-D911-4C2F-8276-3E7E0B8E4883}" type="parTrans" cxnId="{C194A9BC-AD65-4693-A5B2-67DA9B340310}">
      <dgm:prSet/>
      <dgm:spPr/>
      <dgm:t>
        <a:bodyPr/>
        <a:lstStyle/>
        <a:p>
          <a:endParaRPr lang="en-US"/>
        </a:p>
      </dgm:t>
    </dgm:pt>
    <dgm:pt modelId="{CA2A2E9E-BD0B-484E-8516-8708BCB35C24}" type="sibTrans" cxnId="{C194A9BC-AD65-4693-A5B2-67DA9B340310}">
      <dgm:prSet/>
      <dgm:spPr/>
      <dgm:t>
        <a:bodyPr/>
        <a:lstStyle/>
        <a:p>
          <a:endParaRPr lang="en-US"/>
        </a:p>
      </dgm:t>
    </dgm:pt>
    <dgm:pt modelId="{0CE346FC-EC7D-4D9B-B7B4-B4C396B518B6}" type="pres">
      <dgm:prSet presAssocID="{C9314FE0-0D37-4C1E-B6B8-59D8ECE29A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34E00A-2BA6-423A-BA03-1A4C3AD42940}" type="pres">
      <dgm:prSet presAssocID="{C08DC4AB-1CA0-43A7-865A-368903DA847A}" presName="compNode" presStyleCnt="0"/>
      <dgm:spPr/>
    </dgm:pt>
    <dgm:pt modelId="{B6AD9AED-B4CE-4778-ACA3-760FBEF50363}" type="pres">
      <dgm:prSet presAssocID="{C08DC4AB-1CA0-43A7-865A-368903DA847A}" presName="noGeometry" presStyleCnt="0"/>
      <dgm:spPr/>
    </dgm:pt>
    <dgm:pt modelId="{C960AD6E-271F-49B5-808A-18ECDD128E96}" type="pres">
      <dgm:prSet presAssocID="{C08DC4AB-1CA0-43A7-865A-368903DA847A}" presName="childTextVisible" presStyleLbl="bgAccFollowNode1" presStyleIdx="0" presStyleCnt="4" custScaleX="1019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AC325-27C0-48F6-B1C5-8C9278BAFFDF}" type="pres">
      <dgm:prSet presAssocID="{C08DC4AB-1CA0-43A7-865A-368903DA847A}" presName="childTextHidden" presStyleLbl="bgAccFollowNode1" presStyleIdx="0" presStyleCnt="4"/>
      <dgm:spPr/>
      <dgm:t>
        <a:bodyPr/>
        <a:lstStyle/>
        <a:p>
          <a:endParaRPr lang="en-US"/>
        </a:p>
      </dgm:t>
    </dgm:pt>
    <dgm:pt modelId="{FE4D2948-AC70-4776-B318-C7487EBC8D25}" type="pres">
      <dgm:prSet presAssocID="{C08DC4AB-1CA0-43A7-865A-368903DA847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CD792-DC38-4B16-B425-A8B0BB4A921E}" type="pres">
      <dgm:prSet presAssocID="{C08DC4AB-1CA0-43A7-865A-368903DA847A}" presName="aSpace" presStyleCnt="0"/>
      <dgm:spPr/>
    </dgm:pt>
    <dgm:pt modelId="{FB04EDFD-E912-4413-B75A-E6437CCC407C}" type="pres">
      <dgm:prSet presAssocID="{EA19DF12-81FC-458B-85CE-D2AE4E9A43A7}" presName="compNode" presStyleCnt="0"/>
      <dgm:spPr/>
    </dgm:pt>
    <dgm:pt modelId="{5D3A42C2-BECE-426A-9A58-86EB4D07C287}" type="pres">
      <dgm:prSet presAssocID="{EA19DF12-81FC-458B-85CE-D2AE4E9A43A7}" presName="noGeometry" presStyleCnt="0"/>
      <dgm:spPr/>
    </dgm:pt>
    <dgm:pt modelId="{399B10FC-8C4F-4A4A-B559-E555ACE5E6D5}" type="pres">
      <dgm:prSet presAssocID="{EA19DF12-81FC-458B-85CE-D2AE4E9A43A7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470C1-8A39-4311-A2B9-2E165FCC20BA}" type="pres">
      <dgm:prSet presAssocID="{EA19DF12-81FC-458B-85CE-D2AE4E9A43A7}" presName="childTextHidden" presStyleLbl="bgAccFollowNode1" presStyleIdx="1" presStyleCnt="4"/>
      <dgm:spPr/>
      <dgm:t>
        <a:bodyPr/>
        <a:lstStyle/>
        <a:p>
          <a:endParaRPr lang="en-US"/>
        </a:p>
      </dgm:t>
    </dgm:pt>
    <dgm:pt modelId="{B534CB5E-076E-44BA-AFC8-9140F8A1FFD1}" type="pres">
      <dgm:prSet presAssocID="{EA19DF12-81FC-458B-85CE-D2AE4E9A43A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6EF2B-1E2F-4F54-8B59-5AC77158BDCB}" type="pres">
      <dgm:prSet presAssocID="{EA19DF12-81FC-458B-85CE-D2AE4E9A43A7}" presName="aSpace" presStyleCnt="0"/>
      <dgm:spPr/>
    </dgm:pt>
    <dgm:pt modelId="{5A8AC7CB-2837-45FA-9FE0-536F0046C952}" type="pres">
      <dgm:prSet presAssocID="{7266DD4F-F48B-481A-8515-40DF72E8690D}" presName="compNode" presStyleCnt="0"/>
      <dgm:spPr/>
    </dgm:pt>
    <dgm:pt modelId="{6F7CBE17-E5B1-4E8F-9A47-E2448FD705A8}" type="pres">
      <dgm:prSet presAssocID="{7266DD4F-F48B-481A-8515-40DF72E8690D}" presName="noGeometry" presStyleCnt="0"/>
      <dgm:spPr/>
    </dgm:pt>
    <dgm:pt modelId="{8C9BE3C9-49E8-426C-B0C4-635B4D5B3F82}" type="pres">
      <dgm:prSet presAssocID="{7266DD4F-F48B-481A-8515-40DF72E8690D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D9A03-7812-4725-B977-049205353837}" type="pres">
      <dgm:prSet presAssocID="{7266DD4F-F48B-481A-8515-40DF72E8690D}" presName="childTextHidden" presStyleLbl="bgAccFollowNode1" presStyleIdx="2" presStyleCnt="4"/>
      <dgm:spPr/>
      <dgm:t>
        <a:bodyPr/>
        <a:lstStyle/>
        <a:p>
          <a:endParaRPr lang="en-US"/>
        </a:p>
      </dgm:t>
    </dgm:pt>
    <dgm:pt modelId="{4D980337-97B3-4D86-B03B-DE329DE24764}" type="pres">
      <dgm:prSet presAssocID="{7266DD4F-F48B-481A-8515-40DF72E8690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4A02A-B686-4454-93D3-357D055917E0}" type="pres">
      <dgm:prSet presAssocID="{7266DD4F-F48B-481A-8515-40DF72E8690D}" presName="aSpace" presStyleCnt="0"/>
      <dgm:spPr/>
    </dgm:pt>
    <dgm:pt modelId="{AC57C82C-AF2D-43AA-83BA-AAA7A15E141D}" type="pres">
      <dgm:prSet presAssocID="{AFEBDC0C-A839-40E0-A316-F7074FDEE4E3}" presName="compNode" presStyleCnt="0"/>
      <dgm:spPr/>
    </dgm:pt>
    <dgm:pt modelId="{C27452EA-A5D4-4230-90A8-7CBFBFA644C9}" type="pres">
      <dgm:prSet presAssocID="{AFEBDC0C-A839-40E0-A316-F7074FDEE4E3}" presName="noGeometry" presStyleCnt="0"/>
      <dgm:spPr/>
    </dgm:pt>
    <dgm:pt modelId="{234B40AD-8F12-4F08-82E5-8C63C0DC8F05}" type="pres">
      <dgm:prSet presAssocID="{AFEBDC0C-A839-40E0-A316-F7074FDEE4E3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5E7D4-E6B0-4733-9BD7-55E82BC04030}" type="pres">
      <dgm:prSet presAssocID="{AFEBDC0C-A839-40E0-A316-F7074FDEE4E3}" presName="childTextHidden" presStyleLbl="bgAccFollowNode1" presStyleIdx="3" presStyleCnt="4"/>
      <dgm:spPr/>
      <dgm:t>
        <a:bodyPr/>
        <a:lstStyle/>
        <a:p>
          <a:endParaRPr lang="en-US"/>
        </a:p>
      </dgm:t>
    </dgm:pt>
    <dgm:pt modelId="{0915096A-9F8B-4BDE-80CE-B235B9CF7A54}" type="pres">
      <dgm:prSet presAssocID="{AFEBDC0C-A839-40E0-A316-F7074FDEE4E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7961BF-C763-4F98-9442-3969C353ED08}" srcId="{EA19DF12-81FC-458B-85CE-D2AE4E9A43A7}" destId="{56F4EFDA-38F7-4F5B-8827-BD84E4022D7C}" srcOrd="0" destOrd="0" parTransId="{E0ABF4C8-D9B3-43F9-8B69-064FA4E1832F}" sibTransId="{0961F5BA-DB8D-4B4F-8384-EA8FABC6F8B1}"/>
    <dgm:cxn modelId="{95147765-0898-47DB-B14A-4EC6C0D05D5F}" type="presOf" srcId="{56F4EFDA-38F7-4F5B-8827-BD84E4022D7C}" destId="{388470C1-8A39-4311-A2B9-2E165FCC20BA}" srcOrd="1" destOrd="0" presId="urn:microsoft.com/office/officeart/2005/8/layout/hProcess6"/>
    <dgm:cxn modelId="{270F172D-195C-4D98-AB9B-A02C71B7BF7D}" type="presOf" srcId="{9FC1226F-67EB-40AF-82C1-8E0755AC8D59}" destId="{0145E7D4-E6B0-4733-9BD7-55E82BC04030}" srcOrd="1" destOrd="0" presId="urn:microsoft.com/office/officeart/2005/8/layout/hProcess6"/>
    <dgm:cxn modelId="{780FBCB9-F2CF-4185-B28C-10BF78346A0F}" type="presOf" srcId="{EA19DF12-81FC-458B-85CE-D2AE4E9A43A7}" destId="{B534CB5E-076E-44BA-AFC8-9140F8A1FFD1}" srcOrd="0" destOrd="0" presId="urn:microsoft.com/office/officeart/2005/8/layout/hProcess6"/>
    <dgm:cxn modelId="{FAE48C2C-81DA-4AC7-8805-D6C9EF349351}" type="presOf" srcId="{BE59284B-D4CC-45E2-BBED-2567BAF18911}" destId="{C960AD6E-271F-49B5-808A-18ECDD128E96}" srcOrd="0" destOrd="0" presId="urn:microsoft.com/office/officeart/2005/8/layout/hProcess6"/>
    <dgm:cxn modelId="{0E845C26-66BE-4A7B-8D1A-B747EB43FCF6}" type="presOf" srcId="{AFEBDC0C-A839-40E0-A316-F7074FDEE4E3}" destId="{0915096A-9F8B-4BDE-80CE-B235B9CF7A54}" srcOrd="0" destOrd="0" presId="urn:microsoft.com/office/officeart/2005/8/layout/hProcess6"/>
    <dgm:cxn modelId="{289C8F20-24AC-4784-9593-E072F16E9D20}" type="presOf" srcId="{C9314FE0-0D37-4C1E-B6B8-59D8ECE29A64}" destId="{0CE346FC-EC7D-4D9B-B7B4-B4C396B518B6}" srcOrd="0" destOrd="0" presId="urn:microsoft.com/office/officeart/2005/8/layout/hProcess6"/>
    <dgm:cxn modelId="{D8FAFA89-243C-4C2E-B456-73A805EB60DE}" srcId="{C9314FE0-0D37-4C1E-B6B8-59D8ECE29A64}" destId="{7266DD4F-F48B-481A-8515-40DF72E8690D}" srcOrd="2" destOrd="0" parTransId="{A9ED3047-5C00-4379-84BE-897CD2E08416}" sibTransId="{F3799385-4D87-409B-B96B-3D1639AC010C}"/>
    <dgm:cxn modelId="{81991A37-D45F-409C-940E-CAC0FED6F434}" srcId="{C08DC4AB-1CA0-43A7-865A-368903DA847A}" destId="{BE59284B-D4CC-45E2-BBED-2567BAF18911}" srcOrd="0" destOrd="0" parTransId="{8B4DA227-8081-4531-B1CB-EDAE3113074D}" sibTransId="{ACCB12CA-A337-4566-A899-962A651F77FC}"/>
    <dgm:cxn modelId="{FB09F761-F4F5-4610-83D2-3D01A4403938}" srcId="{C9314FE0-0D37-4C1E-B6B8-59D8ECE29A64}" destId="{C08DC4AB-1CA0-43A7-865A-368903DA847A}" srcOrd="0" destOrd="0" parTransId="{9B1458A0-53C8-4D80-92FD-229E6C9463E3}" sibTransId="{CB4DAD78-421F-4B9C-9B99-C61D1DBD50E8}"/>
    <dgm:cxn modelId="{7609A6DB-43E2-4BF2-9790-00D36234842D}" type="presOf" srcId="{A5125A88-1E95-4B06-B05B-47A0C4F97A17}" destId="{8C9BE3C9-49E8-426C-B0C4-635B4D5B3F82}" srcOrd="0" destOrd="0" presId="urn:microsoft.com/office/officeart/2005/8/layout/hProcess6"/>
    <dgm:cxn modelId="{39774AD4-F486-442D-B089-2282C88E975D}" type="presOf" srcId="{BE59284B-D4CC-45E2-BBED-2567BAF18911}" destId="{941AC325-27C0-48F6-B1C5-8C9278BAFFDF}" srcOrd="1" destOrd="0" presId="urn:microsoft.com/office/officeart/2005/8/layout/hProcess6"/>
    <dgm:cxn modelId="{2423C36A-3DCF-4DBD-B57C-E480BC1208EE}" srcId="{C9314FE0-0D37-4C1E-B6B8-59D8ECE29A64}" destId="{EA19DF12-81FC-458B-85CE-D2AE4E9A43A7}" srcOrd="1" destOrd="0" parTransId="{828137B1-682C-4217-A449-E0B2797ADB05}" sibTransId="{306F5A7C-28C9-4B66-AB19-16BA0DC2033C}"/>
    <dgm:cxn modelId="{6FF283ED-4155-4FD3-809B-617EC6F6316F}" type="presOf" srcId="{56F4EFDA-38F7-4F5B-8827-BD84E4022D7C}" destId="{399B10FC-8C4F-4A4A-B559-E555ACE5E6D5}" srcOrd="0" destOrd="0" presId="urn:microsoft.com/office/officeart/2005/8/layout/hProcess6"/>
    <dgm:cxn modelId="{198C4903-EAF7-4CDB-9ACD-495B67F799E9}" srcId="{C9314FE0-0D37-4C1E-B6B8-59D8ECE29A64}" destId="{AFEBDC0C-A839-40E0-A316-F7074FDEE4E3}" srcOrd="3" destOrd="0" parTransId="{CA4846AB-4C89-4164-A399-B37BA4874AA8}" sibTransId="{8ECFBDC3-08D7-45C0-BC5A-DDDDC314B39B}"/>
    <dgm:cxn modelId="{DE52B50D-1FE2-48BD-B8A0-9FF79706D562}" type="presOf" srcId="{9FC1226F-67EB-40AF-82C1-8E0755AC8D59}" destId="{234B40AD-8F12-4F08-82E5-8C63C0DC8F05}" srcOrd="0" destOrd="0" presId="urn:microsoft.com/office/officeart/2005/8/layout/hProcess6"/>
    <dgm:cxn modelId="{8FDAEA88-4990-451D-B6D6-804A683EBE9D}" type="presOf" srcId="{C08DC4AB-1CA0-43A7-865A-368903DA847A}" destId="{FE4D2948-AC70-4776-B318-C7487EBC8D25}" srcOrd="0" destOrd="0" presId="urn:microsoft.com/office/officeart/2005/8/layout/hProcess6"/>
    <dgm:cxn modelId="{966DA385-DBC9-4ED1-B77A-3A9A606D9285}" srcId="{7266DD4F-F48B-481A-8515-40DF72E8690D}" destId="{A5125A88-1E95-4B06-B05B-47A0C4F97A17}" srcOrd="0" destOrd="0" parTransId="{59CE4166-F377-431B-9BA3-DCF610C565A2}" sibTransId="{096AD4B3-3413-428C-B231-66FCBF5F867F}"/>
    <dgm:cxn modelId="{AA807D7F-0CBC-4B45-B969-CF6319175E85}" type="presOf" srcId="{7266DD4F-F48B-481A-8515-40DF72E8690D}" destId="{4D980337-97B3-4D86-B03B-DE329DE24764}" srcOrd="0" destOrd="0" presId="urn:microsoft.com/office/officeart/2005/8/layout/hProcess6"/>
    <dgm:cxn modelId="{9CCCC879-20D7-41C9-86A9-EBC149DB0031}" type="presOf" srcId="{A5125A88-1E95-4B06-B05B-47A0C4F97A17}" destId="{3C3D9A03-7812-4725-B977-049205353837}" srcOrd="1" destOrd="0" presId="urn:microsoft.com/office/officeart/2005/8/layout/hProcess6"/>
    <dgm:cxn modelId="{C194A9BC-AD65-4693-A5B2-67DA9B340310}" srcId="{AFEBDC0C-A839-40E0-A316-F7074FDEE4E3}" destId="{9FC1226F-67EB-40AF-82C1-8E0755AC8D59}" srcOrd="0" destOrd="0" parTransId="{7C79CCC7-D911-4C2F-8276-3E7E0B8E4883}" sibTransId="{CA2A2E9E-BD0B-484E-8516-8708BCB35C24}"/>
    <dgm:cxn modelId="{0297E0C9-8997-46A3-B687-71B0254BFFF9}" type="presParOf" srcId="{0CE346FC-EC7D-4D9B-B7B4-B4C396B518B6}" destId="{D634E00A-2BA6-423A-BA03-1A4C3AD42940}" srcOrd="0" destOrd="0" presId="urn:microsoft.com/office/officeart/2005/8/layout/hProcess6"/>
    <dgm:cxn modelId="{4BC6CA86-C160-40D1-BED4-EC263D9F1871}" type="presParOf" srcId="{D634E00A-2BA6-423A-BA03-1A4C3AD42940}" destId="{B6AD9AED-B4CE-4778-ACA3-760FBEF50363}" srcOrd="0" destOrd="0" presId="urn:microsoft.com/office/officeart/2005/8/layout/hProcess6"/>
    <dgm:cxn modelId="{8413039C-9CF1-4010-8F83-17395A386E19}" type="presParOf" srcId="{D634E00A-2BA6-423A-BA03-1A4C3AD42940}" destId="{C960AD6E-271F-49B5-808A-18ECDD128E96}" srcOrd="1" destOrd="0" presId="urn:microsoft.com/office/officeart/2005/8/layout/hProcess6"/>
    <dgm:cxn modelId="{BFF3D80F-034C-43D1-B6BC-FB9FDDB9512E}" type="presParOf" srcId="{D634E00A-2BA6-423A-BA03-1A4C3AD42940}" destId="{941AC325-27C0-48F6-B1C5-8C9278BAFFDF}" srcOrd="2" destOrd="0" presId="urn:microsoft.com/office/officeart/2005/8/layout/hProcess6"/>
    <dgm:cxn modelId="{560B136F-162B-4738-97DA-2DAC943838AB}" type="presParOf" srcId="{D634E00A-2BA6-423A-BA03-1A4C3AD42940}" destId="{FE4D2948-AC70-4776-B318-C7487EBC8D25}" srcOrd="3" destOrd="0" presId="urn:microsoft.com/office/officeart/2005/8/layout/hProcess6"/>
    <dgm:cxn modelId="{F30D5E08-DC5C-45DB-B06F-06DEABCFE85E}" type="presParOf" srcId="{0CE346FC-EC7D-4D9B-B7B4-B4C396B518B6}" destId="{ACBCD792-DC38-4B16-B425-A8B0BB4A921E}" srcOrd="1" destOrd="0" presId="urn:microsoft.com/office/officeart/2005/8/layout/hProcess6"/>
    <dgm:cxn modelId="{4623BAA5-A067-4D71-84E7-52AC74257A83}" type="presParOf" srcId="{0CE346FC-EC7D-4D9B-B7B4-B4C396B518B6}" destId="{FB04EDFD-E912-4413-B75A-E6437CCC407C}" srcOrd="2" destOrd="0" presId="urn:microsoft.com/office/officeart/2005/8/layout/hProcess6"/>
    <dgm:cxn modelId="{560F0A06-4ACE-475B-B5E1-2F4492AFB57F}" type="presParOf" srcId="{FB04EDFD-E912-4413-B75A-E6437CCC407C}" destId="{5D3A42C2-BECE-426A-9A58-86EB4D07C287}" srcOrd="0" destOrd="0" presId="urn:microsoft.com/office/officeart/2005/8/layout/hProcess6"/>
    <dgm:cxn modelId="{D1F114F6-86D0-4E5D-BD4D-7B120DD029D6}" type="presParOf" srcId="{FB04EDFD-E912-4413-B75A-E6437CCC407C}" destId="{399B10FC-8C4F-4A4A-B559-E555ACE5E6D5}" srcOrd="1" destOrd="0" presId="urn:microsoft.com/office/officeart/2005/8/layout/hProcess6"/>
    <dgm:cxn modelId="{E3972550-2F0B-407A-9E07-35E8FEC853F6}" type="presParOf" srcId="{FB04EDFD-E912-4413-B75A-E6437CCC407C}" destId="{388470C1-8A39-4311-A2B9-2E165FCC20BA}" srcOrd="2" destOrd="0" presId="urn:microsoft.com/office/officeart/2005/8/layout/hProcess6"/>
    <dgm:cxn modelId="{DC024604-A520-4AEE-B61A-EE63CC94BC92}" type="presParOf" srcId="{FB04EDFD-E912-4413-B75A-E6437CCC407C}" destId="{B534CB5E-076E-44BA-AFC8-9140F8A1FFD1}" srcOrd="3" destOrd="0" presId="urn:microsoft.com/office/officeart/2005/8/layout/hProcess6"/>
    <dgm:cxn modelId="{B5381F7B-10D4-4383-AC3E-C30B3DAE7531}" type="presParOf" srcId="{0CE346FC-EC7D-4D9B-B7B4-B4C396B518B6}" destId="{0E46EF2B-1E2F-4F54-8B59-5AC77158BDCB}" srcOrd="3" destOrd="0" presId="urn:microsoft.com/office/officeart/2005/8/layout/hProcess6"/>
    <dgm:cxn modelId="{D0372FDB-4F92-4ACC-A769-23D89FC5E9D4}" type="presParOf" srcId="{0CE346FC-EC7D-4D9B-B7B4-B4C396B518B6}" destId="{5A8AC7CB-2837-45FA-9FE0-536F0046C952}" srcOrd="4" destOrd="0" presId="urn:microsoft.com/office/officeart/2005/8/layout/hProcess6"/>
    <dgm:cxn modelId="{DA66514B-845C-42F1-A56D-2222B9DBC700}" type="presParOf" srcId="{5A8AC7CB-2837-45FA-9FE0-536F0046C952}" destId="{6F7CBE17-E5B1-4E8F-9A47-E2448FD705A8}" srcOrd="0" destOrd="0" presId="urn:microsoft.com/office/officeart/2005/8/layout/hProcess6"/>
    <dgm:cxn modelId="{AE3BD838-3009-4AFB-A39F-FCE643355F53}" type="presParOf" srcId="{5A8AC7CB-2837-45FA-9FE0-536F0046C952}" destId="{8C9BE3C9-49E8-426C-B0C4-635B4D5B3F82}" srcOrd="1" destOrd="0" presId="urn:microsoft.com/office/officeart/2005/8/layout/hProcess6"/>
    <dgm:cxn modelId="{613C7F1E-B971-4164-B71D-7A4B46F6BFBE}" type="presParOf" srcId="{5A8AC7CB-2837-45FA-9FE0-536F0046C952}" destId="{3C3D9A03-7812-4725-B977-049205353837}" srcOrd="2" destOrd="0" presId="urn:microsoft.com/office/officeart/2005/8/layout/hProcess6"/>
    <dgm:cxn modelId="{32F641BB-6B90-4403-9360-614991DEBD66}" type="presParOf" srcId="{5A8AC7CB-2837-45FA-9FE0-536F0046C952}" destId="{4D980337-97B3-4D86-B03B-DE329DE24764}" srcOrd="3" destOrd="0" presId="urn:microsoft.com/office/officeart/2005/8/layout/hProcess6"/>
    <dgm:cxn modelId="{D7AE09E7-A1E7-42BD-BEA2-B4EE8F6B6823}" type="presParOf" srcId="{0CE346FC-EC7D-4D9B-B7B4-B4C396B518B6}" destId="{79E4A02A-B686-4454-93D3-357D055917E0}" srcOrd="5" destOrd="0" presId="urn:microsoft.com/office/officeart/2005/8/layout/hProcess6"/>
    <dgm:cxn modelId="{C91C72FA-6AF3-4914-9C1C-D2B084ACDEC5}" type="presParOf" srcId="{0CE346FC-EC7D-4D9B-B7B4-B4C396B518B6}" destId="{AC57C82C-AF2D-43AA-83BA-AAA7A15E141D}" srcOrd="6" destOrd="0" presId="urn:microsoft.com/office/officeart/2005/8/layout/hProcess6"/>
    <dgm:cxn modelId="{4088D778-E6A8-426D-9348-111AC7F12534}" type="presParOf" srcId="{AC57C82C-AF2D-43AA-83BA-AAA7A15E141D}" destId="{C27452EA-A5D4-4230-90A8-7CBFBFA644C9}" srcOrd="0" destOrd="0" presId="urn:microsoft.com/office/officeart/2005/8/layout/hProcess6"/>
    <dgm:cxn modelId="{8BBCDFC9-5D85-4B92-9FEC-D1242A1B32B3}" type="presParOf" srcId="{AC57C82C-AF2D-43AA-83BA-AAA7A15E141D}" destId="{234B40AD-8F12-4F08-82E5-8C63C0DC8F05}" srcOrd="1" destOrd="0" presId="urn:microsoft.com/office/officeart/2005/8/layout/hProcess6"/>
    <dgm:cxn modelId="{2CC91973-3A33-4D95-9CFE-0BD10C30B5C2}" type="presParOf" srcId="{AC57C82C-AF2D-43AA-83BA-AAA7A15E141D}" destId="{0145E7D4-E6B0-4733-9BD7-55E82BC04030}" srcOrd="2" destOrd="0" presId="urn:microsoft.com/office/officeart/2005/8/layout/hProcess6"/>
    <dgm:cxn modelId="{55B60264-7041-442F-A80A-33B17A498A4A}" type="presParOf" srcId="{AC57C82C-AF2D-43AA-83BA-AAA7A15E141D}" destId="{0915096A-9F8B-4BDE-80CE-B235B9CF7A5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0AD6E-271F-49B5-808A-18ECDD128E96}">
      <dsp:nvSpPr>
        <dsp:cNvPr id="0" name=""/>
        <dsp:cNvSpPr/>
      </dsp:nvSpPr>
      <dsp:spPr>
        <a:xfrm>
          <a:off x="497414" y="0"/>
          <a:ext cx="1816243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15%</a:t>
          </a:r>
          <a:endParaRPr lang="en-US" sz="3100" kern="1200" dirty="0"/>
        </a:p>
      </dsp:txBody>
      <dsp:txXfrm>
        <a:off x="951475" y="233534"/>
        <a:ext cx="885418" cy="1089824"/>
      </dsp:txXfrm>
    </dsp:sp>
    <dsp:sp modelId="{FE4D2948-AC70-4776-B318-C7487EBC8D25}">
      <dsp:nvSpPr>
        <dsp:cNvPr id="0" name=""/>
        <dsp:cNvSpPr/>
      </dsp:nvSpPr>
      <dsp:spPr>
        <a:xfrm>
          <a:off x="69722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Current State</a:t>
          </a:r>
          <a:endParaRPr lang="en-US" sz="1400" kern="1200" dirty="0"/>
        </a:p>
      </dsp:txBody>
      <dsp:txXfrm>
        <a:off x="200139" y="463591"/>
        <a:ext cx="629708" cy="629708"/>
      </dsp:txXfrm>
    </dsp:sp>
    <dsp:sp modelId="{399B10FC-8C4F-4A4A-B559-E555ACE5E6D5}">
      <dsp:nvSpPr>
        <dsp:cNvPr id="0" name=""/>
        <dsp:cNvSpPr/>
      </dsp:nvSpPr>
      <dsp:spPr>
        <a:xfrm>
          <a:off x="2871972" y="0"/>
          <a:ext cx="1781084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38%</a:t>
          </a:r>
          <a:endParaRPr lang="en-US" sz="3100" kern="1200" dirty="0"/>
        </a:p>
      </dsp:txBody>
      <dsp:txXfrm>
        <a:off x="3317243" y="233534"/>
        <a:ext cx="868278" cy="1089824"/>
      </dsp:txXfrm>
    </dsp:sp>
    <dsp:sp modelId="{B534CB5E-076E-44BA-AFC8-9140F8A1FFD1}">
      <dsp:nvSpPr>
        <dsp:cNvPr id="0" name=""/>
        <dsp:cNvSpPr/>
      </dsp:nvSpPr>
      <dsp:spPr>
        <a:xfrm>
          <a:off x="2426701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 Month</a:t>
          </a:r>
          <a:endParaRPr lang="en-US" sz="1400" kern="1200" dirty="0"/>
        </a:p>
      </dsp:txBody>
      <dsp:txXfrm>
        <a:off x="2557118" y="463591"/>
        <a:ext cx="629708" cy="629708"/>
      </dsp:txXfrm>
    </dsp:sp>
    <dsp:sp modelId="{8C9BE3C9-49E8-426C-B0C4-635B4D5B3F82}">
      <dsp:nvSpPr>
        <dsp:cNvPr id="0" name=""/>
        <dsp:cNvSpPr/>
      </dsp:nvSpPr>
      <dsp:spPr>
        <a:xfrm>
          <a:off x="5211372" y="0"/>
          <a:ext cx="1781084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62%</a:t>
          </a:r>
          <a:endParaRPr lang="en-US" sz="3100" kern="1200" dirty="0"/>
        </a:p>
      </dsp:txBody>
      <dsp:txXfrm>
        <a:off x="5656643" y="233534"/>
        <a:ext cx="868278" cy="1089824"/>
      </dsp:txXfrm>
    </dsp:sp>
    <dsp:sp modelId="{4D980337-97B3-4D86-B03B-DE329DE24764}">
      <dsp:nvSpPr>
        <dsp:cNvPr id="0" name=""/>
        <dsp:cNvSpPr/>
      </dsp:nvSpPr>
      <dsp:spPr>
        <a:xfrm>
          <a:off x="4766101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12 Month</a:t>
          </a:r>
          <a:endParaRPr lang="en-US" sz="1400" kern="1200" dirty="0"/>
        </a:p>
      </dsp:txBody>
      <dsp:txXfrm>
        <a:off x="4896518" y="463591"/>
        <a:ext cx="629708" cy="629708"/>
      </dsp:txXfrm>
    </dsp:sp>
    <dsp:sp modelId="{234B40AD-8F12-4F08-82E5-8C63C0DC8F05}">
      <dsp:nvSpPr>
        <dsp:cNvPr id="0" name=""/>
        <dsp:cNvSpPr/>
      </dsp:nvSpPr>
      <dsp:spPr>
        <a:xfrm>
          <a:off x="7550771" y="0"/>
          <a:ext cx="1781084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85%</a:t>
          </a:r>
          <a:endParaRPr lang="en-US" sz="3100" kern="1200" dirty="0"/>
        </a:p>
      </dsp:txBody>
      <dsp:txXfrm>
        <a:off x="7996042" y="233534"/>
        <a:ext cx="868278" cy="1089824"/>
      </dsp:txXfrm>
    </dsp:sp>
    <dsp:sp modelId="{0915096A-9F8B-4BDE-80CE-B235B9CF7A54}">
      <dsp:nvSpPr>
        <dsp:cNvPr id="0" name=""/>
        <dsp:cNvSpPr/>
      </dsp:nvSpPr>
      <dsp:spPr>
        <a:xfrm>
          <a:off x="7105500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18 Month</a:t>
          </a:r>
          <a:endParaRPr lang="en-US" sz="1400" kern="1200" dirty="0"/>
        </a:p>
      </dsp:txBody>
      <dsp:txXfrm>
        <a:off x="7235917" y="463591"/>
        <a:ext cx="629708" cy="629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0AD6E-271F-49B5-808A-18ECDD128E96}">
      <dsp:nvSpPr>
        <dsp:cNvPr id="0" name=""/>
        <dsp:cNvSpPr/>
      </dsp:nvSpPr>
      <dsp:spPr>
        <a:xfrm>
          <a:off x="497414" y="0"/>
          <a:ext cx="1816243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27%</a:t>
          </a:r>
          <a:endParaRPr lang="en-US" sz="3100" kern="1200" dirty="0"/>
        </a:p>
      </dsp:txBody>
      <dsp:txXfrm>
        <a:off x="951475" y="233534"/>
        <a:ext cx="885418" cy="1089824"/>
      </dsp:txXfrm>
    </dsp:sp>
    <dsp:sp modelId="{FE4D2948-AC70-4776-B318-C7487EBC8D25}">
      <dsp:nvSpPr>
        <dsp:cNvPr id="0" name=""/>
        <dsp:cNvSpPr/>
      </dsp:nvSpPr>
      <dsp:spPr>
        <a:xfrm>
          <a:off x="69722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Current State</a:t>
          </a:r>
          <a:endParaRPr lang="en-US" sz="1400" kern="1200" dirty="0"/>
        </a:p>
      </dsp:txBody>
      <dsp:txXfrm>
        <a:off x="200139" y="463591"/>
        <a:ext cx="629708" cy="629708"/>
      </dsp:txXfrm>
    </dsp:sp>
    <dsp:sp modelId="{399B10FC-8C4F-4A4A-B559-E555ACE5E6D5}">
      <dsp:nvSpPr>
        <dsp:cNvPr id="0" name=""/>
        <dsp:cNvSpPr/>
      </dsp:nvSpPr>
      <dsp:spPr>
        <a:xfrm>
          <a:off x="2871972" y="0"/>
          <a:ext cx="1781084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45%</a:t>
          </a:r>
          <a:endParaRPr lang="en-US" sz="3100" kern="1200" dirty="0"/>
        </a:p>
      </dsp:txBody>
      <dsp:txXfrm>
        <a:off x="3317243" y="233534"/>
        <a:ext cx="868278" cy="1089824"/>
      </dsp:txXfrm>
    </dsp:sp>
    <dsp:sp modelId="{B534CB5E-076E-44BA-AFC8-9140F8A1FFD1}">
      <dsp:nvSpPr>
        <dsp:cNvPr id="0" name=""/>
        <dsp:cNvSpPr/>
      </dsp:nvSpPr>
      <dsp:spPr>
        <a:xfrm>
          <a:off x="2426701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 Month</a:t>
          </a:r>
          <a:endParaRPr lang="en-US" sz="1400" kern="1200" dirty="0"/>
        </a:p>
      </dsp:txBody>
      <dsp:txXfrm>
        <a:off x="2557118" y="463591"/>
        <a:ext cx="629708" cy="629708"/>
      </dsp:txXfrm>
    </dsp:sp>
    <dsp:sp modelId="{8C9BE3C9-49E8-426C-B0C4-635B4D5B3F82}">
      <dsp:nvSpPr>
        <dsp:cNvPr id="0" name=""/>
        <dsp:cNvSpPr/>
      </dsp:nvSpPr>
      <dsp:spPr>
        <a:xfrm>
          <a:off x="5211372" y="0"/>
          <a:ext cx="1781084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64%</a:t>
          </a:r>
          <a:endParaRPr lang="en-US" sz="3100" kern="1200" dirty="0"/>
        </a:p>
      </dsp:txBody>
      <dsp:txXfrm>
        <a:off x="5656643" y="233534"/>
        <a:ext cx="868278" cy="1089824"/>
      </dsp:txXfrm>
    </dsp:sp>
    <dsp:sp modelId="{4D980337-97B3-4D86-B03B-DE329DE24764}">
      <dsp:nvSpPr>
        <dsp:cNvPr id="0" name=""/>
        <dsp:cNvSpPr/>
      </dsp:nvSpPr>
      <dsp:spPr>
        <a:xfrm>
          <a:off x="4766101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12 Month</a:t>
          </a:r>
          <a:endParaRPr lang="en-US" sz="1400" kern="1200" dirty="0"/>
        </a:p>
      </dsp:txBody>
      <dsp:txXfrm>
        <a:off x="4896518" y="463591"/>
        <a:ext cx="629708" cy="629708"/>
      </dsp:txXfrm>
    </dsp:sp>
    <dsp:sp modelId="{234B40AD-8F12-4F08-82E5-8C63C0DC8F05}">
      <dsp:nvSpPr>
        <dsp:cNvPr id="0" name=""/>
        <dsp:cNvSpPr/>
      </dsp:nvSpPr>
      <dsp:spPr>
        <a:xfrm>
          <a:off x="7550771" y="0"/>
          <a:ext cx="1781084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83%</a:t>
          </a:r>
          <a:endParaRPr lang="en-US" sz="3100" kern="1200" dirty="0"/>
        </a:p>
      </dsp:txBody>
      <dsp:txXfrm>
        <a:off x="7996042" y="233534"/>
        <a:ext cx="868278" cy="1089824"/>
      </dsp:txXfrm>
    </dsp:sp>
    <dsp:sp modelId="{0915096A-9F8B-4BDE-80CE-B235B9CF7A54}">
      <dsp:nvSpPr>
        <dsp:cNvPr id="0" name=""/>
        <dsp:cNvSpPr/>
      </dsp:nvSpPr>
      <dsp:spPr>
        <a:xfrm>
          <a:off x="7105500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18 Month</a:t>
          </a:r>
          <a:endParaRPr lang="en-US" sz="1400" kern="1200" dirty="0"/>
        </a:p>
      </dsp:txBody>
      <dsp:txXfrm>
        <a:off x="7235917" y="463591"/>
        <a:ext cx="629708" cy="629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0AD6E-271F-49B5-808A-18ECDD128E96}">
      <dsp:nvSpPr>
        <dsp:cNvPr id="0" name=""/>
        <dsp:cNvSpPr/>
      </dsp:nvSpPr>
      <dsp:spPr>
        <a:xfrm>
          <a:off x="497414" y="0"/>
          <a:ext cx="1816243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60%</a:t>
          </a:r>
          <a:endParaRPr lang="en-US" sz="3100" kern="1200" dirty="0"/>
        </a:p>
      </dsp:txBody>
      <dsp:txXfrm>
        <a:off x="951475" y="233534"/>
        <a:ext cx="885418" cy="1089824"/>
      </dsp:txXfrm>
    </dsp:sp>
    <dsp:sp modelId="{FE4D2948-AC70-4776-B318-C7487EBC8D25}">
      <dsp:nvSpPr>
        <dsp:cNvPr id="0" name=""/>
        <dsp:cNvSpPr/>
      </dsp:nvSpPr>
      <dsp:spPr>
        <a:xfrm>
          <a:off x="69722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Current State</a:t>
          </a:r>
          <a:endParaRPr lang="en-US" sz="1400" kern="1200" dirty="0"/>
        </a:p>
      </dsp:txBody>
      <dsp:txXfrm>
        <a:off x="200139" y="463591"/>
        <a:ext cx="629708" cy="629708"/>
      </dsp:txXfrm>
    </dsp:sp>
    <dsp:sp modelId="{399B10FC-8C4F-4A4A-B559-E555ACE5E6D5}">
      <dsp:nvSpPr>
        <dsp:cNvPr id="0" name=""/>
        <dsp:cNvSpPr/>
      </dsp:nvSpPr>
      <dsp:spPr>
        <a:xfrm>
          <a:off x="2871972" y="0"/>
          <a:ext cx="1781084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70%</a:t>
          </a:r>
          <a:endParaRPr lang="en-US" sz="3100" kern="1200" dirty="0"/>
        </a:p>
      </dsp:txBody>
      <dsp:txXfrm>
        <a:off x="3317243" y="233534"/>
        <a:ext cx="868278" cy="1089824"/>
      </dsp:txXfrm>
    </dsp:sp>
    <dsp:sp modelId="{B534CB5E-076E-44BA-AFC8-9140F8A1FFD1}">
      <dsp:nvSpPr>
        <dsp:cNvPr id="0" name=""/>
        <dsp:cNvSpPr/>
      </dsp:nvSpPr>
      <dsp:spPr>
        <a:xfrm>
          <a:off x="2426701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 Month</a:t>
          </a:r>
          <a:endParaRPr lang="en-US" sz="1400" kern="1200" dirty="0"/>
        </a:p>
      </dsp:txBody>
      <dsp:txXfrm>
        <a:off x="2557118" y="463591"/>
        <a:ext cx="629708" cy="629708"/>
      </dsp:txXfrm>
    </dsp:sp>
    <dsp:sp modelId="{8C9BE3C9-49E8-426C-B0C4-635B4D5B3F82}">
      <dsp:nvSpPr>
        <dsp:cNvPr id="0" name=""/>
        <dsp:cNvSpPr/>
      </dsp:nvSpPr>
      <dsp:spPr>
        <a:xfrm>
          <a:off x="5211372" y="0"/>
          <a:ext cx="1781084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81%</a:t>
          </a:r>
          <a:endParaRPr lang="en-US" sz="3100" kern="1200" dirty="0"/>
        </a:p>
      </dsp:txBody>
      <dsp:txXfrm>
        <a:off x="5656643" y="233534"/>
        <a:ext cx="868278" cy="1089824"/>
      </dsp:txXfrm>
    </dsp:sp>
    <dsp:sp modelId="{4D980337-97B3-4D86-B03B-DE329DE24764}">
      <dsp:nvSpPr>
        <dsp:cNvPr id="0" name=""/>
        <dsp:cNvSpPr/>
      </dsp:nvSpPr>
      <dsp:spPr>
        <a:xfrm>
          <a:off x="4766101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12 Month</a:t>
          </a:r>
          <a:endParaRPr lang="en-US" sz="1400" kern="1200" dirty="0"/>
        </a:p>
      </dsp:txBody>
      <dsp:txXfrm>
        <a:off x="4896518" y="463591"/>
        <a:ext cx="629708" cy="629708"/>
      </dsp:txXfrm>
    </dsp:sp>
    <dsp:sp modelId="{234B40AD-8F12-4F08-82E5-8C63C0DC8F05}">
      <dsp:nvSpPr>
        <dsp:cNvPr id="0" name=""/>
        <dsp:cNvSpPr/>
      </dsp:nvSpPr>
      <dsp:spPr>
        <a:xfrm>
          <a:off x="7550771" y="0"/>
          <a:ext cx="1781084" cy="15568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8740" tIns="19685" rIns="3937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91%</a:t>
          </a:r>
          <a:endParaRPr lang="en-US" sz="3100" kern="1200" dirty="0"/>
        </a:p>
      </dsp:txBody>
      <dsp:txXfrm>
        <a:off x="7996042" y="233534"/>
        <a:ext cx="868278" cy="1089824"/>
      </dsp:txXfrm>
    </dsp:sp>
    <dsp:sp modelId="{0915096A-9F8B-4BDE-80CE-B235B9CF7A54}">
      <dsp:nvSpPr>
        <dsp:cNvPr id="0" name=""/>
        <dsp:cNvSpPr/>
      </dsp:nvSpPr>
      <dsp:spPr>
        <a:xfrm>
          <a:off x="7105500" y="333174"/>
          <a:ext cx="890542" cy="89054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18 Month</a:t>
          </a:r>
          <a:endParaRPr lang="en-US" sz="1400" kern="1200" dirty="0"/>
        </a:p>
      </dsp:txBody>
      <dsp:txXfrm>
        <a:off x="7235917" y="463591"/>
        <a:ext cx="629708" cy="629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D441-78E8-4A5C-8A3B-BC26E39C6B4C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6EC3-03AF-4649-A108-53BAEB53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6EC3-03AF-4649-A108-53BAEB53BD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6EC3-03AF-4649-A108-53BAEB53BD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340" y="0"/>
            <a:ext cx="868595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2" y="5865584"/>
            <a:ext cx="2251349" cy="84425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36293" y="1148749"/>
            <a:ext cx="3455707" cy="1830203"/>
          </a:xfrm>
          <a:solidFill>
            <a:srgbClr val="0D77A7"/>
          </a:solidFill>
        </p:spPr>
        <p:txBody>
          <a:bodyPr lIns="57141" tIns="0" rIns="57141" bIns="0"/>
          <a:lstStyle>
            <a:lvl1pPr algn="ctr">
              <a:defRPr sz="3067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BG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46286" y="3098963"/>
            <a:ext cx="3530885" cy="273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7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0" tIns="60889" rIns="121780" bIns="60889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3" name="Picture 2" descr="PATH_perspect2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5316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3"/>
            <a:ext cx="12192000" cy="2433736"/>
          </a:xfrm>
          <a:prstGeom prst="rect">
            <a:avLst/>
          </a:prstGeom>
          <a:solidFill>
            <a:srgbClr val="161616">
              <a:alpha val="87843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0" tIns="60889" rIns="121780" bIns="60889" rtlCol="0" anchor="ctr">
            <a:normAutofit/>
          </a:bodyPr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58867" y="6259312"/>
            <a:ext cx="2564191" cy="307633"/>
          </a:xfrm>
          <a:prstGeom prst="rect">
            <a:avLst/>
          </a:prstGeom>
          <a:noFill/>
        </p:spPr>
        <p:txBody>
          <a:bodyPr wrap="square" lIns="121780" tIns="60889" rIns="121780" bIns="60889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cs typeface="Arial"/>
              </a:rPr>
              <a:t>© 2016 Cognizant </a:t>
            </a:r>
            <a:endParaRPr lang="en-US" sz="12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135" y="449830"/>
            <a:ext cx="3010872" cy="912745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910" y="2830817"/>
            <a:ext cx="11046177" cy="572305"/>
          </a:xfrm>
          <a:prstGeom prst="rect">
            <a:avLst/>
          </a:prstGeom>
        </p:spPr>
        <p:txBody>
          <a:bodyPr lIns="91335" tIns="45667" rIns="91335" bIns="45667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910" y="3411787"/>
            <a:ext cx="11046177" cy="748881"/>
          </a:xfrm>
          <a:prstGeom prst="rect">
            <a:avLst/>
          </a:prstGeom>
        </p:spPr>
        <p:txBody>
          <a:bodyPr wrap="square" lIns="91335" tIns="45667" rIns="91335" bIns="45667">
            <a:spAutoFit/>
          </a:bodyPr>
          <a:lstStyle>
            <a:lvl1pPr marL="0" indent="0">
              <a:lnSpc>
                <a:spcPct val="100000"/>
              </a:lnSpc>
              <a:buNone/>
              <a:defRPr sz="4267" baseline="0">
                <a:solidFill>
                  <a:srgbClr val="0099CC"/>
                </a:solidFill>
              </a:defRPr>
            </a:lvl1pPr>
            <a:lvl2pPr marL="608753" indent="0">
              <a:buNone/>
              <a:defRPr/>
            </a:lvl2pPr>
            <a:lvl3pPr marL="1217599" indent="0">
              <a:buNone/>
              <a:defRPr/>
            </a:lvl3pPr>
            <a:lvl4pPr marL="1826381" indent="0">
              <a:buNone/>
              <a:defRPr/>
            </a:lvl4pPr>
            <a:lvl5pPr marL="2435195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439381" y="-1744110"/>
            <a:ext cx="246003" cy="492299"/>
          </a:xfrm>
          <a:prstGeom prst="rect">
            <a:avLst/>
          </a:prstGeom>
          <a:noFill/>
        </p:spPr>
        <p:txBody>
          <a:bodyPr wrap="none" lIns="121780" tIns="60889" rIns="121780" bIns="60889" rtlCol="0">
            <a:spAutoFit/>
          </a:bodyPr>
          <a:lstStyle/>
          <a:p>
            <a:endParaRPr lang="en-US" sz="2400" dirty="0">
              <a:solidFill>
                <a:srgbClr val="50B3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6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184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0" tIns="60889" rIns="121780" bIns="60889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5" name="Picture 14" descr="16x9-0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" y="3745171"/>
            <a:ext cx="3419079" cy="3120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9731" y="3936309"/>
            <a:ext cx="4182996" cy="60725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213505" y="4734689"/>
            <a:ext cx="4203401" cy="1924051"/>
          </a:xfrm>
          <a:prstGeom prst="rect">
            <a:avLst/>
          </a:prstGeom>
        </p:spPr>
        <p:txBody>
          <a:bodyPr vert="horz" lIns="91335" tIns="45667" rIns="91335" bIns="45667">
            <a:normAutofit/>
          </a:bodyPr>
          <a:lstStyle>
            <a:lvl1pPr marL="0" indent="0">
              <a:buNone/>
              <a:defRPr sz="2667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08753" indent="0">
              <a:buNone/>
              <a:defRPr>
                <a:solidFill>
                  <a:srgbClr val="141414"/>
                </a:solidFill>
              </a:defRPr>
            </a:lvl2pPr>
            <a:lvl3pPr marL="1217599" indent="0">
              <a:buNone/>
              <a:defRPr>
                <a:solidFill>
                  <a:srgbClr val="141414"/>
                </a:solidFill>
              </a:defRPr>
            </a:lvl3pPr>
            <a:lvl4pPr marL="1826381" indent="0">
              <a:buNone/>
              <a:defRPr>
                <a:solidFill>
                  <a:srgbClr val="141414"/>
                </a:solidFill>
              </a:defRPr>
            </a:lvl4pPr>
            <a:lvl5pPr marL="2435195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251" y="382116"/>
            <a:ext cx="3010872" cy="912745"/>
          </a:xfrm>
          <a:prstGeom prst="rect">
            <a:avLst/>
          </a:prstGeom>
        </p:spPr>
      </p:pic>
      <p:pic>
        <p:nvPicPr>
          <p:cNvPr id="16" name="Picture 15" descr="16x9-0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6719" y="3363472"/>
            <a:ext cx="8308913" cy="3494533"/>
          </a:xfrm>
          <a:prstGeom prst="rect">
            <a:avLst/>
          </a:prstGeom>
        </p:spPr>
      </p:pic>
      <p:pic>
        <p:nvPicPr>
          <p:cNvPr id="17" name="Picture 16" descr="16x9-0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118" y="931824"/>
            <a:ext cx="7720063" cy="24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3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45" y="1592"/>
          <a:ext cx="162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" y="1592"/>
                        <a:ext cx="162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" y="6284536"/>
            <a:ext cx="12191997" cy="57346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91"/>
            <a:ext cx="12192000" cy="666751"/>
          </a:xfrm>
          <a:prstGeom prst="rect">
            <a:avLst/>
          </a:prstGeom>
          <a:solidFill>
            <a:srgbClr val="0D7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240" tIns="60628" rIns="121240" bIns="60628" rtlCol="0" anchor="ctr"/>
          <a:lstStyle/>
          <a:p>
            <a:pPr marL="227341" defTabSz="929001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4" name="Rectangle 33"/>
          <p:cNvSpPr>
            <a:spLocks noChangeArrowheads="1"/>
          </p:cNvSpPr>
          <p:nvPr userDrawn="1"/>
        </p:nvSpPr>
        <p:spPr bwMode="auto">
          <a:xfrm>
            <a:off x="653270" y="6492642"/>
            <a:ext cx="1099660" cy="18062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2900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 ©2016, Cognizant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7881" y="6498336"/>
            <a:ext cx="1583767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253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67" dirty="0">
                <a:solidFill>
                  <a:srgbClr val="000000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Confidential and Proprietary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60" y="75420"/>
            <a:ext cx="11650677" cy="4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z="2667" b="0" kern="1200" dirty="0">
                <a:solidFill>
                  <a:schemeClr val="bg1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8256" y="6467560"/>
            <a:ext cx="370727" cy="230833"/>
          </a:xfrm>
          <a:prstGeom prst="rect">
            <a:avLst/>
          </a:prstGeom>
        </p:spPr>
        <p:txBody>
          <a:bodyPr lIns="57141" tIns="28571" rIns="57141" bIns="28571"/>
          <a:lstStyle>
            <a:lvl1pPr>
              <a:defRPr sz="1333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29001" fontAlgn="base">
              <a:spcBef>
                <a:spcPct val="0"/>
              </a:spcBef>
              <a:spcAft>
                <a:spcPct val="0"/>
              </a:spcAft>
            </a:pPr>
            <a:fld id="{CE8E8D74-2416-431B-B8F0-FF261B58CBBE}" type="slidenum">
              <a:rPr lang="en-US" b="1" smtClean="0">
                <a:solidFill>
                  <a:srgbClr val="000000"/>
                </a:solidFill>
                <a:ea typeface="MS PGothic" pitchFamily="34" charset="-128"/>
              </a:rPr>
              <a:pPr defTabSz="92900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0077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1363061" y="2638531"/>
            <a:ext cx="9672060" cy="1245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433" tIns="60723" rIns="121433" bIns="60723" numCol="1" rtlCol="0" anchor="t" anchorCtr="0" compatLnSpc="1">
            <a:prstTxWarp prst="textNoShape">
              <a:avLst/>
            </a:prstTxWarp>
          </a:bodyPr>
          <a:lstStyle/>
          <a:p>
            <a:pPr defTabSz="121439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6" name="Picture 1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037107" y="944868"/>
            <a:ext cx="2971800" cy="15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traight Connector 16"/>
          <p:cNvCxnSpPr/>
          <p:nvPr userDrawn="1"/>
        </p:nvCxnSpPr>
        <p:spPr>
          <a:xfrm rot="16200000" flipV="1">
            <a:off x="6148480" y="-1183988"/>
            <a:ext cx="0" cy="9638371"/>
          </a:xfrm>
          <a:prstGeom prst="line">
            <a:avLst/>
          </a:prstGeom>
          <a:ln w="19050">
            <a:solidFill>
              <a:schemeClr val="bg1">
                <a:alpha val="57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15" y="2955902"/>
            <a:ext cx="9121013" cy="461305"/>
          </a:xfrm>
          <a:noFill/>
          <a:ln w="9525">
            <a:noFill/>
            <a:miter lim="800000"/>
            <a:headEnd/>
            <a:tailEnd/>
          </a:ln>
        </p:spPr>
        <p:txBody>
          <a:bodyPr wrap="square" lIns="91075" tIns="45542" rIns="91075" bIns="45542" rtlCol="0">
            <a:prstTxWarp prst="textNoShape">
              <a:avLst/>
            </a:prstTxWarp>
            <a:spAutoFit/>
          </a:bodyPr>
          <a:lstStyle>
            <a:lvl1pPr>
              <a:defRPr lang="en-US" sz="2400" b="1" dirty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" y="6284536"/>
            <a:ext cx="12191997" cy="57346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67881" y="6503647"/>
            <a:ext cx="1583767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253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67" dirty="0">
                <a:solidFill>
                  <a:srgbClr val="000000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Confidential and Proprietary</a:t>
            </a:r>
          </a:p>
        </p:txBody>
      </p:sp>
      <p:sp>
        <p:nvSpPr>
          <p:cNvPr id="23" name="Rectangle 33"/>
          <p:cNvSpPr>
            <a:spLocks noChangeArrowheads="1"/>
          </p:cNvSpPr>
          <p:nvPr userDrawn="1"/>
        </p:nvSpPr>
        <p:spPr bwMode="auto">
          <a:xfrm>
            <a:off x="653270" y="6495389"/>
            <a:ext cx="1099660" cy="18062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2900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 ©2016, Cognizant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8256" y="6467560"/>
            <a:ext cx="370727" cy="230833"/>
          </a:xfrm>
          <a:prstGeom prst="rect">
            <a:avLst/>
          </a:prstGeom>
        </p:spPr>
        <p:txBody>
          <a:bodyPr lIns="57141" tIns="28571" rIns="57141" bIns="28571"/>
          <a:lstStyle>
            <a:lvl1pPr>
              <a:defRPr sz="133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29001" fontAlgn="base">
              <a:spcBef>
                <a:spcPct val="0"/>
              </a:spcBef>
              <a:spcAft>
                <a:spcPct val="0"/>
              </a:spcAft>
            </a:pPr>
            <a:fld id="{CE8E8D74-2416-431B-B8F0-FF261B58CBBE}" type="slidenum">
              <a:rPr lang="en-US" b="1" smtClean="0">
                <a:solidFill>
                  <a:srgbClr val="000000"/>
                </a:solidFill>
                <a:ea typeface="MS PGothic" pitchFamily="34" charset="-128"/>
              </a:rPr>
              <a:pPr defTabSz="92900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83579" y="6312657"/>
            <a:ext cx="3076117" cy="446099"/>
            <a:chOff x="8355868" y="6124947"/>
            <a:chExt cx="3420678" cy="634310"/>
          </a:xfrm>
        </p:grpSpPr>
        <p:pic>
          <p:nvPicPr>
            <p:cNvPr id="14" name="Picture 2" descr="Z:\CTS Logo updated_131203\Cognizant_LOGO_color.jpg"/>
            <p:cNvPicPr>
              <a:picLocks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7230" y="6164379"/>
              <a:ext cx="1549316" cy="594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D:\_ganesh\_Jobs\_2015\150421_Haridas, Pramod\logo_cs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868" y="6124947"/>
              <a:ext cx="1515732" cy="559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Connector 18"/>
            <p:cNvCxnSpPr/>
            <p:nvPr userDrawn="1"/>
          </p:nvCxnSpPr>
          <p:spPr bwMode="auto">
            <a:xfrm>
              <a:off x="10120064" y="6254550"/>
              <a:ext cx="0" cy="4145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7602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>
            <a:off x="203200" y="571503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88" tIns="38095" rIns="76188" bIns="38095"/>
          <a:lstStyle/>
          <a:p>
            <a:pPr defTabSz="929001"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MS PGothic" pitchFamily="34" charset="-128"/>
              </a:rPr>
              <a:t>      |  ©2013, Cognizant </a:t>
            </a:r>
            <a:r>
              <a:rPr lang="en-US" sz="1067" b="1" dirty="0">
                <a:solidFill>
                  <a:srgbClr val="000000">
                    <a:lumMod val="50000"/>
                    <a:lumOff val="50000"/>
                  </a:srgbClr>
                </a:solidFill>
                <a:latin typeface="Trebuchet MS" pitchFamily="34" charset="0"/>
                <a:ea typeface="MS PGothic" pitchFamily="34" charset="-128"/>
              </a:rPr>
              <a:t>		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161953"/>
            <a:ext cx="11684000" cy="344487"/>
          </a:xfrm>
          <a:prstGeom prst="rect">
            <a:avLst/>
          </a:prstGeom>
        </p:spPr>
        <p:txBody>
          <a:bodyPr tIns="0">
            <a:noAutofit/>
          </a:bodyPr>
          <a:lstStyle>
            <a:lvl1pPr algn="l">
              <a:defRPr lang="en-US" sz="2400" kern="1200" baseline="0" dirty="0" smtClean="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51610"/>
            <a:ext cx="609600" cy="169279"/>
          </a:xfrm>
          <a:prstGeom prst="rect">
            <a:avLst/>
          </a:prstGeom>
        </p:spPr>
        <p:txBody>
          <a:bodyPr lIns="57141" tIns="28571" rIns="57141" bIns="28571"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67" b="1" baseline="0" smtClean="0">
                <a:solidFill>
                  <a:srgbClr val="6DB23F"/>
                </a:solidFill>
                <a:latin typeface="Calibri" pitchFamily="34" charset="0"/>
                <a:cs typeface="Verdana"/>
              </a:defRPr>
            </a:lvl1pPr>
          </a:lstStyle>
          <a:p>
            <a:pPr defTabSz="929001">
              <a:defRPr/>
            </a:pPr>
            <a:fld id="{AFC95451-F234-4353-9CD9-BD9E74CB2506}" type="slidenum">
              <a:rPr lang="en-US" smtClean="0">
                <a:ea typeface="MS PGothic" pitchFamily="34" charset="-128"/>
              </a:rPr>
              <a:pPr defTabSz="929001">
                <a:defRPr/>
              </a:pPr>
              <a:t>‹#›</a:t>
            </a:fld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359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3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57141" tIns="28571" rIns="57141" bIns="2857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60"/>
            <a:ext cx="2844800" cy="365125"/>
          </a:xfrm>
          <a:prstGeom prst="rect">
            <a:avLst/>
          </a:prstGeom>
        </p:spPr>
        <p:txBody>
          <a:bodyPr lIns="57141" tIns="28571" rIns="57141" bIns="28571"/>
          <a:lstStyle/>
          <a:p>
            <a:pPr defTabSz="929001" fontAlgn="base"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60"/>
            <a:ext cx="3860800" cy="365125"/>
          </a:xfrm>
          <a:prstGeom prst="rect">
            <a:avLst/>
          </a:prstGeom>
        </p:spPr>
        <p:txBody>
          <a:bodyPr lIns="57141" tIns="28571" rIns="57141" bIns="28571"/>
          <a:lstStyle/>
          <a:p>
            <a:pPr defTabSz="929001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| ©2016, Cognizant</a:t>
            </a:r>
            <a:endParaRPr lang="en-US" sz="3200" b="1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0566" y="6493389"/>
            <a:ext cx="370727" cy="184665"/>
          </a:xfrm>
          <a:prstGeom prst="rect">
            <a:avLst/>
          </a:prstGeom>
        </p:spPr>
        <p:txBody>
          <a:bodyPr lIns="57141" tIns="28571" rIns="57141" bIns="28571"/>
          <a:lstStyle/>
          <a:p>
            <a:pPr defTabSz="929001" fontAlgn="base">
              <a:spcBef>
                <a:spcPct val="0"/>
              </a:spcBef>
              <a:spcAft>
                <a:spcPct val="0"/>
              </a:spcAft>
            </a:pPr>
            <a:fld id="{D9F0FFFC-42A7-47E2-AFDF-EC8B807C8224}" type="slidenum">
              <a:rPr lang="en-US" sz="3200" b="1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defTabSz="92900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3200" b="1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094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91456"/>
            <a:ext cx="11416571" cy="573109"/>
          </a:xfrm>
          <a:prstGeom prst="rect">
            <a:avLst/>
          </a:prstGeom>
        </p:spPr>
        <p:txBody>
          <a:bodyPr vert="horz" lIns="0" tIns="40813" rIns="81616" bIns="40813" rtlCol="0" anchor="b">
            <a:noAutofit/>
          </a:bodyPr>
          <a:lstStyle>
            <a:lvl1pPr algn="l">
              <a:defRPr kumimoji="0" lang="en-US" sz="2133" b="0" i="0" u="none" strike="noStrike" kern="0" cap="none" spc="0" normalizeH="0" baseline="0" dirty="0">
                <a:ln>
                  <a:noFill/>
                </a:ln>
                <a:solidFill>
                  <a:srgbClr val="3D97BB"/>
                </a:solidFill>
                <a:effectLst/>
                <a:uLnTx/>
                <a:uFillTx/>
                <a:latin typeface="Calibri" panose="020F0502020204030204" pitchFamily="34" charset="0"/>
                <a:ea typeface="Verdana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0881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" y="0"/>
            <a:ext cx="12191999" cy="6858000"/>
          </a:xfrm>
          <a:prstGeom prst="rect">
            <a:avLst/>
          </a:prstGeom>
        </p:spPr>
      </p:pic>
      <p:sp>
        <p:nvSpPr>
          <p:cNvPr id="2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2658" y="387576"/>
            <a:ext cx="11046177" cy="429229"/>
          </a:xfrm>
          <a:prstGeom prst="rect">
            <a:avLst/>
          </a:prstGeom>
        </p:spPr>
        <p:txBody>
          <a:bodyPr lIns="69686" tIns="34843" rIns="69686" bIns="34843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12658" y="876945"/>
            <a:ext cx="11046177" cy="666787"/>
          </a:xfrm>
          <a:prstGeom prst="rect">
            <a:avLst/>
          </a:prstGeom>
        </p:spPr>
        <p:txBody>
          <a:bodyPr wrap="square" lIns="69686" tIns="34843" rIns="69686" bIns="34843">
            <a:normAutofit/>
          </a:bodyPr>
          <a:lstStyle>
            <a:lvl1pPr marL="0" indent="0">
              <a:lnSpc>
                <a:spcPct val="100000"/>
              </a:lnSpc>
              <a:buNone/>
              <a:defRPr sz="2800" b="1" baseline="0">
                <a:solidFill>
                  <a:srgbClr val="01638F"/>
                </a:solidFill>
                <a:latin typeface="+mj-lt"/>
                <a:cs typeface="Calibri" panose="020F0502020204030204" pitchFamily="34" charset="0"/>
              </a:defRPr>
            </a:lvl1pPr>
            <a:lvl2pPr marL="603918" indent="0">
              <a:buNone/>
              <a:defRPr/>
            </a:lvl2pPr>
            <a:lvl3pPr marL="1207838" indent="0">
              <a:buNone/>
              <a:defRPr/>
            </a:lvl3pPr>
            <a:lvl4pPr marL="1811756" indent="0">
              <a:buNone/>
              <a:defRPr/>
            </a:lvl4pPr>
            <a:lvl5pPr marL="2415676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12658" y="1552432"/>
            <a:ext cx="11046177" cy="446088"/>
          </a:xfrm>
          <a:prstGeom prst="rect">
            <a:avLst/>
          </a:prstGeom>
        </p:spPr>
        <p:txBody>
          <a:bodyPr lIns="69686" tIns="34843" rIns="69686" bIns="34843"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8" y="6296967"/>
            <a:ext cx="12191999" cy="587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915" tIns="46457" rIns="92915" bIns="46457" rtlCol="0" anchor="ctr"/>
          <a:lstStyle/>
          <a:p>
            <a:pPr algn="ctr" defTabSz="929001"/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 descr="Cognizant_LOGO_on bla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621" y="6385026"/>
            <a:ext cx="1440961" cy="41471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055813" y="4994489"/>
            <a:ext cx="4080409" cy="737731"/>
            <a:chOff x="8355868" y="6124947"/>
            <a:chExt cx="3420678" cy="634310"/>
          </a:xfrm>
        </p:grpSpPr>
        <p:pic>
          <p:nvPicPr>
            <p:cNvPr id="10" name="Picture 2" descr="Z:\CTS Logo updated_131203\Cognizant_LOGO_color.jpg"/>
            <p:cNvPicPr>
              <a:picLocks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7230" y="6164379"/>
              <a:ext cx="1549316" cy="594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D:\_ganesh\_Jobs\_2015\150421_Haridas, Pramod\logo_cs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868" y="6124947"/>
              <a:ext cx="1515732" cy="559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 userDrawn="1"/>
          </p:nvCxnSpPr>
          <p:spPr bwMode="auto">
            <a:xfrm>
              <a:off x="10120064" y="6254550"/>
              <a:ext cx="0" cy="4145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247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96" y="0"/>
            <a:ext cx="11444819" cy="53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6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"/>
            <a:ext cx="12192000" cy="64694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"/>
            <a:ext cx="12192000" cy="64693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4321" tIns="62153" rIns="124321" bIns="62153" rtlCol="0" anchor="ctr">
            <a:normAutofit/>
          </a:bodyPr>
          <a:lstStyle/>
          <a:p>
            <a:pPr algn="ctr" defTabSz="929129"/>
            <a:endParaRPr lang="en-US" sz="1867" dirty="0">
              <a:solidFill>
                <a:srgbClr val="FFFFFF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63" y="127316"/>
            <a:ext cx="10972800" cy="449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47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" y="6284536"/>
            <a:ext cx="12191997" cy="5734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91"/>
            <a:ext cx="12192000" cy="666751"/>
          </a:xfrm>
          <a:prstGeom prst="rect">
            <a:avLst/>
          </a:prstGeom>
          <a:solidFill>
            <a:srgbClr val="0D7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240" tIns="60628" rIns="121240" bIns="60628" rtlCol="0" anchor="ctr"/>
          <a:lstStyle/>
          <a:p>
            <a:pPr marL="227341" defTabSz="929001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645" y="1592"/>
          <a:ext cx="162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45" y="1592"/>
                        <a:ext cx="162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75" y="75437"/>
            <a:ext cx="11569700" cy="55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399" rIns="90790" bIns="453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653270" y="6492642"/>
            <a:ext cx="1099660" cy="18062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2900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 ©2016, Cognizant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267881" y="6498336"/>
            <a:ext cx="1583767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253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67" dirty="0">
                <a:solidFill>
                  <a:srgbClr val="000000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Confidential and Proprietary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78256" y="6467560"/>
            <a:ext cx="370727" cy="230833"/>
          </a:xfrm>
          <a:prstGeom prst="rect">
            <a:avLst/>
          </a:prstGeom>
        </p:spPr>
        <p:txBody>
          <a:bodyPr lIns="57141" tIns="28571" rIns="57141" bIns="28571"/>
          <a:lstStyle>
            <a:lvl1pPr>
              <a:defRPr sz="1333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29001" fontAlgn="base">
              <a:spcBef>
                <a:spcPct val="0"/>
              </a:spcBef>
              <a:spcAft>
                <a:spcPct val="0"/>
              </a:spcAft>
            </a:pPr>
            <a:fld id="{CE8E8D74-2416-431B-B8F0-FF261B58CBBE}" type="slidenum">
              <a:rPr lang="en-US" b="1" smtClean="0">
                <a:solidFill>
                  <a:srgbClr val="000000"/>
                </a:solidFill>
                <a:ea typeface="MS PGothic" pitchFamily="34" charset="-128"/>
              </a:rPr>
              <a:pPr defTabSz="92900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983579" y="6312657"/>
            <a:ext cx="3076117" cy="446099"/>
            <a:chOff x="8355868" y="6124947"/>
            <a:chExt cx="3420678" cy="634310"/>
          </a:xfrm>
        </p:grpSpPr>
        <p:pic>
          <p:nvPicPr>
            <p:cNvPr id="11" name="Picture 2" descr="Z:\CTS Logo updated_131203\Cognizant_LOGO_color.jpg"/>
            <p:cNvPicPr>
              <a:picLocks noChangeArrowheads="1"/>
            </p:cNvPicPr>
            <p:nvPr userDrawn="1"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7230" y="6164379"/>
              <a:ext cx="1549316" cy="594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D:\_ganesh\_Jobs\_2015\150421_Haridas, Pramod\logo_cs.png"/>
            <p:cNvPicPr>
              <a:picLocks noChangeAspect="1" noChangeArrowheads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868" y="6124947"/>
              <a:ext cx="1515732" cy="559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 userDrawn="1"/>
          </p:nvCxnSpPr>
          <p:spPr bwMode="auto">
            <a:xfrm>
              <a:off x="10120064" y="6254550"/>
              <a:ext cx="0" cy="4145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629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2133" b="0" kern="1200" dirty="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3">
          <a:solidFill>
            <a:srgbClr val="3D97BB"/>
          </a:solidFill>
          <a:latin typeface="Verdana" pitchFamily="-12" charset="0"/>
          <a:ea typeface="MS PGothic" pitchFamily="34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3">
          <a:solidFill>
            <a:srgbClr val="3D97BB"/>
          </a:solidFill>
          <a:latin typeface="Verdana" pitchFamily="-12" charset="0"/>
          <a:ea typeface="MS PGothic" pitchFamily="34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3">
          <a:solidFill>
            <a:srgbClr val="3D97BB"/>
          </a:solidFill>
          <a:latin typeface="Verdana" pitchFamily="-12" charset="0"/>
          <a:ea typeface="MS PGothic" pitchFamily="34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3">
          <a:solidFill>
            <a:srgbClr val="3D97BB"/>
          </a:solidFill>
          <a:latin typeface="Verdana" pitchFamily="-12" charset="0"/>
          <a:ea typeface="MS PGothic" pitchFamily="34" charset="-128"/>
          <a:cs typeface="ＭＳ Ｐゴシック" pitchFamily="-12" charset="-128"/>
        </a:defRPr>
      </a:lvl5pPr>
      <a:lvl6pPr marL="605405" algn="l" rtl="0" fontAlgn="base">
        <a:spcBef>
          <a:spcPct val="0"/>
        </a:spcBef>
        <a:spcAft>
          <a:spcPct val="0"/>
        </a:spcAft>
        <a:defRPr sz="32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1210796" algn="l" rtl="0" fontAlgn="base">
        <a:spcBef>
          <a:spcPct val="0"/>
        </a:spcBef>
        <a:spcAft>
          <a:spcPct val="0"/>
        </a:spcAft>
        <a:defRPr sz="32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816161" algn="l" rtl="0" fontAlgn="base">
        <a:spcBef>
          <a:spcPct val="0"/>
        </a:spcBef>
        <a:spcAft>
          <a:spcPct val="0"/>
        </a:spcAft>
        <a:defRPr sz="32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2421522" algn="l" rtl="0" fontAlgn="base">
        <a:spcBef>
          <a:spcPct val="0"/>
        </a:spcBef>
        <a:spcAft>
          <a:spcPct val="0"/>
        </a:spcAft>
        <a:defRPr sz="32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302710" indent="-30271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353721" algn="l"/>
        </a:tabLst>
        <a:defRPr sz="16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marL="756744" indent="-30271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353721" algn="l"/>
        </a:tabLst>
        <a:defRPr sz="16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marL="1210796" indent="-30271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353721" algn="l"/>
        </a:tabLst>
        <a:defRPr sz="16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marL="1664809" indent="-30271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353721" algn="l"/>
        </a:tabLst>
        <a:defRPr sz="16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marL="2118839" indent="-30271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353721" algn="l"/>
        </a:tabLst>
        <a:defRPr sz="16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3329603" indent="-30271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34987" indent="-30271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40370" indent="-30271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45759" indent="-30271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05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405" algn="l" defTabSz="605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0796" algn="l" defTabSz="605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6161" algn="l" defTabSz="605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1522" algn="l" defTabSz="605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6915" algn="l" defTabSz="605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2287" algn="l" defTabSz="605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7682" algn="l" defTabSz="605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3046" algn="l" defTabSz="605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May, 2017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58910" y="3411787"/>
            <a:ext cx="11046177" cy="1109877"/>
          </a:xfrm>
        </p:spPr>
        <p:txBody>
          <a:bodyPr/>
          <a:lstStyle/>
          <a:p>
            <a:r>
              <a:rPr lang="en-US" sz="3733" dirty="0"/>
              <a:t>Credit Suisse </a:t>
            </a:r>
            <a:r>
              <a:rPr lang="en-US" sz="3733" dirty="0"/>
              <a:t>- </a:t>
            </a:r>
            <a:r>
              <a:rPr lang="en-US" sz="3733" dirty="0"/>
              <a:t>CDA</a:t>
            </a:r>
          </a:p>
          <a:p>
            <a:r>
              <a:rPr lang="en-US" sz="2400" dirty="0"/>
              <a:t>Automation </a:t>
            </a:r>
            <a:r>
              <a:rPr lang="en-US" sz="2400" dirty="0" smtClean="0"/>
              <a:t>Strategy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7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3207482" y="965788"/>
            <a:ext cx="4089991" cy="514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5184"/>
            <a:ext cx="11416571" cy="573109"/>
          </a:xfrm>
        </p:spPr>
        <p:txBody>
          <a:bodyPr>
            <a:normAutofit/>
          </a:bodyPr>
          <a:lstStyle/>
          <a:p>
            <a:r>
              <a:rPr lang="en-US" altLang="en-US" sz="2667" kern="1200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CDA – Overview &amp; Plan</a:t>
            </a:r>
            <a:endParaRPr lang="en-US" altLang="en-US" sz="2667" kern="1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229118" y="6451111"/>
            <a:ext cx="371231" cy="230188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9652" y="420390"/>
            <a:ext cx="269515" cy="461608"/>
          </a:xfrm>
          <a:prstGeom prst="rect">
            <a:avLst/>
          </a:prstGeom>
        </p:spPr>
        <p:txBody>
          <a:bodyPr wrap="none" lIns="91385" tIns="45692" rIns="91385" bIns="45692">
            <a:spAutoFit/>
          </a:bodyPr>
          <a:lstStyle/>
          <a:p>
            <a:pPr defTabSz="929013"/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95504" y="4056080"/>
            <a:ext cx="4572004" cy="2051755"/>
          </a:xfrm>
          <a:prstGeom prst="rect">
            <a:avLst/>
          </a:prstGeom>
          <a:noFill/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defTabSz="1219170">
              <a:defRPr/>
            </a:pPr>
            <a:endParaRPr lang="sv-SE" sz="1050" kern="0" dirty="0"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95503" y="965787"/>
            <a:ext cx="4584879" cy="360245"/>
          </a:xfrm>
          <a:prstGeom prst="rect">
            <a:avLst/>
          </a:prstGeom>
          <a:solidFill>
            <a:srgbClr val="3C7C90"/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Automation </a:t>
            </a:r>
            <a:r>
              <a:rPr lang="en-US" sz="1333" b="1" kern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Status</a:t>
            </a:r>
            <a:endParaRPr lang="en-US" sz="1333" b="1" kern="0" dirty="0">
              <a:solidFill>
                <a:schemeClr val="bg1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5505" y="3702478"/>
            <a:ext cx="4572004" cy="360245"/>
          </a:xfrm>
          <a:prstGeom prst="rect">
            <a:avLst/>
          </a:prstGeom>
          <a:solidFill>
            <a:srgbClr val="3C7C90"/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Automation Plan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95503" y="1326030"/>
            <a:ext cx="4584879" cy="2305812"/>
          </a:xfrm>
          <a:prstGeom prst="rect">
            <a:avLst/>
          </a:prstGeom>
          <a:noFill/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defTabSz="1219170">
              <a:defRPr/>
            </a:pPr>
            <a:r>
              <a:rPr lang="en-US" sz="1200" b="1" kern="0" dirty="0">
                <a:latin typeface="Calibri" panose="020F0502020204030204" pitchFamily="34" charset="0"/>
                <a:cs typeface="Calibri" pitchFamily="34" charset="0"/>
              </a:rPr>
              <a:t>Current Automation </a:t>
            </a:r>
            <a:r>
              <a:rPr lang="en-US" sz="1200" b="1" kern="0" dirty="0" smtClean="0">
                <a:latin typeface="Calibri" panose="020F0502020204030204" pitchFamily="34" charset="0"/>
                <a:cs typeface="Calibri" pitchFamily="34" charset="0"/>
              </a:rPr>
              <a:t>State :</a:t>
            </a:r>
          </a:p>
          <a:p>
            <a:pPr defTabSz="1219170">
              <a:defRPr/>
            </a:pPr>
            <a:endParaRPr lang="en-US" sz="1200" b="1" kern="0" dirty="0" smtClean="0">
              <a:latin typeface="Calibri" panose="020F0502020204030204" pitchFamily="34" charset="0"/>
              <a:cs typeface="Calibri" pitchFamily="34" charset="0"/>
            </a:endParaRPr>
          </a:p>
          <a:p>
            <a:pPr marL="228594" lvl="1" indent="-228594" defTabSz="1219170">
              <a:buFont typeface="Wingdings" panose="05000000000000000000" pitchFamily="2" charset="2"/>
              <a:buChar char="q"/>
              <a:defRPr/>
            </a:pP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Automation 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presence in </a:t>
            </a:r>
            <a:r>
              <a:rPr lang="en-US" sz="1050" b="1" dirty="0">
                <a:solidFill>
                  <a:prstClr val="black"/>
                </a:solidFill>
                <a:latin typeface="Calibri" panose="020F0502020204030204" pitchFamily="34" charset="0"/>
              </a:rPr>
              <a:t>9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latin typeface="Calibri" panose="020F0502020204030204" pitchFamily="34" charset="0"/>
              </a:rPr>
              <a:t>Applications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 out of </a:t>
            </a: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37</a:t>
            </a:r>
          </a:p>
          <a:p>
            <a:pPr marL="228594" lvl="1" indent="-228594" defTabSz="1219170">
              <a:buFont typeface="Wingdings" panose="05000000000000000000" pitchFamily="2" charset="2"/>
              <a:buChar char="q"/>
              <a:defRPr/>
            </a:pP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In multiple applications under CDA space, </a:t>
            </a:r>
            <a:r>
              <a:rPr lang="en-US" sz="1050" b="1" kern="0" dirty="0">
                <a:latin typeface="Calibri" panose="020F0502020204030204" pitchFamily="34" charset="0"/>
                <a:cs typeface="Calibri" pitchFamily="34" charset="0"/>
              </a:rPr>
              <a:t>39%</a:t>
            </a: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 Automation is achieved by April </a:t>
            </a: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2017</a:t>
            </a:r>
            <a:endParaRPr lang="en-US" sz="105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28594" indent="-228594" defTabSz="1219170">
              <a:buFont typeface="Wingdings" panose="05000000000000000000" pitchFamily="2" charset="2"/>
              <a:buChar char="q"/>
              <a:defRPr/>
            </a:pP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Potentials new TC design scope is present in </a:t>
            </a:r>
            <a:r>
              <a:rPr lang="en-US" sz="1050" b="1" dirty="0">
                <a:solidFill>
                  <a:prstClr val="black"/>
                </a:solidFill>
                <a:latin typeface="Calibri" panose="020F0502020204030204" pitchFamily="34" charset="0"/>
              </a:rPr>
              <a:t>8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applications</a:t>
            </a:r>
          </a:p>
          <a:p>
            <a:pPr marL="228594" indent="-228594" defTabSz="1219170">
              <a:buFont typeface="Wingdings" panose="05000000000000000000" pitchFamily="2" charset="2"/>
              <a:buChar char="q"/>
              <a:defRPr/>
            </a:pP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Automation feasibility check and tool evaluation is in progress for 7 applications </a:t>
            </a:r>
            <a:endParaRPr lang="en-US" sz="1050" b="1" kern="0" dirty="0">
              <a:latin typeface="Calibri" panose="020F0502020204030204" pitchFamily="34" charset="0"/>
              <a:cs typeface="Calibri" pitchFamily="34" charset="0"/>
            </a:endParaRPr>
          </a:p>
          <a:p>
            <a:pPr marL="228594" indent="-228594" defTabSz="1219170">
              <a:buFont typeface="Wingdings" panose="05000000000000000000" pitchFamily="2" charset="2"/>
              <a:buChar char="q"/>
              <a:defRPr/>
            </a:pPr>
            <a:r>
              <a:rPr lang="en-US" sz="1050" b="1" kern="0" dirty="0" smtClean="0">
                <a:latin typeface="Calibri" panose="020F0502020204030204" pitchFamily="34" charset="0"/>
                <a:cs typeface="Calibri" pitchFamily="34" charset="0"/>
              </a:rPr>
              <a:t>No dedicated Resource </a:t>
            </a: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is </a:t>
            </a: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allocated for </a:t>
            </a: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Automation</a:t>
            </a:r>
          </a:p>
          <a:p>
            <a:pPr marL="228594" indent="-228594" defTabSz="1219170">
              <a:buFont typeface="Wingdings" panose="05000000000000000000" pitchFamily="2" charset="2"/>
              <a:buChar char="q"/>
              <a:defRPr/>
            </a:pP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Most of the application </a:t>
            </a: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are </a:t>
            </a: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automated </a:t>
            </a: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using </a:t>
            </a:r>
            <a:r>
              <a:rPr lang="en-US" sz="1050" b="1" kern="0" dirty="0">
                <a:latin typeface="Calibri" panose="020F0502020204030204" pitchFamily="34" charset="0"/>
                <a:cs typeface="Calibri" pitchFamily="34" charset="0"/>
              </a:rPr>
              <a:t>Selenium Bounty </a:t>
            </a: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Framework and </a:t>
            </a:r>
            <a:r>
              <a:rPr lang="en-US" sz="1050" b="1" kern="0" dirty="0" smtClean="0">
                <a:latin typeface="Calibri" panose="020F0502020204030204" pitchFamily="34" charset="0"/>
                <a:cs typeface="Calibri" pitchFamily="34" charset="0"/>
              </a:rPr>
              <a:t>Selenium-Cucumber</a:t>
            </a:r>
          </a:p>
          <a:p>
            <a:pPr marL="228594" indent="-228594" defTabSz="1219170">
              <a:buFont typeface="Wingdings" panose="05000000000000000000" pitchFamily="2" charset="2"/>
              <a:buChar char="q"/>
              <a:defRPr/>
            </a:pP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Automation maturity includes </a:t>
            </a:r>
            <a:r>
              <a:rPr lang="en-US" sz="1050" b="1" kern="0" dirty="0" smtClean="0">
                <a:latin typeface="Calibri" panose="020F0502020204030204" pitchFamily="34" charset="0"/>
                <a:cs typeface="Calibri" pitchFamily="34" charset="0"/>
              </a:rPr>
              <a:t>UI (Web), Backend and API</a:t>
            </a:r>
          </a:p>
          <a:p>
            <a:pPr marL="228594" indent="-228594" defTabSz="1219170">
              <a:buFont typeface="Wingdings" panose="05000000000000000000" pitchFamily="2" charset="2"/>
              <a:buChar char="q"/>
              <a:defRPr/>
            </a:pPr>
            <a:r>
              <a:rPr lang="en-US" sz="1050" b="1" dirty="0">
                <a:solidFill>
                  <a:prstClr val="black"/>
                </a:solidFill>
                <a:latin typeface="Calibri" panose="020F0502020204030204" pitchFamily="34" charset="0"/>
              </a:rPr>
              <a:t>8 New Applications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 are ready to </a:t>
            </a: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initiate script automation.</a:t>
            </a:r>
            <a:endParaRPr lang="en-US" sz="1050" b="1" kern="0" dirty="0">
              <a:latin typeface="Calibri" panose="020F0502020204030204" pitchFamily="34" charset="0"/>
              <a:cs typeface="Calibri" pitchFamily="34" charset="0"/>
            </a:endParaRPr>
          </a:p>
          <a:p>
            <a:pPr marL="228594" indent="-228594" defTabSz="1219170">
              <a:buFont typeface="Wingdings" panose="05000000000000000000" pitchFamily="2" charset="2"/>
              <a:buChar char="q"/>
              <a:defRPr/>
            </a:pPr>
            <a:endParaRPr lang="en-US" sz="1050" b="1" kern="0" dirty="0" smtClean="0"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95503" y="4061975"/>
            <a:ext cx="45720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kern="0" dirty="0">
                <a:latin typeface="Calibri" panose="020F0502020204030204" pitchFamily="34" charset="0"/>
                <a:cs typeface="Calibri" pitchFamily="34" charset="0"/>
              </a:rPr>
              <a:t>Automation Plan for </a:t>
            </a:r>
            <a:r>
              <a:rPr lang="en-US" sz="1200" b="1" kern="0" dirty="0" smtClean="0">
                <a:latin typeface="Calibri" panose="020F0502020204030204" pitchFamily="34" charset="0"/>
                <a:cs typeface="Calibri" pitchFamily="34" charset="0"/>
              </a:rPr>
              <a:t>18 months:</a:t>
            </a:r>
          </a:p>
          <a:p>
            <a:pPr>
              <a:defRPr/>
            </a:pPr>
            <a:endParaRPr lang="en-US" sz="1200" b="1" kern="0" dirty="0">
              <a:latin typeface="Calibri" panose="020F0502020204030204" pitchFamily="34" charset="0"/>
              <a:cs typeface="Calibri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Targeting </a:t>
            </a: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around </a:t>
            </a:r>
            <a:r>
              <a:rPr lang="en-US" sz="1050" b="1" kern="0" dirty="0" smtClean="0">
                <a:latin typeface="Calibri" panose="020F0502020204030204" pitchFamily="34" charset="0"/>
                <a:cs typeface="Calibri" pitchFamily="34" charset="0"/>
              </a:rPr>
              <a:t>86%</a:t>
            </a: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 </a:t>
            </a: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Automation by end of </a:t>
            </a: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18 month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Priorities 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are identified &amp; planed in </a:t>
            </a: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Waves 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(I, II and </a:t>
            </a: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III)</a:t>
            </a:r>
          </a:p>
          <a:p>
            <a:pPr marL="628650" lvl="1" indent="-171450">
              <a:buFont typeface="Wingdings" panose="05000000000000000000" pitchFamily="2" charset="2"/>
              <a:buChar char="q"/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Wave-I</a:t>
            </a: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– Automations can be started with combination </a:t>
            </a: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-Core 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automation team &amp; Existing QA </a:t>
            </a: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team.</a:t>
            </a:r>
          </a:p>
          <a:p>
            <a:pPr marL="628650" lvl="1" indent="-171450">
              <a:buFont typeface="Wingdings" panose="05000000000000000000" pitchFamily="2" charset="2"/>
              <a:buChar char="q"/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itchFamily="34" charset="0"/>
              </a:rPr>
              <a:t>Wave-II</a:t>
            </a:r>
            <a:r>
              <a:rPr lang="en-US" sz="105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itchFamily="34" charset="0"/>
              </a:rPr>
              <a:t> would be started after completion of Wave –I items</a:t>
            </a:r>
            <a:endParaRPr lang="en-US" sz="1050" kern="0" dirty="0">
              <a:latin typeface="Calibri" panose="020F0502020204030204" pitchFamily="34" charset="0"/>
              <a:cs typeface="Calibri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100 % Utilization / execution of Automated suites.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100 % Workforce Transformation to adapt Automation skillset.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Overnight automation execution</a:t>
            </a:r>
            <a:r>
              <a:rPr lang="en-US" sz="1050" kern="0" dirty="0" smtClean="0">
                <a:latin typeface="Calibri" panose="020F0502020204030204" pitchFamily="34" charset="0"/>
                <a:cs typeface="Calibri" pitchFamily="34" charset="0"/>
              </a:rPr>
              <a:t>.</a:t>
            </a:r>
          </a:p>
          <a:p>
            <a:pPr marL="171450" lvl="1" indent="-171450">
              <a:buFont typeface="Wingdings" panose="05000000000000000000" pitchFamily="2" charset="2"/>
              <a:buChar char="q"/>
              <a:defRPr/>
            </a:pPr>
            <a:r>
              <a:rPr lang="en-US" sz="1050" b="1" dirty="0">
                <a:solidFill>
                  <a:prstClr val="black"/>
                </a:solidFill>
                <a:latin typeface="Calibri" panose="020F0502020204030204" pitchFamily="34" charset="0"/>
              </a:rPr>
              <a:t>Bi-Annual Milestones</a:t>
            </a:r>
            <a:r>
              <a:rPr lang="en-US" sz="1050" dirty="0">
                <a:solidFill>
                  <a:prstClr val="black"/>
                </a:solidFill>
                <a:latin typeface="Calibri" panose="020F0502020204030204" pitchFamily="34" charset="0"/>
              </a:rPr>
              <a:t> are planned</a:t>
            </a:r>
            <a:r>
              <a:rPr lang="en-US" sz="1050" dirty="0" smtClean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</a:p>
          <a:p>
            <a:pPr marL="171450" lvl="1" indent="-171450">
              <a:buFont typeface="Wingdings" panose="05000000000000000000" pitchFamily="2" charset="2"/>
              <a:buChar char="q"/>
              <a:defRPr/>
            </a:pPr>
            <a:r>
              <a:rPr lang="en-US" sz="1050" kern="0" dirty="0">
                <a:latin typeface="Calibri" panose="020F0502020204030204" pitchFamily="34" charset="0"/>
                <a:cs typeface="Calibri" pitchFamily="34" charset="0"/>
              </a:rPr>
              <a:t>CI enablement</a:t>
            </a:r>
            <a:endParaRPr lang="en-US" sz="105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endParaRPr lang="en-US" sz="1050" kern="0" dirty="0">
              <a:latin typeface="Calibri" panose="020F0502020204030204" pitchFamily="34" charset="0"/>
              <a:cs typeface="Calibri" pitchFamily="34" charset="0"/>
            </a:endParaRPr>
          </a:p>
          <a:p>
            <a:pPr>
              <a:defRPr/>
            </a:pPr>
            <a:endParaRPr lang="en-US" sz="1050" kern="0" dirty="0" smtClean="0">
              <a:latin typeface="Calibri" panose="020F0502020204030204" pitchFamily="34" charset="0"/>
              <a:cs typeface="Calibri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911268" y="3778946"/>
            <a:ext cx="4386205" cy="2560164"/>
            <a:chOff x="2911268" y="3778946"/>
            <a:chExt cx="4386205" cy="2560164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3556353" y="3809172"/>
              <a:ext cx="235513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50" b="1" dirty="0"/>
                <a:t>Automation Maturity </a:t>
              </a:r>
              <a:r>
                <a:rPr lang="en-US" sz="1050" b="1" dirty="0" smtClean="0"/>
                <a:t>Progression </a:t>
              </a:r>
              <a:endParaRPr lang="en-US" sz="1050" b="1" dirty="0"/>
            </a:p>
          </p:txBody>
        </p:sp>
        <p:graphicFrame>
          <p:nvGraphicFramePr>
            <p:cNvPr id="36" name="Char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1589163"/>
                </p:ext>
              </p:extLst>
            </p:nvPr>
          </p:nvGraphicFramePr>
          <p:xfrm>
            <a:off x="2911268" y="3778946"/>
            <a:ext cx="4386205" cy="25601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48" name="Rectangle 47"/>
          <p:cNvSpPr/>
          <p:nvPr/>
        </p:nvSpPr>
        <p:spPr>
          <a:xfrm>
            <a:off x="3207482" y="1201614"/>
            <a:ext cx="3591808" cy="2689994"/>
          </a:xfrm>
          <a:prstGeom prst="rect">
            <a:avLst/>
          </a:prstGeom>
          <a:noFill/>
          <a:ln>
            <a:noFill/>
          </a:ln>
        </p:spPr>
        <p:txBody>
          <a:bodyPr wrap="square" lIns="91416" tIns="45709" rIns="45715" bIns="45709" anchor="ctr">
            <a:noAutofit/>
          </a:bodyPr>
          <a:lstStyle/>
          <a:p>
            <a:pPr marL="344446" lvl="1" indent="-225397" defTabSz="914144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Automation Coverage to 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86% </a:t>
            </a:r>
            <a:r>
              <a:rPr lang="en-US" sz="1100" dirty="0" smtClean="0">
                <a:latin typeface="Calibri" panose="020F0502020204030204" pitchFamily="34" charset="0"/>
              </a:rPr>
              <a:t>by end of 18 month</a:t>
            </a:r>
          </a:p>
          <a:p>
            <a:pPr marL="344446" lvl="1" indent="-225397" defTabSz="914144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15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% reduction in regression window time (Cycle time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)</a:t>
            </a:r>
          </a:p>
          <a:p>
            <a:pPr marL="344446" lvl="1" indent="-225397" defTabSz="914144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Decrease of repetitive manual efforts in the equivalent of 6-7% (in it’s first year of operation) by increasing automation coverage.</a:t>
            </a:r>
          </a:p>
          <a:p>
            <a:pPr marL="344446" lvl="1" indent="-225397" defTabSz="914144"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Lower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cost per created TC vs baseline (transformation cost baseline) by 10%-20%</a:t>
            </a:r>
          </a:p>
          <a:p>
            <a:pPr marL="344446" lvl="1" indent="-225397" defTabSz="914144"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Lower cost per maintained TC (ST past 6 months data) by 10%-20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%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9122" y="1398353"/>
            <a:ext cx="2538231" cy="3843890"/>
            <a:chOff x="229121" y="1447911"/>
            <a:chExt cx="2083428" cy="4553136"/>
          </a:xfrm>
        </p:grpSpPr>
        <p:grpSp>
          <p:nvGrpSpPr>
            <p:cNvPr id="37" name="Group 36"/>
            <p:cNvGrpSpPr/>
            <p:nvPr/>
          </p:nvGrpSpPr>
          <p:grpSpPr>
            <a:xfrm>
              <a:off x="229121" y="1447911"/>
              <a:ext cx="2083428" cy="3622910"/>
              <a:chOff x="255626" y="1751958"/>
              <a:chExt cx="2185594" cy="3846400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 bwMode="auto">
              <a:xfrm flipH="1">
                <a:off x="429279" y="2812810"/>
                <a:ext cx="2011941" cy="83127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274293" tIns="0" rIns="0" bIns="0" rtlCol="0" anchor="ctr"/>
              <a:lstStyle/>
              <a:p>
                <a:pPr defTabSz="90348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kern="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ＭＳ Ｐゴシック" pitchFamily="50" charset="-128"/>
                    <a:cs typeface="Arial"/>
                  </a:rPr>
                  <a:t>Increasing</a:t>
                </a:r>
              </a:p>
              <a:p>
                <a:pPr defTabSz="90348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kern="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ＭＳ Ｐゴシック" pitchFamily="50" charset="-128"/>
                    <a:cs typeface="Arial"/>
                  </a:rPr>
                  <a:t>Test Coverage</a:t>
                </a:r>
                <a:endParaRPr lang="en-US" sz="12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ＭＳ Ｐゴシック" pitchFamily="50" charset="-128"/>
                  <a:cs typeface="Arial"/>
                </a:endParaRPr>
              </a:p>
            </p:txBody>
          </p:sp>
          <p:sp>
            <p:nvSpPr>
              <p:cNvPr id="39" name="Rectangle 38"/>
              <p:cNvSpPr>
                <a:spLocks/>
              </p:cNvSpPr>
              <p:nvPr/>
            </p:nvSpPr>
            <p:spPr bwMode="auto">
              <a:xfrm flipH="1">
                <a:off x="429279" y="1860883"/>
                <a:ext cx="2011941" cy="83127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274293" tIns="0" rIns="0" bIns="0" rtlCol="0" anchor="ctr"/>
              <a:lstStyle/>
              <a:p>
                <a:pPr defTabSz="90348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kern="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ＭＳ Ｐゴシック" pitchFamily="50" charset="-128"/>
                    <a:cs typeface="Arial"/>
                  </a:rPr>
                  <a:t>Increasing Automation Maturity </a:t>
                </a:r>
                <a:endParaRPr lang="en-US" sz="12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ＭＳ Ｐゴシック" pitchFamily="50" charset="-128"/>
                  <a:cs typeface="Arial"/>
                </a:endParaRPr>
              </a:p>
            </p:txBody>
          </p:sp>
          <p:sp>
            <p:nvSpPr>
              <p:cNvPr id="40" name="Rectangle 39"/>
              <p:cNvSpPr>
                <a:spLocks/>
              </p:cNvSpPr>
              <p:nvPr/>
            </p:nvSpPr>
            <p:spPr bwMode="auto">
              <a:xfrm flipH="1">
                <a:off x="429279" y="3788662"/>
                <a:ext cx="2011941" cy="83127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274293" tIns="0" rIns="0" bIns="0" rtlCol="0" anchor="ctr"/>
              <a:lstStyle/>
              <a:p>
                <a:pPr defTabSz="90348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kern="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ＭＳ Ｐゴシック" pitchFamily="50" charset="-128"/>
                    <a:cs typeface="Arial"/>
                    <a:sym typeface="Verdana"/>
                  </a:rPr>
                  <a:t>Reduction in Regression window time</a:t>
                </a:r>
                <a:endParaRPr lang="en-US" sz="12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ＭＳ Ｐゴシック" pitchFamily="50" charset="-128"/>
                  <a:cs typeface="Arial"/>
                  <a:sym typeface="Verdana"/>
                </a:endParaRPr>
              </a:p>
            </p:txBody>
          </p:sp>
          <p:sp>
            <p:nvSpPr>
              <p:cNvPr id="41" name="Rectangle 40"/>
              <p:cNvSpPr>
                <a:spLocks/>
              </p:cNvSpPr>
              <p:nvPr/>
            </p:nvSpPr>
            <p:spPr bwMode="auto">
              <a:xfrm flipH="1">
                <a:off x="429279" y="4767085"/>
                <a:ext cx="2011941" cy="83127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274293" tIns="0" rIns="0" bIns="0" rtlCol="0" anchor="ctr"/>
              <a:lstStyle/>
              <a:p>
                <a:pPr defTabSz="90348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kern="0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ＭＳ Ｐゴシック" pitchFamily="50" charset="-128"/>
                    <a:cs typeface="Arial"/>
                    <a:sym typeface="Verdana"/>
                  </a:rPr>
                  <a:t>Automation Skill Upliftment</a:t>
                </a:r>
                <a:endParaRPr lang="en-US" sz="12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ＭＳ Ｐゴシック" pitchFamily="50" charset="-128"/>
                  <a:cs typeface="Arial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55626" y="2689613"/>
                <a:ext cx="332111" cy="332024"/>
              </a:xfrm>
              <a:prstGeom prst="ellipse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1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prstClr val="white"/>
                    </a:solidFill>
                    <a:latin typeface="Century Gothic" panose="020B0502020202020204" pitchFamily="34" charset="0"/>
                    <a:ea typeface="Arial Unicode MS"/>
                    <a:cs typeface="Calibri" pitchFamily="34" charset="0"/>
                  </a:rPr>
                  <a:t>II</a:t>
                </a: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55626" y="4636002"/>
                <a:ext cx="332111" cy="332024"/>
              </a:xfrm>
              <a:prstGeom prst="ellipse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0" tIns="0" rIns="0" bIns="0" rtlCol="0" anchor="ctr"/>
              <a:lstStyle/>
              <a:p>
                <a:pPr algn="ctr" defTabSz="91414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prstClr val="white"/>
                    </a:solidFill>
                    <a:latin typeface="Century Gothic" panose="020B0502020202020204" pitchFamily="34" charset="0"/>
                    <a:ea typeface="Arial Unicode MS"/>
                    <a:cs typeface="Calibri" pitchFamily="34" charset="0"/>
                  </a:rPr>
                  <a:t>IV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55626" y="3680587"/>
                <a:ext cx="332111" cy="332024"/>
              </a:xfrm>
              <a:prstGeom prst="ellipse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0" tIns="0" rIns="0" bIns="0" rtlCol="0" anchor="ctr"/>
              <a:lstStyle/>
              <a:p>
                <a:pPr algn="ctr" defTabSz="91414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prstClr val="white"/>
                    </a:solidFill>
                    <a:latin typeface="Century Gothic" panose="020B0502020202020204" pitchFamily="34" charset="0"/>
                    <a:ea typeface="Arial Unicode MS"/>
                    <a:cs typeface="Calibri" pitchFamily="34" charset="0"/>
                  </a:rPr>
                  <a:t>III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55626" y="1751958"/>
                <a:ext cx="332111" cy="332024"/>
              </a:xfrm>
              <a:prstGeom prst="ellipse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1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prstClr val="white"/>
                    </a:solidFill>
                    <a:latin typeface="Century Gothic" panose="020B0502020202020204" pitchFamily="34" charset="0"/>
                    <a:ea typeface="Arial Unicode MS"/>
                    <a:cs typeface="Calibri" pitchFamily="34" charset="0"/>
                  </a:rPr>
                  <a:t>I</a:t>
                </a:r>
              </a:p>
            </p:txBody>
          </p:sp>
        </p:grpSp>
        <p:sp>
          <p:nvSpPr>
            <p:cNvPr id="52" name="Rectangle 51"/>
            <p:cNvSpPr>
              <a:spLocks/>
            </p:cNvSpPr>
            <p:nvPr/>
          </p:nvSpPr>
          <p:spPr bwMode="auto">
            <a:xfrm flipH="1">
              <a:off x="394654" y="5218074"/>
              <a:ext cx="1917892" cy="78297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274293" tIns="0" rIns="0" bIns="0" rtlCol="0" anchor="ctr"/>
            <a:lstStyle/>
            <a:p>
              <a:pPr defTabSz="90348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ＭＳ Ｐゴシック" pitchFamily="50" charset="-128"/>
                  <a:cs typeface="Arial"/>
                  <a:sym typeface="Verdana"/>
                </a:rPr>
                <a:t>CI/CD Implementation</a:t>
              </a:r>
              <a:endParaRPr lang="en-US" sz="1200" b="1" kern="0" dirty="0">
                <a:solidFill>
                  <a:srgbClr val="FFFFFF"/>
                </a:solidFill>
                <a:latin typeface="Century Gothic" panose="020B0502020202020204" pitchFamily="34" charset="0"/>
                <a:ea typeface="ＭＳ Ｐゴシック" pitchFamily="50" charset="-128"/>
                <a:cs typeface="Arial"/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248677" y="4544785"/>
            <a:ext cx="332111" cy="332024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144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Arial Unicode MS"/>
                <a:cs typeface="Calibri" pitchFamily="34" charset="0"/>
              </a:rPr>
              <a:t>V</a:t>
            </a:r>
            <a:endParaRPr lang="en-US" sz="1600" b="1" dirty="0">
              <a:solidFill>
                <a:prstClr val="white"/>
              </a:solidFill>
              <a:latin typeface="Century Gothic" panose="020B0502020202020204" pitchFamily="34" charset="0"/>
              <a:ea typeface="Arial Unicode MS"/>
              <a:cs typeface="Calibri" pitchFamily="34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 flipH="1">
            <a:off x="390567" y="5371696"/>
            <a:ext cx="2376781" cy="65886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274293" tIns="0" rIns="0" bIns="0" rtlCol="0" anchor="ctr"/>
          <a:lstStyle/>
          <a:p>
            <a:pPr defTabSz="90348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  <a:latin typeface="Century Gothic" panose="020B0502020202020204" pitchFamily="34" charset="0"/>
                <a:ea typeface="ＭＳ Ｐゴシック" pitchFamily="50" charset="-128"/>
                <a:cs typeface="Arial"/>
              </a:rPr>
              <a:t>Overnight Test Execution Maturity </a:t>
            </a:r>
            <a:endParaRPr lang="en-US" sz="1200" b="1" kern="0" dirty="0">
              <a:solidFill>
                <a:srgbClr val="FFFFFF"/>
              </a:solidFill>
              <a:latin typeface="Century Gothic" panose="020B0502020202020204" pitchFamily="34" charset="0"/>
              <a:ea typeface="ＭＳ Ｐゴシック" pitchFamily="50" charset="-128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25032" y="5333495"/>
            <a:ext cx="392335" cy="263161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solidFill>
              <a:srgbClr val="FFFFFF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Arial Unicode MS"/>
                <a:cs typeface="Calibri" pitchFamily="34" charset="0"/>
              </a:rPr>
              <a:t>VI</a:t>
            </a:r>
            <a:endParaRPr lang="en-US" sz="1600" b="1" dirty="0">
              <a:solidFill>
                <a:prstClr val="white"/>
              </a:solidFill>
              <a:latin typeface="Century Gothic" panose="020B0502020202020204" pitchFamily="34" charset="0"/>
              <a:ea typeface="Arial Unicode MS"/>
              <a:cs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03031" y="965787"/>
            <a:ext cx="2992929" cy="514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22047" y="965787"/>
            <a:ext cx="4075426" cy="360245"/>
          </a:xfrm>
          <a:prstGeom prst="rect">
            <a:avLst/>
          </a:prstGeom>
          <a:solidFill>
            <a:srgbClr val="3C7C90"/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Goals</a:t>
            </a:r>
            <a:endParaRPr lang="en-US" sz="1333" b="1" kern="0" dirty="0">
              <a:solidFill>
                <a:schemeClr val="bg1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0404" y="982391"/>
            <a:ext cx="2985556" cy="360245"/>
          </a:xfrm>
          <a:prstGeom prst="rect">
            <a:avLst/>
          </a:prstGeom>
          <a:solidFill>
            <a:srgbClr val="3C7C90"/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Objectives</a:t>
            </a:r>
            <a:endParaRPr lang="en-US" sz="1333" b="1" kern="0" dirty="0">
              <a:solidFill>
                <a:schemeClr val="bg1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0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0521078" y="5213978"/>
            <a:ext cx="426720" cy="349456"/>
            <a:chOff x="5742411" y="3182990"/>
            <a:chExt cx="426720" cy="349456"/>
          </a:xfrm>
        </p:grpSpPr>
        <p:sp>
          <p:nvSpPr>
            <p:cNvPr id="128" name="Flowchart: Decision 127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29" name="TextBox 128"/>
            <p:cNvSpPr txBox="1"/>
            <p:nvPr/>
          </p:nvSpPr>
          <p:spPr bwMode="auto">
            <a:xfrm>
              <a:off x="5742411" y="3222940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78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sp>
        <p:nvSpPr>
          <p:cNvPr id="109" name="Flowchart: Connector 108"/>
          <p:cNvSpPr/>
          <p:nvPr/>
        </p:nvSpPr>
        <p:spPr bwMode="auto">
          <a:xfrm>
            <a:off x="3095735" y="2995278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386370" y="5074961"/>
            <a:ext cx="2374402" cy="12040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386370" y="3753294"/>
            <a:ext cx="2374402" cy="12494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386370" y="2941049"/>
            <a:ext cx="2374402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26" y="-30087"/>
            <a:ext cx="11416571" cy="573109"/>
          </a:xfrm>
        </p:spPr>
        <p:txBody>
          <a:bodyPr>
            <a:normAutofit/>
          </a:bodyPr>
          <a:lstStyle/>
          <a:p>
            <a:r>
              <a:rPr lang="en-US" altLang="en-US" sz="2800" kern="1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Automation </a:t>
            </a:r>
            <a:r>
              <a:rPr lang="en-US" altLang="en-US" sz="2800" kern="1200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Road-Map - Controls</a:t>
            </a:r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576851" y="6257926"/>
            <a:ext cx="371231" cy="230188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99775055"/>
              </p:ext>
            </p:extLst>
          </p:nvPr>
        </p:nvGraphicFramePr>
        <p:xfrm>
          <a:off x="1210368" y="1000297"/>
          <a:ext cx="9401579" cy="1556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841341" y="716141"/>
            <a:ext cx="4335963" cy="31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u="sng" dirty="0" smtClean="0">
                <a:latin typeface="Verdana" charset="0"/>
              </a:rPr>
              <a:t>Automation Maturity Progression (</a:t>
            </a:r>
            <a:r>
              <a:rPr lang="en-US" sz="1400" b="1" u="sng" dirty="0" smtClean="0">
                <a:latin typeface="Verdana" charset="0"/>
              </a:rPr>
              <a:t>Controls</a:t>
            </a:r>
            <a:r>
              <a:rPr lang="en-US" sz="1400" b="0" u="sng" dirty="0" smtClean="0">
                <a:latin typeface="Verdana" charset="0"/>
              </a:rPr>
              <a:t>)</a:t>
            </a:r>
            <a:r>
              <a:rPr lang="en-US" sz="1400" b="0" dirty="0" smtClean="0">
                <a:latin typeface="Verdana" charset="0"/>
              </a:rPr>
              <a:t>: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3566476" y="2757315"/>
            <a:ext cx="2286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5877831" y="2768830"/>
            <a:ext cx="2377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72" name="TextBox 71"/>
          <p:cNvSpPr txBox="1"/>
          <p:nvPr/>
        </p:nvSpPr>
        <p:spPr bwMode="auto">
          <a:xfrm>
            <a:off x="3796368" y="2452845"/>
            <a:ext cx="27085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Verdana" charset="0"/>
              </a:rPr>
              <a:t>Jun-Dec 2017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032125" y="2481942"/>
            <a:ext cx="23262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Verdana" charset="0"/>
              </a:rPr>
              <a:t>Jan-Jun 2018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8481749" y="2481967"/>
            <a:ext cx="1702469" cy="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Verdana" charset="0"/>
              </a:rPr>
              <a:t>July-Dec 2018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8196320" y="2771170"/>
            <a:ext cx="2377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83" name="Rounded Rectangle 82"/>
          <p:cNvSpPr/>
          <p:nvPr/>
        </p:nvSpPr>
        <p:spPr bwMode="auto">
          <a:xfrm>
            <a:off x="534485" y="3185715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 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My Supervision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535286" y="4557966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Volcker Reporting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34485" y="4066809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Supervisory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Dashboard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550933" y="5336270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Trader Mandate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549986" y="5811441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Supervisory Checklist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0" name="Right Arrow 89"/>
          <p:cNvSpPr/>
          <p:nvPr/>
        </p:nvSpPr>
        <p:spPr bwMode="auto">
          <a:xfrm>
            <a:off x="3563120" y="3042775"/>
            <a:ext cx="1889544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2" name="Right Arrow 91"/>
          <p:cNvSpPr/>
          <p:nvPr/>
        </p:nvSpPr>
        <p:spPr bwMode="auto">
          <a:xfrm>
            <a:off x="5397600" y="3861354"/>
            <a:ext cx="231720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3" name="Right Arrow 92"/>
          <p:cNvSpPr/>
          <p:nvPr/>
        </p:nvSpPr>
        <p:spPr bwMode="auto">
          <a:xfrm>
            <a:off x="5370922" y="4593150"/>
            <a:ext cx="1133956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4" name="Right Arrow 93"/>
          <p:cNvSpPr/>
          <p:nvPr/>
        </p:nvSpPr>
        <p:spPr bwMode="auto">
          <a:xfrm>
            <a:off x="6533126" y="5216445"/>
            <a:ext cx="3965466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5" name="Right Arrow 94"/>
          <p:cNvSpPr/>
          <p:nvPr/>
        </p:nvSpPr>
        <p:spPr bwMode="auto">
          <a:xfrm>
            <a:off x="6533126" y="5913236"/>
            <a:ext cx="3965466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3068497" y="3077254"/>
            <a:ext cx="566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27%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994288" y="2886502"/>
            <a:ext cx="1001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latin typeface="Verdana" charset="0"/>
              </a:rPr>
              <a:t>Wave 1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1003019" y="3813303"/>
            <a:ext cx="1001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latin typeface="Verdana" charset="0"/>
              </a:rPr>
              <a:t>Wave 2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992734" y="5055734"/>
            <a:ext cx="1001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latin typeface="Verdana" charset="0"/>
              </a:rPr>
              <a:t>Wave 3</a:t>
            </a: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3579613" y="1012952"/>
            <a:ext cx="36877" cy="52860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Flowchart: Connector 110"/>
          <p:cNvSpPr/>
          <p:nvPr/>
        </p:nvSpPr>
        <p:spPr bwMode="auto">
          <a:xfrm>
            <a:off x="3095735" y="3911191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2" name="Flowchart: Connector 111"/>
          <p:cNvSpPr/>
          <p:nvPr/>
        </p:nvSpPr>
        <p:spPr bwMode="auto">
          <a:xfrm>
            <a:off x="3095735" y="4492250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3" name="Flowchart: Connector 112"/>
          <p:cNvSpPr/>
          <p:nvPr/>
        </p:nvSpPr>
        <p:spPr bwMode="auto">
          <a:xfrm>
            <a:off x="3095735" y="5240736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4" name="Flowchart: Connector 113"/>
          <p:cNvSpPr/>
          <p:nvPr/>
        </p:nvSpPr>
        <p:spPr bwMode="auto">
          <a:xfrm>
            <a:off x="3095735" y="5821796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3107136" y="4027501"/>
            <a:ext cx="566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95%</a:t>
            </a:r>
          </a:p>
        </p:txBody>
      </p:sp>
      <p:sp>
        <p:nvSpPr>
          <p:cNvPr id="98" name="TextBox 97"/>
          <p:cNvSpPr txBox="1"/>
          <p:nvPr/>
        </p:nvSpPr>
        <p:spPr bwMode="auto">
          <a:xfrm>
            <a:off x="3151298" y="4593150"/>
            <a:ext cx="465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solidFill>
                  <a:schemeClr val="bg1"/>
                </a:solidFill>
                <a:latin typeface="Verdana" charset="0"/>
              </a:rPr>
              <a:t>0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</a:p>
        </p:txBody>
      </p:sp>
      <p:sp>
        <p:nvSpPr>
          <p:cNvPr id="99" name="TextBox 98"/>
          <p:cNvSpPr txBox="1"/>
          <p:nvPr/>
        </p:nvSpPr>
        <p:spPr bwMode="auto">
          <a:xfrm>
            <a:off x="3151298" y="5314080"/>
            <a:ext cx="465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solidFill>
                  <a:schemeClr val="bg1"/>
                </a:solidFill>
                <a:latin typeface="Verdana" charset="0"/>
              </a:rPr>
              <a:t>0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</a:p>
        </p:txBody>
      </p:sp>
      <p:sp>
        <p:nvSpPr>
          <p:cNvPr id="100" name="TextBox 99"/>
          <p:cNvSpPr txBox="1"/>
          <p:nvPr/>
        </p:nvSpPr>
        <p:spPr bwMode="auto">
          <a:xfrm>
            <a:off x="3102725" y="5907881"/>
            <a:ext cx="465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solidFill>
                  <a:schemeClr val="bg1"/>
                </a:solidFill>
                <a:latin typeface="Verdana" charset="0"/>
              </a:rPr>
              <a:t>0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489943" y="4609935"/>
            <a:ext cx="490840" cy="349456"/>
            <a:chOff x="5731179" y="3182990"/>
            <a:chExt cx="490840" cy="349456"/>
          </a:xfrm>
        </p:grpSpPr>
        <p:sp>
          <p:nvSpPr>
            <p:cNvPr id="115" name="Flowchart: Decision 114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5731179" y="3234866"/>
              <a:ext cx="49084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100%</a:t>
              </a:r>
            </a:p>
          </p:txBody>
        </p:sp>
      </p:grpSp>
      <p:cxnSp>
        <p:nvCxnSpPr>
          <p:cNvPr id="117" name="Straight Connector 116"/>
          <p:cNvCxnSpPr/>
          <p:nvPr/>
        </p:nvCxnSpPr>
        <p:spPr bwMode="auto">
          <a:xfrm flipH="1">
            <a:off x="5852476" y="973382"/>
            <a:ext cx="20277" cy="5305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>
            <a:endCxn id="66" idx="2"/>
          </p:cNvCxnSpPr>
          <p:nvPr/>
        </p:nvCxnSpPr>
        <p:spPr bwMode="auto">
          <a:xfrm flipH="1">
            <a:off x="8207102" y="1012952"/>
            <a:ext cx="22199" cy="52860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10498592" y="1040935"/>
            <a:ext cx="18092" cy="52580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21" name="Group 120"/>
          <p:cNvGrpSpPr/>
          <p:nvPr/>
        </p:nvGrpSpPr>
        <p:grpSpPr>
          <a:xfrm>
            <a:off x="5652246" y="4601302"/>
            <a:ext cx="426720" cy="349456"/>
            <a:chOff x="5734998" y="3182990"/>
            <a:chExt cx="426720" cy="349456"/>
          </a:xfrm>
        </p:grpSpPr>
        <p:sp>
          <p:nvSpPr>
            <p:cNvPr id="122" name="Flowchart: Decision 121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23" name="TextBox 122"/>
            <p:cNvSpPr txBox="1"/>
            <p:nvPr/>
          </p:nvSpPr>
          <p:spPr bwMode="auto">
            <a:xfrm>
              <a:off x="5734998" y="3251984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64%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616951" y="3906189"/>
            <a:ext cx="490840" cy="349456"/>
            <a:chOff x="5731179" y="3182990"/>
            <a:chExt cx="490840" cy="349456"/>
          </a:xfrm>
        </p:grpSpPr>
        <p:sp>
          <p:nvSpPr>
            <p:cNvPr id="125" name="Flowchart: Decision 124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26" name="TextBox 125"/>
            <p:cNvSpPr txBox="1"/>
            <p:nvPr/>
          </p:nvSpPr>
          <p:spPr bwMode="auto">
            <a:xfrm>
              <a:off x="5731179" y="3234866"/>
              <a:ext cx="49084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100%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445672" y="3063243"/>
            <a:ext cx="490840" cy="349456"/>
            <a:chOff x="5731179" y="3182990"/>
            <a:chExt cx="490840" cy="349456"/>
          </a:xfrm>
        </p:grpSpPr>
        <p:sp>
          <p:nvSpPr>
            <p:cNvPr id="134" name="Flowchart: Decision 133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35" name="TextBox 134"/>
            <p:cNvSpPr txBox="1"/>
            <p:nvPr/>
          </p:nvSpPr>
          <p:spPr bwMode="auto">
            <a:xfrm>
              <a:off x="5731179" y="3221011"/>
              <a:ext cx="49084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100%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>
            <a:off x="1210368" y="2729844"/>
            <a:ext cx="2377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8003062" y="5204215"/>
            <a:ext cx="426720" cy="349456"/>
            <a:chOff x="5744058" y="3182990"/>
            <a:chExt cx="426720" cy="349456"/>
          </a:xfrm>
        </p:grpSpPr>
        <p:sp>
          <p:nvSpPr>
            <p:cNvPr id="63" name="Flowchart: Decision 62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5744058" y="3233890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38%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15941" y="5949539"/>
            <a:ext cx="426720" cy="349456"/>
            <a:chOff x="5756937" y="3182990"/>
            <a:chExt cx="426720" cy="349456"/>
          </a:xfrm>
        </p:grpSpPr>
        <p:sp>
          <p:nvSpPr>
            <p:cNvPr id="66" name="Flowchart: Decision 65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5756937" y="3233890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32%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516684" y="5921388"/>
            <a:ext cx="426720" cy="349456"/>
            <a:chOff x="5742411" y="3182990"/>
            <a:chExt cx="426720" cy="349456"/>
          </a:xfrm>
        </p:grpSpPr>
        <p:sp>
          <p:nvSpPr>
            <p:cNvPr id="70" name="Flowchart: Decision 69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5742411" y="3248698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71%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22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/>
          <p:cNvSpPr/>
          <p:nvPr/>
        </p:nvSpPr>
        <p:spPr bwMode="auto">
          <a:xfrm>
            <a:off x="103031" y="3518886"/>
            <a:ext cx="10711640" cy="207495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9" name="Flowchart: Connector 108"/>
          <p:cNvSpPr/>
          <p:nvPr/>
        </p:nvSpPr>
        <p:spPr bwMode="auto">
          <a:xfrm>
            <a:off x="3058091" y="2969489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357914" y="5630409"/>
            <a:ext cx="2374402" cy="6685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357914" y="2841346"/>
            <a:ext cx="2393572" cy="26975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26" y="-30087"/>
            <a:ext cx="11416571" cy="573109"/>
          </a:xfrm>
        </p:spPr>
        <p:txBody>
          <a:bodyPr>
            <a:normAutofit/>
          </a:bodyPr>
          <a:lstStyle/>
          <a:p>
            <a:r>
              <a:rPr lang="en-US" altLang="en-US" sz="2800" kern="1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Automation </a:t>
            </a:r>
            <a:r>
              <a:rPr lang="en-US" altLang="en-US" sz="2800" kern="1200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Road-Map - </a:t>
            </a:r>
            <a:r>
              <a:rPr lang="en-US" altLang="en-US" sz="2800" kern="1200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576851" y="6257926"/>
            <a:ext cx="371231" cy="230188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03996082"/>
              </p:ext>
            </p:extLst>
          </p:nvPr>
        </p:nvGraphicFramePr>
        <p:xfrm>
          <a:off x="1210368" y="1000297"/>
          <a:ext cx="9401579" cy="1556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841341" y="716141"/>
            <a:ext cx="4335963" cy="31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u="sng" dirty="0" smtClean="0">
                <a:latin typeface="Verdana" charset="0"/>
              </a:rPr>
              <a:t>Automation Maturity Progression (</a:t>
            </a:r>
            <a:r>
              <a:rPr lang="en-US" sz="1400" b="1" u="sng" dirty="0" smtClean="0">
                <a:latin typeface="Verdana" charset="0"/>
              </a:rPr>
              <a:t>Client</a:t>
            </a:r>
            <a:r>
              <a:rPr lang="en-US" sz="1400" b="0" u="sng" dirty="0" smtClean="0">
                <a:latin typeface="Verdana" charset="0"/>
              </a:rPr>
              <a:t>)</a:t>
            </a:r>
            <a:r>
              <a:rPr lang="en-US" sz="1400" b="0" dirty="0" smtClean="0">
                <a:latin typeface="Verdana" charset="0"/>
              </a:rPr>
              <a:t>:</a:t>
            </a:r>
            <a:endParaRPr lang="en-US" sz="1400" b="0" dirty="0" smtClean="0">
              <a:latin typeface="Verdana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3566476" y="2757315"/>
            <a:ext cx="2286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5877831" y="2768830"/>
            <a:ext cx="2377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72" name="TextBox 71"/>
          <p:cNvSpPr txBox="1"/>
          <p:nvPr/>
        </p:nvSpPr>
        <p:spPr bwMode="auto">
          <a:xfrm>
            <a:off x="3796368" y="2452845"/>
            <a:ext cx="27085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Verdana" charset="0"/>
              </a:rPr>
              <a:t>Jun-Dec 2017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032125" y="2481942"/>
            <a:ext cx="23262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Verdana" charset="0"/>
              </a:rPr>
              <a:t>Jan-Jun 2018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8481749" y="2481967"/>
            <a:ext cx="1702469" cy="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Verdana" charset="0"/>
              </a:rPr>
              <a:t>July-Dec 2018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8196320" y="2771170"/>
            <a:ext cx="2377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83" name="Rounded Rectangle 82"/>
          <p:cNvSpPr/>
          <p:nvPr/>
        </p:nvSpPr>
        <p:spPr bwMode="auto">
          <a:xfrm>
            <a:off x="534485" y="3097162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 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DCL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533386" y="5031098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Client 360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34012" y="4072632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EQ Dashboard 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529937" y="3584897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SGC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511147" y="5855600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UCM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0" name="Right Arrow 89"/>
          <p:cNvSpPr/>
          <p:nvPr/>
        </p:nvSpPr>
        <p:spPr bwMode="auto">
          <a:xfrm>
            <a:off x="3603246" y="3082179"/>
            <a:ext cx="3005295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2" name="Right Arrow 91"/>
          <p:cNvSpPr/>
          <p:nvPr/>
        </p:nvSpPr>
        <p:spPr bwMode="auto">
          <a:xfrm>
            <a:off x="5530503" y="3551218"/>
            <a:ext cx="4984646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3" name="Right Arrow 92"/>
          <p:cNvSpPr/>
          <p:nvPr/>
        </p:nvSpPr>
        <p:spPr bwMode="auto">
          <a:xfrm>
            <a:off x="5530502" y="4038436"/>
            <a:ext cx="5001314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4" name="Right Arrow 93"/>
          <p:cNvSpPr/>
          <p:nvPr/>
        </p:nvSpPr>
        <p:spPr bwMode="auto">
          <a:xfrm>
            <a:off x="5519405" y="4519515"/>
            <a:ext cx="5002018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5" name="Right Arrow 94"/>
          <p:cNvSpPr/>
          <p:nvPr/>
        </p:nvSpPr>
        <p:spPr bwMode="auto">
          <a:xfrm>
            <a:off x="5530502" y="5139066"/>
            <a:ext cx="5002020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3067247" y="3105041"/>
            <a:ext cx="566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33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1054003" y="2820361"/>
            <a:ext cx="1001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latin typeface="Verdana" charset="0"/>
              </a:rPr>
              <a:t>Wave 1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1033949" y="5609889"/>
            <a:ext cx="1001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latin typeface="Verdana" charset="0"/>
              </a:rPr>
              <a:t>Wave </a:t>
            </a:r>
            <a:r>
              <a:rPr lang="en-US" sz="1200" b="1" dirty="0" smtClean="0">
                <a:latin typeface="Verdana" charset="0"/>
              </a:rPr>
              <a:t>2</a:t>
            </a:r>
            <a:endParaRPr lang="en-US" sz="1200" b="1" dirty="0" smtClean="0">
              <a:latin typeface="Verdana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3579613" y="1012952"/>
            <a:ext cx="36877" cy="52860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Flowchart: Connector 110"/>
          <p:cNvSpPr/>
          <p:nvPr/>
        </p:nvSpPr>
        <p:spPr bwMode="auto">
          <a:xfrm>
            <a:off x="3047059" y="3486761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2" name="Flowchart: Connector 111"/>
          <p:cNvSpPr/>
          <p:nvPr/>
        </p:nvSpPr>
        <p:spPr bwMode="auto">
          <a:xfrm>
            <a:off x="3056914" y="3990053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3" name="Flowchart: Connector 112"/>
          <p:cNvSpPr/>
          <p:nvPr/>
        </p:nvSpPr>
        <p:spPr bwMode="auto">
          <a:xfrm>
            <a:off x="3070004" y="4493345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4" name="Flowchart: Connector 113"/>
          <p:cNvSpPr/>
          <p:nvPr/>
        </p:nvSpPr>
        <p:spPr bwMode="auto">
          <a:xfrm>
            <a:off x="3070004" y="5036126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3045796" y="3614804"/>
            <a:ext cx="566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15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3069196" y="4117453"/>
            <a:ext cx="465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solidFill>
                  <a:schemeClr val="bg1"/>
                </a:solidFill>
                <a:latin typeface="Verdana" charset="0"/>
              </a:rPr>
              <a:t>8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3063556" y="4604818"/>
            <a:ext cx="566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52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00" name="TextBox 99"/>
          <p:cNvSpPr txBox="1"/>
          <p:nvPr/>
        </p:nvSpPr>
        <p:spPr bwMode="auto">
          <a:xfrm>
            <a:off x="3052355" y="5133921"/>
            <a:ext cx="566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50%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11072006" y="4363691"/>
            <a:ext cx="49084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700" b="1" dirty="0" smtClean="0">
                <a:solidFill>
                  <a:schemeClr val="bg1"/>
                </a:solidFill>
                <a:latin typeface="Verdana" charset="0"/>
              </a:rPr>
              <a:t>100%</a:t>
            </a: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5872754" y="973382"/>
            <a:ext cx="8758" cy="46570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H="1">
            <a:off x="8199600" y="1041844"/>
            <a:ext cx="10768" cy="45885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10498592" y="1040935"/>
            <a:ext cx="18092" cy="52580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21" name="Group 120"/>
          <p:cNvGrpSpPr/>
          <p:nvPr/>
        </p:nvGrpSpPr>
        <p:grpSpPr>
          <a:xfrm>
            <a:off x="5650273" y="3074666"/>
            <a:ext cx="426720" cy="349456"/>
            <a:chOff x="5734998" y="3182990"/>
            <a:chExt cx="426720" cy="349456"/>
          </a:xfrm>
        </p:grpSpPr>
        <p:sp>
          <p:nvSpPr>
            <p:cNvPr id="122" name="Flowchart: Decision 121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23" name="TextBox 122"/>
            <p:cNvSpPr txBox="1"/>
            <p:nvPr/>
          </p:nvSpPr>
          <p:spPr bwMode="auto">
            <a:xfrm>
              <a:off x="5734998" y="3251984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64%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610263" y="3076739"/>
            <a:ext cx="490840" cy="349456"/>
            <a:chOff x="5731179" y="3182990"/>
            <a:chExt cx="490840" cy="349456"/>
          </a:xfrm>
        </p:grpSpPr>
        <p:sp>
          <p:nvSpPr>
            <p:cNvPr id="134" name="Flowchart: Decision 133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35" name="TextBox 134"/>
            <p:cNvSpPr txBox="1"/>
            <p:nvPr/>
          </p:nvSpPr>
          <p:spPr bwMode="auto">
            <a:xfrm>
              <a:off x="5731179" y="3221011"/>
              <a:ext cx="49084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100%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>
            <a:off x="1210368" y="2729844"/>
            <a:ext cx="2377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7997007" y="3594522"/>
            <a:ext cx="426720" cy="349456"/>
            <a:chOff x="5744058" y="3182990"/>
            <a:chExt cx="426720" cy="349456"/>
          </a:xfrm>
        </p:grpSpPr>
        <p:sp>
          <p:nvSpPr>
            <p:cNvPr id="63" name="Flowchart: Decision 62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5744058" y="3233890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41%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022826" y="4072632"/>
            <a:ext cx="426720" cy="349456"/>
            <a:chOff x="5756937" y="3182990"/>
            <a:chExt cx="426720" cy="349456"/>
          </a:xfrm>
        </p:grpSpPr>
        <p:sp>
          <p:nvSpPr>
            <p:cNvPr id="66" name="Flowchart: Decision 65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5756937" y="3233890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46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sp>
        <p:nvSpPr>
          <p:cNvPr id="76" name="Rounded Rectangle 75"/>
          <p:cNvSpPr/>
          <p:nvPr/>
        </p:nvSpPr>
        <p:spPr bwMode="auto">
          <a:xfrm>
            <a:off x="533294" y="4552743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STREAM</a:t>
            </a:r>
            <a:r>
              <a:rPr kumimoji="0" 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Plus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7" name="Flowchart: Connector 76"/>
          <p:cNvSpPr/>
          <p:nvPr/>
        </p:nvSpPr>
        <p:spPr bwMode="auto">
          <a:xfrm>
            <a:off x="3055523" y="5767257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3063556" y="5854761"/>
            <a:ext cx="566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solidFill>
                  <a:schemeClr val="bg1"/>
                </a:solidFill>
                <a:latin typeface="Verdana" charset="0"/>
              </a:rPr>
              <a:t>7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1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10446263" y="5777603"/>
            <a:ext cx="503413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 rot="16200000">
            <a:off x="-742572" y="4332759"/>
            <a:ext cx="18950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smtClean="0">
                <a:latin typeface="Verdana" charset="0"/>
              </a:rPr>
              <a:t>Other Vendors</a:t>
            </a:r>
            <a:endParaRPr lang="en-US" sz="1400" b="0" dirty="0" smtClean="0">
              <a:latin typeface="Verdana" charset="0"/>
            </a:endParaRPr>
          </a:p>
        </p:txBody>
      </p:sp>
      <p:sp>
        <p:nvSpPr>
          <p:cNvPr id="13" name="Striped Right Arrow 12"/>
          <p:cNvSpPr/>
          <p:nvPr/>
        </p:nvSpPr>
        <p:spPr bwMode="auto">
          <a:xfrm>
            <a:off x="3732395" y="3546358"/>
            <a:ext cx="1547567" cy="900896"/>
          </a:xfrm>
          <a:prstGeom prst="striped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6" name="Striped Right Arrow 85"/>
          <p:cNvSpPr/>
          <p:nvPr/>
        </p:nvSpPr>
        <p:spPr bwMode="auto">
          <a:xfrm>
            <a:off x="3807472" y="4539945"/>
            <a:ext cx="1547567" cy="1041100"/>
          </a:xfrm>
          <a:prstGeom prst="striped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03356" y="3873933"/>
            <a:ext cx="14350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900" b="0" dirty="0" smtClean="0">
                <a:latin typeface="Verdana" charset="0"/>
              </a:rPr>
              <a:t>Knowledge Transition</a:t>
            </a:r>
            <a:endParaRPr lang="en-US" sz="900" b="0" dirty="0" smtClean="0">
              <a:latin typeface="Verdana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996881" y="4875829"/>
            <a:ext cx="12089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900" b="0" dirty="0" smtClean="0">
                <a:latin typeface="Verdana" charset="0"/>
              </a:rPr>
              <a:t>Service Definition</a:t>
            </a:r>
          </a:p>
          <a:p>
            <a:pPr eaLnBrk="0" hangingPunct="0"/>
            <a:r>
              <a:rPr lang="en-US" sz="900" dirty="0" smtClean="0">
                <a:latin typeface="Verdana" charset="0"/>
              </a:rPr>
              <a:t>&amp; Pilots</a:t>
            </a:r>
            <a:endParaRPr lang="en-US" sz="900" b="0" dirty="0" smtClean="0">
              <a:latin typeface="Verdana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0531084" y="5138762"/>
            <a:ext cx="426720" cy="349456"/>
            <a:chOff x="5734998" y="3182990"/>
            <a:chExt cx="426720" cy="349456"/>
          </a:xfrm>
        </p:grpSpPr>
        <p:sp>
          <p:nvSpPr>
            <p:cNvPr id="107" name="Flowchart: Decision 106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10" name="TextBox 109"/>
            <p:cNvSpPr txBox="1"/>
            <p:nvPr/>
          </p:nvSpPr>
          <p:spPr bwMode="auto">
            <a:xfrm>
              <a:off x="5734998" y="3251984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78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0455705" y="3560212"/>
            <a:ext cx="487634" cy="349456"/>
            <a:chOff x="5683641" y="3182990"/>
            <a:chExt cx="487634" cy="349456"/>
          </a:xfrm>
        </p:grpSpPr>
        <p:sp>
          <p:nvSpPr>
            <p:cNvPr id="138" name="Flowchart: Decision 137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39" name="TextBox 138"/>
            <p:cNvSpPr txBox="1"/>
            <p:nvPr/>
          </p:nvSpPr>
          <p:spPr bwMode="auto">
            <a:xfrm>
              <a:off x="5683641" y="3250139"/>
              <a:ext cx="48763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  86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531084" y="4541629"/>
            <a:ext cx="426720" cy="349456"/>
            <a:chOff x="5734998" y="3182990"/>
            <a:chExt cx="426720" cy="349456"/>
          </a:xfrm>
        </p:grpSpPr>
        <p:sp>
          <p:nvSpPr>
            <p:cNvPr id="141" name="Flowchart: Decision 140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42" name="TextBox 141"/>
            <p:cNvSpPr txBox="1"/>
            <p:nvPr/>
          </p:nvSpPr>
          <p:spPr bwMode="auto">
            <a:xfrm>
              <a:off x="5734998" y="3251984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82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0538297" y="4060202"/>
            <a:ext cx="426720" cy="349456"/>
            <a:chOff x="5734998" y="3182990"/>
            <a:chExt cx="426720" cy="349456"/>
          </a:xfrm>
        </p:grpSpPr>
        <p:sp>
          <p:nvSpPr>
            <p:cNvPr id="144" name="Flowchart: Decision 143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45" name="TextBox 144"/>
            <p:cNvSpPr txBox="1"/>
            <p:nvPr/>
          </p:nvSpPr>
          <p:spPr bwMode="auto">
            <a:xfrm>
              <a:off x="5734998" y="3251984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73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8020414" y="4557804"/>
            <a:ext cx="426720" cy="349456"/>
            <a:chOff x="5756937" y="3182990"/>
            <a:chExt cx="426720" cy="349456"/>
          </a:xfrm>
        </p:grpSpPr>
        <p:sp>
          <p:nvSpPr>
            <p:cNvPr id="147" name="Flowchart: Decision 146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48" name="TextBox 147"/>
            <p:cNvSpPr txBox="1"/>
            <p:nvPr/>
          </p:nvSpPr>
          <p:spPr bwMode="auto">
            <a:xfrm>
              <a:off x="5756937" y="3233890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64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000146" y="5133921"/>
            <a:ext cx="426720" cy="349456"/>
            <a:chOff x="5756937" y="3182990"/>
            <a:chExt cx="426720" cy="349456"/>
          </a:xfrm>
        </p:grpSpPr>
        <p:sp>
          <p:nvSpPr>
            <p:cNvPr id="158" name="Flowchart: Decision 157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59" name="TextBox 158"/>
            <p:cNvSpPr txBox="1"/>
            <p:nvPr/>
          </p:nvSpPr>
          <p:spPr bwMode="auto">
            <a:xfrm>
              <a:off x="5756937" y="3233890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63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660545" y="3586112"/>
            <a:ext cx="457176" cy="349456"/>
            <a:chOff x="5746977" y="3182990"/>
            <a:chExt cx="457176" cy="349456"/>
          </a:xfrm>
        </p:grpSpPr>
        <p:sp>
          <p:nvSpPr>
            <p:cNvPr id="161" name="Flowchart: Decision 160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62" name="TextBox 161"/>
            <p:cNvSpPr txBox="1"/>
            <p:nvPr/>
          </p:nvSpPr>
          <p:spPr bwMode="auto">
            <a:xfrm>
              <a:off x="5746977" y="3264627"/>
              <a:ext cx="457176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 23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672429" y="4038588"/>
            <a:ext cx="426720" cy="349456"/>
            <a:chOff x="5604754" y="3994512"/>
            <a:chExt cx="426720" cy="349456"/>
          </a:xfrm>
        </p:grpSpPr>
        <p:sp>
          <p:nvSpPr>
            <p:cNvPr id="165" name="Flowchart: Decision 164"/>
            <p:cNvSpPr/>
            <p:nvPr/>
          </p:nvSpPr>
          <p:spPr bwMode="auto">
            <a:xfrm>
              <a:off x="5631082" y="3994512"/>
              <a:ext cx="347472" cy="349456"/>
            </a:xfrm>
            <a:prstGeom prst="flowChartDecision">
              <a:avLst/>
            </a:prstGeom>
            <a:solidFill>
              <a:schemeClr val="accent5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66" name="TextBox 165"/>
            <p:cNvSpPr txBox="1"/>
            <p:nvPr/>
          </p:nvSpPr>
          <p:spPr bwMode="auto">
            <a:xfrm>
              <a:off x="5604754" y="4085119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10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660545" y="4525654"/>
            <a:ext cx="426720" cy="349456"/>
            <a:chOff x="5761423" y="3182990"/>
            <a:chExt cx="426720" cy="349456"/>
          </a:xfrm>
        </p:grpSpPr>
        <p:sp>
          <p:nvSpPr>
            <p:cNvPr id="168" name="Flowchart: Decision 167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69" name="TextBox 168"/>
            <p:cNvSpPr txBox="1"/>
            <p:nvPr/>
          </p:nvSpPr>
          <p:spPr bwMode="auto">
            <a:xfrm>
              <a:off x="5761423" y="3266039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56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672429" y="5155156"/>
            <a:ext cx="426720" cy="349456"/>
            <a:chOff x="5748034" y="3182990"/>
            <a:chExt cx="426720" cy="349456"/>
          </a:xfrm>
        </p:grpSpPr>
        <p:sp>
          <p:nvSpPr>
            <p:cNvPr id="171" name="Flowchart: Decision 170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72" name="TextBox 171"/>
            <p:cNvSpPr txBox="1"/>
            <p:nvPr/>
          </p:nvSpPr>
          <p:spPr bwMode="auto">
            <a:xfrm>
              <a:off x="5748034" y="3261947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>
                  <a:solidFill>
                    <a:schemeClr val="bg1"/>
                  </a:solidFill>
                  <a:latin typeface="Verdana" charset="0"/>
                </a:rPr>
                <a:t>5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4%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 bwMode="auto">
          <a:xfrm>
            <a:off x="5205866" y="5856852"/>
            <a:ext cx="40483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900" b="1" dirty="0" smtClean="0">
                <a:latin typeface="Verdana" charset="0"/>
              </a:rPr>
              <a:t>Automation to begin after completion of Priority#1 items</a:t>
            </a:r>
            <a:endParaRPr lang="en-US" sz="900" b="1" dirty="0" smtClean="0">
              <a:latin typeface="Verdana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3732395" y="5935253"/>
            <a:ext cx="1505969" cy="778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2" name="Left Arrow 31"/>
          <p:cNvSpPr/>
          <p:nvPr/>
        </p:nvSpPr>
        <p:spPr bwMode="auto">
          <a:xfrm>
            <a:off x="9038436" y="5907345"/>
            <a:ext cx="1023174" cy="8229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63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lowchart: Connector 108"/>
          <p:cNvSpPr/>
          <p:nvPr/>
        </p:nvSpPr>
        <p:spPr bwMode="auto">
          <a:xfrm>
            <a:off x="3095735" y="2995278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386370" y="3753294"/>
            <a:ext cx="2340821" cy="20685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386370" y="2941049"/>
            <a:ext cx="2374402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26" y="-30087"/>
            <a:ext cx="11416571" cy="573109"/>
          </a:xfrm>
        </p:spPr>
        <p:txBody>
          <a:bodyPr>
            <a:normAutofit/>
          </a:bodyPr>
          <a:lstStyle/>
          <a:p>
            <a:r>
              <a:rPr lang="en-US" altLang="en-US" sz="2800" kern="1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Automation </a:t>
            </a:r>
            <a:r>
              <a:rPr lang="en-US" altLang="en-US" sz="2800" kern="1200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Road-Map - </a:t>
            </a:r>
            <a:r>
              <a:rPr lang="en-US" altLang="en-US" sz="2800" kern="1200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Regulatory</a:t>
            </a:r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576851" y="6257926"/>
            <a:ext cx="371231" cy="230188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34352561"/>
              </p:ext>
            </p:extLst>
          </p:nvPr>
        </p:nvGraphicFramePr>
        <p:xfrm>
          <a:off x="1210368" y="1000297"/>
          <a:ext cx="9401579" cy="1556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841341" y="716141"/>
            <a:ext cx="4647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u="sng" dirty="0" smtClean="0">
                <a:latin typeface="Verdana" charset="0"/>
              </a:rPr>
              <a:t>Automation Maturity Progression </a:t>
            </a:r>
            <a:r>
              <a:rPr lang="en-US" sz="1400" b="0" u="sng" dirty="0" smtClean="0">
                <a:latin typeface="Verdana" charset="0"/>
              </a:rPr>
              <a:t>(</a:t>
            </a:r>
            <a:r>
              <a:rPr lang="en-US" sz="1400" b="1" u="sng" dirty="0" smtClean="0">
                <a:latin typeface="Verdana" charset="0"/>
              </a:rPr>
              <a:t>Regulatory</a:t>
            </a:r>
            <a:r>
              <a:rPr lang="en-US" sz="1400" b="0" u="sng" dirty="0" smtClean="0">
                <a:latin typeface="Verdana" charset="0"/>
              </a:rPr>
              <a:t>)</a:t>
            </a:r>
            <a:r>
              <a:rPr lang="en-US" sz="1400" b="0" dirty="0" smtClean="0">
                <a:latin typeface="Verdana" charset="0"/>
              </a:rPr>
              <a:t>:</a:t>
            </a:r>
            <a:endParaRPr lang="en-US" sz="1400" b="0" dirty="0" smtClean="0">
              <a:latin typeface="Verdana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3566476" y="2757315"/>
            <a:ext cx="2286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5877831" y="2768830"/>
            <a:ext cx="2377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72" name="TextBox 71"/>
          <p:cNvSpPr txBox="1"/>
          <p:nvPr/>
        </p:nvSpPr>
        <p:spPr bwMode="auto">
          <a:xfrm>
            <a:off x="3796368" y="2452845"/>
            <a:ext cx="27085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Verdana" charset="0"/>
              </a:rPr>
              <a:t>Jun-Dec 2017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032125" y="2481942"/>
            <a:ext cx="23262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Verdana" charset="0"/>
              </a:rPr>
              <a:t>Jan-Jun 2018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8481749" y="2481967"/>
            <a:ext cx="1702469" cy="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Verdana" charset="0"/>
              </a:rPr>
              <a:t>July-Dec 2018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8196320" y="2771170"/>
            <a:ext cx="2377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83" name="Rounded Rectangle 82"/>
          <p:cNvSpPr/>
          <p:nvPr/>
        </p:nvSpPr>
        <p:spPr bwMode="auto">
          <a:xfrm>
            <a:off x="534485" y="3185715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 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lang="en-US" sz="900" b="1" dirty="0" err="1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ProPL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529937" y="4707739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SSTP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34485" y="4184050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RRP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539827" y="5296741"/>
            <a:ext cx="1928326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1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Ops Risk Loss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0" name="Right Arrow 89"/>
          <p:cNvSpPr/>
          <p:nvPr/>
        </p:nvSpPr>
        <p:spPr bwMode="auto">
          <a:xfrm>
            <a:off x="3588878" y="3042775"/>
            <a:ext cx="6935472" cy="3657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3068497" y="3077254"/>
            <a:ext cx="566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60</a:t>
            </a:r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994288" y="2886502"/>
            <a:ext cx="1001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latin typeface="Verdana" charset="0"/>
              </a:rPr>
              <a:t>Wave 1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1003019" y="3813303"/>
            <a:ext cx="1001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latin typeface="Verdana" charset="0"/>
              </a:rPr>
              <a:t>Wave 2</a:t>
            </a: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3579613" y="1012952"/>
            <a:ext cx="36877" cy="52860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Flowchart: Connector 110"/>
          <p:cNvSpPr/>
          <p:nvPr/>
        </p:nvSpPr>
        <p:spPr bwMode="auto">
          <a:xfrm>
            <a:off x="3095735" y="4091497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2" name="Flowchart: Connector 111"/>
          <p:cNvSpPr/>
          <p:nvPr/>
        </p:nvSpPr>
        <p:spPr bwMode="auto">
          <a:xfrm>
            <a:off x="3095735" y="4633919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3" name="Flowchart: Connector 112"/>
          <p:cNvSpPr/>
          <p:nvPr/>
        </p:nvSpPr>
        <p:spPr bwMode="auto">
          <a:xfrm>
            <a:off x="3095735" y="5240736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3107136" y="4156291"/>
            <a:ext cx="3193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 ?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3151298" y="4734819"/>
            <a:ext cx="2712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solidFill>
                  <a:schemeClr val="bg1"/>
                </a:solidFill>
                <a:latin typeface="Verdana" charset="0"/>
              </a:rPr>
              <a:t>?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3151298" y="5314080"/>
            <a:ext cx="2712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?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00" name="TextBox 99"/>
          <p:cNvSpPr txBox="1"/>
          <p:nvPr/>
        </p:nvSpPr>
        <p:spPr bwMode="auto">
          <a:xfrm>
            <a:off x="3102725" y="5907881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 smtClean="0">
                <a:solidFill>
                  <a:schemeClr val="bg1"/>
                </a:solidFill>
                <a:latin typeface="Verdana" charset="0"/>
              </a:rPr>
              <a:t>%</a:t>
            </a:r>
            <a:endParaRPr lang="en-US" sz="1100" b="1" dirty="0" smtClean="0">
              <a:solidFill>
                <a:schemeClr val="bg1"/>
              </a:solidFill>
              <a:latin typeface="Verdana" charset="0"/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 flipH="1">
            <a:off x="5852476" y="973382"/>
            <a:ext cx="20277" cy="5305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H="1">
            <a:off x="8207102" y="1012952"/>
            <a:ext cx="22199" cy="52860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10498592" y="1040935"/>
            <a:ext cx="18092" cy="52580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Arrow Connector 136"/>
          <p:cNvCxnSpPr/>
          <p:nvPr/>
        </p:nvCxnSpPr>
        <p:spPr bwMode="auto">
          <a:xfrm>
            <a:off x="1210368" y="2729844"/>
            <a:ext cx="2377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75" name="TextBox 74"/>
          <p:cNvSpPr txBox="1"/>
          <p:nvPr/>
        </p:nvSpPr>
        <p:spPr bwMode="auto">
          <a:xfrm>
            <a:off x="10516684" y="5987096"/>
            <a:ext cx="4267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700" b="1" dirty="0" smtClean="0">
                <a:solidFill>
                  <a:schemeClr val="bg1"/>
                </a:solidFill>
                <a:latin typeface="Verdana" charset="0"/>
              </a:rPr>
              <a:t>71%</a:t>
            </a:r>
            <a:endParaRPr lang="en-US" sz="700" b="1" dirty="0" smtClean="0">
              <a:solidFill>
                <a:schemeClr val="bg1"/>
              </a:solidFill>
              <a:latin typeface="Verdana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648994" y="3049150"/>
            <a:ext cx="426720" cy="349456"/>
            <a:chOff x="5734738" y="3182990"/>
            <a:chExt cx="426720" cy="349456"/>
          </a:xfrm>
        </p:grpSpPr>
        <p:sp>
          <p:nvSpPr>
            <p:cNvPr id="81" name="Flowchart: Decision 80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2" name="TextBox 81"/>
            <p:cNvSpPr txBox="1"/>
            <p:nvPr/>
          </p:nvSpPr>
          <p:spPr bwMode="auto">
            <a:xfrm>
              <a:off x="5734738" y="3251984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70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sp>
        <p:nvSpPr>
          <p:cNvPr id="86" name="Flowchart: Decision 85"/>
          <p:cNvSpPr/>
          <p:nvPr/>
        </p:nvSpPr>
        <p:spPr bwMode="auto">
          <a:xfrm>
            <a:off x="8042477" y="3059079"/>
            <a:ext cx="347472" cy="3494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0504264" y="3049150"/>
            <a:ext cx="426720" cy="349456"/>
            <a:chOff x="5734998" y="3182990"/>
            <a:chExt cx="426720" cy="349456"/>
          </a:xfrm>
        </p:grpSpPr>
        <p:sp>
          <p:nvSpPr>
            <p:cNvPr id="130" name="Flowchart: Decision 129"/>
            <p:cNvSpPr/>
            <p:nvPr/>
          </p:nvSpPr>
          <p:spPr bwMode="auto">
            <a:xfrm>
              <a:off x="5774362" y="3182990"/>
              <a:ext cx="347472" cy="349456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31" name="TextBox 130"/>
            <p:cNvSpPr txBox="1"/>
            <p:nvPr/>
          </p:nvSpPr>
          <p:spPr bwMode="auto">
            <a:xfrm>
              <a:off x="5734998" y="3251984"/>
              <a:ext cx="4267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91</a:t>
              </a:r>
              <a:r>
                <a:rPr lang="en-US" sz="700" b="1" dirty="0" smtClean="0">
                  <a:solidFill>
                    <a:schemeClr val="bg1"/>
                  </a:solidFill>
                  <a:latin typeface="Verdana" charset="0"/>
                </a:rPr>
                <a:t>%</a:t>
              </a:r>
              <a:endParaRPr lang="en-US" sz="700" b="1" dirty="0" smtClean="0">
                <a:solidFill>
                  <a:schemeClr val="bg1"/>
                </a:solidFill>
                <a:latin typeface="Verdana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 bwMode="auto">
          <a:xfrm>
            <a:off x="8015941" y="3140019"/>
            <a:ext cx="4267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700" b="1" dirty="0" smtClean="0">
                <a:solidFill>
                  <a:schemeClr val="bg1"/>
                </a:solidFill>
                <a:latin typeface="Verdana" charset="0"/>
              </a:rPr>
              <a:t>81</a:t>
            </a:r>
            <a:r>
              <a:rPr lang="en-US" sz="700" b="1" dirty="0" smtClean="0">
                <a:solidFill>
                  <a:schemeClr val="bg1"/>
                </a:solidFill>
                <a:latin typeface="Verdana" charset="0"/>
              </a:rPr>
              <a:t>%</a:t>
            </a:r>
            <a:endParaRPr lang="en-US" sz="700" b="1" dirty="0" smtClean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 rot="19975392">
            <a:off x="3754048" y="4670094"/>
            <a:ext cx="2315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Verdana" charset="0"/>
              </a:rPr>
              <a:t>Data Not available</a:t>
            </a:r>
            <a:endParaRPr lang="en-US" b="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3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 bwMode="auto">
          <a:xfrm>
            <a:off x="203199" y="822040"/>
            <a:ext cx="11390653" cy="16218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5184"/>
            <a:ext cx="11416571" cy="573109"/>
          </a:xfrm>
        </p:spPr>
        <p:txBody>
          <a:bodyPr>
            <a:normAutofit/>
          </a:bodyPr>
          <a:lstStyle/>
          <a:p>
            <a:r>
              <a:rPr lang="en-US" altLang="en-US" sz="2667" kern="1200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CDA – 3 T’s (Team, Tools &amp; Technologies)</a:t>
            </a:r>
            <a:endParaRPr lang="en-US" altLang="en-US" sz="2667" kern="1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229118" y="6451111"/>
            <a:ext cx="371231" cy="230188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00084" y="1376970"/>
            <a:ext cx="3744936" cy="925780"/>
            <a:chOff x="-364011" y="3773219"/>
            <a:chExt cx="3744936" cy="925780"/>
          </a:xfrm>
        </p:grpSpPr>
        <p:sp>
          <p:nvSpPr>
            <p:cNvPr id="38" name="TextBox 37"/>
            <p:cNvSpPr txBox="1"/>
            <p:nvPr/>
          </p:nvSpPr>
          <p:spPr bwMode="auto">
            <a:xfrm>
              <a:off x="-364011" y="4452778"/>
              <a:ext cx="83067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b="1" dirty="0" smtClean="0">
                  <a:latin typeface="Verdana" charset="0"/>
                </a:rPr>
                <a:t>QA Team</a:t>
              </a:r>
              <a:endParaRPr lang="en-US" sz="1000" b="1" dirty="0" smtClean="0">
                <a:latin typeface="Verdan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1024629" y="3773219"/>
              <a:ext cx="2356296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r>
                <a:rPr lang="en-US" sz="1100" dirty="0" smtClean="0">
                  <a:latin typeface="Verdana" charset="0"/>
                </a:rPr>
                <a:t>Test Execution (Regression)</a:t>
              </a:r>
            </a:p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r>
                <a:rPr lang="en-US" sz="1100" dirty="0" smtClean="0">
                  <a:latin typeface="Verdana" charset="0"/>
                </a:rPr>
                <a:t>Test Script Maintenance</a:t>
              </a:r>
            </a:p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r>
                <a:rPr lang="en-US" sz="1100" b="0" dirty="0" smtClean="0">
                  <a:latin typeface="Verdana" charset="0"/>
                </a:rPr>
                <a:t>Result Analysis &amp; Reporting</a:t>
              </a:r>
              <a:endParaRPr lang="en-US" sz="1100" b="0" dirty="0" smtClean="0">
                <a:latin typeface="Verdana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9118" y="1376970"/>
            <a:ext cx="4272107" cy="919054"/>
            <a:chOff x="-335232" y="1262925"/>
            <a:chExt cx="4739139" cy="1001967"/>
          </a:xfrm>
        </p:grpSpPr>
        <p:sp>
          <p:nvSpPr>
            <p:cNvPr id="32" name="TextBox 31"/>
            <p:cNvSpPr txBox="1"/>
            <p:nvPr/>
          </p:nvSpPr>
          <p:spPr bwMode="auto">
            <a:xfrm>
              <a:off x="-335232" y="1996458"/>
              <a:ext cx="2034668" cy="268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b="1" dirty="0" smtClean="0">
                  <a:latin typeface="Verdana" charset="0"/>
                </a:rPr>
                <a:t>Automation Core Team</a:t>
              </a:r>
              <a:endParaRPr lang="en-US" sz="1000" b="1" dirty="0" smtClean="0">
                <a:latin typeface="Verdana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1685721" y="1262925"/>
              <a:ext cx="2718186" cy="83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r>
                <a:rPr lang="en-US" sz="1100" dirty="0">
                  <a:latin typeface="Verdana" charset="0"/>
                </a:rPr>
                <a:t>Feasibility </a:t>
              </a:r>
              <a:r>
                <a:rPr lang="en-US" sz="1100" dirty="0" smtClean="0">
                  <a:latin typeface="Verdana" charset="0"/>
                </a:rPr>
                <a:t>Analysis</a:t>
              </a:r>
              <a:endParaRPr lang="en-US" sz="1100" b="0" dirty="0" smtClean="0">
                <a:latin typeface="Verdana" charset="0"/>
              </a:endParaRPr>
            </a:p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r>
                <a:rPr lang="en-US" sz="1100" b="0" dirty="0" smtClean="0">
                  <a:latin typeface="Verdana" charset="0"/>
                </a:rPr>
                <a:t>Test script automation</a:t>
              </a:r>
            </a:p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r>
                <a:rPr lang="en-US" sz="1100" dirty="0" smtClean="0">
                  <a:latin typeface="Verdana" charset="0"/>
                </a:rPr>
                <a:t>Framework Implementation</a:t>
              </a:r>
            </a:p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endParaRPr lang="en-US" sz="1100" b="0" dirty="0" smtClean="0">
                <a:latin typeface="Verdana" charset="0"/>
              </a:endParaRPr>
            </a:p>
          </p:txBody>
        </p:sp>
      </p:grpSp>
      <p:sp>
        <p:nvSpPr>
          <p:cNvPr id="52" name="Flowchart: Alternate Process 51"/>
          <p:cNvSpPr/>
          <p:nvPr/>
        </p:nvSpPr>
        <p:spPr bwMode="auto">
          <a:xfrm>
            <a:off x="203198" y="2538330"/>
            <a:ext cx="11390653" cy="193457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03196" y="4547832"/>
            <a:ext cx="11486144" cy="1647967"/>
            <a:chOff x="203200" y="4673246"/>
            <a:chExt cx="11390653" cy="132433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6" name="Flowchart: Alternate Process 55"/>
            <p:cNvSpPr/>
            <p:nvPr/>
          </p:nvSpPr>
          <p:spPr bwMode="auto">
            <a:xfrm>
              <a:off x="203200" y="4673246"/>
              <a:ext cx="11390653" cy="1324335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  <a:defRPr/>
              </a:pPr>
              <a:endParaRPr lang="en-US" sz="1050" kern="0" dirty="0">
                <a:latin typeface="Calibri" panose="020F0502020204030204" pitchFamily="34" charset="0"/>
                <a:cs typeface="Calibri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  <a:defRPr/>
              </a:pPr>
              <a:endParaRPr lang="sv-SE" sz="1050" kern="0" dirty="0">
                <a:latin typeface="Calibri" panose="020F0502020204030204" pitchFamily="34" charset="0"/>
                <a:cs typeface="Calibr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347637" y="4706178"/>
              <a:ext cx="1297150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b="1" dirty="0" smtClean="0">
                  <a:latin typeface="Verdana" charset="0"/>
                </a:rPr>
                <a:t>Assumptions</a:t>
              </a:r>
              <a:endParaRPr lang="en-US" sz="1200" b="1" dirty="0" smtClean="0">
                <a:latin typeface="Verdana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347637" y="5022968"/>
              <a:ext cx="11151521" cy="7543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  <a:defRPr/>
              </a:pPr>
              <a:r>
                <a:rPr lang="en-US" sz="1100" kern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For any additional Regression Scope, we may need to perform feasibility analysis.</a:t>
              </a:r>
            </a:p>
            <a:p>
              <a:pPr marL="171450" indent="-171450">
                <a:buFont typeface="Wingdings" panose="05000000000000000000" pitchFamily="2" charset="2"/>
                <a:buChar char="q"/>
                <a:defRPr/>
              </a:pPr>
              <a:r>
                <a:rPr lang="en-US" sz="1100" b="1" kern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 additional FTE </a:t>
              </a:r>
              <a:r>
                <a:rPr lang="en-US" sz="1100" kern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</a:t>
              </a:r>
              <a:r>
                <a:rPr lang="en-US" sz="1100" i="1" kern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 each for Client, Control &amp; Regulatory</a:t>
              </a:r>
              <a:r>
                <a:rPr lang="en-US" sz="1100" kern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 dedicated for automation along with existing QA resource would be needed to achieve automation targets.</a:t>
              </a:r>
            </a:p>
            <a:p>
              <a:pPr marL="171450" indent="-171450">
                <a:buFont typeface="Wingdings" panose="05000000000000000000" pitchFamily="2" charset="2"/>
                <a:buChar char="q"/>
                <a:defRPr/>
              </a:pPr>
              <a:r>
                <a:rPr lang="sv-SE" sz="1100" kern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 Achive automation targets, existing resources should not move frequently to other projects.</a:t>
              </a:r>
            </a:p>
            <a:p>
              <a:pPr marL="171450" indent="-171450">
                <a:buFont typeface="Wingdings" panose="05000000000000000000" pitchFamily="2" charset="2"/>
                <a:buChar char="q"/>
                <a:defRPr/>
              </a:pPr>
              <a:r>
                <a:rPr lang="en-US" sz="1100" kern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First 6 month would also involve Knowledge Transitioning from other vendors where Cognizant does not have presence</a:t>
              </a:r>
              <a:r>
                <a:rPr lang="en-US" sz="1100" kern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  <a:endParaRPr lang="en-US" sz="11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 bwMode="auto">
          <a:xfrm>
            <a:off x="414733" y="869762"/>
            <a:ext cx="3725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Dedicated SDET for regression suite </a:t>
            </a:r>
            <a:r>
              <a:rPr lang="en-US" sz="1200" b="1" dirty="0" smtClean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automation</a:t>
            </a:r>
            <a:endParaRPr lang="en-US" sz="1200" b="1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14733" y="2724037"/>
            <a:ext cx="1869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smtClean="0">
                <a:latin typeface="Verdana" charset="0"/>
              </a:rPr>
              <a:t>Tools &amp; Technology</a:t>
            </a:r>
            <a:endParaRPr lang="en-US" sz="1200" b="1" dirty="0" smtClean="0">
              <a:latin typeface="Verdana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7732929" y="3321717"/>
            <a:ext cx="219643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b="0" dirty="0" smtClean="0">
                <a:latin typeface="Verdana" charset="0"/>
              </a:rPr>
              <a:t>Selenium Bounty framework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Selenium (Java)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Cucumber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Teamcity - CI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b="0" dirty="0" smtClean="0">
                <a:latin typeface="Verdana" charset="0"/>
              </a:rPr>
              <a:t>JIRA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HP ALM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endParaRPr lang="en-US" sz="1000" b="0" dirty="0" smtClean="0">
              <a:latin typeface="Verdana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774993" y="3071536"/>
            <a:ext cx="18149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0" u="sng" dirty="0" smtClean="0">
                <a:latin typeface="Verdana" charset="0"/>
              </a:rPr>
              <a:t>Application Technology</a:t>
            </a:r>
            <a:endParaRPr lang="en-US" sz="1100" b="0" u="sng" dirty="0" smtClean="0">
              <a:latin typeface="Verdana" charset="0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823208" y="3370445"/>
            <a:ext cx="122769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>
                <a:latin typeface="Verdana" charset="0"/>
              </a:rPr>
              <a:t>ExtJS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.NET</a:t>
            </a:r>
            <a:endParaRPr lang="en-US" sz="1000" dirty="0">
              <a:latin typeface="Verdana" charset="0"/>
            </a:endParaRP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>
                <a:latin typeface="Verdana" charset="0"/>
              </a:rPr>
              <a:t>Oracle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Tableau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>
                <a:latin typeface="Verdana" charset="0"/>
              </a:rPr>
              <a:t>Camel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endParaRPr lang="en-US" sz="1000" dirty="0" smtClean="0">
              <a:latin typeface="Verdana" charset="0"/>
            </a:endParaRP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endParaRPr lang="en-US" sz="1000" dirty="0">
              <a:latin typeface="Verdana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806179" y="3357951"/>
            <a:ext cx="10470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Solar</a:t>
            </a:r>
            <a:endParaRPr lang="en-US" sz="1000" dirty="0">
              <a:latin typeface="Verdana" charset="0"/>
            </a:endParaRP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>
                <a:latin typeface="Verdana" charset="0"/>
              </a:rPr>
              <a:t>Angular JS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Siebel</a:t>
            </a:r>
            <a:endParaRPr lang="en-US" sz="1000" dirty="0">
              <a:latin typeface="Verdana" charset="0"/>
            </a:endParaRP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Java</a:t>
            </a:r>
            <a:endParaRPr lang="en-US" sz="1000" dirty="0">
              <a:latin typeface="Verdana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091607" y="3009812"/>
            <a:ext cx="1479892" cy="885846"/>
            <a:chOff x="4177204" y="3319603"/>
            <a:chExt cx="1479892" cy="885846"/>
          </a:xfrm>
        </p:grpSpPr>
        <p:sp>
          <p:nvSpPr>
            <p:cNvPr id="67" name="TextBox 66"/>
            <p:cNvSpPr txBox="1"/>
            <p:nvPr/>
          </p:nvSpPr>
          <p:spPr bwMode="auto">
            <a:xfrm>
              <a:off x="4177204" y="3319603"/>
              <a:ext cx="14798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b="0" u="sng" dirty="0" smtClean="0">
                  <a:latin typeface="Verdana" charset="0"/>
                </a:rPr>
                <a:t>Automation Scope</a:t>
              </a:r>
              <a:endParaRPr lang="en-US" sz="1100" b="0" u="sng" dirty="0" smtClean="0">
                <a:latin typeface="Verdana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4285048" y="3651451"/>
              <a:ext cx="95090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r>
                <a:rPr lang="en-US" sz="1000" b="0" dirty="0" smtClean="0">
                  <a:latin typeface="Verdana" charset="0"/>
                </a:rPr>
                <a:t>UI (Web)</a:t>
              </a:r>
            </a:p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r>
                <a:rPr lang="en-US" sz="1000" dirty="0" smtClean="0">
                  <a:latin typeface="Verdana" charset="0"/>
                </a:rPr>
                <a:t>DB</a:t>
              </a:r>
            </a:p>
            <a:p>
              <a:pPr marL="171450" indent="-171450" eaLnBrk="0" hangingPunct="0">
                <a:buFont typeface="Wingdings" panose="05000000000000000000" pitchFamily="2" charset="2"/>
                <a:buChar char="q"/>
              </a:pPr>
              <a:r>
                <a:rPr lang="en-US" sz="1000" b="0" dirty="0" smtClean="0">
                  <a:latin typeface="Verdana" charset="0"/>
                </a:rPr>
                <a:t>API</a:t>
              </a:r>
              <a:endParaRPr lang="en-US" sz="1000" b="0" dirty="0" smtClean="0">
                <a:latin typeface="Verdana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 bwMode="auto">
          <a:xfrm>
            <a:off x="2828236" y="3346436"/>
            <a:ext cx="100700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>
                <a:latin typeface="Verdana" charset="0"/>
              </a:rPr>
              <a:t>Silverlight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err="1">
                <a:latin typeface="Verdana" charset="0"/>
              </a:rPr>
              <a:t>Oralight</a:t>
            </a:r>
            <a:endParaRPr lang="en-US" sz="1000" dirty="0">
              <a:latin typeface="Verdana" charset="0"/>
            </a:endParaRP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 smtClean="0">
                <a:latin typeface="Verdana" charset="0"/>
              </a:rPr>
              <a:t>Hadoop</a:t>
            </a:r>
          </a:p>
          <a:p>
            <a:pPr marL="171450" indent="-171450" eaLnBrk="0" hangingPunct="0">
              <a:buFont typeface="Wingdings" panose="05000000000000000000" pitchFamily="2" charset="2"/>
              <a:buChar char="q"/>
            </a:pPr>
            <a:r>
              <a:rPr lang="en-US" sz="1000" dirty="0">
                <a:latin typeface="Verdana" charset="0"/>
              </a:rPr>
              <a:t>JEE7</a:t>
            </a:r>
          </a:p>
          <a:p>
            <a:pPr eaLnBrk="0" hangingPunct="0"/>
            <a:endParaRPr lang="en-US" sz="1000" dirty="0">
              <a:latin typeface="Verdana" charset="0"/>
            </a:endParaRPr>
          </a:p>
          <a:p>
            <a:pPr eaLnBrk="0" hangingPunct="0"/>
            <a:endParaRPr lang="en-US" sz="2000" b="0" dirty="0" err="1" smtClean="0">
              <a:latin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7732929" y="2998417"/>
            <a:ext cx="14109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0" u="sng" dirty="0" smtClean="0">
                <a:latin typeface="Verdana" charset="0"/>
              </a:rPr>
              <a:t>Tools/Framework</a:t>
            </a:r>
            <a:endParaRPr lang="en-US" sz="1100" b="0" u="sng" dirty="0" smtClean="0">
              <a:latin typeface="Verdana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9" y="1384379"/>
            <a:ext cx="856569" cy="576066"/>
          </a:xfrm>
          <a:prstGeom prst="roundRect">
            <a:avLst>
              <a:gd name="adj" fmla="val 859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83" y="1412872"/>
            <a:ext cx="726178" cy="474312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 bwMode="auto">
          <a:xfrm>
            <a:off x="5525211" y="1146761"/>
            <a:ext cx="23182" cy="1149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227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5184"/>
            <a:ext cx="11416571" cy="573109"/>
          </a:xfrm>
        </p:spPr>
        <p:txBody>
          <a:bodyPr>
            <a:normAutofit/>
          </a:bodyPr>
          <a:lstStyle/>
          <a:p>
            <a:r>
              <a:rPr lang="en-US" altLang="en-US" sz="2667" kern="1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Potential Benefits By End Of </a:t>
            </a:r>
            <a:r>
              <a:rPr lang="en-US" altLang="en-US" sz="2667" kern="1200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lang="en-US" altLang="en-US" sz="2667" kern="1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229117" y="6451110"/>
            <a:ext cx="371231" cy="230188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9652" y="420389"/>
            <a:ext cx="269515" cy="461608"/>
          </a:xfrm>
          <a:prstGeom prst="rect">
            <a:avLst/>
          </a:prstGeom>
        </p:spPr>
        <p:txBody>
          <a:bodyPr wrap="none" lIns="91385" tIns="45692" rIns="91385" bIns="45692">
            <a:spAutoFit/>
          </a:bodyPr>
          <a:lstStyle/>
          <a:p>
            <a:pPr defTabSz="929013"/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716" y="1190612"/>
            <a:ext cx="9608209" cy="8231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prstDash val="sysDash"/>
          </a:ln>
        </p:spPr>
        <p:txBody>
          <a:bodyPr wrap="square" lIns="365760" rtlCol="0" anchor="t">
            <a:noAutofit/>
          </a:bodyPr>
          <a:lstStyle/>
          <a:p>
            <a:r>
              <a:rPr lang="en-US" sz="1467" b="1" dirty="0">
                <a:solidFill>
                  <a:srgbClr val="FFFFFF"/>
                </a:solidFill>
              </a:rPr>
              <a:t>Cycle Time Reduction / Regression window time </a:t>
            </a:r>
            <a:r>
              <a:rPr lang="en-US" sz="1467" b="1" dirty="0" smtClean="0">
                <a:solidFill>
                  <a:srgbClr val="FFFFFF"/>
                </a:solidFill>
              </a:rPr>
              <a:t>reduction</a:t>
            </a:r>
            <a:endParaRPr lang="en-US" sz="1467" b="1" dirty="0">
              <a:solidFill>
                <a:srgbClr val="FFFFFF"/>
              </a:solidFill>
            </a:endParaRPr>
          </a:p>
          <a:p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sz="1067" i="1" dirty="0" smtClean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CI enablement </a:t>
            </a:r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to execute Sanity/Regression after every Build/Drop deployments.</a:t>
            </a:r>
          </a:p>
          <a:p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achieving multiple execution cycles in one release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716" y="2195366"/>
            <a:ext cx="9608209" cy="9729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prstDash val="sysDash"/>
          </a:ln>
        </p:spPr>
        <p:txBody>
          <a:bodyPr wrap="square" lIns="365760" rtlCol="0" anchor="t">
            <a:noAutofit/>
          </a:bodyPr>
          <a:lstStyle/>
          <a:p>
            <a:r>
              <a:rPr lang="en-US" sz="1467" b="1" dirty="0">
                <a:solidFill>
                  <a:srgbClr val="FFFFFF"/>
                </a:solidFill>
              </a:rPr>
              <a:t>Increase in Automation Coverage</a:t>
            </a:r>
            <a:endParaRPr lang="en-US" sz="1467" b="1" dirty="0">
              <a:solidFill>
                <a:srgbClr val="FFFFFF"/>
              </a:solidFill>
            </a:endParaRPr>
          </a:p>
          <a:p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to increase Functionality Coverage</a:t>
            </a:r>
          </a:p>
          <a:p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to increase overall Regression Coverage to </a:t>
            </a:r>
            <a:r>
              <a:rPr lang="en-GB" sz="1067" i="1" dirty="0" smtClean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86%</a:t>
            </a:r>
            <a:endParaRPr lang="en-GB" sz="1067" i="1" dirty="0">
              <a:solidFill>
                <a:srgbClr val="FFFFFF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indent="-171450">
              <a:buFontTx/>
              <a:buChar char="-"/>
            </a:pPr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Optimizing </a:t>
            </a:r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regression test pack </a:t>
            </a:r>
            <a:endParaRPr lang="en-GB" sz="1067" i="1" dirty="0">
              <a:solidFill>
                <a:srgbClr val="FFFFFF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indent="-171450">
              <a:buFontTx/>
              <a:buChar char="-"/>
            </a:pPr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Pro-active </a:t>
            </a:r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analysis to identify new automation candidates</a:t>
            </a:r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sz="1067" i="1" dirty="0">
              <a:solidFill>
                <a:srgbClr val="FFFFFF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5365" y="1221586"/>
            <a:ext cx="697292" cy="696647"/>
            <a:chOff x="199023" y="837007"/>
            <a:chExt cx="522969" cy="522485"/>
          </a:xfrm>
        </p:grpSpPr>
        <p:sp>
          <p:nvSpPr>
            <p:cNvPr id="16" name="Oval 15"/>
            <p:cNvSpPr/>
            <p:nvPr/>
          </p:nvSpPr>
          <p:spPr>
            <a:xfrm>
              <a:off x="199023" y="837007"/>
              <a:ext cx="522969" cy="5224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0" rtlCol="0" anchor="t">
              <a:noAutofit/>
            </a:bodyPr>
            <a:lstStyle/>
            <a:p>
              <a:endParaRPr lang="en-US" sz="2133" b="1">
                <a:solidFill>
                  <a:srgbClr val="00000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3515" y="957646"/>
              <a:ext cx="337865" cy="258532"/>
              <a:chOff x="7016751" y="3086100"/>
              <a:chExt cx="623888" cy="47783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152"/>
              <p:cNvSpPr>
                <a:spLocks/>
              </p:cNvSpPr>
              <p:nvPr/>
            </p:nvSpPr>
            <p:spPr bwMode="auto">
              <a:xfrm>
                <a:off x="7178676" y="3252787"/>
                <a:ext cx="87313" cy="103187"/>
              </a:xfrm>
              <a:custGeom>
                <a:avLst/>
                <a:gdLst>
                  <a:gd name="T0" fmla="*/ 5 w 55"/>
                  <a:gd name="T1" fmla="*/ 41 h 65"/>
                  <a:gd name="T2" fmla="*/ 8 w 55"/>
                  <a:gd name="T3" fmla="*/ 50 h 65"/>
                  <a:gd name="T4" fmla="*/ 14 w 55"/>
                  <a:gd name="T5" fmla="*/ 59 h 65"/>
                  <a:gd name="T6" fmla="*/ 20 w 55"/>
                  <a:gd name="T7" fmla="*/ 64 h 65"/>
                  <a:gd name="T8" fmla="*/ 27 w 55"/>
                  <a:gd name="T9" fmla="*/ 65 h 65"/>
                  <a:gd name="T10" fmla="*/ 36 w 55"/>
                  <a:gd name="T11" fmla="*/ 64 h 65"/>
                  <a:gd name="T12" fmla="*/ 43 w 55"/>
                  <a:gd name="T13" fmla="*/ 59 h 65"/>
                  <a:gd name="T14" fmla="*/ 48 w 55"/>
                  <a:gd name="T15" fmla="*/ 50 h 65"/>
                  <a:gd name="T16" fmla="*/ 51 w 55"/>
                  <a:gd name="T17" fmla="*/ 41 h 65"/>
                  <a:gd name="T18" fmla="*/ 55 w 55"/>
                  <a:gd name="T19" fmla="*/ 40 h 65"/>
                  <a:gd name="T20" fmla="*/ 55 w 55"/>
                  <a:gd name="T21" fmla="*/ 34 h 65"/>
                  <a:gd name="T22" fmla="*/ 55 w 55"/>
                  <a:gd name="T23" fmla="*/ 31 h 65"/>
                  <a:gd name="T24" fmla="*/ 51 w 55"/>
                  <a:gd name="T25" fmla="*/ 28 h 65"/>
                  <a:gd name="T26" fmla="*/ 50 w 55"/>
                  <a:gd name="T27" fmla="*/ 17 h 65"/>
                  <a:gd name="T28" fmla="*/ 44 w 55"/>
                  <a:gd name="T29" fmla="*/ 9 h 65"/>
                  <a:gd name="T30" fmla="*/ 41 w 55"/>
                  <a:gd name="T31" fmla="*/ 5 h 65"/>
                  <a:gd name="T32" fmla="*/ 36 w 55"/>
                  <a:gd name="T33" fmla="*/ 2 h 65"/>
                  <a:gd name="T34" fmla="*/ 32 w 55"/>
                  <a:gd name="T35" fmla="*/ 0 h 65"/>
                  <a:gd name="T36" fmla="*/ 27 w 55"/>
                  <a:gd name="T37" fmla="*/ 0 h 65"/>
                  <a:gd name="T38" fmla="*/ 24 w 55"/>
                  <a:gd name="T39" fmla="*/ 0 h 65"/>
                  <a:gd name="T40" fmla="*/ 19 w 55"/>
                  <a:gd name="T41" fmla="*/ 2 h 65"/>
                  <a:gd name="T42" fmla="*/ 15 w 55"/>
                  <a:gd name="T43" fmla="*/ 5 h 65"/>
                  <a:gd name="T44" fmla="*/ 12 w 55"/>
                  <a:gd name="T45" fmla="*/ 9 h 65"/>
                  <a:gd name="T46" fmla="*/ 7 w 55"/>
                  <a:gd name="T47" fmla="*/ 17 h 65"/>
                  <a:gd name="T48" fmla="*/ 3 w 55"/>
                  <a:gd name="T49" fmla="*/ 28 h 65"/>
                  <a:gd name="T50" fmla="*/ 1 w 55"/>
                  <a:gd name="T51" fmla="*/ 31 h 65"/>
                  <a:gd name="T52" fmla="*/ 0 w 55"/>
                  <a:gd name="T53" fmla="*/ 34 h 65"/>
                  <a:gd name="T54" fmla="*/ 1 w 55"/>
                  <a:gd name="T55" fmla="*/ 40 h 65"/>
                  <a:gd name="T56" fmla="*/ 5 w 55"/>
                  <a:gd name="T57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" h="65">
                    <a:moveTo>
                      <a:pt x="5" y="41"/>
                    </a:moveTo>
                    <a:lnTo>
                      <a:pt x="8" y="50"/>
                    </a:lnTo>
                    <a:lnTo>
                      <a:pt x="14" y="59"/>
                    </a:lnTo>
                    <a:lnTo>
                      <a:pt x="20" y="64"/>
                    </a:lnTo>
                    <a:lnTo>
                      <a:pt x="27" y="65"/>
                    </a:lnTo>
                    <a:lnTo>
                      <a:pt x="36" y="64"/>
                    </a:lnTo>
                    <a:lnTo>
                      <a:pt x="43" y="59"/>
                    </a:lnTo>
                    <a:lnTo>
                      <a:pt x="48" y="50"/>
                    </a:lnTo>
                    <a:lnTo>
                      <a:pt x="51" y="41"/>
                    </a:lnTo>
                    <a:lnTo>
                      <a:pt x="55" y="40"/>
                    </a:lnTo>
                    <a:lnTo>
                      <a:pt x="55" y="34"/>
                    </a:lnTo>
                    <a:lnTo>
                      <a:pt x="55" y="31"/>
                    </a:lnTo>
                    <a:lnTo>
                      <a:pt x="51" y="28"/>
                    </a:lnTo>
                    <a:lnTo>
                      <a:pt x="50" y="17"/>
                    </a:lnTo>
                    <a:lnTo>
                      <a:pt x="44" y="9"/>
                    </a:lnTo>
                    <a:lnTo>
                      <a:pt x="41" y="5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2"/>
                    </a:lnTo>
                    <a:lnTo>
                      <a:pt x="15" y="5"/>
                    </a:lnTo>
                    <a:lnTo>
                      <a:pt x="12" y="9"/>
                    </a:lnTo>
                    <a:lnTo>
                      <a:pt x="7" y="17"/>
                    </a:lnTo>
                    <a:lnTo>
                      <a:pt x="3" y="28"/>
                    </a:lnTo>
                    <a:lnTo>
                      <a:pt x="1" y="31"/>
                    </a:lnTo>
                    <a:lnTo>
                      <a:pt x="0" y="34"/>
                    </a:lnTo>
                    <a:lnTo>
                      <a:pt x="1" y="40"/>
                    </a:lnTo>
                    <a:lnTo>
                      <a:pt x="5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153"/>
              <p:cNvSpPr>
                <a:spLocks/>
              </p:cNvSpPr>
              <p:nvPr/>
            </p:nvSpPr>
            <p:spPr bwMode="auto">
              <a:xfrm>
                <a:off x="7131051" y="3365500"/>
                <a:ext cx="177800" cy="111125"/>
              </a:xfrm>
              <a:custGeom>
                <a:avLst/>
                <a:gdLst>
                  <a:gd name="T0" fmla="*/ 74 w 112"/>
                  <a:gd name="T1" fmla="*/ 5 h 70"/>
                  <a:gd name="T2" fmla="*/ 69 w 112"/>
                  <a:gd name="T3" fmla="*/ 22 h 70"/>
                  <a:gd name="T4" fmla="*/ 66 w 112"/>
                  <a:gd name="T5" fmla="*/ 41 h 70"/>
                  <a:gd name="T6" fmla="*/ 62 w 112"/>
                  <a:gd name="T7" fmla="*/ 29 h 70"/>
                  <a:gd name="T8" fmla="*/ 59 w 112"/>
                  <a:gd name="T9" fmla="*/ 10 h 70"/>
                  <a:gd name="T10" fmla="*/ 61 w 112"/>
                  <a:gd name="T11" fmla="*/ 8 h 70"/>
                  <a:gd name="T12" fmla="*/ 61 w 112"/>
                  <a:gd name="T13" fmla="*/ 6 h 70"/>
                  <a:gd name="T14" fmla="*/ 59 w 112"/>
                  <a:gd name="T15" fmla="*/ 1 h 70"/>
                  <a:gd name="T16" fmla="*/ 57 w 112"/>
                  <a:gd name="T17" fmla="*/ 0 h 70"/>
                  <a:gd name="T18" fmla="*/ 54 w 112"/>
                  <a:gd name="T19" fmla="*/ 1 h 70"/>
                  <a:gd name="T20" fmla="*/ 52 w 112"/>
                  <a:gd name="T21" fmla="*/ 6 h 70"/>
                  <a:gd name="T22" fmla="*/ 54 w 112"/>
                  <a:gd name="T23" fmla="*/ 8 h 70"/>
                  <a:gd name="T24" fmla="*/ 54 w 112"/>
                  <a:gd name="T25" fmla="*/ 10 h 70"/>
                  <a:gd name="T26" fmla="*/ 50 w 112"/>
                  <a:gd name="T27" fmla="*/ 29 h 70"/>
                  <a:gd name="T28" fmla="*/ 49 w 112"/>
                  <a:gd name="T29" fmla="*/ 39 h 70"/>
                  <a:gd name="T30" fmla="*/ 44 w 112"/>
                  <a:gd name="T31" fmla="*/ 22 h 70"/>
                  <a:gd name="T32" fmla="*/ 40 w 112"/>
                  <a:gd name="T33" fmla="*/ 5 h 70"/>
                  <a:gd name="T34" fmla="*/ 30 w 112"/>
                  <a:gd name="T35" fmla="*/ 6 h 70"/>
                  <a:gd name="T36" fmla="*/ 23 w 112"/>
                  <a:gd name="T37" fmla="*/ 8 h 70"/>
                  <a:gd name="T38" fmla="*/ 16 w 112"/>
                  <a:gd name="T39" fmla="*/ 12 h 70"/>
                  <a:gd name="T40" fmla="*/ 11 w 112"/>
                  <a:gd name="T41" fmla="*/ 17 h 70"/>
                  <a:gd name="T42" fmla="*/ 7 w 112"/>
                  <a:gd name="T43" fmla="*/ 24 h 70"/>
                  <a:gd name="T44" fmla="*/ 4 w 112"/>
                  <a:gd name="T45" fmla="*/ 29 h 70"/>
                  <a:gd name="T46" fmla="*/ 2 w 112"/>
                  <a:gd name="T47" fmla="*/ 36 h 70"/>
                  <a:gd name="T48" fmla="*/ 0 w 112"/>
                  <a:gd name="T49" fmla="*/ 43 h 70"/>
                  <a:gd name="T50" fmla="*/ 11 w 112"/>
                  <a:gd name="T51" fmla="*/ 53 h 70"/>
                  <a:gd name="T52" fmla="*/ 23 w 112"/>
                  <a:gd name="T53" fmla="*/ 60 h 70"/>
                  <a:gd name="T54" fmla="*/ 25 w 112"/>
                  <a:gd name="T55" fmla="*/ 32 h 70"/>
                  <a:gd name="T56" fmla="*/ 25 w 112"/>
                  <a:gd name="T57" fmla="*/ 62 h 70"/>
                  <a:gd name="T58" fmla="*/ 33 w 112"/>
                  <a:gd name="T59" fmla="*/ 65 h 70"/>
                  <a:gd name="T60" fmla="*/ 40 w 112"/>
                  <a:gd name="T61" fmla="*/ 68 h 70"/>
                  <a:gd name="T62" fmla="*/ 49 w 112"/>
                  <a:gd name="T63" fmla="*/ 68 h 70"/>
                  <a:gd name="T64" fmla="*/ 57 w 112"/>
                  <a:gd name="T65" fmla="*/ 70 h 70"/>
                  <a:gd name="T66" fmla="*/ 71 w 112"/>
                  <a:gd name="T67" fmla="*/ 68 h 70"/>
                  <a:gd name="T68" fmla="*/ 85 w 112"/>
                  <a:gd name="T69" fmla="*/ 63 h 70"/>
                  <a:gd name="T70" fmla="*/ 85 w 112"/>
                  <a:gd name="T71" fmla="*/ 32 h 70"/>
                  <a:gd name="T72" fmla="*/ 92 w 112"/>
                  <a:gd name="T73" fmla="*/ 62 h 70"/>
                  <a:gd name="T74" fmla="*/ 102 w 112"/>
                  <a:gd name="T75" fmla="*/ 53 h 70"/>
                  <a:gd name="T76" fmla="*/ 112 w 112"/>
                  <a:gd name="T77" fmla="*/ 43 h 70"/>
                  <a:gd name="T78" fmla="*/ 111 w 112"/>
                  <a:gd name="T79" fmla="*/ 36 h 70"/>
                  <a:gd name="T80" fmla="*/ 109 w 112"/>
                  <a:gd name="T81" fmla="*/ 31 h 70"/>
                  <a:gd name="T82" fmla="*/ 107 w 112"/>
                  <a:gd name="T83" fmla="*/ 24 h 70"/>
                  <a:gd name="T84" fmla="*/ 102 w 112"/>
                  <a:gd name="T85" fmla="*/ 17 h 70"/>
                  <a:gd name="T86" fmla="*/ 97 w 112"/>
                  <a:gd name="T87" fmla="*/ 12 h 70"/>
                  <a:gd name="T88" fmla="*/ 92 w 112"/>
                  <a:gd name="T89" fmla="*/ 8 h 70"/>
                  <a:gd name="T90" fmla="*/ 83 w 112"/>
                  <a:gd name="T91" fmla="*/ 6 h 70"/>
                  <a:gd name="T92" fmla="*/ 74 w 112"/>
                  <a:gd name="T93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2" h="70">
                    <a:moveTo>
                      <a:pt x="74" y="5"/>
                    </a:moveTo>
                    <a:lnTo>
                      <a:pt x="69" y="22"/>
                    </a:lnTo>
                    <a:lnTo>
                      <a:pt x="66" y="41"/>
                    </a:lnTo>
                    <a:lnTo>
                      <a:pt x="62" y="29"/>
                    </a:lnTo>
                    <a:lnTo>
                      <a:pt x="59" y="10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2" y="6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50" y="29"/>
                    </a:lnTo>
                    <a:lnTo>
                      <a:pt x="49" y="39"/>
                    </a:lnTo>
                    <a:lnTo>
                      <a:pt x="44" y="22"/>
                    </a:lnTo>
                    <a:lnTo>
                      <a:pt x="40" y="5"/>
                    </a:lnTo>
                    <a:lnTo>
                      <a:pt x="30" y="6"/>
                    </a:lnTo>
                    <a:lnTo>
                      <a:pt x="23" y="8"/>
                    </a:lnTo>
                    <a:lnTo>
                      <a:pt x="16" y="12"/>
                    </a:lnTo>
                    <a:lnTo>
                      <a:pt x="11" y="17"/>
                    </a:lnTo>
                    <a:lnTo>
                      <a:pt x="7" y="24"/>
                    </a:lnTo>
                    <a:lnTo>
                      <a:pt x="4" y="29"/>
                    </a:lnTo>
                    <a:lnTo>
                      <a:pt x="2" y="36"/>
                    </a:lnTo>
                    <a:lnTo>
                      <a:pt x="0" y="43"/>
                    </a:lnTo>
                    <a:lnTo>
                      <a:pt x="11" y="53"/>
                    </a:lnTo>
                    <a:lnTo>
                      <a:pt x="23" y="60"/>
                    </a:lnTo>
                    <a:lnTo>
                      <a:pt x="25" y="32"/>
                    </a:lnTo>
                    <a:lnTo>
                      <a:pt x="25" y="62"/>
                    </a:lnTo>
                    <a:lnTo>
                      <a:pt x="33" y="65"/>
                    </a:lnTo>
                    <a:lnTo>
                      <a:pt x="40" y="68"/>
                    </a:lnTo>
                    <a:lnTo>
                      <a:pt x="49" y="68"/>
                    </a:lnTo>
                    <a:lnTo>
                      <a:pt x="57" y="70"/>
                    </a:lnTo>
                    <a:lnTo>
                      <a:pt x="71" y="68"/>
                    </a:lnTo>
                    <a:lnTo>
                      <a:pt x="85" y="63"/>
                    </a:lnTo>
                    <a:lnTo>
                      <a:pt x="85" y="32"/>
                    </a:lnTo>
                    <a:lnTo>
                      <a:pt x="92" y="62"/>
                    </a:lnTo>
                    <a:lnTo>
                      <a:pt x="102" y="53"/>
                    </a:lnTo>
                    <a:lnTo>
                      <a:pt x="112" y="43"/>
                    </a:lnTo>
                    <a:lnTo>
                      <a:pt x="111" y="36"/>
                    </a:lnTo>
                    <a:lnTo>
                      <a:pt x="109" y="31"/>
                    </a:lnTo>
                    <a:lnTo>
                      <a:pt x="107" y="24"/>
                    </a:lnTo>
                    <a:lnTo>
                      <a:pt x="102" y="17"/>
                    </a:lnTo>
                    <a:lnTo>
                      <a:pt x="97" y="12"/>
                    </a:lnTo>
                    <a:lnTo>
                      <a:pt x="92" y="8"/>
                    </a:lnTo>
                    <a:lnTo>
                      <a:pt x="83" y="6"/>
                    </a:lnTo>
                    <a:lnTo>
                      <a:pt x="7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154"/>
              <p:cNvSpPr>
                <a:spLocks noEditPoints="1"/>
              </p:cNvSpPr>
              <p:nvPr/>
            </p:nvSpPr>
            <p:spPr bwMode="auto">
              <a:xfrm>
                <a:off x="7016751" y="3154362"/>
                <a:ext cx="409575" cy="409575"/>
              </a:xfrm>
              <a:custGeom>
                <a:avLst/>
                <a:gdLst>
                  <a:gd name="T0" fmla="*/ 227 w 258"/>
                  <a:gd name="T1" fmla="*/ 107 h 258"/>
                  <a:gd name="T2" fmla="*/ 205 w 258"/>
                  <a:gd name="T3" fmla="*/ 22 h 258"/>
                  <a:gd name="T4" fmla="*/ 152 w 258"/>
                  <a:gd name="T5" fmla="*/ 0 h 258"/>
                  <a:gd name="T6" fmla="*/ 76 w 258"/>
                  <a:gd name="T7" fmla="*/ 45 h 258"/>
                  <a:gd name="T8" fmla="*/ 36 w 258"/>
                  <a:gd name="T9" fmla="*/ 90 h 258"/>
                  <a:gd name="T10" fmla="*/ 29 w 258"/>
                  <a:gd name="T11" fmla="*/ 150 h 258"/>
                  <a:gd name="T12" fmla="*/ 43 w 258"/>
                  <a:gd name="T13" fmla="*/ 184 h 258"/>
                  <a:gd name="T14" fmla="*/ 81 w 258"/>
                  <a:gd name="T15" fmla="*/ 220 h 258"/>
                  <a:gd name="T16" fmla="*/ 109 w 258"/>
                  <a:gd name="T17" fmla="*/ 258 h 258"/>
                  <a:gd name="T18" fmla="*/ 169 w 258"/>
                  <a:gd name="T19" fmla="*/ 224 h 258"/>
                  <a:gd name="T20" fmla="*/ 236 w 258"/>
                  <a:gd name="T21" fmla="*/ 205 h 258"/>
                  <a:gd name="T22" fmla="*/ 208 w 258"/>
                  <a:gd name="T23" fmla="*/ 138 h 258"/>
                  <a:gd name="T24" fmla="*/ 208 w 258"/>
                  <a:gd name="T25" fmla="*/ 143 h 258"/>
                  <a:gd name="T26" fmla="*/ 200 w 258"/>
                  <a:gd name="T27" fmla="*/ 169 h 258"/>
                  <a:gd name="T28" fmla="*/ 196 w 258"/>
                  <a:gd name="T29" fmla="*/ 174 h 258"/>
                  <a:gd name="T30" fmla="*/ 193 w 258"/>
                  <a:gd name="T31" fmla="*/ 179 h 258"/>
                  <a:gd name="T32" fmla="*/ 186 w 258"/>
                  <a:gd name="T33" fmla="*/ 186 h 258"/>
                  <a:gd name="T34" fmla="*/ 183 w 258"/>
                  <a:gd name="T35" fmla="*/ 189 h 258"/>
                  <a:gd name="T36" fmla="*/ 152 w 258"/>
                  <a:gd name="T37" fmla="*/ 208 h 258"/>
                  <a:gd name="T38" fmla="*/ 138 w 258"/>
                  <a:gd name="T39" fmla="*/ 210 h 258"/>
                  <a:gd name="T40" fmla="*/ 129 w 258"/>
                  <a:gd name="T41" fmla="*/ 210 h 258"/>
                  <a:gd name="T42" fmla="*/ 119 w 258"/>
                  <a:gd name="T43" fmla="*/ 210 h 258"/>
                  <a:gd name="T44" fmla="*/ 109 w 258"/>
                  <a:gd name="T45" fmla="*/ 208 h 258"/>
                  <a:gd name="T46" fmla="*/ 81 w 258"/>
                  <a:gd name="T47" fmla="*/ 195 h 258"/>
                  <a:gd name="T48" fmla="*/ 76 w 258"/>
                  <a:gd name="T49" fmla="*/ 191 h 258"/>
                  <a:gd name="T50" fmla="*/ 71 w 258"/>
                  <a:gd name="T51" fmla="*/ 186 h 258"/>
                  <a:gd name="T52" fmla="*/ 66 w 258"/>
                  <a:gd name="T53" fmla="*/ 181 h 258"/>
                  <a:gd name="T54" fmla="*/ 62 w 258"/>
                  <a:gd name="T55" fmla="*/ 174 h 258"/>
                  <a:gd name="T56" fmla="*/ 59 w 258"/>
                  <a:gd name="T57" fmla="*/ 169 h 258"/>
                  <a:gd name="T58" fmla="*/ 50 w 258"/>
                  <a:gd name="T59" fmla="*/ 143 h 258"/>
                  <a:gd name="T60" fmla="*/ 48 w 258"/>
                  <a:gd name="T61" fmla="*/ 138 h 258"/>
                  <a:gd name="T62" fmla="*/ 48 w 258"/>
                  <a:gd name="T63" fmla="*/ 124 h 258"/>
                  <a:gd name="T64" fmla="*/ 50 w 258"/>
                  <a:gd name="T65" fmla="*/ 115 h 258"/>
                  <a:gd name="T66" fmla="*/ 60 w 258"/>
                  <a:gd name="T67" fmla="*/ 90 h 258"/>
                  <a:gd name="T68" fmla="*/ 71 w 258"/>
                  <a:gd name="T69" fmla="*/ 76 h 258"/>
                  <a:gd name="T70" fmla="*/ 74 w 258"/>
                  <a:gd name="T71" fmla="*/ 72 h 258"/>
                  <a:gd name="T72" fmla="*/ 83 w 258"/>
                  <a:gd name="T73" fmla="*/ 65 h 258"/>
                  <a:gd name="T74" fmla="*/ 88 w 258"/>
                  <a:gd name="T75" fmla="*/ 62 h 258"/>
                  <a:gd name="T76" fmla="*/ 109 w 258"/>
                  <a:gd name="T77" fmla="*/ 53 h 258"/>
                  <a:gd name="T78" fmla="*/ 119 w 258"/>
                  <a:gd name="T79" fmla="*/ 52 h 258"/>
                  <a:gd name="T80" fmla="*/ 129 w 258"/>
                  <a:gd name="T81" fmla="*/ 50 h 258"/>
                  <a:gd name="T82" fmla="*/ 138 w 258"/>
                  <a:gd name="T83" fmla="*/ 52 h 258"/>
                  <a:gd name="T84" fmla="*/ 152 w 258"/>
                  <a:gd name="T85" fmla="*/ 53 h 258"/>
                  <a:gd name="T86" fmla="*/ 167 w 258"/>
                  <a:gd name="T87" fmla="*/ 60 h 258"/>
                  <a:gd name="T88" fmla="*/ 176 w 258"/>
                  <a:gd name="T89" fmla="*/ 65 h 258"/>
                  <a:gd name="T90" fmla="*/ 181 w 258"/>
                  <a:gd name="T91" fmla="*/ 69 h 258"/>
                  <a:gd name="T92" fmla="*/ 188 w 258"/>
                  <a:gd name="T93" fmla="*/ 76 h 258"/>
                  <a:gd name="T94" fmla="*/ 191 w 258"/>
                  <a:gd name="T95" fmla="*/ 81 h 258"/>
                  <a:gd name="T96" fmla="*/ 198 w 258"/>
                  <a:gd name="T97" fmla="*/ 91 h 258"/>
                  <a:gd name="T98" fmla="*/ 207 w 258"/>
                  <a:gd name="T99" fmla="*/ 115 h 258"/>
                  <a:gd name="T100" fmla="*/ 208 w 258"/>
                  <a:gd name="T101" fmla="*/ 124 h 258"/>
                  <a:gd name="T102" fmla="*/ 208 w 258"/>
                  <a:gd name="T103" fmla="*/ 13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8" h="258">
                    <a:moveTo>
                      <a:pt x="229" y="150"/>
                    </a:moveTo>
                    <a:lnTo>
                      <a:pt x="258" y="150"/>
                    </a:lnTo>
                    <a:lnTo>
                      <a:pt x="258" y="107"/>
                    </a:lnTo>
                    <a:lnTo>
                      <a:pt x="227" y="107"/>
                    </a:lnTo>
                    <a:lnTo>
                      <a:pt x="222" y="90"/>
                    </a:lnTo>
                    <a:lnTo>
                      <a:pt x="214" y="74"/>
                    </a:lnTo>
                    <a:lnTo>
                      <a:pt x="236" y="52"/>
                    </a:lnTo>
                    <a:lnTo>
                      <a:pt x="205" y="22"/>
                    </a:lnTo>
                    <a:lnTo>
                      <a:pt x="183" y="45"/>
                    </a:lnTo>
                    <a:lnTo>
                      <a:pt x="167" y="36"/>
                    </a:lnTo>
                    <a:lnTo>
                      <a:pt x="152" y="31"/>
                    </a:lnTo>
                    <a:lnTo>
                      <a:pt x="152" y="0"/>
                    </a:lnTo>
                    <a:lnTo>
                      <a:pt x="109" y="0"/>
                    </a:lnTo>
                    <a:lnTo>
                      <a:pt x="109" y="31"/>
                    </a:lnTo>
                    <a:lnTo>
                      <a:pt x="91" y="36"/>
                    </a:lnTo>
                    <a:lnTo>
                      <a:pt x="76" y="45"/>
                    </a:lnTo>
                    <a:lnTo>
                      <a:pt x="54" y="22"/>
                    </a:lnTo>
                    <a:lnTo>
                      <a:pt x="23" y="52"/>
                    </a:lnTo>
                    <a:lnTo>
                      <a:pt x="45" y="74"/>
                    </a:lnTo>
                    <a:lnTo>
                      <a:pt x="36" y="90"/>
                    </a:lnTo>
                    <a:lnTo>
                      <a:pt x="29" y="107"/>
                    </a:lnTo>
                    <a:lnTo>
                      <a:pt x="0" y="107"/>
                    </a:lnTo>
                    <a:lnTo>
                      <a:pt x="0" y="150"/>
                    </a:lnTo>
                    <a:lnTo>
                      <a:pt x="29" y="150"/>
                    </a:lnTo>
                    <a:lnTo>
                      <a:pt x="31" y="160"/>
                    </a:lnTo>
                    <a:lnTo>
                      <a:pt x="35" y="169"/>
                    </a:lnTo>
                    <a:lnTo>
                      <a:pt x="38" y="177"/>
                    </a:lnTo>
                    <a:lnTo>
                      <a:pt x="43" y="184"/>
                    </a:lnTo>
                    <a:lnTo>
                      <a:pt x="23" y="205"/>
                    </a:lnTo>
                    <a:lnTo>
                      <a:pt x="54" y="236"/>
                    </a:lnTo>
                    <a:lnTo>
                      <a:pt x="72" y="215"/>
                    </a:lnTo>
                    <a:lnTo>
                      <a:pt x="81" y="220"/>
                    </a:lnTo>
                    <a:lnTo>
                      <a:pt x="90" y="224"/>
                    </a:lnTo>
                    <a:lnTo>
                      <a:pt x="98" y="227"/>
                    </a:lnTo>
                    <a:lnTo>
                      <a:pt x="109" y="231"/>
                    </a:lnTo>
                    <a:lnTo>
                      <a:pt x="109" y="258"/>
                    </a:lnTo>
                    <a:lnTo>
                      <a:pt x="152" y="258"/>
                    </a:lnTo>
                    <a:lnTo>
                      <a:pt x="152" y="231"/>
                    </a:lnTo>
                    <a:lnTo>
                      <a:pt x="160" y="227"/>
                    </a:lnTo>
                    <a:lnTo>
                      <a:pt x="169" y="224"/>
                    </a:lnTo>
                    <a:lnTo>
                      <a:pt x="177" y="220"/>
                    </a:lnTo>
                    <a:lnTo>
                      <a:pt x="186" y="215"/>
                    </a:lnTo>
                    <a:lnTo>
                      <a:pt x="205" y="236"/>
                    </a:lnTo>
                    <a:lnTo>
                      <a:pt x="236" y="205"/>
                    </a:lnTo>
                    <a:lnTo>
                      <a:pt x="215" y="184"/>
                    </a:lnTo>
                    <a:lnTo>
                      <a:pt x="224" y="167"/>
                    </a:lnTo>
                    <a:lnTo>
                      <a:pt x="229" y="150"/>
                    </a:lnTo>
                    <a:close/>
                    <a:moveTo>
                      <a:pt x="208" y="138"/>
                    </a:moveTo>
                    <a:lnTo>
                      <a:pt x="208" y="139"/>
                    </a:lnTo>
                    <a:lnTo>
                      <a:pt x="208" y="139"/>
                    </a:lnTo>
                    <a:lnTo>
                      <a:pt x="208" y="141"/>
                    </a:lnTo>
                    <a:lnTo>
                      <a:pt x="208" y="143"/>
                    </a:lnTo>
                    <a:lnTo>
                      <a:pt x="207" y="146"/>
                    </a:lnTo>
                    <a:lnTo>
                      <a:pt x="207" y="150"/>
                    </a:lnTo>
                    <a:lnTo>
                      <a:pt x="203" y="160"/>
                    </a:lnTo>
                    <a:lnTo>
                      <a:pt x="200" y="169"/>
                    </a:lnTo>
                    <a:lnTo>
                      <a:pt x="198" y="169"/>
                    </a:lnTo>
                    <a:lnTo>
                      <a:pt x="198" y="170"/>
                    </a:lnTo>
                    <a:lnTo>
                      <a:pt x="196" y="172"/>
                    </a:lnTo>
                    <a:lnTo>
                      <a:pt x="196" y="174"/>
                    </a:lnTo>
                    <a:lnTo>
                      <a:pt x="195" y="176"/>
                    </a:lnTo>
                    <a:lnTo>
                      <a:pt x="195" y="177"/>
                    </a:lnTo>
                    <a:lnTo>
                      <a:pt x="193" y="177"/>
                    </a:lnTo>
                    <a:lnTo>
                      <a:pt x="193" y="179"/>
                    </a:lnTo>
                    <a:lnTo>
                      <a:pt x="190" y="182"/>
                    </a:lnTo>
                    <a:lnTo>
                      <a:pt x="188" y="184"/>
                    </a:lnTo>
                    <a:lnTo>
                      <a:pt x="188" y="186"/>
                    </a:lnTo>
                    <a:lnTo>
                      <a:pt x="186" y="186"/>
                    </a:lnTo>
                    <a:lnTo>
                      <a:pt x="184" y="188"/>
                    </a:lnTo>
                    <a:lnTo>
                      <a:pt x="183" y="189"/>
                    </a:lnTo>
                    <a:lnTo>
                      <a:pt x="183" y="189"/>
                    </a:lnTo>
                    <a:lnTo>
                      <a:pt x="183" y="189"/>
                    </a:lnTo>
                    <a:lnTo>
                      <a:pt x="176" y="195"/>
                    </a:lnTo>
                    <a:lnTo>
                      <a:pt x="171" y="200"/>
                    </a:lnTo>
                    <a:lnTo>
                      <a:pt x="160" y="205"/>
                    </a:lnTo>
                    <a:lnTo>
                      <a:pt x="152" y="208"/>
                    </a:lnTo>
                    <a:lnTo>
                      <a:pt x="146" y="208"/>
                    </a:lnTo>
                    <a:lnTo>
                      <a:pt x="143" y="210"/>
                    </a:lnTo>
                    <a:lnTo>
                      <a:pt x="141" y="210"/>
                    </a:lnTo>
                    <a:lnTo>
                      <a:pt x="138" y="210"/>
                    </a:lnTo>
                    <a:lnTo>
                      <a:pt x="138" y="210"/>
                    </a:lnTo>
                    <a:lnTo>
                      <a:pt x="136" y="210"/>
                    </a:lnTo>
                    <a:lnTo>
                      <a:pt x="133" y="210"/>
                    </a:lnTo>
                    <a:lnTo>
                      <a:pt x="129" y="210"/>
                    </a:lnTo>
                    <a:lnTo>
                      <a:pt x="126" y="210"/>
                    </a:lnTo>
                    <a:lnTo>
                      <a:pt x="122" y="210"/>
                    </a:lnTo>
                    <a:lnTo>
                      <a:pt x="121" y="210"/>
                    </a:lnTo>
                    <a:lnTo>
                      <a:pt x="119" y="210"/>
                    </a:lnTo>
                    <a:lnTo>
                      <a:pt x="117" y="210"/>
                    </a:lnTo>
                    <a:lnTo>
                      <a:pt x="116" y="210"/>
                    </a:lnTo>
                    <a:lnTo>
                      <a:pt x="112" y="208"/>
                    </a:lnTo>
                    <a:lnTo>
                      <a:pt x="109" y="208"/>
                    </a:lnTo>
                    <a:lnTo>
                      <a:pt x="98" y="205"/>
                    </a:lnTo>
                    <a:lnTo>
                      <a:pt x="88" y="200"/>
                    </a:lnTo>
                    <a:lnTo>
                      <a:pt x="85" y="196"/>
                    </a:lnTo>
                    <a:lnTo>
                      <a:pt x="81" y="195"/>
                    </a:lnTo>
                    <a:lnTo>
                      <a:pt x="79" y="195"/>
                    </a:lnTo>
                    <a:lnTo>
                      <a:pt x="79" y="193"/>
                    </a:lnTo>
                    <a:lnTo>
                      <a:pt x="78" y="193"/>
                    </a:lnTo>
                    <a:lnTo>
                      <a:pt x="76" y="191"/>
                    </a:lnTo>
                    <a:lnTo>
                      <a:pt x="76" y="189"/>
                    </a:lnTo>
                    <a:lnTo>
                      <a:pt x="74" y="189"/>
                    </a:lnTo>
                    <a:lnTo>
                      <a:pt x="72" y="188"/>
                    </a:lnTo>
                    <a:lnTo>
                      <a:pt x="71" y="186"/>
                    </a:lnTo>
                    <a:lnTo>
                      <a:pt x="69" y="184"/>
                    </a:lnTo>
                    <a:lnTo>
                      <a:pt x="67" y="182"/>
                    </a:lnTo>
                    <a:lnTo>
                      <a:pt x="67" y="181"/>
                    </a:lnTo>
                    <a:lnTo>
                      <a:pt x="66" y="181"/>
                    </a:lnTo>
                    <a:lnTo>
                      <a:pt x="64" y="179"/>
                    </a:lnTo>
                    <a:lnTo>
                      <a:pt x="64" y="177"/>
                    </a:lnTo>
                    <a:lnTo>
                      <a:pt x="62" y="176"/>
                    </a:lnTo>
                    <a:lnTo>
                      <a:pt x="62" y="174"/>
                    </a:lnTo>
                    <a:lnTo>
                      <a:pt x="60" y="172"/>
                    </a:lnTo>
                    <a:lnTo>
                      <a:pt x="59" y="169"/>
                    </a:lnTo>
                    <a:lnTo>
                      <a:pt x="59" y="169"/>
                    </a:lnTo>
                    <a:lnTo>
                      <a:pt x="59" y="169"/>
                    </a:lnTo>
                    <a:lnTo>
                      <a:pt x="55" y="160"/>
                    </a:lnTo>
                    <a:lnTo>
                      <a:pt x="52" y="150"/>
                    </a:lnTo>
                    <a:lnTo>
                      <a:pt x="50" y="146"/>
                    </a:lnTo>
                    <a:lnTo>
                      <a:pt x="50" y="143"/>
                    </a:lnTo>
                    <a:lnTo>
                      <a:pt x="50" y="141"/>
                    </a:lnTo>
                    <a:lnTo>
                      <a:pt x="50" y="139"/>
                    </a:lnTo>
                    <a:lnTo>
                      <a:pt x="50" y="139"/>
                    </a:lnTo>
                    <a:lnTo>
                      <a:pt x="48" y="138"/>
                    </a:lnTo>
                    <a:lnTo>
                      <a:pt x="48" y="134"/>
                    </a:lnTo>
                    <a:lnTo>
                      <a:pt x="48" y="131"/>
                    </a:lnTo>
                    <a:lnTo>
                      <a:pt x="48" y="127"/>
                    </a:lnTo>
                    <a:lnTo>
                      <a:pt x="48" y="124"/>
                    </a:lnTo>
                    <a:lnTo>
                      <a:pt x="50" y="122"/>
                    </a:lnTo>
                    <a:lnTo>
                      <a:pt x="50" y="121"/>
                    </a:lnTo>
                    <a:lnTo>
                      <a:pt x="50" y="119"/>
                    </a:lnTo>
                    <a:lnTo>
                      <a:pt x="50" y="115"/>
                    </a:lnTo>
                    <a:lnTo>
                      <a:pt x="50" y="115"/>
                    </a:lnTo>
                    <a:lnTo>
                      <a:pt x="50" y="114"/>
                    </a:lnTo>
                    <a:lnTo>
                      <a:pt x="55" y="102"/>
                    </a:lnTo>
                    <a:lnTo>
                      <a:pt x="60" y="90"/>
                    </a:lnTo>
                    <a:lnTo>
                      <a:pt x="64" y="83"/>
                    </a:lnTo>
                    <a:lnTo>
                      <a:pt x="69" y="78"/>
                    </a:lnTo>
                    <a:lnTo>
                      <a:pt x="71" y="76"/>
                    </a:lnTo>
                    <a:lnTo>
                      <a:pt x="71" y="76"/>
                    </a:lnTo>
                    <a:lnTo>
                      <a:pt x="72" y="74"/>
                    </a:lnTo>
                    <a:lnTo>
                      <a:pt x="74" y="72"/>
                    </a:lnTo>
                    <a:lnTo>
                      <a:pt x="74" y="72"/>
                    </a:lnTo>
                    <a:lnTo>
                      <a:pt x="74" y="72"/>
                    </a:lnTo>
                    <a:lnTo>
                      <a:pt x="78" y="69"/>
                    </a:lnTo>
                    <a:lnTo>
                      <a:pt x="81" y="67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4"/>
                    </a:lnTo>
                    <a:lnTo>
                      <a:pt x="86" y="64"/>
                    </a:lnTo>
                    <a:lnTo>
                      <a:pt x="88" y="62"/>
                    </a:lnTo>
                    <a:lnTo>
                      <a:pt x="88" y="62"/>
                    </a:lnTo>
                    <a:lnTo>
                      <a:pt x="90" y="60"/>
                    </a:lnTo>
                    <a:lnTo>
                      <a:pt x="91" y="60"/>
                    </a:lnTo>
                    <a:lnTo>
                      <a:pt x="100" y="57"/>
                    </a:lnTo>
                    <a:lnTo>
                      <a:pt x="109" y="53"/>
                    </a:lnTo>
                    <a:lnTo>
                      <a:pt x="112" y="52"/>
                    </a:lnTo>
                    <a:lnTo>
                      <a:pt x="116" y="52"/>
                    </a:lnTo>
                    <a:lnTo>
                      <a:pt x="117" y="52"/>
                    </a:lnTo>
                    <a:lnTo>
                      <a:pt x="119" y="52"/>
                    </a:lnTo>
                    <a:lnTo>
                      <a:pt x="121" y="52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29" y="50"/>
                    </a:lnTo>
                    <a:lnTo>
                      <a:pt x="133" y="50"/>
                    </a:lnTo>
                    <a:lnTo>
                      <a:pt x="136" y="52"/>
                    </a:lnTo>
                    <a:lnTo>
                      <a:pt x="138" y="52"/>
                    </a:lnTo>
                    <a:lnTo>
                      <a:pt x="138" y="52"/>
                    </a:lnTo>
                    <a:lnTo>
                      <a:pt x="141" y="52"/>
                    </a:lnTo>
                    <a:lnTo>
                      <a:pt x="143" y="52"/>
                    </a:lnTo>
                    <a:lnTo>
                      <a:pt x="146" y="53"/>
                    </a:lnTo>
                    <a:lnTo>
                      <a:pt x="152" y="53"/>
                    </a:lnTo>
                    <a:lnTo>
                      <a:pt x="159" y="57"/>
                    </a:lnTo>
                    <a:lnTo>
                      <a:pt x="167" y="60"/>
                    </a:lnTo>
                    <a:lnTo>
                      <a:pt x="167" y="60"/>
                    </a:lnTo>
                    <a:lnTo>
                      <a:pt x="167" y="60"/>
                    </a:lnTo>
                    <a:lnTo>
                      <a:pt x="171" y="62"/>
                    </a:lnTo>
                    <a:lnTo>
                      <a:pt x="172" y="64"/>
                    </a:lnTo>
                    <a:lnTo>
                      <a:pt x="174" y="64"/>
                    </a:lnTo>
                    <a:lnTo>
                      <a:pt x="176" y="65"/>
                    </a:lnTo>
                    <a:lnTo>
                      <a:pt x="177" y="67"/>
                    </a:lnTo>
                    <a:lnTo>
                      <a:pt x="177" y="67"/>
                    </a:lnTo>
                    <a:lnTo>
                      <a:pt x="179" y="69"/>
                    </a:lnTo>
                    <a:lnTo>
                      <a:pt x="181" y="69"/>
                    </a:lnTo>
                    <a:lnTo>
                      <a:pt x="183" y="71"/>
                    </a:lnTo>
                    <a:lnTo>
                      <a:pt x="184" y="72"/>
                    </a:lnTo>
                    <a:lnTo>
                      <a:pt x="186" y="74"/>
                    </a:lnTo>
                    <a:lnTo>
                      <a:pt x="188" y="76"/>
                    </a:lnTo>
                    <a:lnTo>
                      <a:pt x="188" y="78"/>
                    </a:lnTo>
                    <a:lnTo>
                      <a:pt x="190" y="78"/>
                    </a:lnTo>
                    <a:lnTo>
                      <a:pt x="191" y="79"/>
                    </a:lnTo>
                    <a:lnTo>
                      <a:pt x="191" y="81"/>
                    </a:lnTo>
                    <a:lnTo>
                      <a:pt x="193" y="81"/>
                    </a:lnTo>
                    <a:lnTo>
                      <a:pt x="193" y="83"/>
                    </a:lnTo>
                    <a:lnTo>
                      <a:pt x="195" y="86"/>
                    </a:lnTo>
                    <a:lnTo>
                      <a:pt x="198" y="91"/>
                    </a:lnTo>
                    <a:lnTo>
                      <a:pt x="203" y="102"/>
                    </a:lnTo>
                    <a:lnTo>
                      <a:pt x="207" y="114"/>
                    </a:lnTo>
                    <a:lnTo>
                      <a:pt x="207" y="115"/>
                    </a:lnTo>
                    <a:lnTo>
                      <a:pt x="207" y="115"/>
                    </a:lnTo>
                    <a:lnTo>
                      <a:pt x="208" y="119"/>
                    </a:lnTo>
                    <a:lnTo>
                      <a:pt x="208" y="121"/>
                    </a:lnTo>
                    <a:lnTo>
                      <a:pt x="208" y="122"/>
                    </a:lnTo>
                    <a:lnTo>
                      <a:pt x="208" y="124"/>
                    </a:lnTo>
                    <a:lnTo>
                      <a:pt x="208" y="127"/>
                    </a:lnTo>
                    <a:lnTo>
                      <a:pt x="208" y="131"/>
                    </a:lnTo>
                    <a:lnTo>
                      <a:pt x="208" y="134"/>
                    </a:lnTo>
                    <a:lnTo>
                      <a:pt x="208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155"/>
              <p:cNvSpPr>
                <a:spLocks noEditPoints="1"/>
              </p:cNvSpPr>
              <p:nvPr/>
            </p:nvSpPr>
            <p:spPr bwMode="auto">
              <a:xfrm>
                <a:off x="7394576" y="3086100"/>
                <a:ext cx="246063" cy="246062"/>
              </a:xfrm>
              <a:custGeom>
                <a:avLst/>
                <a:gdLst>
                  <a:gd name="T0" fmla="*/ 136 w 155"/>
                  <a:gd name="T1" fmla="*/ 55 h 155"/>
                  <a:gd name="T2" fmla="*/ 112 w 155"/>
                  <a:gd name="T3" fmla="*/ 28 h 155"/>
                  <a:gd name="T4" fmla="*/ 63 w 155"/>
                  <a:gd name="T5" fmla="*/ 0 h 155"/>
                  <a:gd name="T6" fmla="*/ 34 w 155"/>
                  <a:gd name="T7" fmla="*/ 14 h 155"/>
                  <a:gd name="T8" fmla="*/ 20 w 155"/>
                  <a:gd name="T9" fmla="*/ 64 h 155"/>
                  <a:gd name="T10" fmla="*/ 24 w 155"/>
                  <a:gd name="T11" fmla="*/ 102 h 155"/>
                  <a:gd name="T12" fmla="*/ 44 w 155"/>
                  <a:gd name="T13" fmla="*/ 129 h 155"/>
                  <a:gd name="T14" fmla="*/ 91 w 155"/>
                  <a:gd name="T15" fmla="*/ 155 h 155"/>
                  <a:gd name="T16" fmla="*/ 125 w 155"/>
                  <a:gd name="T17" fmla="*/ 141 h 155"/>
                  <a:gd name="T18" fmla="*/ 139 w 155"/>
                  <a:gd name="T19" fmla="*/ 91 h 155"/>
                  <a:gd name="T20" fmla="*/ 127 w 155"/>
                  <a:gd name="T21" fmla="*/ 84 h 155"/>
                  <a:gd name="T22" fmla="*/ 127 w 155"/>
                  <a:gd name="T23" fmla="*/ 90 h 155"/>
                  <a:gd name="T24" fmla="*/ 122 w 155"/>
                  <a:gd name="T25" fmla="*/ 103 h 155"/>
                  <a:gd name="T26" fmla="*/ 120 w 155"/>
                  <a:gd name="T27" fmla="*/ 107 h 155"/>
                  <a:gd name="T28" fmla="*/ 115 w 155"/>
                  <a:gd name="T29" fmla="*/ 110 h 155"/>
                  <a:gd name="T30" fmla="*/ 113 w 155"/>
                  <a:gd name="T31" fmla="*/ 114 h 155"/>
                  <a:gd name="T32" fmla="*/ 105 w 155"/>
                  <a:gd name="T33" fmla="*/ 119 h 155"/>
                  <a:gd name="T34" fmla="*/ 89 w 155"/>
                  <a:gd name="T35" fmla="*/ 126 h 155"/>
                  <a:gd name="T36" fmla="*/ 84 w 155"/>
                  <a:gd name="T37" fmla="*/ 126 h 155"/>
                  <a:gd name="T38" fmla="*/ 75 w 155"/>
                  <a:gd name="T39" fmla="*/ 126 h 155"/>
                  <a:gd name="T40" fmla="*/ 72 w 155"/>
                  <a:gd name="T41" fmla="*/ 126 h 155"/>
                  <a:gd name="T42" fmla="*/ 56 w 155"/>
                  <a:gd name="T43" fmla="*/ 121 h 155"/>
                  <a:gd name="T44" fmla="*/ 51 w 155"/>
                  <a:gd name="T45" fmla="*/ 117 h 155"/>
                  <a:gd name="T46" fmla="*/ 48 w 155"/>
                  <a:gd name="T47" fmla="*/ 114 h 155"/>
                  <a:gd name="T48" fmla="*/ 44 w 155"/>
                  <a:gd name="T49" fmla="*/ 110 h 155"/>
                  <a:gd name="T50" fmla="*/ 41 w 155"/>
                  <a:gd name="T51" fmla="*/ 107 h 155"/>
                  <a:gd name="T52" fmla="*/ 38 w 155"/>
                  <a:gd name="T53" fmla="*/ 102 h 155"/>
                  <a:gd name="T54" fmla="*/ 34 w 155"/>
                  <a:gd name="T55" fmla="*/ 90 h 155"/>
                  <a:gd name="T56" fmla="*/ 32 w 155"/>
                  <a:gd name="T57" fmla="*/ 84 h 155"/>
                  <a:gd name="T58" fmla="*/ 32 w 155"/>
                  <a:gd name="T59" fmla="*/ 79 h 155"/>
                  <a:gd name="T60" fmla="*/ 32 w 155"/>
                  <a:gd name="T61" fmla="*/ 72 h 155"/>
                  <a:gd name="T62" fmla="*/ 34 w 155"/>
                  <a:gd name="T63" fmla="*/ 69 h 155"/>
                  <a:gd name="T64" fmla="*/ 44 w 155"/>
                  <a:gd name="T65" fmla="*/ 47 h 155"/>
                  <a:gd name="T66" fmla="*/ 48 w 155"/>
                  <a:gd name="T67" fmla="*/ 45 h 155"/>
                  <a:gd name="T68" fmla="*/ 51 w 155"/>
                  <a:gd name="T69" fmla="*/ 41 h 155"/>
                  <a:gd name="T70" fmla="*/ 55 w 155"/>
                  <a:gd name="T71" fmla="*/ 38 h 155"/>
                  <a:gd name="T72" fmla="*/ 58 w 155"/>
                  <a:gd name="T73" fmla="*/ 36 h 155"/>
                  <a:gd name="T74" fmla="*/ 72 w 155"/>
                  <a:gd name="T75" fmla="*/ 31 h 155"/>
                  <a:gd name="T76" fmla="*/ 75 w 155"/>
                  <a:gd name="T77" fmla="*/ 31 h 155"/>
                  <a:gd name="T78" fmla="*/ 84 w 155"/>
                  <a:gd name="T79" fmla="*/ 31 h 155"/>
                  <a:gd name="T80" fmla="*/ 89 w 155"/>
                  <a:gd name="T81" fmla="*/ 31 h 155"/>
                  <a:gd name="T82" fmla="*/ 103 w 155"/>
                  <a:gd name="T83" fmla="*/ 36 h 155"/>
                  <a:gd name="T84" fmla="*/ 106 w 155"/>
                  <a:gd name="T85" fmla="*/ 38 h 155"/>
                  <a:gd name="T86" fmla="*/ 110 w 155"/>
                  <a:gd name="T87" fmla="*/ 41 h 155"/>
                  <a:gd name="T88" fmla="*/ 113 w 155"/>
                  <a:gd name="T89" fmla="*/ 43 h 155"/>
                  <a:gd name="T90" fmla="*/ 117 w 155"/>
                  <a:gd name="T91" fmla="*/ 47 h 155"/>
                  <a:gd name="T92" fmla="*/ 118 w 155"/>
                  <a:gd name="T93" fmla="*/ 50 h 155"/>
                  <a:gd name="T94" fmla="*/ 127 w 155"/>
                  <a:gd name="T95" fmla="*/ 69 h 155"/>
                  <a:gd name="T96" fmla="*/ 127 w 155"/>
                  <a:gd name="T97" fmla="*/ 72 h 155"/>
                  <a:gd name="T98" fmla="*/ 129 w 155"/>
                  <a:gd name="T99" fmla="*/ 7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5" h="155">
                    <a:moveTo>
                      <a:pt x="155" y="91"/>
                    </a:moveTo>
                    <a:lnTo>
                      <a:pt x="155" y="64"/>
                    </a:lnTo>
                    <a:lnTo>
                      <a:pt x="139" y="64"/>
                    </a:lnTo>
                    <a:lnTo>
                      <a:pt x="136" y="55"/>
                    </a:lnTo>
                    <a:lnTo>
                      <a:pt x="130" y="45"/>
                    </a:lnTo>
                    <a:lnTo>
                      <a:pt x="144" y="31"/>
                    </a:lnTo>
                    <a:lnTo>
                      <a:pt x="125" y="14"/>
                    </a:lnTo>
                    <a:lnTo>
                      <a:pt x="112" y="28"/>
                    </a:lnTo>
                    <a:lnTo>
                      <a:pt x="103" y="22"/>
                    </a:lnTo>
                    <a:lnTo>
                      <a:pt x="91" y="19"/>
                    </a:lnTo>
                    <a:lnTo>
                      <a:pt x="91" y="0"/>
                    </a:lnTo>
                    <a:lnTo>
                      <a:pt x="63" y="0"/>
                    </a:lnTo>
                    <a:lnTo>
                      <a:pt x="63" y="19"/>
                    </a:lnTo>
                    <a:lnTo>
                      <a:pt x="55" y="22"/>
                    </a:lnTo>
                    <a:lnTo>
                      <a:pt x="46" y="28"/>
                    </a:lnTo>
                    <a:lnTo>
                      <a:pt x="34" y="14"/>
                    </a:lnTo>
                    <a:lnTo>
                      <a:pt x="17" y="33"/>
                    </a:lnTo>
                    <a:lnTo>
                      <a:pt x="29" y="45"/>
                    </a:lnTo>
                    <a:lnTo>
                      <a:pt x="24" y="52"/>
                    </a:lnTo>
                    <a:lnTo>
                      <a:pt x="20" y="64"/>
                    </a:lnTo>
                    <a:lnTo>
                      <a:pt x="0" y="64"/>
                    </a:lnTo>
                    <a:lnTo>
                      <a:pt x="0" y="91"/>
                    </a:lnTo>
                    <a:lnTo>
                      <a:pt x="20" y="91"/>
                    </a:lnTo>
                    <a:lnTo>
                      <a:pt x="24" y="102"/>
                    </a:lnTo>
                    <a:lnTo>
                      <a:pt x="29" y="112"/>
                    </a:lnTo>
                    <a:lnTo>
                      <a:pt x="17" y="122"/>
                    </a:lnTo>
                    <a:lnTo>
                      <a:pt x="36" y="141"/>
                    </a:lnTo>
                    <a:lnTo>
                      <a:pt x="44" y="129"/>
                    </a:lnTo>
                    <a:lnTo>
                      <a:pt x="55" y="134"/>
                    </a:lnTo>
                    <a:lnTo>
                      <a:pt x="63" y="138"/>
                    </a:lnTo>
                    <a:lnTo>
                      <a:pt x="63" y="155"/>
                    </a:lnTo>
                    <a:lnTo>
                      <a:pt x="91" y="155"/>
                    </a:lnTo>
                    <a:lnTo>
                      <a:pt x="91" y="138"/>
                    </a:lnTo>
                    <a:lnTo>
                      <a:pt x="103" y="134"/>
                    </a:lnTo>
                    <a:lnTo>
                      <a:pt x="113" y="129"/>
                    </a:lnTo>
                    <a:lnTo>
                      <a:pt x="125" y="141"/>
                    </a:lnTo>
                    <a:lnTo>
                      <a:pt x="144" y="122"/>
                    </a:lnTo>
                    <a:lnTo>
                      <a:pt x="132" y="110"/>
                    </a:lnTo>
                    <a:lnTo>
                      <a:pt x="137" y="100"/>
                    </a:lnTo>
                    <a:lnTo>
                      <a:pt x="139" y="91"/>
                    </a:lnTo>
                    <a:lnTo>
                      <a:pt x="155" y="91"/>
                    </a:lnTo>
                    <a:close/>
                    <a:moveTo>
                      <a:pt x="127" y="83"/>
                    </a:moveTo>
                    <a:lnTo>
                      <a:pt x="127" y="83"/>
                    </a:lnTo>
                    <a:lnTo>
                      <a:pt x="127" y="84"/>
                    </a:lnTo>
                    <a:lnTo>
                      <a:pt x="127" y="84"/>
                    </a:lnTo>
                    <a:lnTo>
                      <a:pt x="127" y="86"/>
                    </a:lnTo>
                    <a:lnTo>
                      <a:pt x="127" y="88"/>
                    </a:lnTo>
                    <a:lnTo>
                      <a:pt x="127" y="90"/>
                    </a:lnTo>
                    <a:lnTo>
                      <a:pt x="125" y="96"/>
                    </a:lnTo>
                    <a:lnTo>
                      <a:pt x="122" y="102"/>
                    </a:lnTo>
                    <a:lnTo>
                      <a:pt x="122" y="102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0" y="107"/>
                    </a:lnTo>
                    <a:lnTo>
                      <a:pt x="118" y="107"/>
                    </a:lnTo>
                    <a:lnTo>
                      <a:pt x="118" y="108"/>
                    </a:lnTo>
                    <a:lnTo>
                      <a:pt x="117" y="110"/>
                    </a:lnTo>
                    <a:lnTo>
                      <a:pt x="115" y="110"/>
                    </a:lnTo>
                    <a:lnTo>
                      <a:pt x="115" y="112"/>
                    </a:lnTo>
                    <a:lnTo>
                      <a:pt x="115" y="112"/>
                    </a:lnTo>
                    <a:lnTo>
                      <a:pt x="113" y="112"/>
                    </a:lnTo>
                    <a:lnTo>
                      <a:pt x="113" y="114"/>
                    </a:lnTo>
                    <a:lnTo>
                      <a:pt x="113" y="114"/>
                    </a:lnTo>
                    <a:lnTo>
                      <a:pt x="112" y="114"/>
                    </a:lnTo>
                    <a:lnTo>
                      <a:pt x="108" y="117"/>
                    </a:lnTo>
                    <a:lnTo>
                      <a:pt x="105" y="119"/>
                    </a:lnTo>
                    <a:lnTo>
                      <a:pt x="99" y="122"/>
                    </a:lnTo>
                    <a:lnTo>
                      <a:pt x="93" y="124"/>
                    </a:lnTo>
                    <a:lnTo>
                      <a:pt x="91" y="126"/>
                    </a:lnTo>
                    <a:lnTo>
                      <a:pt x="89" y="126"/>
                    </a:lnTo>
                    <a:lnTo>
                      <a:pt x="87" y="126"/>
                    </a:lnTo>
                    <a:lnTo>
                      <a:pt x="86" y="126"/>
                    </a:lnTo>
                    <a:lnTo>
                      <a:pt x="86" y="126"/>
                    </a:lnTo>
                    <a:lnTo>
                      <a:pt x="84" y="126"/>
                    </a:lnTo>
                    <a:lnTo>
                      <a:pt x="82" y="126"/>
                    </a:lnTo>
                    <a:lnTo>
                      <a:pt x="81" y="126"/>
                    </a:lnTo>
                    <a:lnTo>
                      <a:pt x="79" y="126"/>
                    </a:lnTo>
                    <a:lnTo>
                      <a:pt x="75" y="126"/>
                    </a:lnTo>
                    <a:lnTo>
                      <a:pt x="75" y="126"/>
                    </a:lnTo>
                    <a:lnTo>
                      <a:pt x="74" y="126"/>
                    </a:lnTo>
                    <a:lnTo>
                      <a:pt x="74" y="126"/>
                    </a:lnTo>
                    <a:lnTo>
                      <a:pt x="72" y="126"/>
                    </a:lnTo>
                    <a:lnTo>
                      <a:pt x="70" y="126"/>
                    </a:lnTo>
                    <a:lnTo>
                      <a:pt x="69" y="124"/>
                    </a:lnTo>
                    <a:lnTo>
                      <a:pt x="62" y="122"/>
                    </a:lnTo>
                    <a:lnTo>
                      <a:pt x="56" y="121"/>
                    </a:lnTo>
                    <a:lnTo>
                      <a:pt x="53" y="119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50" y="115"/>
                    </a:lnTo>
                    <a:lnTo>
                      <a:pt x="50" y="115"/>
                    </a:lnTo>
                    <a:lnTo>
                      <a:pt x="48" y="114"/>
                    </a:lnTo>
                    <a:lnTo>
                      <a:pt x="48" y="114"/>
                    </a:lnTo>
                    <a:lnTo>
                      <a:pt x="46" y="112"/>
                    </a:lnTo>
                    <a:lnTo>
                      <a:pt x="46" y="112"/>
                    </a:lnTo>
                    <a:lnTo>
                      <a:pt x="44" y="110"/>
                    </a:lnTo>
                    <a:lnTo>
                      <a:pt x="44" y="110"/>
                    </a:lnTo>
                    <a:lnTo>
                      <a:pt x="43" y="108"/>
                    </a:lnTo>
                    <a:lnTo>
                      <a:pt x="43" y="108"/>
                    </a:lnTo>
                    <a:lnTo>
                      <a:pt x="43" y="107"/>
                    </a:lnTo>
                    <a:lnTo>
                      <a:pt x="41" y="107"/>
                    </a:lnTo>
                    <a:lnTo>
                      <a:pt x="41" y="105"/>
                    </a:lnTo>
                    <a:lnTo>
                      <a:pt x="41" y="105"/>
                    </a:lnTo>
                    <a:lnTo>
                      <a:pt x="39" y="103"/>
                    </a:lnTo>
                    <a:lnTo>
                      <a:pt x="38" y="102"/>
                    </a:lnTo>
                    <a:lnTo>
                      <a:pt x="38" y="102"/>
                    </a:lnTo>
                    <a:lnTo>
                      <a:pt x="38" y="102"/>
                    </a:lnTo>
                    <a:lnTo>
                      <a:pt x="36" y="96"/>
                    </a:lnTo>
                    <a:lnTo>
                      <a:pt x="34" y="90"/>
                    </a:lnTo>
                    <a:lnTo>
                      <a:pt x="34" y="88"/>
                    </a:lnTo>
                    <a:lnTo>
                      <a:pt x="32" y="86"/>
                    </a:lnTo>
                    <a:lnTo>
                      <a:pt x="32" y="84"/>
                    </a:lnTo>
                    <a:lnTo>
                      <a:pt x="32" y="84"/>
                    </a:lnTo>
                    <a:lnTo>
                      <a:pt x="32" y="83"/>
                    </a:lnTo>
                    <a:lnTo>
                      <a:pt x="32" y="83"/>
                    </a:lnTo>
                    <a:lnTo>
                      <a:pt x="32" y="81"/>
                    </a:lnTo>
                    <a:lnTo>
                      <a:pt x="32" y="79"/>
                    </a:lnTo>
                    <a:lnTo>
                      <a:pt x="32" y="76"/>
                    </a:lnTo>
                    <a:lnTo>
                      <a:pt x="32" y="74"/>
                    </a:lnTo>
                    <a:lnTo>
                      <a:pt x="32" y="74"/>
                    </a:lnTo>
                    <a:lnTo>
                      <a:pt x="32" y="72"/>
                    </a:lnTo>
                    <a:lnTo>
                      <a:pt x="32" y="71"/>
                    </a:lnTo>
                    <a:lnTo>
                      <a:pt x="34" y="71"/>
                    </a:lnTo>
                    <a:lnTo>
                      <a:pt x="34" y="69"/>
                    </a:lnTo>
                    <a:lnTo>
                      <a:pt x="34" y="69"/>
                    </a:lnTo>
                    <a:lnTo>
                      <a:pt x="36" y="60"/>
                    </a:lnTo>
                    <a:lnTo>
                      <a:pt x="39" y="53"/>
                    </a:lnTo>
                    <a:lnTo>
                      <a:pt x="41" y="50"/>
                    </a:lnTo>
                    <a:lnTo>
                      <a:pt x="44" y="47"/>
                    </a:lnTo>
                    <a:lnTo>
                      <a:pt x="44" y="47"/>
                    </a:lnTo>
                    <a:lnTo>
                      <a:pt x="44" y="47"/>
                    </a:lnTo>
                    <a:lnTo>
                      <a:pt x="46" y="45"/>
                    </a:lnTo>
                    <a:lnTo>
                      <a:pt x="48" y="45"/>
                    </a:lnTo>
                    <a:lnTo>
                      <a:pt x="48" y="43"/>
                    </a:lnTo>
                    <a:lnTo>
                      <a:pt x="48" y="43"/>
                    </a:lnTo>
                    <a:lnTo>
                      <a:pt x="50" y="41"/>
                    </a:lnTo>
                    <a:lnTo>
                      <a:pt x="51" y="41"/>
                    </a:lnTo>
                    <a:lnTo>
                      <a:pt x="51" y="40"/>
                    </a:lnTo>
                    <a:lnTo>
                      <a:pt x="53" y="40"/>
                    </a:lnTo>
                    <a:lnTo>
                      <a:pt x="53" y="40"/>
                    </a:lnTo>
                    <a:lnTo>
                      <a:pt x="55" y="38"/>
                    </a:lnTo>
                    <a:lnTo>
                      <a:pt x="55" y="38"/>
                    </a:lnTo>
                    <a:lnTo>
                      <a:pt x="56" y="38"/>
                    </a:lnTo>
                    <a:lnTo>
                      <a:pt x="56" y="36"/>
                    </a:lnTo>
                    <a:lnTo>
                      <a:pt x="58" y="36"/>
                    </a:lnTo>
                    <a:lnTo>
                      <a:pt x="63" y="34"/>
                    </a:lnTo>
                    <a:lnTo>
                      <a:pt x="69" y="33"/>
                    </a:lnTo>
                    <a:lnTo>
                      <a:pt x="70" y="33"/>
                    </a:lnTo>
                    <a:lnTo>
                      <a:pt x="72" y="31"/>
                    </a:lnTo>
                    <a:lnTo>
                      <a:pt x="74" y="31"/>
                    </a:lnTo>
                    <a:lnTo>
                      <a:pt x="74" y="31"/>
                    </a:lnTo>
                    <a:lnTo>
                      <a:pt x="75" y="31"/>
                    </a:lnTo>
                    <a:lnTo>
                      <a:pt x="75" y="31"/>
                    </a:lnTo>
                    <a:lnTo>
                      <a:pt x="79" y="31"/>
                    </a:lnTo>
                    <a:lnTo>
                      <a:pt x="81" y="31"/>
                    </a:lnTo>
                    <a:lnTo>
                      <a:pt x="82" y="31"/>
                    </a:lnTo>
                    <a:lnTo>
                      <a:pt x="84" y="31"/>
                    </a:lnTo>
                    <a:lnTo>
                      <a:pt x="86" y="31"/>
                    </a:lnTo>
                    <a:lnTo>
                      <a:pt x="86" y="31"/>
                    </a:lnTo>
                    <a:lnTo>
                      <a:pt x="87" y="31"/>
                    </a:lnTo>
                    <a:lnTo>
                      <a:pt x="89" y="31"/>
                    </a:lnTo>
                    <a:lnTo>
                      <a:pt x="91" y="33"/>
                    </a:lnTo>
                    <a:lnTo>
                      <a:pt x="93" y="33"/>
                    </a:lnTo>
                    <a:lnTo>
                      <a:pt x="98" y="34"/>
                    </a:lnTo>
                    <a:lnTo>
                      <a:pt x="103" y="36"/>
                    </a:lnTo>
                    <a:lnTo>
                      <a:pt x="103" y="36"/>
                    </a:lnTo>
                    <a:lnTo>
                      <a:pt x="103" y="36"/>
                    </a:lnTo>
                    <a:lnTo>
                      <a:pt x="105" y="38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0" y="41"/>
                    </a:lnTo>
                    <a:lnTo>
                      <a:pt x="112" y="41"/>
                    </a:lnTo>
                    <a:lnTo>
                      <a:pt x="112" y="43"/>
                    </a:lnTo>
                    <a:lnTo>
                      <a:pt x="113" y="43"/>
                    </a:lnTo>
                    <a:lnTo>
                      <a:pt x="115" y="45"/>
                    </a:lnTo>
                    <a:lnTo>
                      <a:pt x="115" y="47"/>
                    </a:lnTo>
                    <a:lnTo>
                      <a:pt x="115" y="47"/>
                    </a:lnTo>
                    <a:lnTo>
                      <a:pt x="117" y="47"/>
                    </a:lnTo>
                    <a:lnTo>
                      <a:pt x="117" y="48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20" y="52"/>
                    </a:lnTo>
                    <a:lnTo>
                      <a:pt x="122" y="55"/>
                    </a:lnTo>
                    <a:lnTo>
                      <a:pt x="125" y="62"/>
                    </a:lnTo>
                    <a:lnTo>
                      <a:pt x="127" y="69"/>
                    </a:lnTo>
                    <a:lnTo>
                      <a:pt x="127" y="69"/>
                    </a:lnTo>
                    <a:lnTo>
                      <a:pt x="127" y="71"/>
                    </a:lnTo>
                    <a:lnTo>
                      <a:pt x="127" y="71"/>
                    </a:lnTo>
                    <a:lnTo>
                      <a:pt x="127" y="72"/>
                    </a:lnTo>
                    <a:lnTo>
                      <a:pt x="127" y="74"/>
                    </a:lnTo>
                    <a:lnTo>
                      <a:pt x="127" y="74"/>
                    </a:lnTo>
                    <a:lnTo>
                      <a:pt x="129" y="76"/>
                    </a:lnTo>
                    <a:lnTo>
                      <a:pt x="129" y="79"/>
                    </a:lnTo>
                    <a:lnTo>
                      <a:pt x="129" y="81"/>
                    </a:lnTo>
                    <a:lnTo>
                      <a:pt x="12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156"/>
              <p:cNvSpPr>
                <a:spLocks noEditPoints="1"/>
              </p:cNvSpPr>
              <p:nvPr/>
            </p:nvSpPr>
            <p:spPr bwMode="auto">
              <a:xfrm>
                <a:off x="7426326" y="3359150"/>
                <a:ext cx="165100" cy="169862"/>
              </a:xfrm>
              <a:custGeom>
                <a:avLst/>
                <a:gdLst>
                  <a:gd name="T0" fmla="*/ 74 w 104"/>
                  <a:gd name="T1" fmla="*/ 19 h 107"/>
                  <a:gd name="T2" fmla="*/ 43 w 104"/>
                  <a:gd name="T3" fmla="*/ 0 h 107"/>
                  <a:gd name="T4" fmla="*/ 24 w 104"/>
                  <a:gd name="T5" fmla="*/ 10 h 107"/>
                  <a:gd name="T6" fmla="*/ 16 w 104"/>
                  <a:gd name="T7" fmla="*/ 43 h 107"/>
                  <a:gd name="T8" fmla="*/ 18 w 104"/>
                  <a:gd name="T9" fmla="*/ 67 h 107"/>
                  <a:gd name="T10" fmla="*/ 31 w 104"/>
                  <a:gd name="T11" fmla="*/ 88 h 107"/>
                  <a:gd name="T12" fmla="*/ 61 w 104"/>
                  <a:gd name="T13" fmla="*/ 107 h 107"/>
                  <a:gd name="T14" fmla="*/ 85 w 104"/>
                  <a:gd name="T15" fmla="*/ 96 h 107"/>
                  <a:gd name="T16" fmla="*/ 95 w 104"/>
                  <a:gd name="T17" fmla="*/ 59 h 107"/>
                  <a:gd name="T18" fmla="*/ 93 w 104"/>
                  <a:gd name="T19" fmla="*/ 36 h 107"/>
                  <a:gd name="T20" fmla="*/ 86 w 104"/>
                  <a:gd name="T21" fmla="*/ 59 h 107"/>
                  <a:gd name="T22" fmla="*/ 86 w 104"/>
                  <a:gd name="T23" fmla="*/ 62 h 107"/>
                  <a:gd name="T24" fmla="*/ 83 w 104"/>
                  <a:gd name="T25" fmla="*/ 71 h 107"/>
                  <a:gd name="T26" fmla="*/ 81 w 104"/>
                  <a:gd name="T27" fmla="*/ 72 h 107"/>
                  <a:gd name="T28" fmla="*/ 79 w 104"/>
                  <a:gd name="T29" fmla="*/ 76 h 107"/>
                  <a:gd name="T30" fmla="*/ 78 w 104"/>
                  <a:gd name="T31" fmla="*/ 78 h 107"/>
                  <a:gd name="T32" fmla="*/ 71 w 104"/>
                  <a:gd name="T33" fmla="*/ 81 h 107"/>
                  <a:gd name="T34" fmla="*/ 61 w 104"/>
                  <a:gd name="T35" fmla="*/ 86 h 107"/>
                  <a:gd name="T36" fmla="*/ 59 w 104"/>
                  <a:gd name="T37" fmla="*/ 86 h 107"/>
                  <a:gd name="T38" fmla="*/ 52 w 104"/>
                  <a:gd name="T39" fmla="*/ 86 h 107"/>
                  <a:gd name="T40" fmla="*/ 50 w 104"/>
                  <a:gd name="T41" fmla="*/ 86 h 107"/>
                  <a:gd name="T42" fmla="*/ 40 w 104"/>
                  <a:gd name="T43" fmla="*/ 81 h 107"/>
                  <a:gd name="T44" fmla="*/ 35 w 104"/>
                  <a:gd name="T45" fmla="*/ 79 h 107"/>
                  <a:gd name="T46" fmla="*/ 33 w 104"/>
                  <a:gd name="T47" fmla="*/ 78 h 107"/>
                  <a:gd name="T48" fmla="*/ 31 w 104"/>
                  <a:gd name="T49" fmla="*/ 74 h 107"/>
                  <a:gd name="T50" fmla="*/ 30 w 104"/>
                  <a:gd name="T51" fmla="*/ 72 h 107"/>
                  <a:gd name="T52" fmla="*/ 28 w 104"/>
                  <a:gd name="T53" fmla="*/ 69 h 107"/>
                  <a:gd name="T54" fmla="*/ 24 w 104"/>
                  <a:gd name="T55" fmla="*/ 62 h 107"/>
                  <a:gd name="T56" fmla="*/ 23 w 104"/>
                  <a:gd name="T57" fmla="*/ 59 h 107"/>
                  <a:gd name="T58" fmla="*/ 23 w 104"/>
                  <a:gd name="T59" fmla="*/ 53 h 107"/>
                  <a:gd name="T60" fmla="*/ 23 w 104"/>
                  <a:gd name="T61" fmla="*/ 50 h 107"/>
                  <a:gd name="T62" fmla="*/ 24 w 104"/>
                  <a:gd name="T63" fmla="*/ 47 h 107"/>
                  <a:gd name="T64" fmla="*/ 31 w 104"/>
                  <a:gd name="T65" fmla="*/ 33 h 107"/>
                  <a:gd name="T66" fmla="*/ 33 w 104"/>
                  <a:gd name="T67" fmla="*/ 31 h 107"/>
                  <a:gd name="T68" fmla="*/ 36 w 104"/>
                  <a:gd name="T69" fmla="*/ 29 h 107"/>
                  <a:gd name="T70" fmla="*/ 38 w 104"/>
                  <a:gd name="T71" fmla="*/ 28 h 107"/>
                  <a:gd name="T72" fmla="*/ 40 w 104"/>
                  <a:gd name="T73" fmla="*/ 26 h 107"/>
                  <a:gd name="T74" fmla="*/ 50 w 104"/>
                  <a:gd name="T75" fmla="*/ 23 h 107"/>
                  <a:gd name="T76" fmla="*/ 52 w 104"/>
                  <a:gd name="T77" fmla="*/ 23 h 107"/>
                  <a:gd name="T78" fmla="*/ 59 w 104"/>
                  <a:gd name="T79" fmla="*/ 23 h 107"/>
                  <a:gd name="T80" fmla="*/ 61 w 104"/>
                  <a:gd name="T81" fmla="*/ 23 h 107"/>
                  <a:gd name="T82" fmla="*/ 71 w 104"/>
                  <a:gd name="T83" fmla="*/ 26 h 107"/>
                  <a:gd name="T84" fmla="*/ 73 w 104"/>
                  <a:gd name="T85" fmla="*/ 28 h 107"/>
                  <a:gd name="T86" fmla="*/ 74 w 104"/>
                  <a:gd name="T87" fmla="*/ 29 h 107"/>
                  <a:gd name="T88" fmla="*/ 78 w 104"/>
                  <a:gd name="T89" fmla="*/ 31 h 107"/>
                  <a:gd name="T90" fmla="*/ 79 w 104"/>
                  <a:gd name="T91" fmla="*/ 33 h 107"/>
                  <a:gd name="T92" fmla="*/ 81 w 104"/>
                  <a:gd name="T93" fmla="*/ 35 h 107"/>
                  <a:gd name="T94" fmla="*/ 86 w 104"/>
                  <a:gd name="T95" fmla="*/ 47 h 107"/>
                  <a:gd name="T96" fmla="*/ 86 w 104"/>
                  <a:gd name="T97" fmla="*/ 50 h 107"/>
                  <a:gd name="T98" fmla="*/ 88 w 104"/>
                  <a:gd name="T99" fmla="*/ 5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07">
                    <a:moveTo>
                      <a:pt x="90" y="31"/>
                    </a:moveTo>
                    <a:lnTo>
                      <a:pt x="98" y="23"/>
                    </a:lnTo>
                    <a:lnTo>
                      <a:pt x="86" y="10"/>
                    </a:lnTo>
                    <a:lnTo>
                      <a:pt x="74" y="19"/>
                    </a:lnTo>
                    <a:lnTo>
                      <a:pt x="69" y="16"/>
                    </a:lnTo>
                    <a:lnTo>
                      <a:pt x="61" y="14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43" y="14"/>
                    </a:lnTo>
                    <a:lnTo>
                      <a:pt x="38" y="16"/>
                    </a:lnTo>
                    <a:lnTo>
                      <a:pt x="33" y="19"/>
                    </a:lnTo>
                    <a:lnTo>
                      <a:pt x="24" y="10"/>
                    </a:lnTo>
                    <a:lnTo>
                      <a:pt x="12" y="23"/>
                    </a:lnTo>
                    <a:lnTo>
                      <a:pt x="21" y="31"/>
                    </a:lnTo>
                    <a:lnTo>
                      <a:pt x="18" y="36"/>
                    </a:lnTo>
                    <a:lnTo>
                      <a:pt x="16" y="43"/>
                    </a:lnTo>
                    <a:lnTo>
                      <a:pt x="0" y="43"/>
                    </a:lnTo>
                    <a:lnTo>
                      <a:pt x="0" y="59"/>
                    </a:lnTo>
                    <a:lnTo>
                      <a:pt x="16" y="59"/>
                    </a:lnTo>
                    <a:lnTo>
                      <a:pt x="18" y="67"/>
                    </a:lnTo>
                    <a:lnTo>
                      <a:pt x="21" y="74"/>
                    </a:lnTo>
                    <a:lnTo>
                      <a:pt x="12" y="83"/>
                    </a:lnTo>
                    <a:lnTo>
                      <a:pt x="24" y="96"/>
                    </a:lnTo>
                    <a:lnTo>
                      <a:pt x="31" y="88"/>
                    </a:lnTo>
                    <a:lnTo>
                      <a:pt x="36" y="91"/>
                    </a:lnTo>
                    <a:lnTo>
                      <a:pt x="43" y="95"/>
                    </a:lnTo>
                    <a:lnTo>
                      <a:pt x="43" y="107"/>
                    </a:lnTo>
                    <a:lnTo>
                      <a:pt x="61" y="107"/>
                    </a:lnTo>
                    <a:lnTo>
                      <a:pt x="61" y="95"/>
                    </a:lnTo>
                    <a:lnTo>
                      <a:pt x="71" y="91"/>
                    </a:lnTo>
                    <a:lnTo>
                      <a:pt x="76" y="88"/>
                    </a:lnTo>
                    <a:lnTo>
                      <a:pt x="85" y="96"/>
                    </a:lnTo>
                    <a:lnTo>
                      <a:pt x="98" y="84"/>
                    </a:lnTo>
                    <a:lnTo>
                      <a:pt x="90" y="74"/>
                    </a:lnTo>
                    <a:lnTo>
                      <a:pt x="93" y="67"/>
                    </a:lnTo>
                    <a:lnTo>
                      <a:pt x="95" y="59"/>
                    </a:lnTo>
                    <a:lnTo>
                      <a:pt x="104" y="59"/>
                    </a:lnTo>
                    <a:lnTo>
                      <a:pt x="104" y="43"/>
                    </a:lnTo>
                    <a:lnTo>
                      <a:pt x="95" y="43"/>
                    </a:lnTo>
                    <a:lnTo>
                      <a:pt x="93" y="36"/>
                    </a:lnTo>
                    <a:lnTo>
                      <a:pt x="90" y="31"/>
                    </a:lnTo>
                    <a:close/>
                    <a:moveTo>
                      <a:pt x="88" y="57"/>
                    </a:moveTo>
                    <a:lnTo>
                      <a:pt x="86" y="57"/>
                    </a:lnTo>
                    <a:lnTo>
                      <a:pt x="86" y="59"/>
                    </a:lnTo>
                    <a:lnTo>
                      <a:pt x="86" y="59"/>
                    </a:lnTo>
                    <a:lnTo>
                      <a:pt x="86" y="59"/>
                    </a:lnTo>
                    <a:lnTo>
                      <a:pt x="86" y="60"/>
                    </a:lnTo>
                    <a:lnTo>
                      <a:pt x="86" y="62"/>
                    </a:lnTo>
                    <a:lnTo>
                      <a:pt x="85" y="66"/>
                    </a:lnTo>
                    <a:lnTo>
                      <a:pt x="83" y="69"/>
                    </a:lnTo>
                    <a:lnTo>
                      <a:pt x="83" y="69"/>
                    </a:lnTo>
                    <a:lnTo>
                      <a:pt x="83" y="71"/>
                    </a:lnTo>
                    <a:lnTo>
                      <a:pt x="83" y="71"/>
                    </a:lnTo>
                    <a:lnTo>
                      <a:pt x="83" y="71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1" y="74"/>
                    </a:lnTo>
                    <a:lnTo>
                      <a:pt x="79" y="74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78" y="76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76" y="78"/>
                    </a:lnTo>
                    <a:lnTo>
                      <a:pt x="74" y="79"/>
                    </a:lnTo>
                    <a:lnTo>
                      <a:pt x="71" y="81"/>
                    </a:lnTo>
                    <a:lnTo>
                      <a:pt x="67" y="83"/>
                    </a:lnTo>
                    <a:lnTo>
                      <a:pt x="64" y="84"/>
                    </a:lnTo>
                    <a:lnTo>
                      <a:pt x="62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57" y="86"/>
                    </a:lnTo>
                    <a:lnTo>
                      <a:pt x="55" y="86"/>
                    </a:lnTo>
                    <a:lnTo>
                      <a:pt x="54" y="86"/>
                    </a:lnTo>
                    <a:lnTo>
                      <a:pt x="52" y="86"/>
                    </a:lnTo>
                    <a:lnTo>
                      <a:pt x="52" y="86"/>
                    </a:lnTo>
                    <a:lnTo>
                      <a:pt x="52" y="86"/>
                    </a:lnTo>
                    <a:lnTo>
                      <a:pt x="50" y="86"/>
                    </a:lnTo>
                    <a:lnTo>
                      <a:pt x="50" y="86"/>
                    </a:lnTo>
                    <a:lnTo>
                      <a:pt x="49" y="86"/>
                    </a:lnTo>
                    <a:lnTo>
                      <a:pt x="47" y="84"/>
                    </a:lnTo>
                    <a:lnTo>
                      <a:pt x="43" y="84"/>
                    </a:lnTo>
                    <a:lnTo>
                      <a:pt x="40" y="81"/>
                    </a:lnTo>
                    <a:lnTo>
                      <a:pt x="38" y="81"/>
                    </a:lnTo>
                    <a:lnTo>
                      <a:pt x="36" y="79"/>
                    </a:lnTo>
                    <a:lnTo>
                      <a:pt x="35" y="79"/>
                    </a:lnTo>
                    <a:lnTo>
                      <a:pt x="35" y="79"/>
                    </a:lnTo>
                    <a:lnTo>
                      <a:pt x="35" y="79"/>
                    </a:lnTo>
                    <a:lnTo>
                      <a:pt x="35" y="78"/>
                    </a:lnTo>
                    <a:lnTo>
                      <a:pt x="33" y="78"/>
                    </a:lnTo>
                    <a:lnTo>
                      <a:pt x="33" y="78"/>
                    </a:lnTo>
                    <a:lnTo>
                      <a:pt x="33" y="78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1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28" y="71"/>
                    </a:lnTo>
                    <a:lnTo>
                      <a:pt x="28" y="69"/>
                    </a:lnTo>
                    <a:lnTo>
                      <a:pt x="28" y="69"/>
                    </a:lnTo>
                    <a:lnTo>
                      <a:pt x="28" y="69"/>
                    </a:lnTo>
                    <a:lnTo>
                      <a:pt x="26" y="66"/>
                    </a:lnTo>
                    <a:lnTo>
                      <a:pt x="24" y="62"/>
                    </a:lnTo>
                    <a:lnTo>
                      <a:pt x="24" y="60"/>
                    </a:lnTo>
                    <a:lnTo>
                      <a:pt x="23" y="59"/>
                    </a:lnTo>
                    <a:lnTo>
                      <a:pt x="23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3" y="57"/>
                    </a:lnTo>
                    <a:lnTo>
                      <a:pt x="23" y="55"/>
                    </a:lnTo>
                    <a:lnTo>
                      <a:pt x="23" y="53"/>
                    </a:lnTo>
                    <a:lnTo>
                      <a:pt x="23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7"/>
                    </a:lnTo>
                    <a:lnTo>
                      <a:pt x="26" y="41"/>
                    </a:lnTo>
                    <a:lnTo>
                      <a:pt x="28" y="38"/>
                    </a:lnTo>
                    <a:lnTo>
                      <a:pt x="30" y="35"/>
                    </a:lnTo>
                    <a:lnTo>
                      <a:pt x="31" y="33"/>
                    </a:lnTo>
                    <a:lnTo>
                      <a:pt x="31" y="33"/>
                    </a:lnTo>
                    <a:lnTo>
                      <a:pt x="31" y="33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35" y="29"/>
                    </a:lnTo>
                    <a:lnTo>
                      <a:pt x="36" y="29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8" y="28"/>
                    </a:lnTo>
                    <a:lnTo>
                      <a:pt x="38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3" y="24"/>
                    </a:lnTo>
                    <a:lnTo>
                      <a:pt x="47" y="23"/>
                    </a:lnTo>
                    <a:lnTo>
                      <a:pt x="49" y="2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3"/>
                    </a:lnTo>
                    <a:lnTo>
                      <a:pt x="52" y="23"/>
                    </a:lnTo>
                    <a:lnTo>
                      <a:pt x="54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61" y="23"/>
                    </a:lnTo>
                    <a:lnTo>
                      <a:pt x="61" y="23"/>
                    </a:lnTo>
                    <a:lnTo>
                      <a:pt x="62" y="23"/>
                    </a:lnTo>
                    <a:lnTo>
                      <a:pt x="64" y="23"/>
                    </a:lnTo>
                    <a:lnTo>
                      <a:pt x="67" y="24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3" y="26"/>
                    </a:lnTo>
                    <a:lnTo>
                      <a:pt x="73" y="28"/>
                    </a:lnTo>
                    <a:lnTo>
                      <a:pt x="73" y="28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4" y="29"/>
                    </a:lnTo>
                    <a:lnTo>
                      <a:pt x="76" y="29"/>
                    </a:lnTo>
                    <a:lnTo>
                      <a:pt x="76" y="29"/>
                    </a:lnTo>
                    <a:lnTo>
                      <a:pt x="76" y="29"/>
                    </a:lnTo>
                    <a:lnTo>
                      <a:pt x="78" y="31"/>
                    </a:lnTo>
                    <a:lnTo>
                      <a:pt x="78" y="31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81" y="35"/>
                    </a:lnTo>
                    <a:lnTo>
                      <a:pt x="81" y="35"/>
                    </a:lnTo>
                    <a:lnTo>
                      <a:pt x="81" y="35"/>
                    </a:lnTo>
                    <a:lnTo>
                      <a:pt x="81" y="36"/>
                    </a:lnTo>
                    <a:lnTo>
                      <a:pt x="83" y="38"/>
                    </a:lnTo>
                    <a:lnTo>
                      <a:pt x="85" y="43"/>
                    </a:lnTo>
                    <a:lnTo>
                      <a:pt x="86" y="47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52"/>
                    </a:lnTo>
                    <a:lnTo>
                      <a:pt x="88" y="52"/>
                    </a:lnTo>
                    <a:lnTo>
                      <a:pt x="88" y="53"/>
                    </a:lnTo>
                    <a:lnTo>
                      <a:pt x="88" y="55"/>
                    </a:lnTo>
                    <a:lnTo>
                      <a:pt x="8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65365" y="2343911"/>
            <a:ext cx="697292" cy="696647"/>
            <a:chOff x="199023" y="1775128"/>
            <a:chExt cx="522969" cy="522485"/>
          </a:xfrm>
        </p:grpSpPr>
        <p:sp>
          <p:nvSpPr>
            <p:cNvPr id="17" name="Oval 16"/>
            <p:cNvSpPr/>
            <p:nvPr/>
          </p:nvSpPr>
          <p:spPr>
            <a:xfrm>
              <a:off x="199023" y="1775128"/>
              <a:ext cx="522969" cy="5224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0" rtlCol="0" anchor="t">
              <a:noAutofit/>
            </a:bodyPr>
            <a:lstStyle/>
            <a:p>
              <a:endParaRPr lang="en-US" sz="2133" b="1">
                <a:solidFill>
                  <a:srgbClr val="000000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79576" y="1907449"/>
              <a:ext cx="361856" cy="257839"/>
              <a:chOff x="2749550" y="5175251"/>
              <a:chExt cx="420688" cy="30003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5" name="Freeform 88"/>
              <p:cNvSpPr>
                <a:spLocks/>
              </p:cNvSpPr>
              <p:nvPr/>
            </p:nvSpPr>
            <p:spPr bwMode="auto">
              <a:xfrm>
                <a:off x="2749550" y="5175251"/>
                <a:ext cx="420688" cy="255588"/>
              </a:xfrm>
              <a:custGeom>
                <a:avLst/>
                <a:gdLst>
                  <a:gd name="T0" fmla="*/ 0 w 265"/>
                  <a:gd name="T1" fmla="*/ 132 h 161"/>
                  <a:gd name="T2" fmla="*/ 76 w 265"/>
                  <a:gd name="T3" fmla="*/ 132 h 161"/>
                  <a:gd name="T4" fmla="*/ 142 w 265"/>
                  <a:gd name="T5" fmla="*/ 28 h 161"/>
                  <a:gd name="T6" fmla="*/ 199 w 265"/>
                  <a:gd name="T7" fmla="*/ 28 h 161"/>
                  <a:gd name="T8" fmla="*/ 199 w 265"/>
                  <a:gd name="T9" fmla="*/ 0 h 161"/>
                  <a:gd name="T10" fmla="*/ 265 w 265"/>
                  <a:gd name="T11" fmla="*/ 40 h 161"/>
                  <a:gd name="T12" fmla="*/ 199 w 265"/>
                  <a:gd name="T13" fmla="*/ 85 h 161"/>
                  <a:gd name="T14" fmla="*/ 199 w 265"/>
                  <a:gd name="T15" fmla="*/ 56 h 161"/>
                  <a:gd name="T16" fmla="*/ 156 w 265"/>
                  <a:gd name="T17" fmla="*/ 56 h 161"/>
                  <a:gd name="T18" fmla="*/ 90 w 265"/>
                  <a:gd name="T19" fmla="*/ 161 h 161"/>
                  <a:gd name="T20" fmla="*/ 0 w 265"/>
                  <a:gd name="T21" fmla="*/ 161 h 161"/>
                  <a:gd name="T22" fmla="*/ 0 w 265"/>
                  <a:gd name="T23" fmla="*/ 13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5" h="161">
                    <a:moveTo>
                      <a:pt x="0" y="132"/>
                    </a:moveTo>
                    <a:lnTo>
                      <a:pt x="76" y="132"/>
                    </a:lnTo>
                    <a:lnTo>
                      <a:pt x="142" y="28"/>
                    </a:lnTo>
                    <a:lnTo>
                      <a:pt x="199" y="28"/>
                    </a:lnTo>
                    <a:lnTo>
                      <a:pt x="199" y="0"/>
                    </a:lnTo>
                    <a:lnTo>
                      <a:pt x="265" y="40"/>
                    </a:lnTo>
                    <a:lnTo>
                      <a:pt x="199" y="85"/>
                    </a:lnTo>
                    <a:lnTo>
                      <a:pt x="199" y="56"/>
                    </a:lnTo>
                    <a:lnTo>
                      <a:pt x="156" y="56"/>
                    </a:lnTo>
                    <a:lnTo>
                      <a:pt x="90" y="161"/>
                    </a:lnTo>
                    <a:lnTo>
                      <a:pt x="0" y="161"/>
                    </a:lnTo>
                    <a:lnTo>
                      <a:pt x="0" y="1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89"/>
              <p:cNvSpPr>
                <a:spLocks/>
              </p:cNvSpPr>
              <p:nvPr/>
            </p:nvSpPr>
            <p:spPr bwMode="auto">
              <a:xfrm>
                <a:off x="2749550" y="5219701"/>
                <a:ext cx="173038" cy="93663"/>
              </a:xfrm>
              <a:custGeom>
                <a:avLst/>
                <a:gdLst>
                  <a:gd name="T0" fmla="*/ 0 w 109"/>
                  <a:gd name="T1" fmla="*/ 0 h 59"/>
                  <a:gd name="T2" fmla="*/ 0 w 109"/>
                  <a:gd name="T3" fmla="*/ 28 h 59"/>
                  <a:gd name="T4" fmla="*/ 76 w 109"/>
                  <a:gd name="T5" fmla="*/ 28 h 59"/>
                  <a:gd name="T6" fmla="*/ 95 w 109"/>
                  <a:gd name="T7" fmla="*/ 59 h 59"/>
                  <a:gd name="T8" fmla="*/ 109 w 109"/>
                  <a:gd name="T9" fmla="*/ 33 h 59"/>
                  <a:gd name="T10" fmla="*/ 90 w 109"/>
                  <a:gd name="T11" fmla="*/ 0 h 59"/>
                  <a:gd name="T12" fmla="*/ 0 w 109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9">
                    <a:moveTo>
                      <a:pt x="0" y="0"/>
                    </a:moveTo>
                    <a:lnTo>
                      <a:pt x="0" y="28"/>
                    </a:lnTo>
                    <a:lnTo>
                      <a:pt x="76" y="28"/>
                    </a:lnTo>
                    <a:lnTo>
                      <a:pt x="95" y="59"/>
                    </a:lnTo>
                    <a:lnTo>
                      <a:pt x="109" y="33"/>
                    </a:lnTo>
                    <a:lnTo>
                      <a:pt x="9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90"/>
              <p:cNvSpPr>
                <a:spLocks/>
              </p:cNvSpPr>
              <p:nvPr/>
            </p:nvSpPr>
            <p:spPr bwMode="auto">
              <a:xfrm>
                <a:off x="2941638" y="5335588"/>
                <a:ext cx="228600" cy="139700"/>
              </a:xfrm>
              <a:custGeom>
                <a:avLst/>
                <a:gdLst>
                  <a:gd name="T0" fmla="*/ 0 w 144"/>
                  <a:gd name="T1" fmla="*/ 27 h 88"/>
                  <a:gd name="T2" fmla="*/ 21 w 144"/>
                  <a:gd name="T3" fmla="*/ 60 h 88"/>
                  <a:gd name="T4" fmla="*/ 78 w 144"/>
                  <a:gd name="T5" fmla="*/ 60 h 88"/>
                  <a:gd name="T6" fmla="*/ 78 w 144"/>
                  <a:gd name="T7" fmla="*/ 88 h 88"/>
                  <a:gd name="T8" fmla="*/ 144 w 144"/>
                  <a:gd name="T9" fmla="*/ 45 h 88"/>
                  <a:gd name="T10" fmla="*/ 78 w 144"/>
                  <a:gd name="T11" fmla="*/ 3 h 88"/>
                  <a:gd name="T12" fmla="*/ 78 w 144"/>
                  <a:gd name="T13" fmla="*/ 31 h 88"/>
                  <a:gd name="T14" fmla="*/ 35 w 144"/>
                  <a:gd name="T15" fmla="*/ 31 h 88"/>
                  <a:gd name="T16" fmla="*/ 16 w 144"/>
                  <a:gd name="T17" fmla="*/ 0 h 88"/>
                  <a:gd name="T18" fmla="*/ 0 w 144"/>
                  <a:gd name="T19" fmla="*/ 2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88">
                    <a:moveTo>
                      <a:pt x="0" y="27"/>
                    </a:moveTo>
                    <a:lnTo>
                      <a:pt x="21" y="60"/>
                    </a:lnTo>
                    <a:lnTo>
                      <a:pt x="78" y="60"/>
                    </a:lnTo>
                    <a:lnTo>
                      <a:pt x="78" y="88"/>
                    </a:lnTo>
                    <a:lnTo>
                      <a:pt x="144" y="45"/>
                    </a:lnTo>
                    <a:lnTo>
                      <a:pt x="78" y="3"/>
                    </a:lnTo>
                    <a:lnTo>
                      <a:pt x="78" y="31"/>
                    </a:lnTo>
                    <a:lnTo>
                      <a:pt x="35" y="31"/>
                    </a:lnTo>
                    <a:lnTo>
                      <a:pt x="16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 bwMode="auto">
          <a:xfrm>
            <a:off x="10727324" y="1249311"/>
            <a:ext cx="1243184" cy="74917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67" b="1" dirty="0">
                <a:solidFill>
                  <a:srgbClr val="FFFFFF"/>
                </a:solidFill>
                <a:latin typeface="Verdana" charset="0"/>
              </a:rPr>
              <a:t>15 %</a:t>
            </a:r>
          </a:p>
          <a:p>
            <a:pPr algn="ctr" eaLnBrk="0" hangingPunct="0"/>
            <a:r>
              <a:rPr lang="en-US" sz="1067" dirty="0">
                <a:solidFill>
                  <a:srgbClr val="FFFFFF"/>
                </a:solidFill>
                <a:latin typeface="Verdana" charset="0"/>
              </a:rPr>
              <a:t>Cycle time reduction per release</a:t>
            </a:r>
          </a:p>
        </p:txBody>
      </p:sp>
      <p:sp>
        <p:nvSpPr>
          <p:cNvPr id="43" name="Notched Right Arrow 42"/>
          <p:cNvSpPr/>
          <p:nvPr/>
        </p:nvSpPr>
        <p:spPr bwMode="auto">
          <a:xfrm>
            <a:off x="10366082" y="1513693"/>
            <a:ext cx="304948" cy="26502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0728308" y="2375201"/>
            <a:ext cx="1243184" cy="58496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67" b="1" dirty="0" smtClean="0">
                <a:solidFill>
                  <a:srgbClr val="FFFFFF"/>
                </a:solidFill>
                <a:latin typeface="Verdana" charset="0"/>
              </a:rPr>
              <a:t>86 </a:t>
            </a:r>
            <a:r>
              <a:rPr lang="en-US" sz="1067" b="1" dirty="0">
                <a:solidFill>
                  <a:srgbClr val="FFFFFF"/>
                </a:solidFill>
                <a:latin typeface="Verdana" charset="0"/>
              </a:rPr>
              <a:t>%</a:t>
            </a:r>
          </a:p>
          <a:p>
            <a:pPr algn="ctr" eaLnBrk="0" hangingPunct="0"/>
            <a:r>
              <a:rPr lang="en-US" sz="1067" dirty="0">
                <a:solidFill>
                  <a:srgbClr val="FFFFFF"/>
                </a:solidFill>
                <a:latin typeface="Verdana" charset="0"/>
              </a:rPr>
              <a:t>Increase in coverage</a:t>
            </a:r>
          </a:p>
        </p:txBody>
      </p:sp>
      <p:sp>
        <p:nvSpPr>
          <p:cNvPr id="45" name="Notched Right Arrow 44"/>
          <p:cNvSpPr/>
          <p:nvPr/>
        </p:nvSpPr>
        <p:spPr bwMode="auto">
          <a:xfrm>
            <a:off x="10367066" y="2541112"/>
            <a:ext cx="304948" cy="26502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6751" y="5460657"/>
            <a:ext cx="11593756" cy="85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228594" indent="-228594" defTabSz="121917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Benefits can be acknowledged before year end on – increase in coverage, Regression window time reduction </a:t>
            </a:r>
            <a:r>
              <a:rPr lang="en-US" sz="1067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etc.</a:t>
            </a:r>
            <a:endParaRPr lang="en-US" sz="1067" kern="0" dirty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  <a:p>
            <a:pPr marL="228594" indent="-228594" defTabSz="121917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067" kern="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Regression Automation, will lead to benefit maximum on Regression Cycle time. </a:t>
            </a:r>
            <a:endParaRPr lang="en-US" sz="1067" kern="0" dirty="0" smtClean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  <a:p>
            <a:pPr marL="228594" indent="-228594" defTabSz="121917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FTE reduction can be </a:t>
            </a:r>
            <a:r>
              <a:rPr lang="en-US" sz="11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initiated, when </a:t>
            </a:r>
            <a:r>
              <a:rPr lang="en-US" sz="1100" kern="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maximum coverage is achieved and QA team is enabled with necessary automation skills.</a:t>
            </a:r>
          </a:p>
          <a:p>
            <a:pPr marL="228594" indent="-228594" defTabSz="121917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1067" kern="0" dirty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  <a:p>
            <a:pPr marL="228594" indent="-228594" defTabSz="121917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1067" kern="0" dirty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9347" y="5258602"/>
            <a:ext cx="1860307" cy="256820"/>
          </a:xfrm>
          <a:prstGeom prst="rect">
            <a:avLst/>
          </a:prstGeom>
          <a:solidFill>
            <a:schemeClr val="bg1">
              <a:lumMod val="50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prstClr val="white"/>
                </a:solidFill>
                <a:latin typeface="Calibri" panose="020F0502020204030204" pitchFamily="34" charset="0"/>
                <a:cs typeface="Calibri" pitchFamily="34" charset="0"/>
              </a:rPr>
              <a:t>Notes</a:t>
            </a:r>
          </a:p>
        </p:txBody>
      </p:sp>
      <p:sp>
        <p:nvSpPr>
          <p:cNvPr id="52" name="Round Diagonal Corner Rectangle 51"/>
          <p:cNvSpPr/>
          <p:nvPr/>
        </p:nvSpPr>
        <p:spPr bwMode="auto">
          <a:xfrm>
            <a:off x="10544087" y="959043"/>
            <a:ext cx="1525176" cy="207021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33" dirty="0">
                <a:solidFill>
                  <a:srgbClr val="000000"/>
                </a:solidFill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Approximate %</a:t>
            </a:r>
            <a:endParaRPr lang="en-US" sz="933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0700" y="3384550"/>
            <a:ext cx="9590225" cy="8604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prstDash val="sysDash"/>
          </a:ln>
        </p:spPr>
        <p:txBody>
          <a:bodyPr wrap="square" lIns="274320" rtlCol="0" anchor="t">
            <a:noAutofit/>
          </a:bodyPr>
          <a:lstStyle/>
          <a:p>
            <a:r>
              <a:rPr lang="en-US" sz="1467" b="1" dirty="0">
                <a:solidFill>
                  <a:srgbClr val="FFFFFF"/>
                </a:solidFill>
              </a:rPr>
              <a:t>FTE Reduction</a:t>
            </a:r>
          </a:p>
          <a:p>
            <a:r>
              <a:rPr lang="en-US" sz="1467" b="1" dirty="0">
                <a:solidFill>
                  <a:srgbClr val="FFFFFF"/>
                </a:solidFill>
              </a:rPr>
              <a:t>- </a:t>
            </a:r>
            <a:r>
              <a:rPr lang="en-US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with increased automation coverage, expected QA test cycle get executed before timeline.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which lead to reduce </a:t>
            </a:r>
            <a:r>
              <a:rPr lang="en-US" sz="1067" i="1" dirty="0" smtClean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FTE during course of time</a:t>
            </a:r>
            <a:endParaRPr lang="en-US" sz="1067" i="1" dirty="0">
              <a:solidFill>
                <a:srgbClr val="FFFFFF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33927" y="3466236"/>
            <a:ext cx="721849" cy="729484"/>
            <a:chOff x="202009" y="2727004"/>
            <a:chExt cx="522969" cy="522485"/>
          </a:xfrm>
        </p:grpSpPr>
        <p:sp>
          <p:nvSpPr>
            <p:cNvPr id="58" name="Oval 57"/>
            <p:cNvSpPr/>
            <p:nvPr/>
          </p:nvSpPr>
          <p:spPr>
            <a:xfrm>
              <a:off x="202009" y="2727004"/>
              <a:ext cx="522969" cy="5224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274320" rtlCol="0" anchor="t">
              <a:noAutofit/>
            </a:bodyPr>
            <a:lstStyle/>
            <a:p>
              <a:endParaRPr lang="en-US" sz="1600" b="1">
                <a:solidFill>
                  <a:srgbClr val="000000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01568" y="2865117"/>
              <a:ext cx="337865" cy="258532"/>
              <a:chOff x="7016751" y="3086100"/>
              <a:chExt cx="623888" cy="47783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0" name="Freeform 152"/>
              <p:cNvSpPr>
                <a:spLocks/>
              </p:cNvSpPr>
              <p:nvPr/>
            </p:nvSpPr>
            <p:spPr bwMode="auto">
              <a:xfrm>
                <a:off x="7178676" y="3252787"/>
                <a:ext cx="87313" cy="103187"/>
              </a:xfrm>
              <a:custGeom>
                <a:avLst/>
                <a:gdLst>
                  <a:gd name="T0" fmla="*/ 5 w 55"/>
                  <a:gd name="T1" fmla="*/ 41 h 65"/>
                  <a:gd name="T2" fmla="*/ 8 w 55"/>
                  <a:gd name="T3" fmla="*/ 50 h 65"/>
                  <a:gd name="T4" fmla="*/ 14 w 55"/>
                  <a:gd name="T5" fmla="*/ 59 h 65"/>
                  <a:gd name="T6" fmla="*/ 20 w 55"/>
                  <a:gd name="T7" fmla="*/ 64 h 65"/>
                  <a:gd name="T8" fmla="*/ 27 w 55"/>
                  <a:gd name="T9" fmla="*/ 65 h 65"/>
                  <a:gd name="T10" fmla="*/ 36 w 55"/>
                  <a:gd name="T11" fmla="*/ 64 h 65"/>
                  <a:gd name="T12" fmla="*/ 43 w 55"/>
                  <a:gd name="T13" fmla="*/ 59 h 65"/>
                  <a:gd name="T14" fmla="*/ 48 w 55"/>
                  <a:gd name="T15" fmla="*/ 50 h 65"/>
                  <a:gd name="T16" fmla="*/ 51 w 55"/>
                  <a:gd name="T17" fmla="*/ 41 h 65"/>
                  <a:gd name="T18" fmla="*/ 55 w 55"/>
                  <a:gd name="T19" fmla="*/ 40 h 65"/>
                  <a:gd name="T20" fmla="*/ 55 w 55"/>
                  <a:gd name="T21" fmla="*/ 34 h 65"/>
                  <a:gd name="T22" fmla="*/ 55 w 55"/>
                  <a:gd name="T23" fmla="*/ 31 h 65"/>
                  <a:gd name="T24" fmla="*/ 51 w 55"/>
                  <a:gd name="T25" fmla="*/ 28 h 65"/>
                  <a:gd name="T26" fmla="*/ 50 w 55"/>
                  <a:gd name="T27" fmla="*/ 17 h 65"/>
                  <a:gd name="T28" fmla="*/ 44 w 55"/>
                  <a:gd name="T29" fmla="*/ 9 h 65"/>
                  <a:gd name="T30" fmla="*/ 41 w 55"/>
                  <a:gd name="T31" fmla="*/ 5 h 65"/>
                  <a:gd name="T32" fmla="*/ 36 w 55"/>
                  <a:gd name="T33" fmla="*/ 2 h 65"/>
                  <a:gd name="T34" fmla="*/ 32 w 55"/>
                  <a:gd name="T35" fmla="*/ 0 h 65"/>
                  <a:gd name="T36" fmla="*/ 27 w 55"/>
                  <a:gd name="T37" fmla="*/ 0 h 65"/>
                  <a:gd name="T38" fmla="*/ 24 w 55"/>
                  <a:gd name="T39" fmla="*/ 0 h 65"/>
                  <a:gd name="T40" fmla="*/ 19 w 55"/>
                  <a:gd name="T41" fmla="*/ 2 h 65"/>
                  <a:gd name="T42" fmla="*/ 15 w 55"/>
                  <a:gd name="T43" fmla="*/ 5 h 65"/>
                  <a:gd name="T44" fmla="*/ 12 w 55"/>
                  <a:gd name="T45" fmla="*/ 9 h 65"/>
                  <a:gd name="T46" fmla="*/ 7 w 55"/>
                  <a:gd name="T47" fmla="*/ 17 h 65"/>
                  <a:gd name="T48" fmla="*/ 3 w 55"/>
                  <a:gd name="T49" fmla="*/ 28 h 65"/>
                  <a:gd name="T50" fmla="*/ 1 w 55"/>
                  <a:gd name="T51" fmla="*/ 31 h 65"/>
                  <a:gd name="T52" fmla="*/ 0 w 55"/>
                  <a:gd name="T53" fmla="*/ 34 h 65"/>
                  <a:gd name="T54" fmla="*/ 1 w 55"/>
                  <a:gd name="T55" fmla="*/ 40 h 65"/>
                  <a:gd name="T56" fmla="*/ 5 w 55"/>
                  <a:gd name="T57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" h="65">
                    <a:moveTo>
                      <a:pt x="5" y="41"/>
                    </a:moveTo>
                    <a:lnTo>
                      <a:pt x="8" y="50"/>
                    </a:lnTo>
                    <a:lnTo>
                      <a:pt x="14" y="59"/>
                    </a:lnTo>
                    <a:lnTo>
                      <a:pt x="20" y="64"/>
                    </a:lnTo>
                    <a:lnTo>
                      <a:pt x="27" y="65"/>
                    </a:lnTo>
                    <a:lnTo>
                      <a:pt x="36" y="64"/>
                    </a:lnTo>
                    <a:lnTo>
                      <a:pt x="43" y="59"/>
                    </a:lnTo>
                    <a:lnTo>
                      <a:pt x="48" y="50"/>
                    </a:lnTo>
                    <a:lnTo>
                      <a:pt x="51" y="41"/>
                    </a:lnTo>
                    <a:lnTo>
                      <a:pt x="55" y="40"/>
                    </a:lnTo>
                    <a:lnTo>
                      <a:pt x="55" y="34"/>
                    </a:lnTo>
                    <a:lnTo>
                      <a:pt x="55" y="31"/>
                    </a:lnTo>
                    <a:lnTo>
                      <a:pt x="51" y="28"/>
                    </a:lnTo>
                    <a:lnTo>
                      <a:pt x="50" y="17"/>
                    </a:lnTo>
                    <a:lnTo>
                      <a:pt x="44" y="9"/>
                    </a:lnTo>
                    <a:lnTo>
                      <a:pt x="41" y="5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2"/>
                    </a:lnTo>
                    <a:lnTo>
                      <a:pt x="15" y="5"/>
                    </a:lnTo>
                    <a:lnTo>
                      <a:pt x="12" y="9"/>
                    </a:lnTo>
                    <a:lnTo>
                      <a:pt x="7" y="17"/>
                    </a:lnTo>
                    <a:lnTo>
                      <a:pt x="3" y="28"/>
                    </a:lnTo>
                    <a:lnTo>
                      <a:pt x="1" y="31"/>
                    </a:lnTo>
                    <a:lnTo>
                      <a:pt x="0" y="34"/>
                    </a:lnTo>
                    <a:lnTo>
                      <a:pt x="1" y="40"/>
                    </a:lnTo>
                    <a:lnTo>
                      <a:pt x="5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153"/>
              <p:cNvSpPr>
                <a:spLocks/>
              </p:cNvSpPr>
              <p:nvPr/>
            </p:nvSpPr>
            <p:spPr bwMode="auto">
              <a:xfrm>
                <a:off x="7131051" y="3365500"/>
                <a:ext cx="177800" cy="111125"/>
              </a:xfrm>
              <a:custGeom>
                <a:avLst/>
                <a:gdLst>
                  <a:gd name="T0" fmla="*/ 74 w 112"/>
                  <a:gd name="T1" fmla="*/ 5 h 70"/>
                  <a:gd name="T2" fmla="*/ 69 w 112"/>
                  <a:gd name="T3" fmla="*/ 22 h 70"/>
                  <a:gd name="T4" fmla="*/ 66 w 112"/>
                  <a:gd name="T5" fmla="*/ 41 h 70"/>
                  <a:gd name="T6" fmla="*/ 62 w 112"/>
                  <a:gd name="T7" fmla="*/ 29 h 70"/>
                  <a:gd name="T8" fmla="*/ 59 w 112"/>
                  <a:gd name="T9" fmla="*/ 10 h 70"/>
                  <a:gd name="T10" fmla="*/ 61 w 112"/>
                  <a:gd name="T11" fmla="*/ 8 h 70"/>
                  <a:gd name="T12" fmla="*/ 61 w 112"/>
                  <a:gd name="T13" fmla="*/ 6 h 70"/>
                  <a:gd name="T14" fmla="*/ 59 w 112"/>
                  <a:gd name="T15" fmla="*/ 1 h 70"/>
                  <a:gd name="T16" fmla="*/ 57 w 112"/>
                  <a:gd name="T17" fmla="*/ 0 h 70"/>
                  <a:gd name="T18" fmla="*/ 54 w 112"/>
                  <a:gd name="T19" fmla="*/ 1 h 70"/>
                  <a:gd name="T20" fmla="*/ 52 w 112"/>
                  <a:gd name="T21" fmla="*/ 6 h 70"/>
                  <a:gd name="T22" fmla="*/ 54 w 112"/>
                  <a:gd name="T23" fmla="*/ 8 h 70"/>
                  <a:gd name="T24" fmla="*/ 54 w 112"/>
                  <a:gd name="T25" fmla="*/ 10 h 70"/>
                  <a:gd name="T26" fmla="*/ 50 w 112"/>
                  <a:gd name="T27" fmla="*/ 29 h 70"/>
                  <a:gd name="T28" fmla="*/ 49 w 112"/>
                  <a:gd name="T29" fmla="*/ 39 h 70"/>
                  <a:gd name="T30" fmla="*/ 44 w 112"/>
                  <a:gd name="T31" fmla="*/ 22 h 70"/>
                  <a:gd name="T32" fmla="*/ 40 w 112"/>
                  <a:gd name="T33" fmla="*/ 5 h 70"/>
                  <a:gd name="T34" fmla="*/ 30 w 112"/>
                  <a:gd name="T35" fmla="*/ 6 h 70"/>
                  <a:gd name="T36" fmla="*/ 23 w 112"/>
                  <a:gd name="T37" fmla="*/ 8 h 70"/>
                  <a:gd name="T38" fmla="*/ 16 w 112"/>
                  <a:gd name="T39" fmla="*/ 12 h 70"/>
                  <a:gd name="T40" fmla="*/ 11 w 112"/>
                  <a:gd name="T41" fmla="*/ 17 h 70"/>
                  <a:gd name="T42" fmla="*/ 7 w 112"/>
                  <a:gd name="T43" fmla="*/ 24 h 70"/>
                  <a:gd name="T44" fmla="*/ 4 w 112"/>
                  <a:gd name="T45" fmla="*/ 29 h 70"/>
                  <a:gd name="T46" fmla="*/ 2 w 112"/>
                  <a:gd name="T47" fmla="*/ 36 h 70"/>
                  <a:gd name="T48" fmla="*/ 0 w 112"/>
                  <a:gd name="T49" fmla="*/ 43 h 70"/>
                  <a:gd name="T50" fmla="*/ 11 w 112"/>
                  <a:gd name="T51" fmla="*/ 53 h 70"/>
                  <a:gd name="T52" fmla="*/ 23 w 112"/>
                  <a:gd name="T53" fmla="*/ 60 h 70"/>
                  <a:gd name="T54" fmla="*/ 25 w 112"/>
                  <a:gd name="T55" fmla="*/ 32 h 70"/>
                  <a:gd name="T56" fmla="*/ 25 w 112"/>
                  <a:gd name="T57" fmla="*/ 62 h 70"/>
                  <a:gd name="T58" fmla="*/ 33 w 112"/>
                  <a:gd name="T59" fmla="*/ 65 h 70"/>
                  <a:gd name="T60" fmla="*/ 40 w 112"/>
                  <a:gd name="T61" fmla="*/ 68 h 70"/>
                  <a:gd name="T62" fmla="*/ 49 w 112"/>
                  <a:gd name="T63" fmla="*/ 68 h 70"/>
                  <a:gd name="T64" fmla="*/ 57 w 112"/>
                  <a:gd name="T65" fmla="*/ 70 h 70"/>
                  <a:gd name="T66" fmla="*/ 71 w 112"/>
                  <a:gd name="T67" fmla="*/ 68 h 70"/>
                  <a:gd name="T68" fmla="*/ 85 w 112"/>
                  <a:gd name="T69" fmla="*/ 63 h 70"/>
                  <a:gd name="T70" fmla="*/ 85 w 112"/>
                  <a:gd name="T71" fmla="*/ 32 h 70"/>
                  <a:gd name="T72" fmla="*/ 92 w 112"/>
                  <a:gd name="T73" fmla="*/ 62 h 70"/>
                  <a:gd name="T74" fmla="*/ 102 w 112"/>
                  <a:gd name="T75" fmla="*/ 53 h 70"/>
                  <a:gd name="T76" fmla="*/ 112 w 112"/>
                  <a:gd name="T77" fmla="*/ 43 h 70"/>
                  <a:gd name="T78" fmla="*/ 111 w 112"/>
                  <a:gd name="T79" fmla="*/ 36 h 70"/>
                  <a:gd name="T80" fmla="*/ 109 w 112"/>
                  <a:gd name="T81" fmla="*/ 31 h 70"/>
                  <a:gd name="T82" fmla="*/ 107 w 112"/>
                  <a:gd name="T83" fmla="*/ 24 h 70"/>
                  <a:gd name="T84" fmla="*/ 102 w 112"/>
                  <a:gd name="T85" fmla="*/ 17 h 70"/>
                  <a:gd name="T86" fmla="*/ 97 w 112"/>
                  <a:gd name="T87" fmla="*/ 12 h 70"/>
                  <a:gd name="T88" fmla="*/ 92 w 112"/>
                  <a:gd name="T89" fmla="*/ 8 h 70"/>
                  <a:gd name="T90" fmla="*/ 83 w 112"/>
                  <a:gd name="T91" fmla="*/ 6 h 70"/>
                  <a:gd name="T92" fmla="*/ 74 w 112"/>
                  <a:gd name="T93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2" h="70">
                    <a:moveTo>
                      <a:pt x="74" y="5"/>
                    </a:moveTo>
                    <a:lnTo>
                      <a:pt x="69" y="22"/>
                    </a:lnTo>
                    <a:lnTo>
                      <a:pt x="66" y="41"/>
                    </a:lnTo>
                    <a:lnTo>
                      <a:pt x="62" y="29"/>
                    </a:lnTo>
                    <a:lnTo>
                      <a:pt x="59" y="10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2" y="6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50" y="29"/>
                    </a:lnTo>
                    <a:lnTo>
                      <a:pt x="49" y="39"/>
                    </a:lnTo>
                    <a:lnTo>
                      <a:pt x="44" y="22"/>
                    </a:lnTo>
                    <a:lnTo>
                      <a:pt x="40" y="5"/>
                    </a:lnTo>
                    <a:lnTo>
                      <a:pt x="30" y="6"/>
                    </a:lnTo>
                    <a:lnTo>
                      <a:pt x="23" y="8"/>
                    </a:lnTo>
                    <a:lnTo>
                      <a:pt x="16" y="12"/>
                    </a:lnTo>
                    <a:lnTo>
                      <a:pt x="11" y="17"/>
                    </a:lnTo>
                    <a:lnTo>
                      <a:pt x="7" y="24"/>
                    </a:lnTo>
                    <a:lnTo>
                      <a:pt x="4" y="29"/>
                    </a:lnTo>
                    <a:lnTo>
                      <a:pt x="2" y="36"/>
                    </a:lnTo>
                    <a:lnTo>
                      <a:pt x="0" y="43"/>
                    </a:lnTo>
                    <a:lnTo>
                      <a:pt x="11" y="53"/>
                    </a:lnTo>
                    <a:lnTo>
                      <a:pt x="23" y="60"/>
                    </a:lnTo>
                    <a:lnTo>
                      <a:pt x="25" y="32"/>
                    </a:lnTo>
                    <a:lnTo>
                      <a:pt x="25" y="62"/>
                    </a:lnTo>
                    <a:lnTo>
                      <a:pt x="33" y="65"/>
                    </a:lnTo>
                    <a:lnTo>
                      <a:pt x="40" y="68"/>
                    </a:lnTo>
                    <a:lnTo>
                      <a:pt x="49" y="68"/>
                    </a:lnTo>
                    <a:lnTo>
                      <a:pt x="57" y="70"/>
                    </a:lnTo>
                    <a:lnTo>
                      <a:pt x="71" y="68"/>
                    </a:lnTo>
                    <a:lnTo>
                      <a:pt x="85" y="63"/>
                    </a:lnTo>
                    <a:lnTo>
                      <a:pt x="85" y="32"/>
                    </a:lnTo>
                    <a:lnTo>
                      <a:pt x="92" y="62"/>
                    </a:lnTo>
                    <a:lnTo>
                      <a:pt x="102" y="53"/>
                    </a:lnTo>
                    <a:lnTo>
                      <a:pt x="112" y="43"/>
                    </a:lnTo>
                    <a:lnTo>
                      <a:pt x="111" y="36"/>
                    </a:lnTo>
                    <a:lnTo>
                      <a:pt x="109" y="31"/>
                    </a:lnTo>
                    <a:lnTo>
                      <a:pt x="107" y="24"/>
                    </a:lnTo>
                    <a:lnTo>
                      <a:pt x="102" y="17"/>
                    </a:lnTo>
                    <a:lnTo>
                      <a:pt x="97" y="12"/>
                    </a:lnTo>
                    <a:lnTo>
                      <a:pt x="92" y="8"/>
                    </a:lnTo>
                    <a:lnTo>
                      <a:pt x="83" y="6"/>
                    </a:lnTo>
                    <a:lnTo>
                      <a:pt x="7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154"/>
              <p:cNvSpPr>
                <a:spLocks noEditPoints="1"/>
              </p:cNvSpPr>
              <p:nvPr/>
            </p:nvSpPr>
            <p:spPr bwMode="auto">
              <a:xfrm>
                <a:off x="7016751" y="3154362"/>
                <a:ext cx="409575" cy="409575"/>
              </a:xfrm>
              <a:custGeom>
                <a:avLst/>
                <a:gdLst>
                  <a:gd name="T0" fmla="*/ 227 w 258"/>
                  <a:gd name="T1" fmla="*/ 107 h 258"/>
                  <a:gd name="T2" fmla="*/ 205 w 258"/>
                  <a:gd name="T3" fmla="*/ 22 h 258"/>
                  <a:gd name="T4" fmla="*/ 152 w 258"/>
                  <a:gd name="T5" fmla="*/ 0 h 258"/>
                  <a:gd name="T6" fmla="*/ 76 w 258"/>
                  <a:gd name="T7" fmla="*/ 45 h 258"/>
                  <a:gd name="T8" fmla="*/ 36 w 258"/>
                  <a:gd name="T9" fmla="*/ 90 h 258"/>
                  <a:gd name="T10" fmla="*/ 29 w 258"/>
                  <a:gd name="T11" fmla="*/ 150 h 258"/>
                  <a:gd name="T12" fmla="*/ 43 w 258"/>
                  <a:gd name="T13" fmla="*/ 184 h 258"/>
                  <a:gd name="T14" fmla="*/ 81 w 258"/>
                  <a:gd name="T15" fmla="*/ 220 h 258"/>
                  <a:gd name="T16" fmla="*/ 109 w 258"/>
                  <a:gd name="T17" fmla="*/ 258 h 258"/>
                  <a:gd name="T18" fmla="*/ 169 w 258"/>
                  <a:gd name="T19" fmla="*/ 224 h 258"/>
                  <a:gd name="T20" fmla="*/ 236 w 258"/>
                  <a:gd name="T21" fmla="*/ 205 h 258"/>
                  <a:gd name="T22" fmla="*/ 208 w 258"/>
                  <a:gd name="T23" fmla="*/ 138 h 258"/>
                  <a:gd name="T24" fmla="*/ 208 w 258"/>
                  <a:gd name="T25" fmla="*/ 143 h 258"/>
                  <a:gd name="T26" fmla="*/ 200 w 258"/>
                  <a:gd name="T27" fmla="*/ 169 h 258"/>
                  <a:gd name="T28" fmla="*/ 196 w 258"/>
                  <a:gd name="T29" fmla="*/ 174 h 258"/>
                  <a:gd name="T30" fmla="*/ 193 w 258"/>
                  <a:gd name="T31" fmla="*/ 179 h 258"/>
                  <a:gd name="T32" fmla="*/ 186 w 258"/>
                  <a:gd name="T33" fmla="*/ 186 h 258"/>
                  <a:gd name="T34" fmla="*/ 183 w 258"/>
                  <a:gd name="T35" fmla="*/ 189 h 258"/>
                  <a:gd name="T36" fmla="*/ 152 w 258"/>
                  <a:gd name="T37" fmla="*/ 208 h 258"/>
                  <a:gd name="T38" fmla="*/ 138 w 258"/>
                  <a:gd name="T39" fmla="*/ 210 h 258"/>
                  <a:gd name="T40" fmla="*/ 129 w 258"/>
                  <a:gd name="T41" fmla="*/ 210 h 258"/>
                  <a:gd name="T42" fmla="*/ 119 w 258"/>
                  <a:gd name="T43" fmla="*/ 210 h 258"/>
                  <a:gd name="T44" fmla="*/ 109 w 258"/>
                  <a:gd name="T45" fmla="*/ 208 h 258"/>
                  <a:gd name="T46" fmla="*/ 81 w 258"/>
                  <a:gd name="T47" fmla="*/ 195 h 258"/>
                  <a:gd name="T48" fmla="*/ 76 w 258"/>
                  <a:gd name="T49" fmla="*/ 191 h 258"/>
                  <a:gd name="T50" fmla="*/ 71 w 258"/>
                  <a:gd name="T51" fmla="*/ 186 h 258"/>
                  <a:gd name="T52" fmla="*/ 66 w 258"/>
                  <a:gd name="T53" fmla="*/ 181 h 258"/>
                  <a:gd name="T54" fmla="*/ 62 w 258"/>
                  <a:gd name="T55" fmla="*/ 174 h 258"/>
                  <a:gd name="T56" fmla="*/ 59 w 258"/>
                  <a:gd name="T57" fmla="*/ 169 h 258"/>
                  <a:gd name="T58" fmla="*/ 50 w 258"/>
                  <a:gd name="T59" fmla="*/ 143 h 258"/>
                  <a:gd name="T60" fmla="*/ 48 w 258"/>
                  <a:gd name="T61" fmla="*/ 138 h 258"/>
                  <a:gd name="T62" fmla="*/ 48 w 258"/>
                  <a:gd name="T63" fmla="*/ 124 h 258"/>
                  <a:gd name="T64" fmla="*/ 50 w 258"/>
                  <a:gd name="T65" fmla="*/ 115 h 258"/>
                  <a:gd name="T66" fmla="*/ 60 w 258"/>
                  <a:gd name="T67" fmla="*/ 90 h 258"/>
                  <a:gd name="T68" fmla="*/ 71 w 258"/>
                  <a:gd name="T69" fmla="*/ 76 h 258"/>
                  <a:gd name="T70" fmla="*/ 74 w 258"/>
                  <a:gd name="T71" fmla="*/ 72 h 258"/>
                  <a:gd name="T72" fmla="*/ 83 w 258"/>
                  <a:gd name="T73" fmla="*/ 65 h 258"/>
                  <a:gd name="T74" fmla="*/ 88 w 258"/>
                  <a:gd name="T75" fmla="*/ 62 h 258"/>
                  <a:gd name="T76" fmla="*/ 109 w 258"/>
                  <a:gd name="T77" fmla="*/ 53 h 258"/>
                  <a:gd name="T78" fmla="*/ 119 w 258"/>
                  <a:gd name="T79" fmla="*/ 52 h 258"/>
                  <a:gd name="T80" fmla="*/ 129 w 258"/>
                  <a:gd name="T81" fmla="*/ 50 h 258"/>
                  <a:gd name="T82" fmla="*/ 138 w 258"/>
                  <a:gd name="T83" fmla="*/ 52 h 258"/>
                  <a:gd name="T84" fmla="*/ 152 w 258"/>
                  <a:gd name="T85" fmla="*/ 53 h 258"/>
                  <a:gd name="T86" fmla="*/ 167 w 258"/>
                  <a:gd name="T87" fmla="*/ 60 h 258"/>
                  <a:gd name="T88" fmla="*/ 176 w 258"/>
                  <a:gd name="T89" fmla="*/ 65 h 258"/>
                  <a:gd name="T90" fmla="*/ 181 w 258"/>
                  <a:gd name="T91" fmla="*/ 69 h 258"/>
                  <a:gd name="T92" fmla="*/ 188 w 258"/>
                  <a:gd name="T93" fmla="*/ 76 h 258"/>
                  <a:gd name="T94" fmla="*/ 191 w 258"/>
                  <a:gd name="T95" fmla="*/ 81 h 258"/>
                  <a:gd name="T96" fmla="*/ 198 w 258"/>
                  <a:gd name="T97" fmla="*/ 91 h 258"/>
                  <a:gd name="T98" fmla="*/ 207 w 258"/>
                  <a:gd name="T99" fmla="*/ 115 h 258"/>
                  <a:gd name="T100" fmla="*/ 208 w 258"/>
                  <a:gd name="T101" fmla="*/ 124 h 258"/>
                  <a:gd name="T102" fmla="*/ 208 w 258"/>
                  <a:gd name="T103" fmla="*/ 13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8" h="258">
                    <a:moveTo>
                      <a:pt x="229" y="150"/>
                    </a:moveTo>
                    <a:lnTo>
                      <a:pt x="258" y="150"/>
                    </a:lnTo>
                    <a:lnTo>
                      <a:pt x="258" y="107"/>
                    </a:lnTo>
                    <a:lnTo>
                      <a:pt x="227" y="107"/>
                    </a:lnTo>
                    <a:lnTo>
                      <a:pt x="222" y="90"/>
                    </a:lnTo>
                    <a:lnTo>
                      <a:pt x="214" y="74"/>
                    </a:lnTo>
                    <a:lnTo>
                      <a:pt x="236" y="52"/>
                    </a:lnTo>
                    <a:lnTo>
                      <a:pt x="205" y="22"/>
                    </a:lnTo>
                    <a:lnTo>
                      <a:pt x="183" y="45"/>
                    </a:lnTo>
                    <a:lnTo>
                      <a:pt x="167" y="36"/>
                    </a:lnTo>
                    <a:lnTo>
                      <a:pt x="152" y="31"/>
                    </a:lnTo>
                    <a:lnTo>
                      <a:pt x="152" y="0"/>
                    </a:lnTo>
                    <a:lnTo>
                      <a:pt x="109" y="0"/>
                    </a:lnTo>
                    <a:lnTo>
                      <a:pt x="109" y="31"/>
                    </a:lnTo>
                    <a:lnTo>
                      <a:pt x="91" y="36"/>
                    </a:lnTo>
                    <a:lnTo>
                      <a:pt x="76" y="45"/>
                    </a:lnTo>
                    <a:lnTo>
                      <a:pt x="54" y="22"/>
                    </a:lnTo>
                    <a:lnTo>
                      <a:pt x="23" y="52"/>
                    </a:lnTo>
                    <a:lnTo>
                      <a:pt x="45" y="74"/>
                    </a:lnTo>
                    <a:lnTo>
                      <a:pt x="36" y="90"/>
                    </a:lnTo>
                    <a:lnTo>
                      <a:pt x="29" y="107"/>
                    </a:lnTo>
                    <a:lnTo>
                      <a:pt x="0" y="107"/>
                    </a:lnTo>
                    <a:lnTo>
                      <a:pt x="0" y="150"/>
                    </a:lnTo>
                    <a:lnTo>
                      <a:pt x="29" y="150"/>
                    </a:lnTo>
                    <a:lnTo>
                      <a:pt x="31" y="160"/>
                    </a:lnTo>
                    <a:lnTo>
                      <a:pt x="35" y="169"/>
                    </a:lnTo>
                    <a:lnTo>
                      <a:pt x="38" y="177"/>
                    </a:lnTo>
                    <a:lnTo>
                      <a:pt x="43" y="184"/>
                    </a:lnTo>
                    <a:lnTo>
                      <a:pt x="23" y="205"/>
                    </a:lnTo>
                    <a:lnTo>
                      <a:pt x="54" y="236"/>
                    </a:lnTo>
                    <a:lnTo>
                      <a:pt x="72" y="215"/>
                    </a:lnTo>
                    <a:lnTo>
                      <a:pt x="81" y="220"/>
                    </a:lnTo>
                    <a:lnTo>
                      <a:pt x="90" y="224"/>
                    </a:lnTo>
                    <a:lnTo>
                      <a:pt x="98" y="227"/>
                    </a:lnTo>
                    <a:lnTo>
                      <a:pt x="109" y="231"/>
                    </a:lnTo>
                    <a:lnTo>
                      <a:pt x="109" y="258"/>
                    </a:lnTo>
                    <a:lnTo>
                      <a:pt x="152" y="258"/>
                    </a:lnTo>
                    <a:lnTo>
                      <a:pt x="152" y="231"/>
                    </a:lnTo>
                    <a:lnTo>
                      <a:pt x="160" y="227"/>
                    </a:lnTo>
                    <a:lnTo>
                      <a:pt x="169" y="224"/>
                    </a:lnTo>
                    <a:lnTo>
                      <a:pt x="177" y="220"/>
                    </a:lnTo>
                    <a:lnTo>
                      <a:pt x="186" y="215"/>
                    </a:lnTo>
                    <a:lnTo>
                      <a:pt x="205" y="236"/>
                    </a:lnTo>
                    <a:lnTo>
                      <a:pt x="236" y="205"/>
                    </a:lnTo>
                    <a:lnTo>
                      <a:pt x="215" y="184"/>
                    </a:lnTo>
                    <a:lnTo>
                      <a:pt x="224" y="167"/>
                    </a:lnTo>
                    <a:lnTo>
                      <a:pt x="229" y="150"/>
                    </a:lnTo>
                    <a:close/>
                    <a:moveTo>
                      <a:pt x="208" y="138"/>
                    </a:moveTo>
                    <a:lnTo>
                      <a:pt x="208" y="139"/>
                    </a:lnTo>
                    <a:lnTo>
                      <a:pt x="208" y="139"/>
                    </a:lnTo>
                    <a:lnTo>
                      <a:pt x="208" y="141"/>
                    </a:lnTo>
                    <a:lnTo>
                      <a:pt x="208" y="143"/>
                    </a:lnTo>
                    <a:lnTo>
                      <a:pt x="207" y="146"/>
                    </a:lnTo>
                    <a:lnTo>
                      <a:pt x="207" y="150"/>
                    </a:lnTo>
                    <a:lnTo>
                      <a:pt x="203" y="160"/>
                    </a:lnTo>
                    <a:lnTo>
                      <a:pt x="200" y="169"/>
                    </a:lnTo>
                    <a:lnTo>
                      <a:pt x="198" y="169"/>
                    </a:lnTo>
                    <a:lnTo>
                      <a:pt x="198" y="170"/>
                    </a:lnTo>
                    <a:lnTo>
                      <a:pt x="196" y="172"/>
                    </a:lnTo>
                    <a:lnTo>
                      <a:pt x="196" y="174"/>
                    </a:lnTo>
                    <a:lnTo>
                      <a:pt x="195" y="176"/>
                    </a:lnTo>
                    <a:lnTo>
                      <a:pt x="195" y="177"/>
                    </a:lnTo>
                    <a:lnTo>
                      <a:pt x="193" y="177"/>
                    </a:lnTo>
                    <a:lnTo>
                      <a:pt x="193" y="179"/>
                    </a:lnTo>
                    <a:lnTo>
                      <a:pt x="190" y="182"/>
                    </a:lnTo>
                    <a:lnTo>
                      <a:pt x="188" y="184"/>
                    </a:lnTo>
                    <a:lnTo>
                      <a:pt x="188" y="186"/>
                    </a:lnTo>
                    <a:lnTo>
                      <a:pt x="186" y="186"/>
                    </a:lnTo>
                    <a:lnTo>
                      <a:pt x="184" y="188"/>
                    </a:lnTo>
                    <a:lnTo>
                      <a:pt x="183" y="189"/>
                    </a:lnTo>
                    <a:lnTo>
                      <a:pt x="183" y="189"/>
                    </a:lnTo>
                    <a:lnTo>
                      <a:pt x="183" y="189"/>
                    </a:lnTo>
                    <a:lnTo>
                      <a:pt x="176" y="195"/>
                    </a:lnTo>
                    <a:lnTo>
                      <a:pt x="171" y="200"/>
                    </a:lnTo>
                    <a:lnTo>
                      <a:pt x="160" y="205"/>
                    </a:lnTo>
                    <a:lnTo>
                      <a:pt x="152" y="208"/>
                    </a:lnTo>
                    <a:lnTo>
                      <a:pt x="146" y="208"/>
                    </a:lnTo>
                    <a:lnTo>
                      <a:pt x="143" y="210"/>
                    </a:lnTo>
                    <a:lnTo>
                      <a:pt x="141" y="210"/>
                    </a:lnTo>
                    <a:lnTo>
                      <a:pt x="138" y="210"/>
                    </a:lnTo>
                    <a:lnTo>
                      <a:pt x="138" y="210"/>
                    </a:lnTo>
                    <a:lnTo>
                      <a:pt x="136" y="210"/>
                    </a:lnTo>
                    <a:lnTo>
                      <a:pt x="133" y="210"/>
                    </a:lnTo>
                    <a:lnTo>
                      <a:pt x="129" y="210"/>
                    </a:lnTo>
                    <a:lnTo>
                      <a:pt x="126" y="210"/>
                    </a:lnTo>
                    <a:lnTo>
                      <a:pt x="122" y="210"/>
                    </a:lnTo>
                    <a:lnTo>
                      <a:pt x="121" y="210"/>
                    </a:lnTo>
                    <a:lnTo>
                      <a:pt x="119" y="210"/>
                    </a:lnTo>
                    <a:lnTo>
                      <a:pt x="117" y="210"/>
                    </a:lnTo>
                    <a:lnTo>
                      <a:pt x="116" y="210"/>
                    </a:lnTo>
                    <a:lnTo>
                      <a:pt x="112" y="208"/>
                    </a:lnTo>
                    <a:lnTo>
                      <a:pt x="109" y="208"/>
                    </a:lnTo>
                    <a:lnTo>
                      <a:pt x="98" y="205"/>
                    </a:lnTo>
                    <a:lnTo>
                      <a:pt x="88" y="200"/>
                    </a:lnTo>
                    <a:lnTo>
                      <a:pt x="85" y="196"/>
                    </a:lnTo>
                    <a:lnTo>
                      <a:pt x="81" y="195"/>
                    </a:lnTo>
                    <a:lnTo>
                      <a:pt x="79" y="195"/>
                    </a:lnTo>
                    <a:lnTo>
                      <a:pt x="79" y="193"/>
                    </a:lnTo>
                    <a:lnTo>
                      <a:pt x="78" y="193"/>
                    </a:lnTo>
                    <a:lnTo>
                      <a:pt x="76" y="191"/>
                    </a:lnTo>
                    <a:lnTo>
                      <a:pt x="76" y="189"/>
                    </a:lnTo>
                    <a:lnTo>
                      <a:pt x="74" y="189"/>
                    </a:lnTo>
                    <a:lnTo>
                      <a:pt x="72" y="188"/>
                    </a:lnTo>
                    <a:lnTo>
                      <a:pt x="71" y="186"/>
                    </a:lnTo>
                    <a:lnTo>
                      <a:pt x="69" y="184"/>
                    </a:lnTo>
                    <a:lnTo>
                      <a:pt x="67" y="182"/>
                    </a:lnTo>
                    <a:lnTo>
                      <a:pt x="67" y="181"/>
                    </a:lnTo>
                    <a:lnTo>
                      <a:pt x="66" y="181"/>
                    </a:lnTo>
                    <a:lnTo>
                      <a:pt x="64" y="179"/>
                    </a:lnTo>
                    <a:lnTo>
                      <a:pt x="64" y="177"/>
                    </a:lnTo>
                    <a:lnTo>
                      <a:pt x="62" y="176"/>
                    </a:lnTo>
                    <a:lnTo>
                      <a:pt x="62" y="174"/>
                    </a:lnTo>
                    <a:lnTo>
                      <a:pt x="60" y="172"/>
                    </a:lnTo>
                    <a:lnTo>
                      <a:pt x="59" y="169"/>
                    </a:lnTo>
                    <a:lnTo>
                      <a:pt x="59" y="169"/>
                    </a:lnTo>
                    <a:lnTo>
                      <a:pt x="59" y="169"/>
                    </a:lnTo>
                    <a:lnTo>
                      <a:pt x="55" y="160"/>
                    </a:lnTo>
                    <a:lnTo>
                      <a:pt x="52" y="150"/>
                    </a:lnTo>
                    <a:lnTo>
                      <a:pt x="50" y="146"/>
                    </a:lnTo>
                    <a:lnTo>
                      <a:pt x="50" y="143"/>
                    </a:lnTo>
                    <a:lnTo>
                      <a:pt x="50" y="141"/>
                    </a:lnTo>
                    <a:lnTo>
                      <a:pt x="50" y="139"/>
                    </a:lnTo>
                    <a:lnTo>
                      <a:pt x="50" y="139"/>
                    </a:lnTo>
                    <a:lnTo>
                      <a:pt x="48" y="138"/>
                    </a:lnTo>
                    <a:lnTo>
                      <a:pt x="48" y="134"/>
                    </a:lnTo>
                    <a:lnTo>
                      <a:pt x="48" y="131"/>
                    </a:lnTo>
                    <a:lnTo>
                      <a:pt x="48" y="127"/>
                    </a:lnTo>
                    <a:lnTo>
                      <a:pt x="48" y="124"/>
                    </a:lnTo>
                    <a:lnTo>
                      <a:pt x="50" y="122"/>
                    </a:lnTo>
                    <a:lnTo>
                      <a:pt x="50" y="121"/>
                    </a:lnTo>
                    <a:lnTo>
                      <a:pt x="50" y="119"/>
                    </a:lnTo>
                    <a:lnTo>
                      <a:pt x="50" y="115"/>
                    </a:lnTo>
                    <a:lnTo>
                      <a:pt x="50" y="115"/>
                    </a:lnTo>
                    <a:lnTo>
                      <a:pt x="50" y="114"/>
                    </a:lnTo>
                    <a:lnTo>
                      <a:pt x="55" y="102"/>
                    </a:lnTo>
                    <a:lnTo>
                      <a:pt x="60" y="90"/>
                    </a:lnTo>
                    <a:lnTo>
                      <a:pt x="64" y="83"/>
                    </a:lnTo>
                    <a:lnTo>
                      <a:pt x="69" y="78"/>
                    </a:lnTo>
                    <a:lnTo>
                      <a:pt x="71" y="76"/>
                    </a:lnTo>
                    <a:lnTo>
                      <a:pt x="71" y="76"/>
                    </a:lnTo>
                    <a:lnTo>
                      <a:pt x="72" y="74"/>
                    </a:lnTo>
                    <a:lnTo>
                      <a:pt x="74" y="72"/>
                    </a:lnTo>
                    <a:lnTo>
                      <a:pt x="74" y="72"/>
                    </a:lnTo>
                    <a:lnTo>
                      <a:pt x="74" y="72"/>
                    </a:lnTo>
                    <a:lnTo>
                      <a:pt x="78" y="69"/>
                    </a:lnTo>
                    <a:lnTo>
                      <a:pt x="81" y="67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4"/>
                    </a:lnTo>
                    <a:lnTo>
                      <a:pt x="86" y="64"/>
                    </a:lnTo>
                    <a:lnTo>
                      <a:pt x="88" y="62"/>
                    </a:lnTo>
                    <a:lnTo>
                      <a:pt x="88" y="62"/>
                    </a:lnTo>
                    <a:lnTo>
                      <a:pt x="90" y="60"/>
                    </a:lnTo>
                    <a:lnTo>
                      <a:pt x="91" y="60"/>
                    </a:lnTo>
                    <a:lnTo>
                      <a:pt x="100" y="57"/>
                    </a:lnTo>
                    <a:lnTo>
                      <a:pt x="109" y="53"/>
                    </a:lnTo>
                    <a:lnTo>
                      <a:pt x="112" y="52"/>
                    </a:lnTo>
                    <a:lnTo>
                      <a:pt x="116" y="52"/>
                    </a:lnTo>
                    <a:lnTo>
                      <a:pt x="117" y="52"/>
                    </a:lnTo>
                    <a:lnTo>
                      <a:pt x="119" y="52"/>
                    </a:lnTo>
                    <a:lnTo>
                      <a:pt x="121" y="52"/>
                    </a:lnTo>
                    <a:lnTo>
                      <a:pt x="122" y="52"/>
                    </a:lnTo>
                    <a:lnTo>
                      <a:pt x="126" y="50"/>
                    </a:lnTo>
                    <a:lnTo>
                      <a:pt x="129" y="50"/>
                    </a:lnTo>
                    <a:lnTo>
                      <a:pt x="133" y="50"/>
                    </a:lnTo>
                    <a:lnTo>
                      <a:pt x="136" y="52"/>
                    </a:lnTo>
                    <a:lnTo>
                      <a:pt x="138" y="52"/>
                    </a:lnTo>
                    <a:lnTo>
                      <a:pt x="138" y="52"/>
                    </a:lnTo>
                    <a:lnTo>
                      <a:pt x="141" y="52"/>
                    </a:lnTo>
                    <a:lnTo>
                      <a:pt x="143" y="52"/>
                    </a:lnTo>
                    <a:lnTo>
                      <a:pt x="146" y="53"/>
                    </a:lnTo>
                    <a:lnTo>
                      <a:pt x="152" y="53"/>
                    </a:lnTo>
                    <a:lnTo>
                      <a:pt x="159" y="57"/>
                    </a:lnTo>
                    <a:lnTo>
                      <a:pt x="167" y="60"/>
                    </a:lnTo>
                    <a:lnTo>
                      <a:pt x="167" y="60"/>
                    </a:lnTo>
                    <a:lnTo>
                      <a:pt x="167" y="60"/>
                    </a:lnTo>
                    <a:lnTo>
                      <a:pt x="171" y="62"/>
                    </a:lnTo>
                    <a:lnTo>
                      <a:pt x="172" y="64"/>
                    </a:lnTo>
                    <a:lnTo>
                      <a:pt x="174" y="64"/>
                    </a:lnTo>
                    <a:lnTo>
                      <a:pt x="176" y="65"/>
                    </a:lnTo>
                    <a:lnTo>
                      <a:pt x="177" y="67"/>
                    </a:lnTo>
                    <a:lnTo>
                      <a:pt x="177" y="67"/>
                    </a:lnTo>
                    <a:lnTo>
                      <a:pt x="179" y="69"/>
                    </a:lnTo>
                    <a:lnTo>
                      <a:pt x="181" y="69"/>
                    </a:lnTo>
                    <a:lnTo>
                      <a:pt x="183" y="71"/>
                    </a:lnTo>
                    <a:lnTo>
                      <a:pt x="184" y="72"/>
                    </a:lnTo>
                    <a:lnTo>
                      <a:pt x="186" y="74"/>
                    </a:lnTo>
                    <a:lnTo>
                      <a:pt x="188" y="76"/>
                    </a:lnTo>
                    <a:lnTo>
                      <a:pt x="188" y="78"/>
                    </a:lnTo>
                    <a:lnTo>
                      <a:pt x="190" y="78"/>
                    </a:lnTo>
                    <a:lnTo>
                      <a:pt x="191" y="79"/>
                    </a:lnTo>
                    <a:lnTo>
                      <a:pt x="191" y="81"/>
                    </a:lnTo>
                    <a:lnTo>
                      <a:pt x="193" y="81"/>
                    </a:lnTo>
                    <a:lnTo>
                      <a:pt x="193" y="83"/>
                    </a:lnTo>
                    <a:lnTo>
                      <a:pt x="195" y="86"/>
                    </a:lnTo>
                    <a:lnTo>
                      <a:pt x="198" y="91"/>
                    </a:lnTo>
                    <a:lnTo>
                      <a:pt x="203" y="102"/>
                    </a:lnTo>
                    <a:lnTo>
                      <a:pt x="207" y="114"/>
                    </a:lnTo>
                    <a:lnTo>
                      <a:pt x="207" y="115"/>
                    </a:lnTo>
                    <a:lnTo>
                      <a:pt x="207" y="115"/>
                    </a:lnTo>
                    <a:lnTo>
                      <a:pt x="208" y="119"/>
                    </a:lnTo>
                    <a:lnTo>
                      <a:pt x="208" y="121"/>
                    </a:lnTo>
                    <a:lnTo>
                      <a:pt x="208" y="122"/>
                    </a:lnTo>
                    <a:lnTo>
                      <a:pt x="208" y="124"/>
                    </a:lnTo>
                    <a:lnTo>
                      <a:pt x="208" y="127"/>
                    </a:lnTo>
                    <a:lnTo>
                      <a:pt x="208" y="131"/>
                    </a:lnTo>
                    <a:lnTo>
                      <a:pt x="208" y="134"/>
                    </a:lnTo>
                    <a:lnTo>
                      <a:pt x="208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155"/>
              <p:cNvSpPr>
                <a:spLocks noEditPoints="1"/>
              </p:cNvSpPr>
              <p:nvPr/>
            </p:nvSpPr>
            <p:spPr bwMode="auto">
              <a:xfrm>
                <a:off x="7394576" y="3086100"/>
                <a:ext cx="246063" cy="246062"/>
              </a:xfrm>
              <a:custGeom>
                <a:avLst/>
                <a:gdLst>
                  <a:gd name="T0" fmla="*/ 136 w 155"/>
                  <a:gd name="T1" fmla="*/ 55 h 155"/>
                  <a:gd name="T2" fmla="*/ 112 w 155"/>
                  <a:gd name="T3" fmla="*/ 28 h 155"/>
                  <a:gd name="T4" fmla="*/ 63 w 155"/>
                  <a:gd name="T5" fmla="*/ 0 h 155"/>
                  <a:gd name="T6" fmla="*/ 34 w 155"/>
                  <a:gd name="T7" fmla="*/ 14 h 155"/>
                  <a:gd name="T8" fmla="*/ 20 w 155"/>
                  <a:gd name="T9" fmla="*/ 64 h 155"/>
                  <a:gd name="T10" fmla="*/ 24 w 155"/>
                  <a:gd name="T11" fmla="*/ 102 h 155"/>
                  <a:gd name="T12" fmla="*/ 44 w 155"/>
                  <a:gd name="T13" fmla="*/ 129 h 155"/>
                  <a:gd name="T14" fmla="*/ 91 w 155"/>
                  <a:gd name="T15" fmla="*/ 155 h 155"/>
                  <a:gd name="T16" fmla="*/ 125 w 155"/>
                  <a:gd name="T17" fmla="*/ 141 h 155"/>
                  <a:gd name="T18" fmla="*/ 139 w 155"/>
                  <a:gd name="T19" fmla="*/ 91 h 155"/>
                  <a:gd name="T20" fmla="*/ 127 w 155"/>
                  <a:gd name="T21" fmla="*/ 84 h 155"/>
                  <a:gd name="T22" fmla="*/ 127 w 155"/>
                  <a:gd name="T23" fmla="*/ 90 h 155"/>
                  <a:gd name="T24" fmla="*/ 122 w 155"/>
                  <a:gd name="T25" fmla="*/ 103 h 155"/>
                  <a:gd name="T26" fmla="*/ 120 w 155"/>
                  <a:gd name="T27" fmla="*/ 107 h 155"/>
                  <a:gd name="T28" fmla="*/ 115 w 155"/>
                  <a:gd name="T29" fmla="*/ 110 h 155"/>
                  <a:gd name="T30" fmla="*/ 113 w 155"/>
                  <a:gd name="T31" fmla="*/ 114 h 155"/>
                  <a:gd name="T32" fmla="*/ 105 w 155"/>
                  <a:gd name="T33" fmla="*/ 119 h 155"/>
                  <a:gd name="T34" fmla="*/ 89 w 155"/>
                  <a:gd name="T35" fmla="*/ 126 h 155"/>
                  <a:gd name="T36" fmla="*/ 84 w 155"/>
                  <a:gd name="T37" fmla="*/ 126 h 155"/>
                  <a:gd name="T38" fmla="*/ 75 w 155"/>
                  <a:gd name="T39" fmla="*/ 126 h 155"/>
                  <a:gd name="T40" fmla="*/ 72 w 155"/>
                  <a:gd name="T41" fmla="*/ 126 h 155"/>
                  <a:gd name="T42" fmla="*/ 56 w 155"/>
                  <a:gd name="T43" fmla="*/ 121 h 155"/>
                  <a:gd name="T44" fmla="*/ 51 w 155"/>
                  <a:gd name="T45" fmla="*/ 117 h 155"/>
                  <a:gd name="T46" fmla="*/ 48 w 155"/>
                  <a:gd name="T47" fmla="*/ 114 h 155"/>
                  <a:gd name="T48" fmla="*/ 44 w 155"/>
                  <a:gd name="T49" fmla="*/ 110 h 155"/>
                  <a:gd name="T50" fmla="*/ 41 w 155"/>
                  <a:gd name="T51" fmla="*/ 107 h 155"/>
                  <a:gd name="T52" fmla="*/ 38 w 155"/>
                  <a:gd name="T53" fmla="*/ 102 h 155"/>
                  <a:gd name="T54" fmla="*/ 34 w 155"/>
                  <a:gd name="T55" fmla="*/ 90 h 155"/>
                  <a:gd name="T56" fmla="*/ 32 w 155"/>
                  <a:gd name="T57" fmla="*/ 84 h 155"/>
                  <a:gd name="T58" fmla="*/ 32 w 155"/>
                  <a:gd name="T59" fmla="*/ 79 h 155"/>
                  <a:gd name="T60" fmla="*/ 32 w 155"/>
                  <a:gd name="T61" fmla="*/ 72 h 155"/>
                  <a:gd name="T62" fmla="*/ 34 w 155"/>
                  <a:gd name="T63" fmla="*/ 69 h 155"/>
                  <a:gd name="T64" fmla="*/ 44 w 155"/>
                  <a:gd name="T65" fmla="*/ 47 h 155"/>
                  <a:gd name="T66" fmla="*/ 48 w 155"/>
                  <a:gd name="T67" fmla="*/ 45 h 155"/>
                  <a:gd name="T68" fmla="*/ 51 w 155"/>
                  <a:gd name="T69" fmla="*/ 41 h 155"/>
                  <a:gd name="T70" fmla="*/ 55 w 155"/>
                  <a:gd name="T71" fmla="*/ 38 h 155"/>
                  <a:gd name="T72" fmla="*/ 58 w 155"/>
                  <a:gd name="T73" fmla="*/ 36 h 155"/>
                  <a:gd name="T74" fmla="*/ 72 w 155"/>
                  <a:gd name="T75" fmla="*/ 31 h 155"/>
                  <a:gd name="T76" fmla="*/ 75 w 155"/>
                  <a:gd name="T77" fmla="*/ 31 h 155"/>
                  <a:gd name="T78" fmla="*/ 84 w 155"/>
                  <a:gd name="T79" fmla="*/ 31 h 155"/>
                  <a:gd name="T80" fmla="*/ 89 w 155"/>
                  <a:gd name="T81" fmla="*/ 31 h 155"/>
                  <a:gd name="T82" fmla="*/ 103 w 155"/>
                  <a:gd name="T83" fmla="*/ 36 h 155"/>
                  <a:gd name="T84" fmla="*/ 106 w 155"/>
                  <a:gd name="T85" fmla="*/ 38 h 155"/>
                  <a:gd name="T86" fmla="*/ 110 w 155"/>
                  <a:gd name="T87" fmla="*/ 41 h 155"/>
                  <a:gd name="T88" fmla="*/ 113 w 155"/>
                  <a:gd name="T89" fmla="*/ 43 h 155"/>
                  <a:gd name="T90" fmla="*/ 117 w 155"/>
                  <a:gd name="T91" fmla="*/ 47 h 155"/>
                  <a:gd name="T92" fmla="*/ 118 w 155"/>
                  <a:gd name="T93" fmla="*/ 50 h 155"/>
                  <a:gd name="T94" fmla="*/ 127 w 155"/>
                  <a:gd name="T95" fmla="*/ 69 h 155"/>
                  <a:gd name="T96" fmla="*/ 127 w 155"/>
                  <a:gd name="T97" fmla="*/ 72 h 155"/>
                  <a:gd name="T98" fmla="*/ 129 w 155"/>
                  <a:gd name="T99" fmla="*/ 7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5" h="155">
                    <a:moveTo>
                      <a:pt x="155" y="91"/>
                    </a:moveTo>
                    <a:lnTo>
                      <a:pt x="155" y="64"/>
                    </a:lnTo>
                    <a:lnTo>
                      <a:pt x="139" y="64"/>
                    </a:lnTo>
                    <a:lnTo>
                      <a:pt x="136" y="55"/>
                    </a:lnTo>
                    <a:lnTo>
                      <a:pt x="130" y="45"/>
                    </a:lnTo>
                    <a:lnTo>
                      <a:pt x="144" y="31"/>
                    </a:lnTo>
                    <a:lnTo>
                      <a:pt x="125" y="14"/>
                    </a:lnTo>
                    <a:lnTo>
                      <a:pt x="112" y="28"/>
                    </a:lnTo>
                    <a:lnTo>
                      <a:pt x="103" y="22"/>
                    </a:lnTo>
                    <a:lnTo>
                      <a:pt x="91" y="19"/>
                    </a:lnTo>
                    <a:lnTo>
                      <a:pt x="91" y="0"/>
                    </a:lnTo>
                    <a:lnTo>
                      <a:pt x="63" y="0"/>
                    </a:lnTo>
                    <a:lnTo>
                      <a:pt x="63" y="19"/>
                    </a:lnTo>
                    <a:lnTo>
                      <a:pt x="55" y="22"/>
                    </a:lnTo>
                    <a:lnTo>
                      <a:pt x="46" y="28"/>
                    </a:lnTo>
                    <a:lnTo>
                      <a:pt x="34" y="14"/>
                    </a:lnTo>
                    <a:lnTo>
                      <a:pt x="17" y="33"/>
                    </a:lnTo>
                    <a:lnTo>
                      <a:pt x="29" y="45"/>
                    </a:lnTo>
                    <a:lnTo>
                      <a:pt x="24" y="52"/>
                    </a:lnTo>
                    <a:lnTo>
                      <a:pt x="20" y="64"/>
                    </a:lnTo>
                    <a:lnTo>
                      <a:pt x="0" y="64"/>
                    </a:lnTo>
                    <a:lnTo>
                      <a:pt x="0" y="91"/>
                    </a:lnTo>
                    <a:lnTo>
                      <a:pt x="20" y="91"/>
                    </a:lnTo>
                    <a:lnTo>
                      <a:pt x="24" y="102"/>
                    </a:lnTo>
                    <a:lnTo>
                      <a:pt x="29" y="112"/>
                    </a:lnTo>
                    <a:lnTo>
                      <a:pt x="17" y="122"/>
                    </a:lnTo>
                    <a:lnTo>
                      <a:pt x="36" y="141"/>
                    </a:lnTo>
                    <a:lnTo>
                      <a:pt x="44" y="129"/>
                    </a:lnTo>
                    <a:lnTo>
                      <a:pt x="55" y="134"/>
                    </a:lnTo>
                    <a:lnTo>
                      <a:pt x="63" y="138"/>
                    </a:lnTo>
                    <a:lnTo>
                      <a:pt x="63" y="155"/>
                    </a:lnTo>
                    <a:lnTo>
                      <a:pt x="91" y="155"/>
                    </a:lnTo>
                    <a:lnTo>
                      <a:pt x="91" y="138"/>
                    </a:lnTo>
                    <a:lnTo>
                      <a:pt x="103" y="134"/>
                    </a:lnTo>
                    <a:lnTo>
                      <a:pt x="113" y="129"/>
                    </a:lnTo>
                    <a:lnTo>
                      <a:pt x="125" y="141"/>
                    </a:lnTo>
                    <a:lnTo>
                      <a:pt x="144" y="122"/>
                    </a:lnTo>
                    <a:lnTo>
                      <a:pt x="132" y="110"/>
                    </a:lnTo>
                    <a:lnTo>
                      <a:pt x="137" y="100"/>
                    </a:lnTo>
                    <a:lnTo>
                      <a:pt x="139" y="91"/>
                    </a:lnTo>
                    <a:lnTo>
                      <a:pt x="155" y="91"/>
                    </a:lnTo>
                    <a:close/>
                    <a:moveTo>
                      <a:pt x="127" y="83"/>
                    </a:moveTo>
                    <a:lnTo>
                      <a:pt x="127" y="83"/>
                    </a:lnTo>
                    <a:lnTo>
                      <a:pt x="127" y="84"/>
                    </a:lnTo>
                    <a:lnTo>
                      <a:pt x="127" y="84"/>
                    </a:lnTo>
                    <a:lnTo>
                      <a:pt x="127" y="86"/>
                    </a:lnTo>
                    <a:lnTo>
                      <a:pt x="127" y="88"/>
                    </a:lnTo>
                    <a:lnTo>
                      <a:pt x="127" y="90"/>
                    </a:lnTo>
                    <a:lnTo>
                      <a:pt x="125" y="96"/>
                    </a:lnTo>
                    <a:lnTo>
                      <a:pt x="122" y="102"/>
                    </a:lnTo>
                    <a:lnTo>
                      <a:pt x="122" y="102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0" y="107"/>
                    </a:lnTo>
                    <a:lnTo>
                      <a:pt x="118" y="107"/>
                    </a:lnTo>
                    <a:lnTo>
                      <a:pt x="118" y="108"/>
                    </a:lnTo>
                    <a:lnTo>
                      <a:pt x="117" y="110"/>
                    </a:lnTo>
                    <a:lnTo>
                      <a:pt x="115" y="110"/>
                    </a:lnTo>
                    <a:lnTo>
                      <a:pt x="115" y="112"/>
                    </a:lnTo>
                    <a:lnTo>
                      <a:pt x="115" y="112"/>
                    </a:lnTo>
                    <a:lnTo>
                      <a:pt x="113" y="112"/>
                    </a:lnTo>
                    <a:lnTo>
                      <a:pt x="113" y="114"/>
                    </a:lnTo>
                    <a:lnTo>
                      <a:pt x="113" y="114"/>
                    </a:lnTo>
                    <a:lnTo>
                      <a:pt x="112" y="114"/>
                    </a:lnTo>
                    <a:lnTo>
                      <a:pt x="108" y="117"/>
                    </a:lnTo>
                    <a:lnTo>
                      <a:pt x="105" y="119"/>
                    </a:lnTo>
                    <a:lnTo>
                      <a:pt x="99" y="122"/>
                    </a:lnTo>
                    <a:lnTo>
                      <a:pt x="93" y="124"/>
                    </a:lnTo>
                    <a:lnTo>
                      <a:pt x="91" y="126"/>
                    </a:lnTo>
                    <a:lnTo>
                      <a:pt x="89" y="126"/>
                    </a:lnTo>
                    <a:lnTo>
                      <a:pt x="87" y="126"/>
                    </a:lnTo>
                    <a:lnTo>
                      <a:pt x="86" y="126"/>
                    </a:lnTo>
                    <a:lnTo>
                      <a:pt x="86" y="126"/>
                    </a:lnTo>
                    <a:lnTo>
                      <a:pt x="84" y="126"/>
                    </a:lnTo>
                    <a:lnTo>
                      <a:pt x="82" y="126"/>
                    </a:lnTo>
                    <a:lnTo>
                      <a:pt x="81" y="126"/>
                    </a:lnTo>
                    <a:lnTo>
                      <a:pt x="79" y="126"/>
                    </a:lnTo>
                    <a:lnTo>
                      <a:pt x="75" y="126"/>
                    </a:lnTo>
                    <a:lnTo>
                      <a:pt x="75" y="126"/>
                    </a:lnTo>
                    <a:lnTo>
                      <a:pt x="74" y="126"/>
                    </a:lnTo>
                    <a:lnTo>
                      <a:pt x="74" y="126"/>
                    </a:lnTo>
                    <a:lnTo>
                      <a:pt x="72" y="126"/>
                    </a:lnTo>
                    <a:lnTo>
                      <a:pt x="70" y="126"/>
                    </a:lnTo>
                    <a:lnTo>
                      <a:pt x="69" y="124"/>
                    </a:lnTo>
                    <a:lnTo>
                      <a:pt x="62" y="122"/>
                    </a:lnTo>
                    <a:lnTo>
                      <a:pt x="56" y="121"/>
                    </a:lnTo>
                    <a:lnTo>
                      <a:pt x="53" y="119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50" y="115"/>
                    </a:lnTo>
                    <a:lnTo>
                      <a:pt x="50" y="115"/>
                    </a:lnTo>
                    <a:lnTo>
                      <a:pt x="48" y="114"/>
                    </a:lnTo>
                    <a:lnTo>
                      <a:pt x="48" y="114"/>
                    </a:lnTo>
                    <a:lnTo>
                      <a:pt x="46" y="112"/>
                    </a:lnTo>
                    <a:lnTo>
                      <a:pt x="46" y="112"/>
                    </a:lnTo>
                    <a:lnTo>
                      <a:pt x="44" y="110"/>
                    </a:lnTo>
                    <a:lnTo>
                      <a:pt x="44" y="110"/>
                    </a:lnTo>
                    <a:lnTo>
                      <a:pt x="43" y="108"/>
                    </a:lnTo>
                    <a:lnTo>
                      <a:pt x="43" y="108"/>
                    </a:lnTo>
                    <a:lnTo>
                      <a:pt x="43" y="107"/>
                    </a:lnTo>
                    <a:lnTo>
                      <a:pt x="41" y="107"/>
                    </a:lnTo>
                    <a:lnTo>
                      <a:pt x="41" y="105"/>
                    </a:lnTo>
                    <a:lnTo>
                      <a:pt x="41" y="105"/>
                    </a:lnTo>
                    <a:lnTo>
                      <a:pt x="39" y="103"/>
                    </a:lnTo>
                    <a:lnTo>
                      <a:pt x="38" y="102"/>
                    </a:lnTo>
                    <a:lnTo>
                      <a:pt x="38" y="102"/>
                    </a:lnTo>
                    <a:lnTo>
                      <a:pt x="38" y="102"/>
                    </a:lnTo>
                    <a:lnTo>
                      <a:pt x="36" y="96"/>
                    </a:lnTo>
                    <a:lnTo>
                      <a:pt x="34" y="90"/>
                    </a:lnTo>
                    <a:lnTo>
                      <a:pt x="34" y="88"/>
                    </a:lnTo>
                    <a:lnTo>
                      <a:pt x="32" y="86"/>
                    </a:lnTo>
                    <a:lnTo>
                      <a:pt x="32" y="84"/>
                    </a:lnTo>
                    <a:lnTo>
                      <a:pt x="32" y="84"/>
                    </a:lnTo>
                    <a:lnTo>
                      <a:pt x="32" y="83"/>
                    </a:lnTo>
                    <a:lnTo>
                      <a:pt x="32" y="83"/>
                    </a:lnTo>
                    <a:lnTo>
                      <a:pt x="32" y="81"/>
                    </a:lnTo>
                    <a:lnTo>
                      <a:pt x="32" y="79"/>
                    </a:lnTo>
                    <a:lnTo>
                      <a:pt x="32" y="76"/>
                    </a:lnTo>
                    <a:lnTo>
                      <a:pt x="32" y="74"/>
                    </a:lnTo>
                    <a:lnTo>
                      <a:pt x="32" y="74"/>
                    </a:lnTo>
                    <a:lnTo>
                      <a:pt x="32" y="72"/>
                    </a:lnTo>
                    <a:lnTo>
                      <a:pt x="32" y="71"/>
                    </a:lnTo>
                    <a:lnTo>
                      <a:pt x="34" y="71"/>
                    </a:lnTo>
                    <a:lnTo>
                      <a:pt x="34" y="69"/>
                    </a:lnTo>
                    <a:lnTo>
                      <a:pt x="34" y="69"/>
                    </a:lnTo>
                    <a:lnTo>
                      <a:pt x="36" y="60"/>
                    </a:lnTo>
                    <a:lnTo>
                      <a:pt x="39" y="53"/>
                    </a:lnTo>
                    <a:lnTo>
                      <a:pt x="41" y="50"/>
                    </a:lnTo>
                    <a:lnTo>
                      <a:pt x="44" y="47"/>
                    </a:lnTo>
                    <a:lnTo>
                      <a:pt x="44" y="47"/>
                    </a:lnTo>
                    <a:lnTo>
                      <a:pt x="44" y="47"/>
                    </a:lnTo>
                    <a:lnTo>
                      <a:pt x="46" y="45"/>
                    </a:lnTo>
                    <a:lnTo>
                      <a:pt x="48" y="45"/>
                    </a:lnTo>
                    <a:lnTo>
                      <a:pt x="48" y="43"/>
                    </a:lnTo>
                    <a:lnTo>
                      <a:pt x="48" y="43"/>
                    </a:lnTo>
                    <a:lnTo>
                      <a:pt x="50" y="41"/>
                    </a:lnTo>
                    <a:lnTo>
                      <a:pt x="51" y="41"/>
                    </a:lnTo>
                    <a:lnTo>
                      <a:pt x="51" y="40"/>
                    </a:lnTo>
                    <a:lnTo>
                      <a:pt x="53" y="40"/>
                    </a:lnTo>
                    <a:lnTo>
                      <a:pt x="53" y="40"/>
                    </a:lnTo>
                    <a:lnTo>
                      <a:pt x="55" y="38"/>
                    </a:lnTo>
                    <a:lnTo>
                      <a:pt x="55" y="38"/>
                    </a:lnTo>
                    <a:lnTo>
                      <a:pt x="56" y="38"/>
                    </a:lnTo>
                    <a:lnTo>
                      <a:pt x="56" y="36"/>
                    </a:lnTo>
                    <a:lnTo>
                      <a:pt x="58" y="36"/>
                    </a:lnTo>
                    <a:lnTo>
                      <a:pt x="63" y="34"/>
                    </a:lnTo>
                    <a:lnTo>
                      <a:pt x="69" y="33"/>
                    </a:lnTo>
                    <a:lnTo>
                      <a:pt x="70" y="33"/>
                    </a:lnTo>
                    <a:lnTo>
                      <a:pt x="72" y="31"/>
                    </a:lnTo>
                    <a:lnTo>
                      <a:pt x="74" y="31"/>
                    </a:lnTo>
                    <a:lnTo>
                      <a:pt x="74" y="31"/>
                    </a:lnTo>
                    <a:lnTo>
                      <a:pt x="75" y="31"/>
                    </a:lnTo>
                    <a:lnTo>
                      <a:pt x="75" y="31"/>
                    </a:lnTo>
                    <a:lnTo>
                      <a:pt x="79" y="31"/>
                    </a:lnTo>
                    <a:lnTo>
                      <a:pt x="81" y="31"/>
                    </a:lnTo>
                    <a:lnTo>
                      <a:pt x="82" y="31"/>
                    </a:lnTo>
                    <a:lnTo>
                      <a:pt x="84" y="31"/>
                    </a:lnTo>
                    <a:lnTo>
                      <a:pt x="86" y="31"/>
                    </a:lnTo>
                    <a:lnTo>
                      <a:pt x="86" y="31"/>
                    </a:lnTo>
                    <a:lnTo>
                      <a:pt x="87" y="31"/>
                    </a:lnTo>
                    <a:lnTo>
                      <a:pt x="89" y="31"/>
                    </a:lnTo>
                    <a:lnTo>
                      <a:pt x="91" y="33"/>
                    </a:lnTo>
                    <a:lnTo>
                      <a:pt x="93" y="33"/>
                    </a:lnTo>
                    <a:lnTo>
                      <a:pt x="98" y="34"/>
                    </a:lnTo>
                    <a:lnTo>
                      <a:pt x="103" y="36"/>
                    </a:lnTo>
                    <a:lnTo>
                      <a:pt x="103" y="36"/>
                    </a:lnTo>
                    <a:lnTo>
                      <a:pt x="103" y="36"/>
                    </a:lnTo>
                    <a:lnTo>
                      <a:pt x="105" y="38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0" y="41"/>
                    </a:lnTo>
                    <a:lnTo>
                      <a:pt x="112" y="41"/>
                    </a:lnTo>
                    <a:lnTo>
                      <a:pt x="112" y="43"/>
                    </a:lnTo>
                    <a:lnTo>
                      <a:pt x="113" y="43"/>
                    </a:lnTo>
                    <a:lnTo>
                      <a:pt x="115" y="45"/>
                    </a:lnTo>
                    <a:lnTo>
                      <a:pt x="115" y="47"/>
                    </a:lnTo>
                    <a:lnTo>
                      <a:pt x="115" y="47"/>
                    </a:lnTo>
                    <a:lnTo>
                      <a:pt x="117" y="47"/>
                    </a:lnTo>
                    <a:lnTo>
                      <a:pt x="117" y="48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20" y="52"/>
                    </a:lnTo>
                    <a:lnTo>
                      <a:pt x="122" y="55"/>
                    </a:lnTo>
                    <a:lnTo>
                      <a:pt x="125" y="62"/>
                    </a:lnTo>
                    <a:lnTo>
                      <a:pt x="127" y="69"/>
                    </a:lnTo>
                    <a:lnTo>
                      <a:pt x="127" y="69"/>
                    </a:lnTo>
                    <a:lnTo>
                      <a:pt x="127" y="71"/>
                    </a:lnTo>
                    <a:lnTo>
                      <a:pt x="127" y="71"/>
                    </a:lnTo>
                    <a:lnTo>
                      <a:pt x="127" y="72"/>
                    </a:lnTo>
                    <a:lnTo>
                      <a:pt x="127" y="74"/>
                    </a:lnTo>
                    <a:lnTo>
                      <a:pt x="127" y="74"/>
                    </a:lnTo>
                    <a:lnTo>
                      <a:pt x="129" y="76"/>
                    </a:lnTo>
                    <a:lnTo>
                      <a:pt x="129" y="79"/>
                    </a:lnTo>
                    <a:lnTo>
                      <a:pt x="129" y="81"/>
                    </a:lnTo>
                    <a:lnTo>
                      <a:pt x="12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Freeform 156"/>
              <p:cNvSpPr>
                <a:spLocks noEditPoints="1"/>
              </p:cNvSpPr>
              <p:nvPr/>
            </p:nvSpPr>
            <p:spPr bwMode="auto">
              <a:xfrm>
                <a:off x="7426326" y="3359150"/>
                <a:ext cx="165100" cy="169862"/>
              </a:xfrm>
              <a:custGeom>
                <a:avLst/>
                <a:gdLst>
                  <a:gd name="T0" fmla="*/ 74 w 104"/>
                  <a:gd name="T1" fmla="*/ 19 h 107"/>
                  <a:gd name="T2" fmla="*/ 43 w 104"/>
                  <a:gd name="T3" fmla="*/ 0 h 107"/>
                  <a:gd name="T4" fmla="*/ 24 w 104"/>
                  <a:gd name="T5" fmla="*/ 10 h 107"/>
                  <a:gd name="T6" fmla="*/ 16 w 104"/>
                  <a:gd name="T7" fmla="*/ 43 h 107"/>
                  <a:gd name="T8" fmla="*/ 18 w 104"/>
                  <a:gd name="T9" fmla="*/ 67 h 107"/>
                  <a:gd name="T10" fmla="*/ 31 w 104"/>
                  <a:gd name="T11" fmla="*/ 88 h 107"/>
                  <a:gd name="T12" fmla="*/ 61 w 104"/>
                  <a:gd name="T13" fmla="*/ 107 h 107"/>
                  <a:gd name="T14" fmla="*/ 85 w 104"/>
                  <a:gd name="T15" fmla="*/ 96 h 107"/>
                  <a:gd name="T16" fmla="*/ 95 w 104"/>
                  <a:gd name="T17" fmla="*/ 59 h 107"/>
                  <a:gd name="T18" fmla="*/ 93 w 104"/>
                  <a:gd name="T19" fmla="*/ 36 h 107"/>
                  <a:gd name="T20" fmla="*/ 86 w 104"/>
                  <a:gd name="T21" fmla="*/ 59 h 107"/>
                  <a:gd name="T22" fmla="*/ 86 w 104"/>
                  <a:gd name="T23" fmla="*/ 62 h 107"/>
                  <a:gd name="T24" fmla="*/ 83 w 104"/>
                  <a:gd name="T25" fmla="*/ 71 h 107"/>
                  <a:gd name="T26" fmla="*/ 81 w 104"/>
                  <a:gd name="T27" fmla="*/ 72 h 107"/>
                  <a:gd name="T28" fmla="*/ 79 w 104"/>
                  <a:gd name="T29" fmla="*/ 76 h 107"/>
                  <a:gd name="T30" fmla="*/ 78 w 104"/>
                  <a:gd name="T31" fmla="*/ 78 h 107"/>
                  <a:gd name="T32" fmla="*/ 71 w 104"/>
                  <a:gd name="T33" fmla="*/ 81 h 107"/>
                  <a:gd name="T34" fmla="*/ 61 w 104"/>
                  <a:gd name="T35" fmla="*/ 86 h 107"/>
                  <a:gd name="T36" fmla="*/ 59 w 104"/>
                  <a:gd name="T37" fmla="*/ 86 h 107"/>
                  <a:gd name="T38" fmla="*/ 52 w 104"/>
                  <a:gd name="T39" fmla="*/ 86 h 107"/>
                  <a:gd name="T40" fmla="*/ 50 w 104"/>
                  <a:gd name="T41" fmla="*/ 86 h 107"/>
                  <a:gd name="T42" fmla="*/ 40 w 104"/>
                  <a:gd name="T43" fmla="*/ 81 h 107"/>
                  <a:gd name="T44" fmla="*/ 35 w 104"/>
                  <a:gd name="T45" fmla="*/ 79 h 107"/>
                  <a:gd name="T46" fmla="*/ 33 w 104"/>
                  <a:gd name="T47" fmla="*/ 78 h 107"/>
                  <a:gd name="T48" fmla="*/ 31 w 104"/>
                  <a:gd name="T49" fmla="*/ 74 h 107"/>
                  <a:gd name="T50" fmla="*/ 30 w 104"/>
                  <a:gd name="T51" fmla="*/ 72 h 107"/>
                  <a:gd name="T52" fmla="*/ 28 w 104"/>
                  <a:gd name="T53" fmla="*/ 69 h 107"/>
                  <a:gd name="T54" fmla="*/ 24 w 104"/>
                  <a:gd name="T55" fmla="*/ 62 h 107"/>
                  <a:gd name="T56" fmla="*/ 23 w 104"/>
                  <a:gd name="T57" fmla="*/ 59 h 107"/>
                  <a:gd name="T58" fmla="*/ 23 w 104"/>
                  <a:gd name="T59" fmla="*/ 53 h 107"/>
                  <a:gd name="T60" fmla="*/ 23 w 104"/>
                  <a:gd name="T61" fmla="*/ 50 h 107"/>
                  <a:gd name="T62" fmla="*/ 24 w 104"/>
                  <a:gd name="T63" fmla="*/ 47 h 107"/>
                  <a:gd name="T64" fmla="*/ 31 w 104"/>
                  <a:gd name="T65" fmla="*/ 33 h 107"/>
                  <a:gd name="T66" fmla="*/ 33 w 104"/>
                  <a:gd name="T67" fmla="*/ 31 h 107"/>
                  <a:gd name="T68" fmla="*/ 36 w 104"/>
                  <a:gd name="T69" fmla="*/ 29 h 107"/>
                  <a:gd name="T70" fmla="*/ 38 w 104"/>
                  <a:gd name="T71" fmla="*/ 28 h 107"/>
                  <a:gd name="T72" fmla="*/ 40 w 104"/>
                  <a:gd name="T73" fmla="*/ 26 h 107"/>
                  <a:gd name="T74" fmla="*/ 50 w 104"/>
                  <a:gd name="T75" fmla="*/ 23 h 107"/>
                  <a:gd name="T76" fmla="*/ 52 w 104"/>
                  <a:gd name="T77" fmla="*/ 23 h 107"/>
                  <a:gd name="T78" fmla="*/ 59 w 104"/>
                  <a:gd name="T79" fmla="*/ 23 h 107"/>
                  <a:gd name="T80" fmla="*/ 61 w 104"/>
                  <a:gd name="T81" fmla="*/ 23 h 107"/>
                  <a:gd name="T82" fmla="*/ 71 w 104"/>
                  <a:gd name="T83" fmla="*/ 26 h 107"/>
                  <a:gd name="T84" fmla="*/ 73 w 104"/>
                  <a:gd name="T85" fmla="*/ 28 h 107"/>
                  <a:gd name="T86" fmla="*/ 74 w 104"/>
                  <a:gd name="T87" fmla="*/ 29 h 107"/>
                  <a:gd name="T88" fmla="*/ 78 w 104"/>
                  <a:gd name="T89" fmla="*/ 31 h 107"/>
                  <a:gd name="T90" fmla="*/ 79 w 104"/>
                  <a:gd name="T91" fmla="*/ 33 h 107"/>
                  <a:gd name="T92" fmla="*/ 81 w 104"/>
                  <a:gd name="T93" fmla="*/ 35 h 107"/>
                  <a:gd name="T94" fmla="*/ 86 w 104"/>
                  <a:gd name="T95" fmla="*/ 47 h 107"/>
                  <a:gd name="T96" fmla="*/ 86 w 104"/>
                  <a:gd name="T97" fmla="*/ 50 h 107"/>
                  <a:gd name="T98" fmla="*/ 88 w 104"/>
                  <a:gd name="T99" fmla="*/ 5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07">
                    <a:moveTo>
                      <a:pt x="90" y="31"/>
                    </a:moveTo>
                    <a:lnTo>
                      <a:pt x="98" y="23"/>
                    </a:lnTo>
                    <a:lnTo>
                      <a:pt x="86" y="10"/>
                    </a:lnTo>
                    <a:lnTo>
                      <a:pt x="74" y="19"/>
                    </a:lnTo>
                    <a:lnTo>
                      <a:pt x="69" y="16"/>
                    </a:lnTo>
                    <a:lnTo>
                      <a:pt x="61" y="14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43" y="14"/>
                    </a:lnTo>
                    <a:lnTo>
                      <a:pt x="38" y="16"/>
                    </a:lnTo>
                    <a:lnTo>
                      <a:pt x="33" y="19"/>
                    </a:lnTo>
                    <a:lnTo>
                      <a:pt x="24" y="10"/>
                    </a:lnTo>
                    <a:lnTo>
                      <a:pt x="12" y="23"/>
                    </a:lnTo>
                    <a:lnTo>
                      <a:pt x="21" y="31"/>
                    </a:lnTo>
                    <a:lnTo>
                      <a:pt x="18" y="36"/>
                    </a:lnTo>
                    <a:lnTo>
                      <a:pt x="16" y="43"/>
                    </a:lnTo>
                    <a:lnTo>
                      <a:pt x="0" y="43"/>
                    </a:lnTo>
                    <a:lnTo>
                      <a:pt x="0" y="59"/>
                    </a:lnTo>
                    <a:lnTo>
                      <a:pt x="16" y="59"/>
                    </a:lnTo>
                    <a:lnTo>
                      <a:pt x="18" y="67"/>
                    </a:lnTo>
                    <a:lnTo>
                      <a:pt x="21" y="74"/>
                    </a:lnTo>
                    <a:lnTo>
                      <a:pt x="12" y="83"/>
                    </a:lnTo>
                    <a:lnTo>
                      <a:pt x="24" y="96"/>
                    </a:lnTo>
                    <a:lnTo>
                      <a:pt x="31" y="88"/>
                    </a:lnTo>
                    <a:lnTo>
                      <a:pt x="36" y="91"/>
                    </a:lnTo>
                    <a:lnTo>
                      <a:pt x="43" y="95"/>
                    </a:lnTo>
                    <a:lnTo>
                      <a:pt x="43" y="107"/>
                    </a:lnTo>
                    <a:lnTo>
                      <a:pt x="61" y="107"/>
                    </a:lnTo>
                    <a:lnTo>
                      <a:pt x="61" y="95"/>
                    </a:lnTo>
                    <a:lnTo>
                      <a:pt x="71" y="91"/>
                    </a:lnTo>
                    <a:lnTo>
                      <a:pt x="76" y="88"/>
                    </a:lnTo>
                    <a:lnTo>
                      <a:pt x="85" y="96"/>
                    </a:lnTo>
                    <a:lnTo>
                      <a:pt x="98" y="84"/>
                    </a:lnTo>
                    <a:lnTo>
                      <a:pt x="90" y="74"/>
                    </a:lnTo>
                    <a:lnTo>
                      <a:pt x="93" y="67"/>
                    </a:lnTo>
                    <a:lnTo>
                      <a:pt x="95" y="59"/>
                    </a:lnTo>
                    <a:lnTo>
                      <a:pt x="104" y="59"/>
                    </a:lnTo>
                    <a:lnTo>
                      <a:pt x="104" y="43"/>
                    </a:lnTo>
                    <a:lnTo>
                      <a:pt x="95" y="43"/>
                    </a:lnTo>
                    <a:lnTo>
                      <a:pt x="93" y="36"/>
                    </a:lnTo>
                    <a:lnTo>
                      <a:pt x="90" y="31"/>
                    </a:lnTo>
                    <a:close/>
                    <a:moveTo>
                      <a:pt x="88" y="57"/>
                    </a:moveTo>
                    <a:lnTo>
                      <a:pt x="86" y="57"/>
                    </a:lnTo>
                    <a:lnTo>
                      <a:pt x="86" y="59"/>
                    </a:lnTo>
                    <a:lnTo>
                      <a:pt x="86" y="59"/>
                    </a:lnTo>
                    <a:lnTo>
                      <a:pt x="86" y="59"/>
                    </a:lnTo>
                    <a:lnTo>
                      <a:pt x="86" y="60"/>
                    </a:lnTo>
                    <a:lnTo>
                      <a:pt x="86" y="62"/>
                    </a:lnTo>
                    <a:lnTo>
                      <a:pt x="85" y="66"/>
                    </a:lnTo>
                    <a:lnTo>
                      <a:pt x="83" y="69"/>
                    </a:lnTo>
                    <a:lnTo>
                      <a:pt x="83" y="69"/>
                    </a:lnTo>
                    <a:lnTo>
                      <a:pt x="83" y="71"/>
                    </a:lnTo>
                    <a:lnTo>
                      <a:pt x="83" y="71"/>
                    </a:lnTo>
                    <a:lnTo>
                      <a:pt x="83" y="71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1" y="74"/>
                    </a:lnTo>
                    <a:lnTo>
                      <a:pt x="79" y="74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78" y="76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76" y="78"/>
                    </a:lnTo>
                    <a:lnTo>
                      <a:pt x="74" y="79"/>
                    </a:lnTo>
                    <a:lnTo>
                      <a:pt x="71" y="81"/>
                    </a:lnTo>
                    <a:lnTo>
                      <a:pt x="67" y="83"/>
                    </a:lnTo>
                    <a:lnTo>
                      <a:pt x="64" y="84"/>
                    </a:lnTo>
                    <a:lnTo>
                      <a:pt x="62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57" y="86"/>
                    </a:lnTo>
                    <a:lnTo>
                      <a:pt x="55" y="86"/>
                    </a:lnTo>
                    <a:lnTo>
                      <a:pt x="54" y="86"/>
                    </a:lnTo>
                    <a:lnTo>
                      <a:pt x="52" y="86"/>
                    </a:lnTo>
                    <a:lnTo>
                      <a:pt x="52" y="86"/>
                    </a:lnTo>
                    <a:lnTo>
                      <a:pt x="52" y="86"/>
                    </a:lnTo>
                    <a:lnTo>
                      <a:pt x="50" y="86"/>
                    </a:lnTo>
                    <a:lnTo>
                      <a:pt x="50" y="86"/>
                    </a:lnTo>
                    <a:lnTo>
                      <a:pt x="49" y="86"/>
                    </a:lnTo>
                    <a:lnTo>
                      <a:pt x="47" y="84"/>
                    </a:lnTo>
                    <a:lnTo>
                      <a:pt x="43" y="84"/>
                    </a:lnTo>
                    <a:lnTo>
                      <a:pt x="40" y="81"/>
                    </a:lnTo>
                    <a:lnTo>
                      <a:pt x="38" y="81"/>
                    </a:lnTo>
                    <a:lnTo>
                      <a:pt x="36" y="79"/>
                    </a:lnTo>
                    <a:lnTo>
                      <a:pt x="35" y="79"/>
                    </a:lnTo>
                    <a:lnTo>
                      <a:pt x="35" y="79"/>
                    </a:lnTo>
                    <a:lnTo>
                      <a:pt x="35" y="79"/>
                    </a:lnTo>
                    <a:lnTo>
                      <a:pt x="35" y="78"/>
                    </a:lnTo>
                    <a:lnTo>
                      <a:pt x="33" y="78"/>
                    </a:lnTo>
                    <a:lnTo>
                      <a:pt x="33" y="78"/>
                    </a:lnTo>
                    <a:lnTo>
                      <a:pt x="33" y="78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1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28" y="71"/>
                    </a:lnTo>
                    <a:lnTo>
                      <a:pt x="28" y="69"/>
                    </a:lnTo>
                    <a:lnTo>
                      <a:pt x="28" y="69"/>
                    </a:lnTo>
                    <a:lnTo>
                      <a:pt x="28" y="69"/>
                    </a:lnTo>
                    <a:lnTo>
                      <a:pt x="26" y="66"/>
                    </a:lnTo>
                    <a:lnTo>
                      <a:pt x="24" y="62"/>
                    </a:lnTo>
                    <a:lnTo>
                      <a:pt x="24" y="60"/>
                    </a:lnTo>
                    <a:lnTo>
                      <a:pt x="23" y="59"/>
                    </a:lnTo>
                    <a:lnTo>
                      <a:pt x="23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3" y="57"/>
                    </a:lnTo>
                    <a:lnTo>
                      <a:pt x="23" y="55"/>
                    </a:lnTo>
                    <a:lnTo>
                      <a:pt x="23" y="53"/>
                    </a:lnTo>
                    <a:lnTo>
                      <a:pt x="23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7"/>
                    </a:lnTo>
                    <a:lnTo>
                      <a:pt x="26" y="41"/>
                    </a:lnTo>
                    <a:lnTo>
                      <a:pt x="28" y="38"/>
                    </a:lnTo>
                    <a:lnTo>
                      <a:pt x="30" y="35"/>
                    </a:lnTo>
                    <a:lnTo>
                      <a:pt x="31" y="33"/>
                    </a:lnTo>
                    <a:lnTo>
                      <a:pt x="31" y="33"/>
                    </a:lnTo>
                    <a:lnTo>
                      <a:pt x="31" y="33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35" y="29"/>
                    </a:lnTo>
                    <a:lnTo>
                      <a:pt x="36" y="29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8" y="28"/>
                    </a:lnTo>
                    <a:lnTo>
                      <a:pt x="38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3" y="24"/>
                    </a:lnTo>
                    <a:lnTo>
                      <a:pt x="47" y="23"/>
                    </a:lnTo>
                    <a:lnTo>
                      <a:pt x="49" y="2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3"/>
                    </a:lnTo>
                    <a:lnTo>
                      <a:pt x="52" y="23"/>
                    </a:lnTo>
                    <a:lnTo>
                      <a:pt x="54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61" y="23"/>
                    </a:lnTo>
                    <a:lnTo>
                      <a:pt x="61" y="23"/>
                    </a:lnTo>
                    <a:lnTo>
                      <a:pt x="62" y="23"/>
                    </a:lnTo>
                    <a:lnTo>
                      <a:pt x="64" y="23"/>
                    </a:lnTo>
                    <a:lnTo>
                      <a:pt x="67" y="24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3" y="26"/>
                    </a:lnTo>
                    <a:lnTo>
                      <a:pt x="73" y="28"/>
                    </a:lnTo>
                    <a:lnTo>
                      <a:pt x="73" y="28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4" y="29"/>
                    </a:lnTo>
                    <a:lnTo>
                      <a:pt x="76" y="29"/>
                    </a:lnTo>
                    <a:lnTo>
                      <a:pt x="76" y="29"/>
                    </a:lnTo>
                    <a:lnTo>
                      <a:pt x="76" y="29"/>
                    </a:lnTo>
                    <a:lnTo>
                      <a:pt x="78" y="31"/>
                    </a:lnTo>
                    <a:lnTo>
                      <a:pt x="78" y="31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81" y="35"/>
                    </a:lnTo>
                    <a:lnTo>
                      <a:pt x="81" y="35"/>
                    </a:lnTo>
                    <a:lnTo>
                      <a:pt x="81" y="35"/>
                    </a:lnTo>
                    <a:lnTo>
                      <a:pt x="81" y="36"/>
                    </a:lnTo>
                    <a:lnTo>
                      <a:pt x="83" y="38"/>
                    </a:lnTo>
                    <a:lnTo>
                      <a:pt x="85" y="43"/>
                    </a:lnTo>
                    <a:lnTo>
                      <a:pt x="86" y="47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52"/>
                    </a:lnTo>
                    <a:lnTo>
                      <a:pt x="88" y="52"/>
                    </a:lnTo>
                    <a:lnTo>
                      <a:pt x="88" y="53"/>
                    </a:lnTo>
                    <a:lnTo>
                      <a:pt x="88" y="55"/>
                    </a:lnTo>
                    <a:lnTo>
                      <a:pt x="8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6" name="Notched Right Arrow 65"/>
          <p:cNvSpPr/>
          <p:nvPr/>
        </p:nvSpPr>
        <p:spPr bwMode="auto">
          <a:xfrm>
            <a:off x="10375251" y="3691947"/>
            <a:ext cx="323816" cy="335175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10727324" y="3618385"/>
            <a:ext cx="1243184" cy="42075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67" b="1" dirty="0" smtClean="0">
                <a:solidFill>
                  <a:srgbClr val="FFFFFF"/>
                </a:solidFill>
                <a:latin typeface="Verdana" charset="0"/>
              </a:rPr>
              <a:t>~10 </a:t>
            </a:r>
            <a:r>
              <a:rPr lang="en-US" sz="1067" b="1" dirty="0">
                <a:solidFill>
                  <a:srgbClr val="FFFFFF"/>
                </a:solidFill>
                <a:latin typeface="Verdana" charset="0"/>
              </a:rPr>
              <a:t>%</a:t>
            </a:r>
          </a:p>
          <a:p>
            <a:pPr algn="ctr" eaLnBrk="0" hangingPunct="0"/>
            <a:r>
              <a:rPr lang="en-US" sz="1067" dirty="0">
                <a:solidFill>
                  <a:srgbClr val="FFFFFF"/>
                </a:solidFill>
                <a:latin typeface="Verdana" charset="0"/>
              </a:rPr>
              <a:t>FTE Reduction</a:t>
            </a:r>
            <a:endParaRPr lang="en-US" sz="1067" dirty="0">
              <a:solidFill>
                <a:srgbClr val="FFFFFF"/>
              </a:solidFill>
              <a:latin typeface="Verdana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4571" y="4322914"/>
            <a:ext cx="9608209" cy="8863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prstDash val="sysDash"/>
          </a:ln>
        </p:spPr>
        <p:txBody>
          <a:bodyPr wrap="square" lIns="365760" rtlCol="0" anchor="t">
            <a:noAutofit/>
          </a:bodyPr>
          <a:lstStyle/>
          <a:p>
            <a:r>
              <a:rPr lang="en-US" sz="1467" b="1" dirty="0">
                <a:solidFill>
                  <a:srgbClr val="FFFFFF"/>
                </a:solidFill>
              </a:rPr>
              <a:t>Increase in Automation Leverage</a:t>
            </a:r>
          </a:p>
          <a:p>
            <a:r>
              <a:rPr lang="en-GB" sz="1600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increasing Automation Leverage  - via Remote / Distributed execution.</a:t>
            </a:r>
          </a:p>
          <a:p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CI/CD implementation will leverage automation across – Dev phase – during Unit Testing / White box testing.</a:t>
            </a:r>
          </a:p>
          <a:p>
            <a:r>
              <a:rPr lang="en-GB" sz="1067" i="1" dirty="0">
                <a:solidFill>
                  <a:srgbClr val="FFFFF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CI/CD will enable early defect for Dev team.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29117" y="4426904"/>
            <a:ext cx="697292" cy="696647"/>
            <a:chOff x="199023" y="1775128"/>
            <a:chExt cx="522969" cy="522485"/>
          </a:xfrm>
        </p:grpSpPr>
        <p:sp>
          <p:nvSpPr>
            <p:cNvPr id="70" name="Oval 69"/>
            <p:cNvSpPr/>
            <p:nvPr/>
          </p:nvSpPr>
          <p:spPr>
            <a:xfrm>
              <a:off x="199023" y="1775128"/>
              <a:ext cx="522969" cy="5224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0" rtlCol="0" anchor="t">
              <a:noAutofit/>
            </a:bodyPr>
            <a:lstStyle/>
            <a:p>
              <a:endParaRPr lang="en-US" sz="2133" b="1">
                <a:solidFill>
                  <a:srgbClr val="00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79576" y="1907449"/>
              <a:ext cx="361856" cy="257839"/>
              <a:chOff x="2749550" y="5175251"/>
              <a:chExt cx="420688" cy="30003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2" name="Freeform 88"/>
              <p:cNvSpPr>
                <a:spLocks/>
              </p:cNvSpPr>
              <p:nvPr/>
            </p:nvSpPr>
            <p:spPr bwMode="auto">
              <a:xfrm>
                <a:off x="2749550" y="5175251"/>
                <a:ext cx="420688" cy="255588"/>
              </a:xfrm>
              <a:custGeom>
                <a:avLst/>
                <a:gdLst>
                  <a:gd name="T0" fmla="*/ 0 w 265"/>
                  <a:gd name="T1" fmla="*/ 132 h 161"/>
                  <a:gd name="T2" fmla="*/ 76 w 265"/>
                  <a:gd name="T3" fmla="*/ 132 h 161"/>
                  <a:gd name="T4" fmla="*/ 142 w 265"/>
                  <a:gd name="T5" fmla="*/ 28 h 161"/>
                  <a:gd name="T6" fmla="*/ 199 w 265"/>
                  <a:gd name="T7" fmla="*/ 28 h 161"/>
                  <a:gd name="T8" fmla="*/ 199 w 265"/>
                  <a:gd name="T9" fmla="*/ 0 h 161"/>
                  <a:gd name="T10" fmla="*/ 265 w 265"/>
                  <a:gd name="T11" fmla="*/ 40 h 161"/>
                  <a:gd name="T12" fmla="*/ 199 w 265"/>
                  <a:gd name="T13" fmla="*/ 85 h 161"/>
                  <a:gd name="T14" fmla="*/ 199 w 265"/>
                  <a:gd name="T15" fmla="*/ 56 h 161"/>
                  <a:gd name="T16" fmla="*/ 156 w 265"/>
                  <a:gd name="T17" fmla="*/ 56 h 161"/>
                  <a:gd name="T18" fmla="*/ 90 w 265"/>
                  <a:gd name="T19" fmla="*/ 161 h 161"/>
                  <a:gd name="T20" fmla="*/ 0 w 265"/>
                  <a:gd name="T21" fmla="*/ 161 h 161"/>
                  <a:gd name="T22" fmla="*/ 0 w 265"/>
                  <a:gd name="T23" fmla="*/ 13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5" h="161">
                    <a:moveTo>
                      <a:pt x="0" y="132"/>
                    </a:moveTo>
                    <a:lnTo>
                      <a:pt x="76" y="132"/>
                    </a:lnTo>
                    <a:lnTo>
                      <a:pt x="142" y="28"/>
                    </a:lnTo>
                    <a:lnTo>
                      <a:pt x="199" y="28"/>
                    </a:lnTo>
                    <a:lnTo>
                      <a:pt x="199" y="0"/>
                    </a:lnTo>
                    <a:lnTo>
                      <a:pt x="265" y="40"/>
                    </a:lnTo>
                    <a:lnTo>
                      <a:pt x="199" y="85"/>
                    </a:lnTo>
                    <a:lnTo>
                      <a:pt x="199" y="56"/>
                    </a:lnTo>
                    <a:lnTo>
                      <a:pt x="156" y="56"/>
                    </a:lnTo>
                    <a:lnTo>
                      <a:pt x="90" y="161"/>
                    </a:lnTo>
                    <a:lnTo>
                      <a:pt x="0" y="161"/>
                    </a:lnTo>
                    <a:lnTo>
                      <a:pt x="0" y="1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Freeform 89"/>
              <p:cNvSpPr>
                <a:spLocks/>
              </p:cNvSpPr>
              <p:nvPr/>
            </p:nvSpPr>
            <p:spPr bwMode="auto">
              <a:xfrm>
                <a:off x="2749550" y="5219701"/>
                <a:ext cx="173038" cy="93663"/>
              </a:xfrm>
              <a:custGeom>
                <a:avLst/>
                <a:gdLst>
                  <a:gd name="T0" fmla="*/ 0 w 109"/>
                  <a:gd name="T1" fmla="*/ 0 h 59"/>
                  <a:gd name="T2" fmla="*/ 0 w 109"/>
                  <a:gd name="T3" fmla="*/ 28 h 59"/>
                  <a:gd name="T4" fmla="*/ 76 w 109"/>
                  <a:gd name="T5" fmla="*/ 28 h 59"/>
                  <a:gd name="T6" fmla="*/ 95 w 109"/>
                  <a:gd name="T7" fmla="*/ 59 h 59"/>
                  <a:gd name="T8" fmla="*/ 109 w 109"/>
                  <a:gd name="T9" fmla="*/ 33 h 59"/>
                  <a:gd name="T10" fmla="*/ 90 w 109"/>
                  <a:gd name="T11" fmla="*/ 0 h 59"/>
                  <a:gd name="T12" fmla="*/ 0 w 109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9">
                    <a:moveTo>
                      <a:pt x="0" y="0"/>
                    </a:moveTo>
                    <a:lnTo>
                      <a:pt x="0" y="28"/>
                    </a:lnTo>
                    <a:lnTo>
                      <a:pt x="76" y="28"/>
                    </a:lnTo>
                    <a:lnTo>
                      <a:pt x="95" y="59"/>
                    </a:lnTo>
                    <a:lnTo>
                      <a:pt x="109" y="33"/>
                    </a:lnTo>
                    <a:lnTo>
                      <a:pt x="9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Freeform 90"/>
              <p:cNvSpPr>
                <a:spLocks/>
              </p:cNvSpPr>
              <p:nvPr/>
            </p:nvSpPr>
            <p:spPr bwMode="auto">
              <a:xfrm>
                <a:off x="2941638" y="5335588"/>
                <a:ext cx="228600" cy="139700"/>
              </a:xfrm>
              <a:custGeom>
                <a:avLst/>
                <a:gdLst>
                  <a:gd name="T0" fmla="*/ 0 w 144"/>
                  <a:gd name="T1" fmla="*/ 27 h 88"/>
                  <a:gd name="T2" fmla="*/ 21 w 144"/>
                  <a:gd name="T3" fmla="*/ 60 h 88"/>
                  <a:gd name="T4" fmla="*/ 78 w 144"/>
                  <a:gd name="T5" fmla="*/ 60 h 88"/>
                  <a:gd name="T6" fmla="*/ 78 w 144"/>
                  <a:gd name="T7" fmla="*/ 88 h 88"/>
                  <a:gd name="T8" fmla="*/ 144 w 144"/>
                  <a:gd name="T9" fmla="*/ 45 h 88"/>
                  <a:gd name="T10" fmla="*/ 78 w 144"/>
                  <a:gd name="T11" fmla="*/ 3 h 88"/>
                  <a:gd name="T12" fmla="*/ 78 w 144"/>
                  <a:gd name="T13" fmla="*/ 31 h 88"/>
                  <a:gd name="T14" fmla="*/ 35 w 144"/>
                  <a:gd name="T15" fmla="*/ 31 h 88"/>
                  <a:gd name="T16" fmla="*/ 16 w 144"/>
                  <a:gd name="T17" fmla="*/ 0 h 88"/>
                  <a:gd name="T18" fmla="*/ 0 w 144"/>
                  <a:gd name="T19" fmla="*/ 2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88">
                    <a:moveTo>
                      <a:pt x="0" y="27"/>
                    </a:moveTo>
                    <a:lnTo>
                      <a:pt x="21" y="60"/>
                    </a:lnTo>
                    <a:lnTo>
                      <a:pt x="78" y="60"/>
                    </a:lnTo>
                    <a:lnTo>
                      <a:pt x="78" y="88"/>
                    </a:lnTo>
                    <a:lnTo>
                      <a:pt x="144" y="45"/>
                    </a:lnTo>
                    <a:lnTo>
                      <a:pt x="78" y="3"/>
                    </a:lnTo>
                    <a:lnTo>
                      <a:pt x="78" y="31"/>
                    </a:lnTo>
                    <a:lnTo>
                      <a:pt x="35" y="31"/>
                    </a:lnTo>
                    <a:lnTo>
                      <a:pt x="16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 bwMode="auto">
          <a:xfrm>
            <a:off x="10727324" y="4555443"/>
            <a:ext cx="1243184" cy="42075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67" dirty="0" smtClean="0">
                <a:solidFill>
                  <a:srgbClr val="FFFFFF"/>
                </a:solidFill>
                <a:latin typeface="Verdana" charset="0"/>
              </a:rPr>
              <a:t>Increase </a:t>
            </a:r>
            <a:r>
              <a:rPr lang="en-US" sz="1067" dirty="0">
                <a:solidFill>
                  <a:srgbClr val="FFFFFF"/>
                </a:solidFill>
                <a:latin typeface="Verdana" charset="0"/>
              </a:rPr>
              <a:t>in </a:t>
            </a:r>
            <a:r>
              <a:rPr lang="en-US" sz="1067" dirty="0" smtClean="0">
                <a:solidFill>
                  <a:srgbClr val="FFFFFF"/>
                </a:solidFill>
                <a:latin typeface="Verdana" charset="0"/>
              </a:rPr>
              <a:t>leverage</a:t>
            </a:r>
            <a:endParaRPr lang="en-US" sz="1067" dirty="0">
              <a:solidFill>
                <a:srgbClr val="FFFFFF"/>
              </a:solidFill>
              <a:latin typeface="Verdana" charset="0"/>
            </a:endParaRPr>
          </a:p>
        </p:txBody>
      </p:sp>
      <p:sp>
        <p:nvSpPr>
          <p:cNvPr id="76" name="Notched Right Arrow 75"/>
          <p:cNvSpPr/>
          <p:nvPr/>
        </p:nvSpPr>
        <p:spPr bwMode="auto">
          <a:xfrm>
            <a:off x="10350925" y="4601809"/>
            <a:ext cx="304948" cy="26502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92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29118" y="1130121"/>
            <a:ext cx="11825668" cy="15969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03200" y="2823064"/>
            <a:ext cx="11825668" cy="15969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03200" y="4516008"/>
            <a:ext cx="11825668" cy="15969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5184"/>
            <a:ext cx="11416571" cy="573109"/>
          </a:xfrm>
        </p:spPr>
        <p:txBody>
          <a:bodyPr>
            <a:normAutofit/>
          </a:bodyPr>
          <a:lstStyle/>
          <a:p>
            <a:r>
              <a:rPr lang="en-US" sz="2667" dirty="0">
                <a:solidFill>
                  <a:schemeClr val="bg1"/>
                </a:solidFill>
              </a:rPr>
              <a:t>CDA Automation - </a:t>
            </a:r>
            <a:r>
              <a:rPr lang="en-US" sz="2667" dirty="0" smtClean="0">
                <a:solidFill>
                  <a:schemeClr val="bg1"/>
                </a:solidFill>
              </a:rPr>
              <a:t>Vision</a:t>
            </a:r>
            <a:endParaRPr lang="en-US" altLang="en-US" sz="2667" kern="1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229118" y="6451111"/>
            <a:ext cx="371231" cy="230188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 bwMode="auto">
          <a:xfrm>
            <a:off x="875762" y="811369"/>
            <a:ext cx="2550017" cy="5396248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Flowchart: Alternate Process 24"/>
          <p:cNvSpPr/>
          <p:nvPr/>
        </p:nvSpPr>
        <p:spPr bwMode="auto">
          <a:xfrm>
            <a:off x="3659745" y="831578"/>
            <a:ext cx="2550017" cy="5396248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6443728" y="811369"/>
            <a:ext cx="2550017" cy="5396248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7" name="Flowchart: Alternate Process 26"/>
          <p:cNvSpPr/>
          <p:nvPr/>
        </p:nvSpPr>
        <p:spPr bwMode="auto">
          <a:xfrm>
            <a:off x="9227712" y="811369"/>
            <a:ext cx="2550017" cy="5396248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00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pdated Credit Suisse | Response to Global Reference Data QA RFP">
  <a:themeElements>
    <a:clrScheme name="Cognizant Brand Center Colors 2013">
      <a:dk1>
        <a:srgbClr val="000000"/>
      </a:dk1>
      <a:lt1>
        <a:srgbClr val="FFFFFF"/>
      </a:lt1>
      <a:dk2>
        <a:srgbClr val="50B3CF"/>
      </a:dk2>
      <a:lt2>
        <a:srgbClr val="6DB33F"/>
      </a:lt2>
      <a:accent1>
        <a:srgbClr val="72CDF4"/>
      </a:accent1>
      <a:accent2>
        <a:srgbClr val="00728F"/>
      </a:accent2>
      <a:accent3>
        <a:srgbClr val="387C2C"/>
      </a:accent3>
      <a:accent4>
        <a:srgbClr val="DF7A1C"/>
      </a:accent4>
      <a:accent5>
        <a:srgbClr val="FFAD00"/>
      </a:accent5>
      <a:accent6>
        <a:srgbClr val="C3B6DC"/>
      </a:accent6>
      <a:hlink>
        <a:srgbClr val="0070C0"/>
      </a:hlink>
      <a:folHlink>
        <a:srgbClr val="7030A0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950</Words>
  <Application>Microsoft Office PowerPoint</Application>
  <PresentationFormat>Widescreen</PresentationFormat>
  <Paragraphs>262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 Unicode MS</vt:lpstr>
      <vt:lpstr>MS PGothic</vt:lpstr>
      <vt:lpstr>MS PGothic</vt:lpstr>
      <vt:lpstr>Arial</vt:lpstr>
      <vt:lpstr>Calibri</vt:lpstr>
      <vt:lpstr>Century Gothic</vt:lpstr>
      <vt:lpstr>Segoe UI</vt:lpstr>
      <vt:lpstr>Trebuchet MS</vt:lpstr>
      <vt:lpstr>Verdana</vt:lpstr>
      <vt:lpstr>Wingdings</vt:lpstr>
      <vt:lpstr>updated Credit Suisse | Response to Global Reference Data QA RFP</vt:lpstr>
      <vt:lpstr>think-cell Slide</vt:lpstr>
      <vt:lpstr>PowerPoint Presentation</vt:lpstr>
      <vt:lpstr>CDA – Overview &amp; Plan</vt:lpstr>
      <vt:lpstr>Automation Road-Map - Controls</vt:lpstr>
      <vt:lpstr>Automation Road-Map - Client</vt:lpstr>
      <vt:lpstr>Automation Road-Map - Regulatory</vt:lpstr>
      <vt:lpstr>CDA – 3 T’s (Team, Tools &amp; Technologies)</vt:lpstr>
      <vt:lpstr>Potential Benefits By End Of 2018</vt:lpstr>
      <vt:lpstr>Thank You</vt:lpstr>
      <vt:lpstr>CDA Automation - Vision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Road-Map - Controls</dc:title>
  <dc:creator>Neeraj, Kumar (Cognizant)</dc:creator>
  <cp:lastModifiedBy>Neeraj, Kumar (Cognizant)</cp:lastModifiedBy>
  <cp:revision>157</cp:revision>
  <dcterms:created xsi:type="dcterms:W3CDTF">2017-05-08T08:25:14Z</dcterms:created>
  <dcterms:modified xsi:type="dcterms:W3CDTF">2017-05-12T11:34:29Z</dcterms:modified>
</cp:coreProperties>
</file>